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18"/>
  </p:notesMasterIdLst>
  <p:handoutMasterIdLst>
    <p:handoutMasterId r:id="rId19"/>
  </p:handoutMasterIdLst>
  <p:sldIdLst>
    <p:sldId id="256" r:id="rId2"/>
    <p:sldId id="260" r:id="rId3"/>
    <p:sldId id="269" r:id="rId4"/>
    <p:sldId id="262" r:id="rId5"/>
    <p:sldId id="263" r:id="rId6"/>
    <p:sldId id="264" r:id="rId7"/>
    <p:sldId id="265" r:id="rId8"/>
    <p:sldId id="266" r:id="rId9"/>
    <p:sldId id="270" r:id="rId10"/>
    <p:sldId id="271" r:id="rId11"/>
    <p:sldId id="272" r:id="rId12"/>
    <p:sldId id="273" r:id="rId13"/>
    <p:sldId id="267" r:id="rId14"/>
    <p:sldId id="268" r:id="rId15"/>
    <p:sldId id="259" r:id="rId16"/>
    <p:sldId id="25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125" d="100"/>
          <a:sy n="125" d="100"/>
        </p:scale>
        <p:origin x="10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104C6A-B64E-45D0-AFB4-B7992CCFACFB}" type="datetimeFigureOut">
              <a:rPr lang="zh-CN" altLang="en-US" smtClean="0"/>
              <a:t>2024/7/24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1A5D7A-10B1-4B97-B14A-C03D18C193A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0B708-4380-44C0-93FC-F689007D036C}" type="datetimeFigureOut">
              <a:rPr lang="zh-CN" altLang="en-US" smtClean="0"/>
              <a:t>2024/7/24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04E65-3C23-4873-875E-C153405FF7E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将从这几个方面给大家介绍一下求解</a:t>
            </a:r>
            <a:r>
              <a:rPr lang="en-US" altLang="zh-CN" dirty="0"/>
              <a:t>TSP</a:t>
            </a:r>
            <a:r>
              <a:rPr lang="zh-CN" altLang="en-US" dirty="0"/>
              <a:t>问题的算法</a:t>
            </a:r>
          </a:p>
        </p:txBody>
      </p:sp>
      <p:sp>
        <p:nvSpPr>
          <p:cNvPr id="4" name="灯片编号占位符 3"/>
          <p:cNvSpPr>
            <a:spLocks noGrp="1"/>
          </p:cNvSpPr>
          <p:nvPr>
            <p:ph type="sldNum" sz="quarter" idx="5"/>
          </p:nvPr>
        </p:nvSpPr>
        <p:spPr/>
        <p:txBody>
          <a:bodyPr/>
          <a:lstStyle/>
          <a:p>
            <a:fld id="{55204E65-3C23-4873-875E-C153405FF7EE}" type="slidenum">
              <a:rPr lang="zh-CN" altLang="en-US" smtClean="0"/>
              <a:t>1</a:t>
            </a:fld>
            <a:endParaRPr lang="zh-CN" altLang="en-US"/>
          </a:p>
        </p:txBody>
      </p:sp>
    </p:spTree>
    <p:extLst>
      <p:ext uri="{BB962C8B-B14F-4D97-AF65-F5344CB8AC3E}">
        <p14:creationId xmlns:p14="http://schemas.microsoft.com/office/powerpoint/2010/main" val="3718752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12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478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5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17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022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标题 3"/>
          <p:cNvSpPr>
            <a:spLocks noGrp="1"/>
          </p:cNvSpPr>
          <p:nvPr>
            <p:ph type="title" hasCustomPrompt="1"/>
          </p:nvPr>
        </p:nvSpPr>
        <p:spPr>
          <a:xfrm>
            <a:off x="297955" y="1769894"/>
            <a:ext cx="4870038" cy="646629"/>
          </a:xfrm>
          <a:prstGeom prst="rect">
            <a:avLst/>
          </a:prstGeom>
        </p:spPr>
        <p:txBody>
          <a:bodyPr>
            <a:normAutofit/>
          </a:bodyPr>
          <a:lstStyle>
            <a:lvl1pPr>
              <a:defRPr sz="36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单击此处编辑标题样式</a:t>
            </a:r>
          </a:p>
        </p:txBody>
      </p:sp>
      <p:sp>
        <p:nvSpPr>
          <p:cNvPr id="9" name="文本占位符 2"/>
          <p:cNvSpPr>
            <a:spLocks noGrp="1"/>
          </p:cNvSpPr>
          <p:nvPr>
            <p:ph type="body" sz="quarter" idx="16" hasCustomPrompt="1"/>
          </p:nvPr>
        </p:nvSpPr>
        <p:spPr>
          <a:xfrm>
            <a:off x="298678" y="2539668"/>
            <a:ext cx="3775301" cy="4402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副标题</a:t>
            </a:r>
          </a:p>
        </p:txBody>
      </p:sp>
      <p:sp>
        <p:nvSpPr>
          <p:cNvPr id="10" name="文本占位符 10"/>
          <p:cNvSpPr>
            <a:spLocks noGrp="1"/>
          </p:cNvSpPr>
          <p:nvPr>
            <p:ph type="body" sz="quarter" idx="17" hasCustomPrompt="1"/>
          </p:nvPr>
        </p:nvSpPr>
        <p:spPr>
          <a:xfrm>
            <a:off x="298678" y="3338180"/>
            <a:ext cx="1465262" cy="262270"/>
          </a:xfrm>
          <a:prstGeom prst="rect">
            <a:avLst/>
          </a:prstGeom>
        </p:spPr>
        <p:txBody>
          <a:bodyPr/>
          <a:lstStyle>
            <a:lvl1pPr marL="0" indent="0">
              <a:buNone/>
              <a:defRPr sz="14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dirty="0"/>
              <a:t>汇报人：张三</a:t>
            </a:r>
          </a:p>
        </p:txBody>
      </p:sp>
      <p:sp>
        <p:nvSpPr>
          <p:cNvPr id="11" name="文本占位符 10"/>
          <p:cNvSpPr>
            <a:spLocks noGrp="1"/>
          </p:cNvSpPr>
          <p:nvPr>
            <p:ph type="body" sz="quarter" idx="18" hasCustomPrompt="1"/>
          </p:nvPr>
        </p:nvSpPr>
        <p:spPr>
          <a:xfrm>
            <a:off x="297955" y="3611999"/>
            <a:ext cx="2706502" cy="273190"/>
          </a:xfrm>
          <a:prstGeom prst="rect">
            <a:avLst/>
          </a:prstGeom>
        </p:spPr>
        <p:txBody>
          <a:bodyPr/>
          <a:lstStyle>
            <a:lvl1pPr marL="0" indent="0">
              <a:buNone/>
              <a:defRPr sz="14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dirty="0"/>
              <a:t>日   期：</a:t>
            </a:r>
            <a:r>
              <a:rPr lang="en-US" altLang="zh-CN" dirty="0"/>
              <a:t>2019</a:t>
            </a:r>
            <a:r>
              <a:rPr lang="zh-CN" altLang="en-US" dirty="0"/>
              <a:t>年</a:t>
            </a:r>
            <a:r>
              <a:rPr lang="en-US" altLang="zh-CN" dirty="0"/>
              <a:t>6</a:t>
            </a:r>
            <a:r>
              <a:rPr lang="zh-CN" altLang="en-US" dirty="0"/>
              <a:t>月</a:t>
            </a:r>
            <a:r>
              <a:rPr lang="en-US" altLang="zh-CN" dirty="0"/>
              <a:t>10</a:t>
            </a:r>
            <a:r>
              <a:rPr lang="zh-CN" altLang="en-US" dirty="0"/>
              <a:t>日</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28" y="5986854"/>
            <a:ext cx="2126838" cy="2990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章节标题</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a:p>
        </p:txBody>
      </p:sp>
      <p:sp>
        <p:nvSpPr>
          <p:cNvPr id="4" name="文本占位符 8"/>
          <p:cNvSpPr>
            <a:spLocks noGrp="1"/>
          </p:cNvSpPr>
          <p:nvPr>
            <p:ph type="body" sz="quarter" idx="11"/>
          </p:nvPr>
        </p:nvSpPr>
        <p:spPr>
          <a:xfrm>
            <a:off x="506413" y="865188"/>
            <a:ext cx="8106908" cy="5168219"/>
          </a:xfrm>
          <a:prstGeom prst="rect">
            <a:avLst/>
          </a:prstGeom>
        </p:spPr>
        <p:txBody>
          <a:bodyPr/>
          <a:lstStyle>
            <a:lvl1pPr marL="342900" indent="-342900">
              <a:buFont typeface="Arial" panose="02080604020202020204" pitchFamily="34" charset="0"/>
              <a:buChar char="•"/>
              <a:defRPr sz="2400" b="0" i="0">
                <a:solidFill>
                  <a:schemeClr val="tx1"/>
                </a:solidFill>
                <a:latin typeface="微软雅黑" panose="020B0503020204020204" pitchFamily="34" charset="-122"/>
                <a:ea typeface="微软雅黑" panose="020B0503020204020204" pitchFamily="34" charset="-122"/>
              </a:defRPr>
            </a:lvl1pPr>
            <a:lvl2pPr marL="685800" indent="-228600">
              <a:buClr>
                <a:schemeClr val="tx1">
                  <a:lumMod val="65000"/>
                  <a:lumOff val="35000"/>
                </a:schemeClr>
              </a:buClr>
              <a:buFont typeface="Arial" panose="02080604020202020204" pitchFamily="34" charset="0"/>
              <a:buChar char="•"/>
              <a:defRPr sz="2000" b="0">
                <a:solidFill>
                  <a:schemeClr val="tx1"/>
                </a:solidFill>
                <a:latin typeface="微软雅黑" panose="020B0503020204020204" pitchFamily="34" charset="-122"/>
                <a:ea typeface="微软雅黑" panose="020B0503020204020204" pitchFamily="34" charset="-122"/>
              </a:defRPr>
            </a:lvl2pPr>
            <a:lvl3pPr>
              <a:defRPr sz="1600">
                <a:solidFill>
                  <a:schemeClr val="tx1"/>
                </a:solidFill>
                <a:latin typeface="微软雅黑" panose="020B0503020204020204" pitchFamily="34" charset="-122"/>
                <a:ea typeface="微软雅黑" panose="020B0503020204020204" pitchFamily="34" charset="-122"/>
              </a:defRPr>
            </a:lvl3pPr>
            <a:lvl4pPr>
              <a:defRPr sz="1200">
                <a:solidFill>
                  <a:schemeClr val="tx1"/>
                </a:solidFill>
                <a:latin typeface="微软雅黑" panose="020B0503020204020204" pitchFamily="34" charset="-122"/>
                <a:ea typeface="微软雅黑" panose="020B0503020204020204" pitchFamily="34" charset="-122"/>
              </a:defRPr>
            </a:lvl4pPr>
            <a:lvl5pPr>
              <a:defRPr sz="105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 </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000750"/>
          </a:xfrm>
          <a:prstGeom prst="rect">
            <a:avLst/>
          </a:prstGeom>
        </p:spPr>
      </p:pic>
      <p:grpSp>
        <p:nvGrpSpPr>
          <p:cNvPr id="5" name="组合 4"/>
          <p:cNvGrpSpPr/>
          <p:nvPr userDrawn="1"/>
        </p:nvGrpSpPr>
        <p:grpSpPr>
          <a:xfrm>
            <a:off x="327991" y="1042542"/>
            <a:ext cx="8391466" cy="4959626"/>
            <a:chOff x="327991" y="1083365"/>
            <a:chExt cx="11529392" cy="4959626"/>
          </a:xfrm>
        </p:grpSpPr>
        <p:cxnSp>
          <p:nvCxnSpPr>
            <p:cNvPr id="6" name="直接连接符 5"/>
            <p:cNvCxnSpPr/>
            <p:nvPr/>
          </p:nvCxnSpPr>
          <p:spPr>
            <a:xfrm>
              <a:off x="327991" y="1083365"/>
              <a:ext cx="0" cy="4959626"/>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7991" y="6042991"/>
              <a:ext cx="11529392"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1857383" y="1083365"/>
              <a:ext cx="0" cy="4959626"/>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userDrawn="1"/>
        </p:nvCxnSpPr>
        <p:spPr>
          <a:xfrm flipH="1">
            <a:off x="4906737" y="1042542"/>
            <a:ext cx="3812720"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27991" y="1042542"/>
            <a:ext cx="599661"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1101950" y="409571"/>
            <a:ext cx="1569660" cy="923330"/>
          </a:xfrm>
          <a:prstGeom prst="rect">
            <a:avLst/>
          </a:prstGeom>
          <a:noFill/>
        </p:spPr>
        <p:txBody>
          <a:bodyPr wrap="none" rtlCol="0">
            <a:spAutoFit/>
          </a:bodyPr>
          <a:lstStyle/>
          <a:p>
            <a:r>
              <a:rPr lang="zh-CN" altLang="en-US" sz="5400" dirty="0">
                <a:solidFill>
                  <a:srgbClr val="C00000"/>
                </a:solidFill>
                <a:latin typeface="微软雅黑" panose="020B0503020204020204" pitchFamily="34" charset="-122"/>
                <a:ea typeface="微软雅黑" panose="020B0503020204020204" pitchFamily="34" charset="-122"/>
              </a:rPr>
              <a:t>目录</a:t>
            </a:r>
            <a:endParaRPr lang="zh-CN" altLang="en-US" sz="2800" b="1" dirty="0">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2904107" y="793353"/>
            <a:ext cx="1761957" cy="523220"/>
          </a:xfrm>
          <a:prstGeom prst="rect">
            <a:avLst/>
          </a:prstGeom>
          <a:noFill/>
        </p:spPr>
        <p:txBody>
          <a:bodyPr wrap="none" rtlCol="0">
            <a:spAutoFit/>
          </a:bodyPr>
          <a:lstStyle/>
          <a:p>
            <a:r>
              <a:rPr lang="en-US" altLang="zh-CN" sz="2800" dirty="0">
                <a:solidFill>
                  <a:schemeClr val="tx1">
                    <a:lumMod val="75000"/>
                    <a:lumOff val="25000"/>
                  </a:schemeClr>
                </a:solidFill>
                <a:ea typeface="黑体" panose="02010609060101010101" pitchFamily="49" charset="-122"/>
              </a:rPr>
              <a:t>CONTENTS</a:t>
            </a:r>
            <a:endParaRPr lang="zh-CN" altLang="en-US" sz="2800" dirty="0">
              <a:solidFill>
                <a:schemeClr val="tx1">
                  <a:lumMod val="75000"/>
                  <a:lumOff val="25000"/>
                </a:schemeClr>
              </a:solidFill>
              <a:ea typeface="黑体" panose="02010609060101010101" pitchFamily="49" charset="-122"/>
            </a:endParaRPr>
          </a:p>
        </p:txBody>
      </p:sp>
      <p:sp>
        <p:nvSpPr>
          <p:cNvPr id="14" name="文本占位符 33"/>
          <p:cNvSpPr>
            <a:spLocks noGrp="1"/>
          </p:cNvSpPr>
          <p:nvPr>
            <p:ph type="body" sz="quarter" idx="12" hasCustomPrompt="1"/>
          </p:nvPr>
        </p:nvSpPr>
        <p:spPr>
          <a:xfrm>
            <a:off x="1041560" y="2003900"/>
            <a:ext cx="3440395" cy="514804"/>
          </a:xfrm>
          <a:prstGeom prst="rect">
            <a:avLst/>
          </a:prstGeom>
        </p:spPr>
        <p:txBody>
          <a:bodyPr/>
          <a:lstStyle>
            <a:lvl1pPr marL="0" indent="0">
              <a:buNone/>
              <a:defRPr>
                <a:solidFill>
                  <a:srgbClr val="C00000"/>
                </a:solidFill>
                <a:latin typeface="微软雅黑" panose="020B0503020204020204" pitchFamily="34" charset="-122"/>
                <a:ea typeface="微软雅黑" panose="020B0503020204020204" pitchFamily="34" charset="-122"/>
              </a:defRPr>
            </a:lvl1pPr>
          </a:lstStyle>
          <a:p>
            <a:pPr lvl="0"/>
            <a:r>
              <a:rPr lang="en-US" altLang="zh-CN" dirty="0"/>
              <a:t>01   </a:t>
            </a:r>
            <a:r>
              <a:rPr lang="zh-CN" altLang="en-US" dirty="0"/>
              <a:t>标题一标题一</a:t>
            </a:r>
          </a:p>
        </p:txBody>
      </p:sp>
      <p:sp>
        <p:nvSpPr>
          <p:cNvPr id="15" name="文本占位符 36"/>
          <p:cNvSpPr>
            <a:spLocks noGrp="1"/>
          </p:cNvSpPr>
          <p:nvPr>
            <p:ph type="body" sz="quarter" idx="13" hasCustomPrompt="1"/>
          </p:nvPr>
        </p:nvSpPr>
        <p:spPr>
          <a:xfrm>
            <a:off x="4610503" y="2003900"/>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rgbClr val="C00000"/>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17" name="文本占位符 33"/>
          <p:cNvSpPr>
            <a:spLocks noGrp="1"/>
          </p:cNvSpPr>
          <p:nvPr>
            <p:ph type="body" sz="quarter" idx="15" hasCustomPrompt="1"/>
          </p:nvPr>
        </p:nvSpPr>
        <p:spPr>
          <a:xfrm>
            <a:off x="1041560" y="2808298"/>
            <a:ext cx="3440395" cy="514804"/>
          </a:xfrm>
          <a:prstGeom prst="rect">
            <a:avLst/>
          </a:prstGeom>
        </p:spPr>
        <p:txBody>
          <a:bodyPr/>
          <a:lstStyle>
            <a:lvl1pPr marL="0" indent="0">
              <a:buNone/>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dirty="0"/>
              <a:t>02   </a:t>
            </a:r>
            <a:r>
              <a:rPr lang="zh-CN" altLang="en-US" dirty="0"/>
              <a:t>标题二标题二</a:t>
            </a:r>
          </a:p>
        </p:txBody>
      </p:sp>
      <p:sp>
        <p:nvSpPr>
          <p:cNvPr id="18" name="文本占位符 36"/>
          <p:cNvSpPr>
            <a:spLocks noGrp="1"/>
          </p:cNvSpPr>
          <p:nvPr>
            <p:ph type="body" sz="quarter" idx="16" hasCustomPrompt="1"/>
          </p:nvPr>
        </p:nvSpPr>
        <p:spPr>
          <a:xfrm>
            <a:off x="4610503" y="2808298"/>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20" name="文本占位符 33"/>
          <p:cNvSpPr>
            <a:spLocks noGrp="1"/>
          </p:cNvSpPr>
          <p:nvPr>
            <p:ph type="body" sz="quarter" idx="18" hasCustomPrompt="1"/>
          </p:nvPr>
        </p:nvSpPr>
        <p:spPr>
          <a:xfrm>
            <a:off x="1041560" y="3660218"/>
            <a:ext cx="3440395" cy="514804"/>
          </a:xfrm>
          <a:prstGeom prst="rect">
            <a:avLst/>
          </a:prstGeom>
        </p:spPr>
        <p:txBody>
          <a:bodyPr/>
          <a:lstStyle>
            <a:lvl1pPr marL="0" indent="0">
              <a:buNone/>
              <a:defRPr>
                <a:solidFill>
                  <a:srgbClr val="C00000"/>
                </a:solidFill>
                <a:latin typeface="微软雅黑" panose="020B0503020204020204" pitchFamily="34" charset="-122"/>
                <a:ea typeface="微软雅黑" panose="020B0503020204020204" pitchFamily="34" charset="-122"/>
              </a:defRPr>
            </a:lvl1pPr>
          </a:lstStyle>
          <a:p>
            <a:pPr lvl="0"/>
            <a:r>
              <a:rPr lang="en-US" altLang="zh-CN" dirty="0"/>
              <a:t>03   </a:t>
            </a:r>
            <a:r>
              <a:rPr lang="zh-CN" altLang="en-US" dirty="0"/>
              <a:t>标题三标题三</a:t>
            </a:r>
          </a:p>
        </p:txBody>
      </p:sp>
      <p:sp>
        <p:nvSpPr>
          <p:cNvPr id="21" name="文本占位符 36"/>
          <p:cNvSpPr>
            <a:spLocks noGrp="1"/>
          </p:cNvSpPr>
          <p:nvPr>
            <p:ph type="body" sz="quarter" idx="19" hasCustomPrompt="1"/>
          </p:nvPr>
        </p:nvSpPr>
        <p:spPr>
          <a:xfrm>
            <a:off x="4610503" y="3660218"/>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rgbClr val="C00000"/>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23" name="文本占位符 33"/>
          <p:cNvSpPr>
            <a:spLocks noGrp="1"/>
          </p:cNvSpPr>
          <p:nvPr>
            <p:ph type="body" sz="quarter" idx="21" hasCustomPrompt="1"/>
          </p:nvPr>
        </p:nvSpPr>
        <p:spPr>
          <a:xfrm>
            <a:off x="1041560" y="4512138"/>
            <a:ext cx="3440395" cy="514804"/>
          </a:xfrm>
          <a:prstGeom prst="rect">
            <a:avLst/>
          </a:prstGeom>
        </p:spPr>
        <p:txBody>
          <a:bodyPr/>
          <a:lstStyle>
            <a:lvl1pPr marL="0" indent="0">
              <a:buNone/>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dirty="0"/>
              <a:t>04   </a:t>
            </a:r>
            <a:r>
              <a:rPr lang="zh-CN" altLang="en-US" dirty="0"/>
              <a:t>标题三标题三</a:t>
            </a:r>
          </a:p>
        </p:txBody>
      </p:sp>
      <p:sp>
        <p:nvSpPr>
          <p:cNvPr id="24" name="文本占位符 36"/>
          <p:cNvSpPr>
            <a:spLocks noGrp="1"/>
          </p:cNvSpPr>
          <p:nvPr>
            <p:ph type="body" sz="quarter" idx="22" hasCustomPrompt="1"/>
          </p:nvPr>
        </p:nvSpPr>
        <p:spPr>
          <a:xfrm>
            <a:off x="4610503" y="4512138"/>
            <a:ext cx="3779837" cy="514804"/>
          </a:xfrm>
          <a:prstGeom prst="rect">
            <a:avLst/>
          </a:prstGeom>
        </p:spPr>
        <p:txBody>
          <a:bodyPr/>
          <a:lstStyle>
            <a:lvl1pPr marL="228600" marR="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Ø"/>
              <a:defRPr sz="12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endParaRPr lang="en-US" altLang="zh-CN"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r>
              <a:rPr lang="zh-CN" altLang="en-US" dirty="0"/>
              <a:t>文本介绍文本介绍文本介绍</a:t>
            </a:r>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a:p>
            <a:pPr marL="228600" marR="0" lvl="0" indent="-228600" algn="l" defTabSz="914400" rtl="0" eaLnBrk="1" fontAlgn="auto" latinLnBrk="0" hangingPunct="1">
              <a:lnSpc>
                <a:spcPct val="90000"/>
              </a:lnSpc>
              <a:spcBef>
                <a:spcPts val="1000"/>
              </a:spcBef>
              <a:spcAft>
                <a:spcPts val="0"/>
              </a:spcAft>
              <a:buClrTx/>
              <a:buSzTx/>
              <a:buFont typeface="Arial" panose="02080604020202020204" pitchFamily="34" charset="0"/>
              <a:buChar char="•"/>
              <a:defRPr/>
            </a:pPr>
            <a:endParaRPr lang="zh-CN" altLang="en-US" dirty="0"/>
          </a:p>
        </p:txBody>
      </p:sp>
      <p:sp>
        <p:nvSpPr>
          <p:cNvPr id="25" name="矩形 24"/>
          <p:cNvSpPr/>
          <p:nvPr userDrawn="1"/>
        </p:nvSpPr>
        <p:spPr>
          <a:xfrm>
            <a:off x="2569491" y="686570"/>
            <a:ext cx="417102" cy="646331"/>
          </a:xfrm>
          <a:prstGeom prst="rect">
            <a:avLst/>
          </a:prstGeom>
        </p:spPr>
        <p:txBody>
          <a:bodyPr wrap="none">
            <a:spAutoFit/>
          </a:bodyPr>
          <a:lstStyle/>
          <a:p>
            <a:r>
              <a:rPr lang="en-US" altLang="zh-CN" sz="3600" b="1" dirty="0">
                <a:solidFill>
                  <a:schemeClr val="tx1">
                    <a:lumMod val="75000"/>
                    <a:lumOff val="25000"/>
                  </a:schemeClr>
                </a:solidFill>
                <a:latin typeface="黑体" panose="02010609060101010101" pitchFamily="49" charset="-122"/>
                <a:ea typeface="黑体" panose="02010609060101010101" pitchFamily="49" charset="-122"/>
              </a:rPr>
              <a:t>/</a:t>
            </a:r>
            <a:endParaRPr lang="zh-CN" altLang="en-US" sz="1600" b="1" dirty="0">
              <a:solidFill>
                <a:schemeClr val="tx1">
                  <a:lumMod val="75000"/>
                  <a:lumOff val="25000"/>
                </a:schemeClr>
              </a:solidFill>
              <a:ea typeface="黑体" panose="02010609060101010101"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000750"/>
          </a:xfrm>
          <a:prstGeom prst="rect">
            <a:avLst/>
          </a:prstGeom>
        </p:spPr>
      </p:pic>
      <p:grpSp>
        <p:nvGrpSpPr>
          <p:cNvPr id="5" name="组合 4"/>
          <p:cNvGrpSpPr/>
          <p:nvPr userDrawn="1"/>
        </p:nvGrpSpPr>
        <p:grpSpPr>
          <a:xfrm>
            <a:off x="1614666" y="1406817"/>
            <a:ext cx="6191777" cy="3728524"/>
            <a:chOff x="3747104" y="1377518"/>
            <a:chExt cx="5983047" cy="4124739"/>
          </a:xfrm>
        </p:grpSpPr>
        <p:cxnSp>
          <p:nvCxnSpPr>
            <p:cNvPr id="6" name="直接连接符 5"/>
            <p:cNvCxnSpPr/>
            <p:nvPr/>
          </p:nvCxnSpPr>
          <p:spPr>
            <a:xfrm>
              <a:off x="3747104" y="1377518"/>
              <a:ext cx="5983047"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730151" y="1377518"/>
              <a:ext cx="0" cy="4124739"/>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3747104" y="5502257"/>
              <a:ext cx="5983047" cy="0"/>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47104" y="1377518"/>
              <a:ext cx="0" cy="1232746"/>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47104" y="4335529"/>
              <a:ext cx="0" cy="1166728"/>
            </a:xfrm>
            <a:prstGeom prst="line">
              <a:avLst/>
            </a:prstGeom>
            <a:ln>
              <a:solidFill>
                <a:srgbClr val="CD4237"/>
              </a:solidFill>
            </a:ln>
          </p:spPr>
          <p:style>
            <a:lnRef idx="1">
              <a:schemeClr val="accent1"/>
            </a:lnRef>
            <a:fillRef idx="0">
              <a:schemeClr val="accent1"/>
            </a:fillRef>
            <a:effectRef idx="0">
              <a:schemeClr val="accent1"/>
            </a:effectRef>
            <a:fontRef idx="minor">
              <a:schemeClr val="tx1"/>
            </a:fontRef>
          </p:style>
        </p:cxnSp>
      </p:grpSp>
      <p:sp>
        <p:nvSpPr>
          <p:cNvPr id="11" name="文本占位符 12"/>
          <p:cNvSpPr>
            <a:spLocks noGrp="1"/>
          </p:cNvSpPr>
          <p:nvPr>
            <p:ph type="body" sz="quarter" idx="11" hasCustomPrompt="1"/>
          </p:nvPr>
        </p:nvSpPr>
        <p:spPr>
          <a:xfrm>
            <a:off x="922272" y="2642087"/>
            <a:ext cx="1703640" cy="1211694"/>
          </a:xfrm>
          <a:prstGeom prst="rect">
            <a:avLst/>
          </a:prstGeom>
        </p:spPr>
        <p:txBody>
          <a:bodyPr/>
          <a:lstStyle>
            <a:lvl1pPr marL="0" indent="0">
              <a:buNone/>
              <a:defRPr sz="9600">
                <a:solidFill>
                  <a:srgbClr val="C00000"/>
                </a:solidFill>
              </a:defRPr>
            </a:lvl1pPr>
            <a:lvl2pPr marL="457200" indent="0">
              <a:buNone/>
              <a:defRPr/>
            </a:lvl2pPr>
          </a:lstStyle>
          <a:p>
            <a:pPr lvl="0"/>
            <a:r>
              <a:rPr lang="en-US" altLang="zh-CN" dirty="0"/>
              <a:t>01</a:t>
            </a:r>
            <a:endParaRPr lang="zh-CN" altLang="en-US" dirty="0"/>
          </a:p>
        </p:txBody>
      </p:sp>
      <p:sp>
        <p:nvSpPr>
          <p:cNvPr id="12" name="标题 13"/>
          <p:cNvSpPr>
            <a:spLocks noGrp="1"/>
          </p:cNvSpPr>
          <p:nvPr>
            <p:ph type="title"/>
          </p:nvPr>
        </p:nvSpPr>
        <p:spPr>
          <a:xfrm>
            <a:off x="2797145" y="2683088"/>
            <a:ext cx="4741735" cy="494049"/>
          </a:xfrm>
        </p:spPr>
        <p:txBody>
          <a:bodyPr>
            <a:noAutofit/>
          </a:bodyPr>
          <a:lstStyle>
            <a:lvl1pPr algn="r">
              <a:defRPr sz="2800">
                <a:solidFill>
                  <a:srgbClr val="C00000"/>
                </a:solidFill>
              </a:defRPr>
            </a:lvl1pPr>
          </a:lstStyle>
          <a:p>
            <a:r>
              <a:rPr lang="zh-CN" altLang="en-US" dirty="0"/>
              <a:t>单击此处编辑母版标题样式</a:t>
            </a:r>
          </a:p>
        </p:txBody>
      </p:sp>
      <p:sp>
        <p:nvSpPr>
          <p:cNvPr id="13" name="文本占位符 15"/>
          <p:cNvSpPr>
            <a:spLocks noGrp="1"/>
          </p:cNvSpPr>
          <p:nvPr>
            <p:ph type="body" sz="quarter" idx="12"/>
          </p:nvPr>
        </p:nvSpPr>
        <p:spPr>
          <a:xfrm>
            <a:off x="3611513" y="3293914"/>
            <a:ext cx="3927367" cy="51088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en-US" altLang="zh-CN" dirty="0"/>
          </a:p>
          <a:p>
            <a:pPr marL="0" marR="0" lvl="0" indent="0" algn="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单击此处编辑母版文本样式</a:t>
            </a:r>
          </a:p>
          <a:p>
            <a:pPr lvl="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章节标题</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sp>
        <p:nvSpPr>
          <p:cNvPr id="4" name="文本占位符 5"/>
          <p:cNvSpPr>
            <a:spLocks noGrp="1"/>
          </p:cNvSpPr>
          <p:nvPr>
            <p:ph type="body" sz="quarter" idx="11" hasCustomPrompt="1"/>
          </p:nvPr>
        </p:nvSpPr>
        <p:spPr>
          <a:xfrm>
            <a:off x="506875" y="4325425"/>
            <a:ext cx="2300741" cy="365874"/>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5" name="文本占位符 5"/>
          <p:cNvSpPr>
            <a:spLocks noGrp="1"/>
          </p:cNvSpPr>
          <p:nvPr>
            <p:ph type="body" sz="quarter" idx="13" hasCustomPrompt="1"/>
          </p:nvPr>
        </p:nvSpPr>
        <p:spPr>
          <a:xfrm>
            <a:off x="334056" y="4781682"/>
            <a:ext cx="2646379" cy="115237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点击输入详细内容点击输入详细内容点击输入详细内容</a:t>
            </a:r>
          </a:p>
          <a:p>
            <a:pPr lvl="0"/>
            <a:endParaRPr lang="zh-CN" altLang="en-US" dirty="0"/>
          </a:p>
        </p:txBody>
      </p:sp>
      <p:sp>
        <p:nvSpPr>
          <p:cNvPr id="7" name="图片占位符 6"/>
          <p:cNvSpPr>
            <a:spLocks noGrp="1"/>
          </p:cNvSpPr>
          <p:nvPr>
            <p:ph type="pic" sz="quarter" idx="14"/>
          </p:nvPr>
        </p:nvSpPr>
        <p:spPr>
          <a:xfrm>
            <a:off x="334056" y="1263695"/>
            <a:ext cx="2646379" cy="2971347"/>
          </a:xfrm>
          <a:prstGeom prst="rect">
            <a:avLst/>
          </a:prstGeom>
        </p:spPr>
        <p:txBody>
          <a:bodyPr/>
          <a:lstStyle/>
          <a:p>
            <a:endParaRPr lang="zh-CN" altLang="en-US"/>
          </a:p>
        </p:txBody>
      </p:sp>
      <p:sp>
        <p:nvSpPr>
          <p:cNvPr id="14" name="文本占位符 5"/>
          <p:cNvSpPr>
            <a:spLocks noGrp="1"/>
          </p:cNvSpPr>
          <p:nvPr>
            <p:ph type="body" sz="quarter" idx="15" hasCustomPrompt="1"/>
          </p:nvPr>
        </p:nvSpPr>
        <p:spPr>
          <a:xfrm>
            <a:off x="3393404" y="4325425"/>
            <a:ext cx="2300741" cy="365874"/>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15" name="文本占位符 5"/>
          <p:cNvSpPr>
            <a:spLocks noGrp="1"/>
          </p:cNvSpPr>
          <p:nvPr>
            <p:ph type="body" sz="quarter" idx="16" hasCustomPrompt="1"/>
          </p:nvPr>
        </p:nvSpPr>
        <p:spPr>
          <a:xfrm>
            <a:off x="3220585" y="4781682"/>
            <a:ext cx="2646379" cy="115237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点击输入详细内容点击输入详细内容点击输入详细内容</a:t>
            </a:r>
          </a:p>
          <a:p>
            <a:pPr lvl="0"/>
            <a:endParaRPr lang="zh-CN" altLang="en-US" dirty="0"/>
          </a:p>
        </p:txBody>
      </p:sp>
      <p:sp>
        <p:nvSpPr>
          <p:cNvPr id="16" name="图片占位符 6"/>
          <p:cNvSpPr>
            <a:spLocks noGrp="1"/>
          </p:cNvSpPr>
          <p:nvPr>
            <p:ph type="pic" sz="quarter" idx="17"/>
          </p:nvPr>
        </p:nvSpPr>
        <p:spPr>
          <a:xfrm>
            <a:off x="3220585" y="1263695"/>
            <a:ext cx="2646379" cy="2971347"/>
          </a:xfrm>
          <a:prstGeom prst="rect">
            <a:avLst/>
          </a:prstGeom>
        </p:spPr>
        <p:txBody>
          <a:bodyPr/>
          <a:lstStyle/>
          <a:p>
            <a:endParaRPr lang="zh-CN" altLang="en-US"/>
          </a:p>
        </p:txBody>
      </p:sp>
      <p:sp>
        <p:nvSpPr>
          <p:cNvPr id="17" name="文本占位符 5"/>
          <p:cNvSpPr>
            <a:spLocks noGrp="1"/>
          </p:cNvSpPr>
          <p:nvPr>
            <p:ph type="body" sz="quarter" idx="18" hasCustomPrompt="1"/>
          </p:nvPr>
        </p:nvSpPr>
        <p:spPr>
          <a:xfrm>
            <a:off x="6279934" y="4325425"/>
            <a:ext cx="2300741" cy="365874"/>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18" name="文本占位符 5"/>
          <p:cNvSpPr>
            <a:spLocks noGrp="1"/>
          </p:cNvSpPr>
          <p:nvPr>
            <p:ph type="body" sz="quarter" idx="19" hasCustomPrompt="1"/>
          </p:nvPr>
        </p:nvSpPr>
        <p:spPr>
          <a:xfrm>
            <a:off x="6107115" y="4781682"/>
            <a:ext cx="2646379" cy="115237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点击输入详细内容点击输入详细内容点击输入详细内容</a:t>
            </a:r>
          </a:p>
          <a:p>
            <a:pPr lvl="0"/>
            <a:endParaRPr lang="zh-CN" altLang="en-US" dirty="0"/>
          </a:p>
        </p:txBody>
      </p:sp>
      <p:sp>
        <p:nvSpPr>
          <p:cNvPr id="19" name="图片占位符 6"/>
          <p:cNvSpPr>
            <a:spLocks noGrp="1"/>
          </p:cNvSpPr>
          <p:nvPr>
            <p:ph type="pic" sz="quarter" idx="20"/>
          </p:nvPr>
        </p:nvSpPr>
        <p:spPr>
          <a:xfrm>
            <a:off x="6107115" y="1263695"/>
            <a:ext cx="2646379" cy="2971347"/>
          </a:xfrm>
          <a:prstGeom prst="rect">
            <a:avLst/>
          </a:prstGeo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图片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章节标题</a:t>
            </a:r>
          </a:p>
        </p:txBody>
      </p:sp>
      <p:sp>
        <p:nvSpPr>
          <p:cNvPr id="3" name="灯片编号占位符 2"/>
          <p:cNvSpPr>
            <a:spLocks noGrp="1"/>
          </p:cNvSpPr>
          <p:nvPr>
            <p:ph type="sldNum" sz="quarter" idx="10"/>
          </p:nvPr>
        </p:nvSpPr>
        <p:spPr/>
        <p:txBody>
          <a:bodyPr/>
          <a:lstStyle/>
          <a:p>
            <a:fld id="{00734BB5-EFF9-4C89-A16E-C563A5C38890}" type="slidenum">
              <a:rPr lang="zh-CN" altLang="en-US" smtClean="0"/>
              <a:t>‹#›</a:t>
            </a:fld>
            <a:endParaRPr lang="zh-CN" altLang="en-US" dirty="0"/>
          </a:p>
        </p:txBody>
      </p:sp>
      <p:sp>
        <p:nvSpPr>
          <p:cNvPr id="4" name="图片占位符 7"/>
          <p:cNvSpPr>
            <a:spLocks noGrp="1"/>
          </p:cNvSpPr>
          <p:nvPr>
            <p:ph type="pic" sz="quarter" idx="12"/>
          </p:nvPr>
        </p:nvSpPr>
        <p:spPr>
          <a:xfrm>
            <a:off x="377145" y="1943350"/>
            <a:ext cx="4064227" cy="3984656"/>
          </a:xfrm>
          <a:prstGeom prst="rect">
            <a:avLst/>
          </a:prstGeom>
        </p:spPr>
        <p:txBody>
          <a:bodyPr/>
          <a:lstStyle/>
          <a:p>
            <a:endParaRPr lang="zh-CN" altLang="en-US"/>
          </a:p>
        </p:txBody>
      </p:sp>
      <p:sp>
        <p:nvSpPr>
          <p:cNvPr id="5" name="文本占位符 5"/>
          <p:cNvSpPr>
            <a:spLocks noGrp="1"/>
          </p:cNvSpPr>
          <p:nvPr>
            <p:ph type="body" sz="quarter" idx="11" hasCustomPrompt="1"/>
          </p:nvPr>
        </p:nvSpPr>
        <p:spPr>
          <a:xfrm>
            <a:off x="377145" y="1086805"/>
            <a:ext cx="4064227" cy="284795"/>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6" name="文本占位符 5"/>
          <p:cNvSpPr>
            <a:spLocks noGrp="1"/>
          </p:cNvSpPr>
          <p:nvPr>
            <p:ph type="body" sz="quarter" idx="13" hasCustomPrompt="1"/>
          </p:nvPr>
        </p:nvSpPr>
        <p:spPr>
          <a:xfrm>
            <a:off x="377146" y="1408559"/>
            <a:ext cx="4064226" cy="43563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a:t>
            </a:r>
          </a:p>
          <a:p>
            <a:pPr lvl="0"/>
            <a:endParaRPr lang="zh-CN" altLang="en-US" dirty="0"/>
          </a:p>
        </p:txBody>
      </p:sp>
      <p:sp>
        <p:nvSpPr>
          <p:cNvPr id="7" name="图片占位符 7"/>
          <p:cNvSpPr>
            <a:spLocks noGrp="1"/>
          </p:cNvSpPr>
          <p:nvPr>
            <p:ph type="pic" sz="quarter" idx="14"/>
          </p:nvPr>
        </p:nvSpPr>
        <p:spPr>
          <a:xfrm>
            <a:off x="4612583" y="1943350"/>
            <a:ext cx="4064227" cy="3984656"/>
          </a:xfrm>
          <a:prstGeom prst="rect">
            <a:avLst/>
          </a:prstGeom>
        </p:spPr>
        <p:txBody>
          <a:bodyPr/>
          <a:lstStyle/>
          <a:p>
            <a:endParaRPr lang="zh-CN" altLang="en-US"/>
          </a:p>
        </p:txBody>
      </p:sp>
      <p:sp>
        <p:nvSpPr>
          <p:cNvPr id="8" name="文本占位符 5"/>
          <p:cNvSpPr>
            <a:spLocks noGrp="1"/>
          </p:cNvSpPr>
          <p:nvPr>
            <p:ph type="body" sz="quarter" idx="15" hasCustomPrompt="1"/>
          </p:nvPr>
        </p:nvSpPr>
        <p:spPr>
          <a:xfrm>
            <a:off x="4612583" y="1086805"/>
            <a:ext cx="4064227" cy="284795"/>
          </a:xfrm>
          <a:prstGeom prst="rect">
            <a:avLst/>
          </a:prstGeom>
        </p:spPr>
        <p:txBody>
          <a:bodyPr/>
          <a:lstStyle>
            <a:lvl1pPr marL="0" indent="0" algn="ctr">
              <a:buNone/>
              <a:defRPr sz="1600" b="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输入内容</a:t>
            </a:r>
          </a:p>
        </p:txBody>
      </p:sp>
      <p:sp>
        <p:nvSpPr>
          <p:cNvPr id="9" name="文本占位符 5"/>
          <p:cNvSpPr>
            <a:spLocks noGrp="1"/>
          </p:cNvSpPr>
          <p:nvPr>
            <p:ph type="body" sz="quarter" idx="16" hasCustomPrompt="1"/>
          </p:nvPr>
        </p:nvSpPr>
        <p:spPr>
          <a:xfrm>
            <a:off x="4612584" y="1408559"/>
            <a:ext cx="4064226" cy="43563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80604020202020204" pitchFamily="34" charset="0"/>
              <a:buNone/>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80604020202020204" pitchFamily="34" charset="0"/>
              <a:buNone/>
              <a:defRPr/>
            </a:pPr>
            <a:r>
              <a:rPr lang="zh-CN" altLang="en-US" dirty="0"/>
              <a:t>点击输入详细内容</a:t>
            </a:r>
          </a:p>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84830" y="2652270"/>
            <a:ext cx="1921894" cy="270269"/>
          </a:xfrm>
          <a:prstGeom prst="rect">
            <a:avLst/>
          </a:prstGeom>
        </p:spPr>
      </p:pic>
      <p:sp>
        <p:nvSpPr>
          <p:cNvPr id="5" name="文本框 4"/>
          <p:cNvSpPr txBox="1"/>
          <p:nvPr userDrawn="1"/>
        </p:nvSpPr>
        <p:spPr>
          <a:xfrm>
            <a:off x="5447968" y="1545770"/>
            <a:ext cx="3195618" cy="1061509"/>
          </a:xfrm>
          <a:prstGeom prst="rect">
            <a:avLst/>
          </a:prstGeom>
          <a:noFill/>
        </p:spPr>
        <p:txBody>
          <a:bodyPr wrap="none" rtlCol="0">
            <a:spAutoFit/>
          </a:bodyPr>
          <a:lstStyle/>
          <a:p>
            <a:r>
              <a:rPr lang="en-US" altLang="zh-CN" sz="6300" b="1" dirty="0">
                <a:solidFill>
                  <a:schemeClr val="tx1">
                    <a:lumMod val="75000"/>
                    <a:lumOff val="25000"/>
                  </a:schemeClr>
                </a:solidFill>
                <a:latin typeface="Calibri" panose="020F0502020204030204" pitchFamily="34" charset="0"/>
                <a:cs typeface="Calibri" panose="020F0502020204030204" pitchFamily="34" charset="0"/>
              </a:rPr>
              <a:t>THANKS!</a:t>
            </a:r>
            <a:endParaRPr lang="zh-CN" altLang="en-US" sz="6300" b="1" dirty="0">
              <a:solidFill>
                <a:schemeClr val="tx1">
                  <a:lumMod val="75000"/>
                  <a:lumOff val="25000"/>
                </a:schemeClr>
              </a:solidFill>
              <a:latin typeface="Calibri" panose="020F0502020204030204" pitchFamily="34" charset="0"/>
              <a:cs typeface="Calibri" panose="020F0502020204030204" pitchFamily="34" charset="0"/>
            </a:endParaRPr>
          </a:p>
        </p:txBody>
      </p:sp>
      <p:cxnSp>
        <p:nvCxnSpPr>
          <p:cNvPr id="6" name="直接连接符 5"/>
          <p:cNvCxnSpPr/>
          <p:nvPr userDrawn="1"/>
        </p:nvCxnSpPr>
        <p:spPr>
          <a:xfrm>
            <a:off x="6138761" y="2527887"/>
            <a:ext cx="1814033"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p:cNvSpPr txBox="1"/>
          <p:nvPr userDrawn="1"/>
        </p:nvSpPr>
        <p:spPr>
          <a:xfrm>
            <a:off x="6248924" y="5030534"/>
            <a:ext cx="1593706" cy="261610"/>
          </a:xfrm>
          <a:prstGeom prst="rect">
            <a:avLst/>
          </a:prstGeom>
          <a:noFill/>
        </p:spPr>
        <p:txBody>
          <a:bodyPr wrap="none" rtlCol="0">
            <a:spAutoFit/>
          </a:bodyPr>
          <a:lstStyle/>
          <a:p>
            <a:r>
              <a:rPr lang="en-US" altLang="zh-CN" sz="1100" dirty="0">
                <a:latin typeface="Segoe UI Light" panose="020B0502040204020203" pitchFamily="34" charset="0"/>
              </a:rPr>
              <a:t>http://robot.peitian.com</a:t>
            </a:r>
            <a:endParaRPr lang="zh-CN" altLang="en-US" sz="1100" dirty="0">
              <a:latin typeface="Segoe UI Light" panose="020B0502040204020203" pitchFamily="34" charset="0"/>
            </a:endParaRPr>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7503" y="3589396"/>
            <a:ext cx="1196548" cy="1196548"/>
          </a:xfrm>
          <a:prstGeom prst="rect">
            <a:avLst/>
          </a:prstGeom>
        </p:spPr>
      </p:pic>
      <p:sp>
        <p:nvSpPr>
          <p:cNvPr id="9" name="文本框 8"/>
          <p:cNvSpPr txBox="1"/>
          <p:nvPr userDrawn="1"/>
        </p:nvSpPr>
        <p:spPr>
          <a:xfrm>
            <a:off x="6549488" y="4754711"/>
            <a:ext cx="992579" cy="230832"/>
          </a:xfrm>
          <a:prstGeom prst="rect">
            <a:avLst/>
          </a:prstGeom>
          <a:noFill/>
        </p:spPr>
        <p:txBody>
          <a:bodyPr wrap="none" rtlCol="0">
            <a:spAutoFit/>
          </a:bodyPr>
          <a:lstStyle/>
          <a:p>
            <a:r>
              <a:rPr lang="zh-CN" altLang="en-US" sz="900" dirty="0">
                <a:latin typeface="黑体" panose="02010609060101010101" pitchFamily="49" charset="-122"/>
                <a:ea typeface="黑体" panose="02010609060101010101" pitchFamily="49" charset="-122"/>
              </a:rPr>
              <a:t>配天微信公众号</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364" y="122091"/>
            <a:ext cx="5829300" cy="492124"/>
          </a:xfrm>
          <a:prstGeom prst="rect">
            <a:avLst/>
          </a:prstGeom>
        </p:spPr>
        <p:txBody>
          <a:bodyPr vert="horz" lIns="91440" tIns="45720" rIns="91440" bIns="45720" rtlCol="0" anchor="ctr">
            <a:noAutofit/>
          </a:bodyPr>
          <a:lstStyle/>
          <a:p>
            <a:r>
              <a:rPr lang="zh-CN" altLang="en-US" dirty="0"/>
              <a:t>章节标题</a:t>
            </a:r>
            <a:endParaRPr lang="en-US" dirty="0"/>
          </a:p>
        </p:txBody>
      </p:sp>
      <p:sp>
        <p:nvSpPr>
          <p:cNvPr id="6" name="Slide Number Placeholder 5"/>
          <p:cNvSpPr>
            <a:spLocks noGrp="1"/>
          </p:cNvSpPr>
          <p:nvPr>
            <p:ph type="sldNum" sz="quarter" idx="4"/>
          </p:nvPr>
        </p:nvSpPr>
        <p:spPr>
          <a:xfrm>
            <a:off x="4139293" y="6583533"/>
            <a:ext cx="473290" cy="279850"/>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00734BB5-EFF9-4C89-A16E-C563A5C38890}" type="slidenum">
              <a:rPr lang="zh-CN" altLang="en-US" smtClean="0"/>
              <a:t>‹#›</a:t>
            </a:fld>
            <a:endParaRPr lang="zh-CN" altLang="en-US" dirty="0"/>
          </a:p>
        </p:txBody>
      </p:sp>
      <p:cxnSp>
        <p:nvCxnSpPr>
          <p:cNvPr id="7" name="直接连接符 6"/>
          <p:cNvCxnSpPr/>
          <p:nvPr userDrawn="1"/>
        </p:nvCxnSpPr>
        <p:spPr>
          <a:xfrm>
            <a:off x="832757" y="6616165"/>
            <a:ext cx="6792686"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userDrawn="1"/>
        </p:nvCxnSpPr>
        <p:spPr>
          <a:xfrm>
            <a:off x="132364" y="614215"/>
            <a:ext cx="5597234"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图片 2"/>
          <p:cNvPicPr>
            <a:picLocks noChangeAspect="1"/>
          </p:cNvPicPr>
          <p:nvPr userDrawn="1"/>
        </p:nvPicPr>
        <p:blipFill>
          <a:blip r:embed="rId10" cstate="print">
            <a:extLst>
              <a:ext uri="{BEBA8EAE-BF5A-486C-A8C5-ECC9F3942E4B}">
                <a14:imgProps xmlns:a14="http://schemas.microsoft.com/office/drawing/2010/main">
                  <a14:imgLayer r:embed="rId11">
                    <a14:imgEffect>
                      <a14:saturation sat="200000"/>
                    </a14:imgEffect>
                  </a14:imgLayer>
                </a14:imgProps>
              </a:ext>
              <a:ext uri="{28A0092B-C50C-407E-A947-70E740481C1C}">
                <a14:useLocalDpi xmlns:a14="http://schemas.microsoft.com/office/drawing/2010/main" val="0"/>
              </a:ext>
            </a:extLst>
          </a:blip>
          <a:stretch>
            <a:fillRect/>
          </a:stretch>
        </p:blipFill>
        <p:spPr>
          <a:xfrm>
            <a:off x="7698922" y="6515102"/>
            <a:ext cx="1202929" cy="202348"/>
          </a:xfrm>
          <a:prstGeom prst="rect">
            <a:avLst/>
          </a:prstGeom>
        </p:spPr>
      </p:pic>
      <p:pic>
        <p:nvPicPr>
          <p:cNvPr id="10" name="图片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36349" y="6411963"/>
            <a:ext cx="522929" cy="30548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a:t>
            </a:r>
            <a:r>
              <a:rPr lang="en-US" altLang="zh-CN" dirty="0"/>
              <a:t>TSP</a:t>
            </a:r>
            <a:r>
              <a:rPr lang="zh-CN" altLang="en-US" dirty="0"/>
              <a:t>问题方法</a:t>
            </a:r>
          </a:p>
        </p:txBody>
      </p:sp>
      <p:sp>
        <p:nvSpPr>
          <p:cNvPr id="4" name="文本占位符 3"/>
          <p:cNvSpPr>
            <a:spLocks noGrp="1"/>
          </p:cNvSpPr>
          <p:nvPr>
            <p:ph type="body" sz="quarter" idx="17"/>
          </p:nvPr>
        </p:nvSpPr>
        <p:spPr/>
        <p:txBody>
          <a:bodyPr/>
          <a:lstStyle/>
          <a:p>
            <a:r>
              <a:rPr lang="zh-CN" altLang="en-US" dirty="0"/>
              <a:t>崔峻菡</a:t>
            </a:r>
          </a:p>
        </p:txBody>
      </p:sp>
      <p:sp>
        <p:nvSpPr>
          <p:cNvPr id="5" name="文本占位符 4"/>
          <p:cNvSpPr>
            <a:spLocks noGrp="1"/>
          </p:cNvSpPr>
          <p:nvPr>
            <p:ph type="body" sz="quarter" idx="18"/>
          </p:nvPr>
        </p:nvSpPr>
        <p:spPr/>
        <p:txBody>
          <a:bodyPr/>
          <a:lstStyle/>
          <a:p>
            <a:r>
              <a:rPr lang="en-US" altLang="zh-CN" dirty="0"/>
              <a:t>2024</a:t>
            </a:r>
            <a:r>
              <a:rPr lang="zh-CN" altLang="en-US" dirty="0"/>
              <a:t>年</a:t>
            </a:r>
            <a:r>
              <a:rPr lang="en-US" altLang="zh-CN" dirty="0"/>
              <a:t>7</a:t>
            </a:r>
            <a:r>
              <a:rPr lang="zh-CN" altLang="en-US" dirty="0"/>
              <a:t>月</a:t>
            </a:r>
            <a:r>
              <a:rPr lang="en-US" altLang="zh-CN" dirty="0"/>
              <a:t>25</a:t>
            </a:r>
            <a:r>
              <a:rPr lang="zh-CN"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9</a:t>
            </a:fld>
            <a:endParaRPr lang="zh-CN" altLang="en-US"/>
          </a:p>
        </p:txBody>
      </p:sp>
      <p:sp>
        <p:nvSpPr>
          <p:cNvPr id="9" name="标题 1">
            <a:extLst>
              <a:ext uri="{FF2B5EF4-FFF2-40B4-BE49-F238E27FC236}">
                <a16:creationId xmlns:a16="http://schemas.microsoft.com/office/drawing/2014/main" id="{E96DF19A-8532-4E79-AC41-FDCA5154248E}"/>
              </a:ext>
            </a:extLst>
          </p:cNvPr>
          <p:cNvSpPr txBox="1">
            <a:spLocks/>
          </p:cNvSpPr>
          <p:nvPr/>
        </p:nvSpPr>
        <p:spPr>
          <a:xfrm>
            <a:off x="132364" y="156927"/>
            <a:ext cx="5829300" cy="492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a:t>03 </a:t>
            </a:r>
            <a:r>
              <a:rPr lang="zh-CN" altLang="en-US" sz="2000"/>
              <a:t>遗传算法</a:t>
            </a:r>
            <a:endParaRPr lang="zh-CN" altLang="en-US" sz="2000" dirty="0"/>
          </a:p>
        </p:txBody>
      </p:sp>
      <p:pic>
        <p:nvPicPr>
          <p:cNvPr id="13" name="图片 12">
            <a:extLst>
              <a:ext uri="{FF2B5EF4-FFF2-40B4-BE49-F238E27FC236}">
                <a16:creationId xmlns:a16="http://schemas.microsoft.com/office/drawing/2014/main" id="{24E25918-0411-4392-8E6B-EA577E6F2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011" y="944328"/>
            <a:ext cx="2138362" cy="4190326"/>
          </a:xfrm>
          <a:prstGeom prst="rect">
            <a:avLst/>
          </a:prstGeom>
        </p:spPr>
      </p:pic>
      <p:sp>
        <p:nvSpPr>
          <p:cNvPr id="2" name="Rectangle 1">
            <a:extLst>
              <a:ext uri="{FF2B5EF4-FFF2-40B4-BE49-F238E27FC236}">
                <a16:creationId xmlns:a16="http://schemas.microsoft.com/office/drawing/2014/main" id="{C63A2297-91DC-462B-A269-9E0EAECAF58B}"/>
              </a:ext>
            </a:extLst>
          </p:cNvPr>
          <p:cNvSpPr>
            <a:spLocks noChangeArrowheads="1"/>
          </p:cNvSpPr>
          <p:nvPr/>
        </p:nvSpPr>
        <p:spPr bwMode="auto">
          <a:xfrm rot="10800000" flipV="1">
            <a:off x="356166" y="527380"/>
            <a:ext cx="5829300" cy="2154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en-US" dirty="0">
                <a:latin typeface="+mn-ea"/>
              </a:rPr>
              <a:t>遗传算法的算子</a:t>
            </a:r>
            <a:endParaRPr lang="zh-CN" altLang="zh-CN" dirty="0">
              <a:latin typeface="+mn-ea"/>
            </a:endParaRPr>
          </a:p>
          <a:p>
            <a:pPr marL="360000" indent="457200" eaLnBrk="0" fontAlgn="base" hangingPunct="0">
              <a:spcBef>
                <a:spcPct val="0"/>
              </a:spcBef>
              <a:spcAft>
                <a:spcPct val="0"/>
              </a:spcAft>
            </a:pPr>
            <a:r>
              <a:rPr kumimoji="0" lang="zh-CN" altLang="en-US" sz="16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选择运算符</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：其思想是优先考虑具有良好适应度分数的个体，并允许它们将基因传递给后代。 </a:t>
            </a:r>
          </a:p>
          <a:p>
            <a:pPr marL="360000" indent="457200" eaLnBrk="0" fontAlgn="base" hangingPunct="0">
              <a:spcBef>
                <a:spcPct val="0"/>
              </a:spcBef>
              <a:spcAft>
                <a:spcPct val="0"/>
              </a:spcAft>
            </a:pPr>
            <a:r>
              <a:rPr kumimoji="0" lang="zh-CN" altLang="en-US" sz="16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交叉运算符</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：这代表个体之间的交配。使用选择运算符选择两个个体，并随机选择交叉点。然后交换这些交叉点的基因，从而创建一个全新的个体（后代）。</a:t>
            </a:r>
            <a:endParaRPr kumimoji="0" lang="zh-CN" altLang="zh-CN"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CB3839F9-20F2-425F-B307-FAA5C0609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100" y="2589209"/>
            <a:ext cx="6058189" cy="1296988"/>
          </a:xfrm>
          <a:prstGeom prst="rect">
            <a:avLst/>
          </a:prstGeom>
        </p:spPr>
      </p:pic>
      <p:sp>
        <p:nvSpPr>
          <p:cNvPr id="14" name="文本框 13">
            <a:extLst>
              <a:ext uri="{FF2B5EF4-FFF2-40B4-BE49-F238E27FC236}">
                <a16:creationId xmlns:a16="http://schemas.microsoft.com/office/drawing/2014/main" id="{5F6E9F26-736A-4984-8DB0-586C5F78723F}"/>
              </a:ext>
            </a:extLst>
          </p:cNvPr>
          <p:cNvSpPr txBox="1"/>
          <p:nvPr/>
        </p:nvSpPr>
        <p:spPr>
          <a:xfrm>
            <a:off x="200100" y="4030303"/>
            <a:ext cx="5985366" cy="615553"/>
          </a:xfrm>
          <a:prstGeom prst="rect">
            <a:avLst/>
          </a:prstGeom>
          <a:noFill/>
        </p:spPr>
        <p:txBody>
          <a:bodyPr wrap="square">
            <a:spAutoFit/>
          </a:bodyPr>
          <a:lstStyle/>
          <a:p>
            <a:pPr marL="360000" indent="457200" eaLnBrk="0" fontAlgn="base" hangingPunct="0">
              <a:spcBef>
                <a:spcPct val="0"/>
              </a:spcBef>
              <a:spcAft>
                <a:spcPct val="0"/>
              </a:spcAft>
            </a:pPr>
            <a:r>
              <a:rPr kumimoji="0" lang="zh-CN" altLang="en-US" sz="18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变异算子：</a:t>
            </a:r>
            <a:r>
              <a:rPr lang="zh-CN" altLang="en-US" sz="1600" dirty="0">
                <a:solidFill>
                  <a:srgbClr val="333333"/>
                </a:solidFill>
                <a:latin typeface="Open Sans" panose="020B0606030504020204" pitchFamily="34" charset="0"/>
                <a:cs typeface="Open Sans" panose="020B0606030504020204" pitchFamily="34" charset="0"/>
              </a:rPr>
              <a:t>关键思想是在后代中插入随机基因，以保持种群的多样性，避免过早收敛。</a:t>
            </a:r>
            <a:endParaRPr lang="zh-CN" altLang="zh-CN" sz="1600" dirty="0">
              <a:solidFill>
                <a:srgbClr val="333333"/>
              </a:solidFill>
              <a:latin typeface="Open Sans" panose="020B0606030504020204" pitchFamily="34" charset="0"/>
              <a:cs typeface="Open Sans" panose="020B0606030504020204" pitchFamily="34" charset="0"/>
            </a:endParaRPr>
          </a:p>
        </p:txBody>
      </p:sp>
      <p:pic>
        <p:nvPicPr>
          <p:cNvPr id="15" name="图片 14">
            <a:extLst>
              <a:ext uri="{FF2B5EF4-FFF2-40B4-BE49-F238E27FC236}">
                <a16:creationId xmlns:a16="http://schemas.microsoft.com/office/drawing/2014/main" id="{1923C94C-2658-4F98-ACBA-DB6B57E2C8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526" y="4790828"/>
            <a:ext cx="3796310" cy="1204413"/>
          </a:xfrm>
          <a:prstGeom prst="rect">
            <a:avLst/>
          </a:prstGeom>
        </p:spPr>
      </p:pic>
    </p:spTree>
    <p:extLst>
      <p:ext uri="{BB962C8B-B14F-4D97-AF65-F5344CB8AC3E}">
        <p14:creationId xmlns:p14="http://schemas.microsoft.com/office/powerpoint/2010/main" val="381833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10</a:t>
            </a:fld>
            <a:endParaRPr lang="zh-CN" altLang="en-US"/>
          </a:p>
        </p:txBody>
      </p:sp>
      <p:sp>
        <p:nvSpPr>
          <p:cNvPr id="9" name="标题 1">
            <a:extLst>
              <a:ext uri="{FF2B5EF4-FFF2-40B4-BE49-F238E27FC236}">
                <a16:creationId xmlns:a16="http://schemas.microsoft.com/office/drawing/2014/main" id="{E96DF19A-8532-4E79-AC41-FDCA5154248E}"/>
              </a:ext>
            </a:extLst>
          </p:cNvPr>
          <p:cNvSpPr txBox="1">
            <a:spLocks/>
          </p:cNvSpPr>
          <p:nvPr/>
        </p:nvSpPr>
        <p:spPr>
          <a:xfrm>
            <a:off x="132364" y="156927"/>
            <a:ext cx="5829300" cy="492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dirty="0"/>
              <a:t>03 </a:t>
            </a:r>
            <a:r>
              <a:rPr lang="zh-CN" altLang="en-US" sz="2000" dirty="0"/>
              <a:t>遗传算法</a:t>
            </a:r>
            <a:r>
              <a:rPr lang="en-US" altLang="zh-CN" sz="2000" dirty="0"/>
              <a:t>-</a:t>
            </a:r>
            <a:r>
              <a:rPr lang="zh-CN" altLang="en-US" sz="2000" dirty="0"/>
              <a:t>求解</a:t>
            </a:r>
            <a:r>
              <a:rPr lang="en-US" altLang="zh-CN" sz="2000" dirty="0"/>
              <a:t>TSP</a:t>
            </a:r>
            <a:r>
              <a:rPr lang="zh-CN" altLang="en-US" sz="2000" dirty="0"/>
              <a:t>问题（</a:t>
            </a:r>
            <a:r>
              <a:rPr lang="en-US" altLang="zh-CN" sz="2000" dirty="0"/>
              <a:t>GT</a:t>
            </a:r>
            <a:r>
              <a:rPr lang="zh-CN" altLang="en-US" sz="2000" dirty="0"/>
              <a:t>）</a:t>
            </a:r>
          </a:p>
        </p:txBody>
      </p:sp>
      <p:pic>
        <p:nvPicPr>
          <p:cNvPr id="13" name="图片 12">
            <a:extLst>
              <a:ext uri="{FF2B5EF4-FFF2-40B4-BE49-F238E27FC236}">
                <a16:creationId xmlns:a16="http://schemas.microsoft.com/office/drawing/2014/main" id="{24E25918-0411-4392-8E6B-EA577E6F2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011" y="944328"/>
            <a:ext cx="2138362" cy="4190326"/>
          </a:xfrm>
          <a:prstGeom prst="rect">
            <a:avLst/>
          </a:prstGeom>
        </p:spPr>
      </p:pic>
      <p:sp>
        <p:nvSpPr>
          <p:cNvPr id="2" name="Rectangle 1">
            <a:extLst>
              <a:ext uri="{FF2B5EF4-FFF2-40B4-BE49-F238E27FC236}">
                <a16:creationId xmlns:a16="http://schemas.microsoft.com/office/drawing/2014/main" id="{C63A2297-91DC-462B-A269-9E0EAECAF58B}"/>
              </a:ext>
            </a:extLst>
          </p:cNvPr>
          <p:cNvSpPr>
            <a:spLocks noChangeArrowheads="1"/>
          </p:cNvSpPr>
          <p:nvPr/>
        </p:nvSpPr>
        <p:spPr bwMode="auto">
          <a:xfrm rot="10800000" flipV="1">
            <a:off x="200098" y="679390"/>
            <a:ext cx="6471634" cy="789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indent="457200" fontAlgn="base">
              <a:lnSpc>
                <a:spcPts val="2200"/>
              </a:lnSpc>
              <a:spcBef>
                <a:spcPct val="0"/>
              </a:spcBef>
              <a:spcAft>
                <a:spcPts val="600"/>
              </a:spcAft>
              <a:buClrTx/>
              <a:buSzTx/>
              <a:tabLst/>
            </a:pPr>
            <a:r>
              <a:rPr lang="en-US" altLang="zh-CN" sz="1200" b="1" dirty="0">
                <a:latin typeface="+mn-ea"/>
              </a:rPr>
              <a:t>Tao, Guo</a:t>
            </a:r>
            <a:r>
              <a:rPr lang="en-US" altLang="zh-CN" sz="1200" dirty="0">
                <a:latin typeface="+mn-ea"/>
              </a:rPr>
              <a:t>, and Zbigniew </a:t>
            </a:r>
            <a:r>
              <a:rPr lang="en-US" altLang="zh-CN" sz="1200" dirty="0" err="1">
                <a:latin typeface="+mn-ea"/>
              </a:rPr>
              <a:t>Michalewicz</a:t>
            </a:r>
            <a:r>
              <a:rPr lang="en-US" altLang="zh-CN" sz="1200" dirty="0">
                <a:latin typeface="+mn-ea"/>
              </a:rPr>
              <a:t>. "Evolutionary algorithms for the TSP." Parallel Problem Solving from Nature 1498 (1998): 803-812.</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76A7C997-1F9C-4862-914C-81CE5B9D72FD}"/>
              </a:ext>
            </a:extLst>
          </p:cNvPr>
          <p:cNvSpPr txBox="1"/>
          <p:nvPr/>
        </p:nvSpPr>
        <p:spPr>
          <a:xfrm>
            <a:off x="98534" y="1468437"/>
            <a:ext cx="5863129" cy="1477328"/>
          </a:xfrm>
          <a:prstGeom prst="rect">
            <a:avLst/>
          </a:prstGeom>
          <a:noFill/>
        </p:spPr>
        <p:txBody>
          <a:bodyPr wrap="square">
            <a:spAutoFit/>
          </a:bodyPr>
          <a:lstStyle/>
          <a:p>
            <a:pPr indent="457200"/>
            <a:r>
              <a:rPr lang="zh-CN" altLang="en-US" b="1" dirty="0">
                <a:solidFill>
                  <a:srgbClr val="FF0000"/>
                </a:solidFill>
              </a:rPr>
              <a:t>郭涛算法</a:t>
            </a:r>
            <a:r>
              <a:rPr lang="zh-CN" altLang="en-US" dirty="0"/>
              <a:t>在求解TSP问题上是一种十分高效的演化算法，第一个提出了一种高效的</a:t>
            </a:r>
            <a:r>
              <a:rPr lang="zh-CN" altLang="en-US" b="1" dirty="0">
                <a:solidFill>
                  <a:srgbClr val="FF0000"/>
                </a:solidFill>
              </a:rPr>
              <a:t>Inver-over算子</a:t>
            </a:r>
            <a:r>
              <a:rPr lang="zh-CN" altLang="en-US" dirty="0"/>
              <a:t>，即遗传算子倒置的操作，有效地增加种群的多样性，扩大搜索域，防止过早产生局部最优。</a:t>
            </a:r>
            <a:r>
              <a:rPr lang="zh-CN" altLang="en-US" b="1" dirty="0"/>
              <a:t>后续改进方向也基本上是基于GT算法改进的。</a:t>
            </a:r>
          </a:p>
        </p:txBody>
      </p:sp>
      <p:sp>
        <p:nvSpPr>
          <p:cNvPr id="12" name="文本框 11">
            <a:extLst>
              <a:ext uri="{FF2B5EF4-FFF2-40B4-BE49-F238E27FC236}">
                <a16:creationId xmlns:a16="http://schemas.microsoft.com/office/drawing/2014/main" id="{2CD7462B-9BC2-4ED8-92D0-5AA9D11C327D}"/>
              </a:ext>
            </a:extLst>
          </p:cNvPr>
          <p:cNvSpPr txBox="1"/>
          <p:nvPr/>
        </p:nvSpPr>
        <p:spPr>
          <a:xfrm>
            <a:off x="200098" y="3164986"/>
            <a:ext cx="5761565" cy="1477328"/>
          </a:xfrm>
          <a:prstGeom prst="rect">
            <a:avLst/>
          </a:prstGeom>
          <a:noFill/>
        </p:spPr>
        <p:txBody>
          <a:bodyPr wrap="square">
            <a:spAutoFit/>
          </a:bodyPr>
          <a:lstStyle/>
          <a:p>
            <a:r>
              <a:rPr lang="zh-CN" altLang="en-US" b="1" dirty="0"/>
              <a:t>染色体编码方式：</a:t>
            </a:r>
            <a:endParaRPr lang="en-US" altLang="zh-CN" b="1" dirty="0"/>
          </a:p>
          <a:p>
            <a:pPr lvl="1"/>
            <a:r>
              <a:rPr lang="en-US" altLang="zh-CN" dirty="0"/>
              <a:t>	</a:t>
            </a:r>
            <a:r>
              <a:rPr lang="zh-CN" altLang="en-US" dirty="0"/>
              <a:t>以TSP访问城市顺序的序列作为染色体，即：一条染色体表示一条合法路径。</a:t>
            </a:r>
            <a:endParaRPr lang="en-US" altLang="zh-CN" dirty="0"/>
          </a:p>
          <a:p>
            <a:pPr lvl="1"/>
            <a:r>
              <a:rPr lang="en-US" altLang="zh-CN" dirty="0"/>
              <a:t>	</a:t>
            </a:r>
            <a:r>
              <a:rPr lang="zh-CN" altLang="en-US" dirty="0"/>
              <a:t>以</a:t>
            </a:r>
            <a:r>
              <a:rPr lang="en-US" altLang="zh-CN" dirty="0"/>
              <a:t>5</a:t>
            </a:r>
            <a:r>
              <a:rPr lang="zh-CN" altLang="en-US" dirty="0"/>
              <a:t>个城市为例，编码为</a:t>
            </a:r>
            <a:r>
              <a:rPr lang="en-US" altLang="zh-CN" dirty="0"/>
              <a:t>:</a:t>
            </a:r>
          </a:p>
          <a:p>
            <a:r>
              <a:rPr lang="en-US" altLang="zh-CN" dirty="0"/>
              <a:t>		chromosome = [1, 2, 3, 4, 5]</a:t>
            </a:r>
            <a:endParaRPr lang="zh-CN" altLang="en-US" dirty="0"/>
          </a:p>
        </p:txBody>
      </p:sp>
      <p:sp>
        <p:nvSpPr>
          <p:cNvPr id="16" name="文本框 15">
            <a:extLst>
              <a:ext uri="{FF2B5EF4-FFF2-40B4-BE49-F238E27FC236}">
                <a16:creationId xmlns:a16="http://schemas.microsoft.com/office/drawing/2014/main" id="{032297AC-CE7A-4799-9A10-A9380085BEAA}"/>
              </a:ext>
            </a:extLst>
          </p:cNvPr>
          <p:cNvSpPr txBox="1"/>
          <p:nvPr/>
        </p:nvSpPr>
        <p:spPr>
          <a:xfrm>
            <a:off x="200098" y="4789398"/>
            <a:ext cx="4572000" cy="1200329"/>
          </a:xfrm>
          <a:prstGeom prst="rect">
            <a:avLst/>
          </a:prstGeom>
          <a:noFill/>
        </p:spPr>
        <p:txBody>
          <a:bodyPr wrap="square">
            <a:spAutoFit/>
          </a:bodyPr>
          <a:lstStyle/>
          <a:p>
            <a:r>
              <a:rPr lang="zh-CN" altLang="en-US" b="1" dirty="0"/>
              <a:t>适应度：</a:t>
            </a:r>
            <a:endParaRPr lang="en-US" altLang="zh-CN" b="1" dirty="0"/>
          </a:p>
          <a:p>
            <a:pPr lvl="1"/>
            <a:r>
              <a:rPr lang="en-US" altLang="zh-CN" dirty="0"/>
              <a:t>	</a:t>
            </a:r>
            <a:r>
              <a:rPr lang="zh-CN" altLang="en-US" dirty="0"/>
              <a:t>衡量某一个个体优良与否的唯一标准。在求解TSP问题中，一般采取路径长度的倒数表示。</a:t>
            </a:r>
          </a:p>
        </p:txBody>
      </p:sp>
      <p:pic>
        <p:nvPicPr>
          <p:cNvPr id="11" name="图片 10">
            <a:extLst>
              <a:ext uri="{FF2B5EF4-FFF2-40B4-BE49-F238E27FC236}">
                <a16:creationId xmlns:a16="http://schemas.microsoft.com/office/drawing/2014/main" id="{24D910D9-25C6-4F92-B4C3-597E81AFAD5C}"/>
              </a:ext>
            </a:extLst>
          </p:cNvPr>
          <p:cNvPicPr>
            <a:picLocks noChangeAspect="1"/>
          </p:cNvPicPr>
          <p:nvPr/>
        </p:nvPicPr>
        <p:blipFill>
          <a:blip r:embed="rId4"/>
          <a:stretch>
            <a:fillRect/>
          </a:stretch>
        </p:blipFill>
        <p:spPr>
          <a:xfrm>
            <a:off x="4656155" y="4968574"/>
            <a:ext cx="2015577" cy="1427374"/>
          </a:xfrm>
          <a:prstGeom prst="rect">
            <a:avLst/>
          </a:prstGeom>
        </p:spPr>
      </p:pic>
    </p:spTree>
    <p:extLst>
      <p:ext uri="{BB962C8B-B14F-4D97-AF65-F5344CB8AC3E}">
        <p14:creationId xmlns:p14="http://schemas.microsoft.com/office/powerpoint/2010/main" val="262796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11</a:t>
            </a:fld>
            <a:endParaRPr lang="zh-CN" altLang="en-US"/>
          </a:p>
        </p:txBody>
      </p:sp>
      <p:sp>
        <p:nvSpPr>
          <p:cNvPr id="9" name="标题 1">
            <a:extLst>
              <a:ext uri="{FF2B5EF4-FFF2-40B4-BE49-F238E27FC236}">
                <a16:creationId xmlns:a16="http://schemas.microsoft.com/office/drawing/2014/main" id="{E96DF19A-8532-4E79-AC41-FDCA5154248E}"/>
              </a:ext>
            </a:extLst>
          </p:cNvPr>
          <p:cNvSpPr txBox="1">
            <a:spLocks/>
          </p:cNvSpPr>
          <p:nvPr/>
        </p:nvSpPr>
        <p:spPr>
          <a:xfrm>
            <a:off x="132364" y="156927"/>
            <a:ext cx="5829300" cy="492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dirty="0"/>
              <a:t>03 </a:t>
            </a:r>
            <a:r>
              <a:rPr lang="zh-CN" altLang="en-US" sz="2000" dirty="0"/>
              <a:t>遗传算法</a:t>
            </a:r>
            <a:r>
              <a:rPr lang="en-US" altLang="zh-CN" sz="2000" dirty="0"/>
              <a:t>-</a:t>
            </a:r>
            <a:r>
              <a:rPr lang="zh-CN" altLang="en-US" sz="2000" dirty="0"/>
              <a:t>求解</a:t>
            </a:r>
            <a:r>
              <a:rPr lang="en-US" altLang="zh-CN" sz="2000" dirty="0"/>
              <a:t>TSP</a:t>
            </a:r>
            <a:r>
              <a:rPr lang="zh-CN" altLang="en-US" sz="2000" dirty="0"/>
              <a:t>问题（</a:t>
            </a:r>
            <a:r>
              <a:rPr lang="en-US" altLang="zh-CN" sz="2000" dirty="0"/>
              <a:t>GT</a:t>
            </a:r>
            <a:r>
              <a:rPr lang="zh-CN" altLang="en-US" sz="2000" dirty="0"/>
              <a:t>）</a:t>
            </a:r>
          </a:p>
        </p:txBody>
      </p:sp>
      <p:pic>
        <p:nvPicPr>
          <p:cNvPr id="13" name="图片 12">
            <a:extLst>
              <a:ext uri="{FF2B5EF4-FFF2-40B4-BE49-F238E27FC236}">
                <a16:creationId xmlns:a16="http://schemas.microsoft.com/office/drawing/2014/main" id="{24E25918-0411-4392-8E6B-EA577E6F2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811" y="1211028"/>
            <a:ext cx="2138362" cy="4190326"/>
          </a:xfrm>
          <a:prstGeom prst="rect">
            <a:avLst/>
          </a:prstGeom>
        </p:spPr>
      </p:pic>
      <p:sp>
        <p:nvSpPr>
          <p:cNvPr id="14" name="文本框 13">
            <a:extLst>
              <a:ext uri="{FF2B5EF4-FFF2-40B4-BE49-F238E27FC236}">
                <a16:creationId xmlns:a16="http://schemas.microsoft.com/office/drawing/2014/main" id="{1583CC1F-3A9A-4D6C-96AF-8A2D1BB25FA3}"/>
              </a:ext>
            </a:extLst>
          </p:cNvPr>
          <p:cNvSpPr txBox="1"/>
          <p:nvPr/>
        </p:nvSpPr>
        <p:spPr>
          <a:xfrm>
            <a:off x="262467" y="795866"/>
            <a:ext cx="6163733" cy="5293757"/>
          </a:xfrm>
          <a:prstGeom prst="rect">
            <a:avLst/>
          </a:prstGeom>
          <a:noFill/>
        </p:spPr>
        <p:txBody>
          <a:bodyPr wrap="square">
            <a:spAutoFit/>
          </a:bodyPr>
          <a:lstStyle/>
          <a:p>
            <a:pPr>
              <a:spcBef>
                <a:spcPts val="600"/>
              </a:spcBef>
            </a:pPr>
            <a:r>
              <a:rPr lang="zh-CN" altLang="en-US" b="1" dirty="0"/>
              <a:t>演化算子</a:t>
            </a:r>
            <a:r>
              <a:rPr lang="zh-CN" altLang="en-US" dirty="0"/>
              <a:t>：</a:t>
            </a:r>
          </a:p>
          <a:p>
            <a:pPr marL="360000">
              <a:spcBef>
                <a:spcPts val="600"/>
              </a:spcBef>
            </a:pPr>
            <a:r>
              <a:rPr lang="zh-CN" altLang="en-US" dirty="0"/>
              <a:t>- 杂交算子：在一父本S1中随机选择一座城市A，在另一个父本S2中选取A的下一座城市B，在父本S1中，对A的下一座城市到B的路径进行倒序。若AB相邻则不倒序。例如：</a:t>
            </a:r>
          </a:p>
          <a:p>
            <a:pPr marL="360000">
              <a:spcBef>
                <a:spcPts val="600"/>
              </a:spcBef>
            </a:pPr>
            <a:r>
              <a:rPr lang="zh-CN" altLang="en-US" dirty="0"/>
              <a:t>  S1 = {1, </a:t>
            </a:r>
            <a:r>
              <a:rPr lang="zh-CN" altLang="en-US" dirty="0">
                <a:solidFill>
                  <a:srgbClr val="FF0000"/>
                </a:solidFill>
                <a:highlight>
                  <a:srgbClr val="FFFF00"/>
                </a:highlight>
              </a:rPr>
              <a:t>2</a:t>
            </a:r>
            <a:r>
              <a:rPr lang="zh-CN" altLang="en-US" dirty="0">
                <a:highlight>
                  <a:srgbClr val="FFFF00"/>
                </a:highlight>
              </a:rPr>
              <a:t>, 3, 4, 5, 6, 7, </a:t>
            </a:r>
            <a:r>
              <a:rPr lang="zh-CN" altLang="en-US" dirty="0">
                <a:solidFill>
                  <a:srgbClr val="FF0000"/>
                </a:solidFill>
                <a:highlight>
                  <a:srgbClr val="FFFF00"/>
                </a:highlight>
              </a:rPr>
              <a:t>8</a:t>
            </a:r>
            <a:r>
              <a:rPr lang="zh-CN" altLang="en-US" dirty="0"/>
              <a:t>, 9, 10, 11, 12}</a:t>
            </a:r>
          </a:p>
          <a:p>
            <a:pPr marL="360000">
              <a:spcBef>
                <a:spcPts val="600"/>
              </a:spcBef>
            </a:pPr>
            <a:r>
              <a:rPr lang="zh-CN" altLang="en-US" dirty="0"/>
              <a:t>  S2 = {1, 3, 5, 6, 7, 9, </a:t>
            </a:r>
            <a:r>
              <a:rPr lang="zh-CN" altLang="en-US" dirty="0">
                <a:solidFill>
                  <a:srgbClr val="FF0000"/>
                </a:solidFill>
              </a:rPr>
              <a:t>2, 8</a:t>
            </a:r>
            <a:r>
              <a:rPr lang="zh-CN" altLang="en-US" dirty="0"/>
              <a:t>, 10, 11, 4, 12}</a:t>
            </a:r>
          </a:p>
          <a:p>
            <a:pPr marL="360000">
              <a:spcBef>
                <a:spcPts val="600"/>
              </a:spcBef>
            </a:pPr>
            <a:r>
              <a:rPr lang="zh-CN" altLang="en-US" dirty="0"/>
              <a:t>随机取得A = 2,则在S2中找到A的下一座城市为B = 8, 在S1中对2到8的路径进行倒序。得到子代：</a:t>
            </a:r>
          </a:p>
          <a:p>
            <a:pPr marL="360000">
              <a:spcBef>
                <a:spcPts val="600"/>
              </a:spcBef>
            </a:pPr>
            <a:r>
              <a:rPr lang="zh-CN" altLang="en-US" dirty="0"/>
              <a:t>  S = {1, </a:t>
            </a:r>
            <a:r>
              <a:rPr lang="zh-CN" altLang="en-US" dirty="0">
                <a:solidFill>
                  <a:srgbClr val="FF0000"/>
                </a:solidFill>
                <a:highlight>
                  <a:srgbClr val="FFFF00"/>
                </a:highlight>
              </a:rPr>
              <a:t>2, 8</a:t>
            </a:r>
            <a:r>
              <a:rPr lang="zh-CN" altLang="en-US" dirty="0">
                <a:highlight>
                  <a:srgbClr val="FFFF00"/>
                </a:highlight>
              </a:rPr>
              <a:t>, 7, 6, 5, 4, 3</a:t>
            </a:r>
            <a:r>
              <a:rPr lang="zh-CN" altLang="en-US" dirty="0"/>
              <a:t>, 9, 10, 11, 12}</a:t>
            </a:r>
          </a:p>
          <a:p>
            <a:pPr>
              <a:spcBef>
                <a:spcPts val="600"/>
              </a:spcBef>
            </a:pPr>
            <a:endParaRPr lang="zh-CN" altLang="en-US" dirty="0"/>
          </a:p>
          <a:p>
            <a:pPr marL="360000">
              <a:spcBef>
                <a:spcPts val="600"/>
              </a:spcBef>
            </a:pPr>
            <a:r>
              <a:rPr lang="zh-CN" altLang="en-US" dirty="0"/>
              <a:t>- 变异算子：在父本S中随机选取两座城市A、B，将A到B的路径进行倒序操作。例如：</a:t>
            </a:r>
          </a:p>
          <a:p>
            <a:pPr marL="360000">
              <a:spcBef>
                <a:spcPts val="600"/>
              </a:spcBef>
            </a:pPr>
            <a:r>
              <a:rPr lang="zh-CN" altLang="en-US" dirty="0"/>
              <a:t>  S = {1, 2, </a:t>
            </a:r>
            <a:r>
              <a:rPr lang="zh-CN" altLang="en-US" dirty="0">
                <a:solidFill>
                  <a:srgbClr val="FF0000"/>
                </a:solidFill>
                <a:highlight>
                  <a:srgbClr val="FFFF00"/>
                </a:highlight>
              </a:rPr>
              <a:t>3</a:t>
            </a:r>
            <a:r>
              <a:rPr lang="zh-CN" altLang="en-US" dirty="0">
                <a:highlight>
                  <a:srgbClr val="FFFF00"/>
                </a:highlight>
              </a:rPr>
              <a:t>, 4, 5, 6, 7, 8, 9, 10, </a:t>
            </a:r>
            <a:r>
              <a:rPr lang="zh-CN" altLang="en-US" dirty="0">
                <a:solidFill>
                  <a:srgbClr val="FF0000"/>
                </a:solidFill>
                <a:highlight>
                  <a:srgbClr val="FFFF00"/>
                </a:highlight>
              </a:rPr>
              <a:t>11</a:t>
            </a:r>
            <a:r>
              <a:rPr lang="zh-CN" altLang="en-US" dirty="0"/>
              <a:t>, 12}</a:t>
            </a:r>
          </a:p>
          <a:p>
            <a:pPr marL="360000">
              <a:spcBef>
                <a:spcPts val="600"/>
              </a:spcBef>
            </a:pPr>
            <a:r>
              <a:rPr lang="zh-CN" altLang="en-US" dirty="0"/>
              <a:t>  随机得到A = 3, B = 11得到变异后的个体：</a:t>
            </a:r>
          </a:p>
          <a:p>
            <a:pPr marL="360000">
              <a:spcBef>
                <a:spcPts val="600"/>
              </a:spcBef>
            </a:pPr>
            <a:r>
              <a:rPr lang="zh-CN" altLang="en-US" dirty="0"/>
              <a:t>  S = {1, 2, </a:t>
            </a:r>
            <a:r>
              <a:rPr lang="zh-CN" altLang="en-US" dirty="0">
                <a:solidFill>
                  <a:srgbClr val="FF0000"/>
                </a:solidFill>
                <a:highlight>
                  <a:srgbClr val="FFFF00"/>
                </a:highlight>
              </a:rPr>
              <a:t>11</a:t>
            </a:r>
            <a:r>
              <a:rPr lang="zh-CN" altLang="en-US" dirty="0">
                <a:highlight>
                  <a:srgbClr val="FFFF00"/>
                </a:highlight>
              </a:rPr>
              <a:t>, 10, 9, 8, 7, 6, 5, 4, </a:t>
            </a:r>
            <a:r>
              <a:rPr lang="zh-CN" altLang="en-US" dirty="0">
                <a:solidFill>
                  <a:srgbClr val="FF0000"/>
                </a:solidFill>
                <a:highlight>
                  <a:srgbClr val="FFFF00"/>
                </a:highlight>
              </a:rPr>
              <a:t>3</a:t>
            </a:r>
            <a:r>
              <a:rPr lang="zh-CN" altLang="en-US" dirty="0"/>
              <a:t>, 12}</a:t>
            </a:r>
          </a:p>
        </p:txBody>
      </p:sp>
    </p:spTree>
    <p:extLst>
      <p:ext uri="{BB962C8B-B14F-4D97-AF65-F5344CB8AC3E}">
        <p14:creationId xmlns:p14="http://schemas.microsoft.com/office/powerpoint/2010/main" val="278936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12</a:t>
            </a:fld>
            <a:endParaRPr lang="zh-CN" altLang="en-US"/>
          </a:p>
        </p:txBody>
      </p:sp>
      <p:sp>
        <p:nvSpPr>
          <p:cNvPr id="4" name="文本占位符 3"/>
          <p:cNvSpPr>
            <a:spLocks noGrp="1"/>
          </p:cNvSpPr>
          <p:nvPr>
            <p:ph type="body" sz="quarter" idx="11"/>
          </p:nvPr>
        </p:nvSpPr>
        <p:spPr>
          <a:xfrm>
            <a:off x="1096009" y="649051"/>
            <a:ext cx="5503968" cy="2000559"/>
          </a:xfrm>
        </p:spPr>
        <p:txBody>
          <a:bodyPr/>
          <a:lstStyle/>
          <a:p>
            <a:r>
              <a:rPr lang="en-US" altLang="zh-CN" sz="2800" dirty="0"/>
              <a:t>TSP</a:t>
            </a:r>
            <a:r>
              <a:rPr lang="zh-CN" altLang="en-US" sz="2800" dirty="0"/>
              <a:t>问题介绍、</a:t>
            </a:r>
            <a:endParaRPr lang="en-US" altLang="zh-CN" sz="2800" dirty="0"/>
          </a:p>
          <a:p>
            <a:pPr lvl="1"/>
            <a:r>
              <a:rPr lang="zh-CN" altLang="en-US" sz="2400" dirty="0"/>
              <a:t>介绍</a:t>
            </a:r>
            <a:endParaRPr lang="en-US" altLang="zh-CN" sz="2400" dirty="0"/>
          </a:p>
          <a:p>
            <a:pPr lvl="1"/>
            <a:r>
              <a:rPr lang="zh-CN" altLang="en-US" sz="2400" dirty="0"/>
              <a:t>问题变种</a:t>
            </a:r>
            <a:endParaRPr lang="en-US" altLang="zh-CN" sz="2400" dirty="0"/>
          </a:p>
          <a:p>
            <a:pPr lvl="1"/>
            <a:r>
              <a:rPr lang="zh-CN" altLang="en-US" sz="2400" dirty="0"/>
              <a:t>时间复杂度</a:t>
            </a:r>
            <a:endParaRPr lang="en-US" altLang="zh-CN" sz="2800" dirty="0"/>
          </a:p>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a:p>
            <a:r>
              <a:rPr lang="zh-CN" altLang="en-US" sz="2800" dirty="0"/>
              <a:t>遗传算法</a:t>
            </a:r>
            <a:endParaRPr lang="en-US" altLang="zh-CN" sz="2800" dirty="0"/>
          </a:p>
          <a:p>
            <a:pPr lvl="1"/>
            <a:r>
              <a:rPr lang="zh-CN" altLang="en-US" sz="2400" dirty="0"/>
              <a:t>遗传算法基础</a:t>
            </a:r>
            <a:endParaRPr lang="en-US" altLang="zh-CN" sz="2400" dirty="0"/>
          </a:p>
          <a:p>
            <a:pPr lvl="1"/>
            <a:r>
              <a:rPr lang="zh-CN" altLang="en-US" sz="2400" dirty="0"/>
              <a:t>针对求解</a:t>
            </a:r>
            <a:r>
              <a:rPr lang="en-US" altLang="zh-CN" sz="2400" dirty="0"/>
              <a:t>TSP</a:t>
            </a:r>
            <a:r>
              <a:rPr lang="zh-CN" altLang="en-US" sz="2400" dirty="0"/>
              <a:t>问题的遗传算法</a:t>
            </a:r>
            <a:endParaRPr lang="en-US" altLang="zh-CN" sz="2400" dirty="0"/>
          </a:p>
          <a:p>
            <a:pPr lvl="1"/>
            <a:r>
              <a:rPr lang="zh-CN" altLang="en-US" sz="2400" dirty="0"/>
              <a:t>求解情况</a:t>
            </a:r>
            <a:endParaRPr lang="en-US" altLang="zh-CN" sz="2400" dirty="0"/>
          </a:p>
          <a:p>
            <a:r>
              <a:rPr lang="en-US" altLang="zh-CN" sz="2800" dirty="0"/>
              <a:t>LKH</a:t>
            </a:r>
            <a:r>
              <a:rPr lang="zh-CN" altLang="en-US" sz="2800" dirty="0"/>
              <a:t>算法</a:t>
            </a:r>
            <a:endParaRPr lang="en-US" altLang="zh-CN" sz="2800" dirty="0"/>
          </a:p>
          <a:p>
            <a:r>
              <a:rPr lang="zh-CN" altLang="en-US" sz="2800" dirty="0"/>
              <a:t>基于深度学习的方法</a:t>
            </a:r>
            <a:endParaRPr lang="en-US" altLang="zh-CN" sz="2800" dirty="0"/>
          </a:p>
        </p:txBody>
      </p:sp>
      <p:sp>
        <p:nvSpPr>
          <p:cNvPr id="5" name="标题 1"/>
          <p:cNvSpPr>
            <a:spLocks noGrp="1"/>
          </p:cNvSpPr>
          <p:nvPr>
            <p:ph type="title"/>
          </p:nvPr>
        </p:nvSpPr>
        <p:spPr>
          <a:xfrm>
            <a:off x="132364" y="156927"/>
            <a:ext cx="5829300" cy="492124"/>
          </a:xfrm>
        </p:spPr>
        <p:txBody>
          <a:bodyPr/>
          <a:lstStyle/>
          <a:p>
            <a:r>
              <a:rPr lang="zh-CN" altLang="en-US" sz="3200" dirty="0"/>
              <a:t>目录</a:t>
            </a:r>
          </a:p>
        </p:txBody>
      </p:sp>
    </p:spTree>
    <p:extLst>
      <p:ext uri="{BB962C8B-B14F-4D97-AF65-F5344CB8AC3E}">
        <p14:creationId xmlns:p14="http://schemas.microsoft.com/office/powerpoint/2010/main" val="61874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13</a:t>
            </a:fld>
            <a:endParaRPr lang="zh-CN" altLang="en-US"/>
          </a:p>
        </p:txBody>
      </p:sp>
      <p:sp>
        <p:nvSpPr>
          <p:cNvPr id="4" name="文本占位符 3"/>
          <p:cNvSpPr>
            <a:spLocks noGrp="1"/>
          </p:cNvSpPr>
          <p:nvPr>
            <p:ph type="body" sz="quarter" idx="11"/>
          </p:nvPr>
        </p:nvSpPr>
        <p:spPr>
          <a:xfrm>
            <a:off x="1096009" y="649051"/>
            <a:ext cx="5503968" cy="2000559"/>
          </a:xfrm>
        </p:spPr>
        <p:txBody>
          <a:bodyPr/>
          <a:lstStyle/>
          <a:p>
            <a:r>
              <a:rPr lang="en-US" altLang="zh-CN" sz="2800" dirty="0"/>
              <a:t>TSP</a:t>
            </a:r>
            <a:r>
              <a:rPr lang="zh-CN" altLang="en-US" sz="2800" dirty="0"/>
              <a:t>问题介绍、</a:t>
            </a:r>
            <a:endParaRPr lang="en-US" altLang="zh-CN" sz="2800" dirty="0"/>
          </a:p>
          <a:p>
            <a:pPr lvl="1"/>
            <a:r>
              <a:rPr lang="zh-CN" altLang="en-US" sz="2400" dirty="0"/>
              <a:t>介绍</a:t>
            </a:r>
            <a:endParaRPr lang="en-US" altLang="zh-CN" sz="2400" dirty="0"/>
          </a:p>
          <a:p>
            <a:pPr lvl="1"/>
            <a:r>
              <a:rPr lang="zh-CN" altLang="en-US" sz="2400" dirty="0"/>
              <a:t>问题变种</a:t>
            </a:r>
            <a:endParaRPr lang="en-US" altLang="zh-CN" sz="2400" dirty="0"/>
          </a:p>
          <a:p>
            <a:pPr lvl="1"/>
            <a:r>
              <a:rPr lang="zh-CN" altLang="en-US" sz="2400" dirty="0"/>
              <a:t>时间复杂度</a:t>
            </a:r>
            <a:endParaRPr lang="en-US" altLang="zh-CN" sz="2800" dirty="0"/>
          </a:p>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a:p>
            <a:r>
              <a:rPr lang="zh-CN" altLang="en-US" sz="2800" dirty="0"/>
              <a:t>遗传算法</a:t>
            </a:r>
            <a:endParaRPr lang="en-US" altLang="zh-CN" sz="2800" dirty="0"/>
          </a:p>
          <a:p>
            <a:pPr lvl="1"/>
            <a:r>
              <a:rPr lang="zh-CN" altLang="en-US" sz="2400" dirty="0"/>
              <a:t>遗传算法基础</a:t>
            </a:r>
            <a:endParaRPr lang="en-US" altLang="zh-CN" sz="2400" dirty="0"/>
          </a:p>
          <a:p>
            <a:pPr lvl="1"/>
            <a:r>
              <a:rPr lang="zh-CN" altLang="en-US" sz="2400" dirty="0"/>
              <a:t>针对求解</a:t>
            </a:r>
            <a:r>
              <a:rPr lang="en-US" altLang="zh-CN" sz="2400" dirty="0"/>
              <a:t>TSP</a:t>
            </a:r>
            <a:r>
              <a:rPr lang="zh-CN" altLang="en-US" sz="2400" dirty="0"/>
              <a:t>问题的遗传算法</a:t>
            </a:r>
            <a:endParaRPr lang="en-US" altLang="zh-CN" sz="2400" dirty="0"/>
          </a:p>
          <a:p>
            <a:pPr lvl="1"/>
            <a:r>
              <a:rPr lang="zh-CN" altLang="en-US" sz="2400" dirty="0"/>
              <a:t>求解情况</a:t>
            </a:r>
            <a:endParaRPr lang="en-US" altLang="zh-CN" sz="2400" dirty="0"/>
          </a:p>
          <a:p>
            <a:r>
              <a:rPr lang="en-US" altLang="zh-CN" sz="2800" dirty="0"/>
              <a:t>LKH</a:t>
            </a:r>
            <a:r>
              <a:rPr lang="zh-CN" altLang="en-US" sz="2800" dirty="0"/>
              <a:t>算法</a:t>
            </a:r>
            <a:endParaRPr lang="en-US" altLang="zh-CN" sz="2800" dirty="0"/>
          </a:p>
          <a:p>
            <a:r>
              <a:rPr lang="zh-CN" altLang="en-US" sz="2800" dirty="0"/>
              <a:t>基于深度学习的方法</a:t>
            </a:r>
            <a:endParaRPr lang="en-US" altLang="zh-CN" sz="2800" dirty="0"/>
          </a:p>
        </p:txBody>
      </p:sp>
      <p:sp>
        <p:nvSpPr>
          <p:cNvPr id="5" name="标题 1"/>
          <p:cNvSpPr>
            <a:spLocks noGrp="1"/>
          </p:cNvSpPr>
          <p:nvPr>
            <p:ph type="title"/>
          </p:nvPr>
        </p:nvSpPr>
        <p:spPr>
          <a:xfrm>
            <a:off x="132364" y="156927"/>
            <a:ext cx="5829300" cy="492124"/>
          </a:xfrm>
        </p:spPr>
        <p:txBody>
          <a:bodyPr/>
          <a:lstStyle/>
          <a:p>
            <a:r>
              <a:rPr lang="zh-CN" altLang="en-US" sz="3200" dirty="0"/>
              <a:t>目录</a:t>
            </a:r>
          </a:p>
        </p:txBody>
      </p:sp>
    </p:spTree>
    <p:extLst>
      <p:ext uri="{BB962C8B-B14F-4D97-AF65-F5344CB8AC3E}">
        <p14:creationId xmlns:p14="http://schemas.microsoft.com/office/powerpoint/2010/main" val="187567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364" y="156927"/>
            <a:ext cx="5829300" cy="492124"/>
          </a:xfrm>
        </p:spPr>
        <p:txBody>
          <a:bodyPr/>
          <a:lstStyle/>
          <a:p>
            <a:endParaRPr lang="zh-CN" altLang="en-US" sz="3200" dirty="0"/>
          </a:p>
        </p:txBody>
      </p:sp>
      <p:sp>
        <p:nvSpPr>
          <p:cNvPr id="3" name="灯片编号占位符 2"/>
          <p:cNvSpPr>
            <a:spLocks noGrp="1"/>
          </p:cNvSpPr>
          <p:nvPr>
            <p:ph type="sldNum" sz="quarter" idx="10"/>
          </p:nvPr>
        </p:nvSpPr>
        <p:spPr/>
        <p:txBody>
          <a:bodyPr/>
          <a:lstStyle/>
          <a:p>
            <a:fld id="{00734BB5-EFF9-4C89-A16E-C563A5C38890}" type="slidenum">
              <a:rPr lang="zh-CN" altLang="en-US" smtClean="0"/>
              <a:t>14</a:t>
            </a:fld>
            <a:endParaRPr lang="zh-CN" altLang="en-US"/>
          </a:p>
        </p:txBody>
      </p:sp>
      <p:sp>
        <p:nvSpPr>
          <p:cNvPr id="5" name="文本占位符 3"/>
          <p:cNvSpPr>
            <a:spLocks noGrp="1"/>
          </p:cNvSpPr>
          <p:nvPr>
            <p:ph type="body" sz="quarter" idx="11"/>
          </p:nvPr>
        </p:nvSpPr>
        <p:spPr>
          <a:xfrm>
            <a:off x="506413" y="865188"/>
            <a:ext cx="8106908" cy="5335315"/>
          </a:xfrm>
        </p:spPr>
        <p:txBody>
          <a:bodyPr/>
          <a:lstStyle/>
          <a:p>
            <a:r>
              <a:rPr lang="zh-CN" altLang="en-US" sz="2800" dirty="0"/>
              <a:t>一级文本</a:t>
            </a:r>
            <a:endParaRPr lang="en-US" altLang="zh-CN" sz="2800" dirty="0"/>
          </a:p>
          <a:p>
            <a:pPr lvl="1"/>
            <a:r>
              <a:rPr lang="zh-CN" altLang="en-US" sz="2400" dirty="0"/>
              <a:t>二级文本</a:t>
            </a:r>
            <a:endParaRPr lang="en-US" altLang="zh-CN" sz="2400" dirty="0"/>
          </a:p>
          <a:p>
            <a:pPr lvl="2"/>
            <a:r>
              <a:rPr lang="zh-CN" altLang="en-US" sz="1800" dirty="0"/>
              <a:t>三级文本三级文本三级文本</a:t>
            </a:r>
            <a:endParaRPr lang="en-US" altLang="zh-CN" sz="1800" dirty="0"/>
          </a:p>
          <a:p>
            <a:pPr lvl="2"/>
            <a:r>
              <a:rPr lang="zh-CN" altLang="en-US" sz="1800" dirty="0"/>
              <a:t>三级文本三级文本三级文本</a:t>
            </a:r>
            <a:endParaRPr lang="en-US" altLang="zh-CN" sz="1800" dirty="0"/>
          </a:p>
          <a:p>
            <a:pPr lvl="3"/>
            <a:r>
              <a:rPr lang="zh-CN" altLang="en-US" sz="1400" dirty="0"/>
              <a:t>四级文本四级文本四级文本</a:t>
            </a:r>
            <a:endParaRPr lang="en-US" altLang="zh-CN" sz="1400" dirty="0"/>
          </a:p>
          <a:p>
            <a:pPr lvl="3"/>
            <a:r>
              <a:rPr lang="zh-CN" altLang="en-US" sz="1400" dirty="0"/>
              <a:t>四级文本四级文本四级文本</a:t>
            </a:r>
            <a:endParaRPr lang="en-US" altLang="zh-CN" sz="1400" dirty="0"/>
          </a:p>
          <a:p>
            <a:pPr lvl="4"/>
            <a:r>
              <a:rPr lang="zh-CN" altLang="en-US" sz="1100" dirty="0"/>
              <a:t>五级文本五级文本五级文本五级文本五级文本</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1</a:t>
            </a:fld>
            <a:endParaRPr lang="zh-CN" altLang="en-US"/>
          </a:p>
        </p:txBody>
      </p:sp>
      <p:sp>
        <p:nvSpPr>
          <p:cNvPr id="4" name="文本占位符 3"/>
          <p:cNvSpPr>
            <a:spLocks noGrp="1"/>
          </p:cNvSpPr>
          <p:nvPr>
            <p:ph type="body" sz="quarter" idx="11"/>
          </p:nvPr>
        </p:nvSpPr>
        <p:spPr>
          <a:xfrm>
            <a:off x="1096009" y="649051"/>
            <a:ext cx="5503968" cy="2000559"/>
          </a:xfrm>
        </p:spPr>
        <p:txBody>
          <a:bodyPr/>
          <a:lstStyle/>
          <a:p>
            <a:r>
              <a:rPr lang="en-US" altLang="zh-CN" sz="2800" dirty="0"/>
              <a:t>TSP</a:t>
            </a:r>
            <a:r>
              <a:rPr lang="zh-CN" altLang="en-US" sz="2800" dirty="0"/>
              <a:t>问题介绍、</a:t>
            </a:r>
            <a:endParaRPr lang="en-US" altLang="zh-CN" sz="2800" dirty="0"/>
          </a:p>
          <a:p>
            <a:pPr lvl="1"/>
            <a:r>
              <a:rPr lang="zh-CN" altLang="en-US" sz="2400" dirty="0"/>
              <a:t>介绍</a:t>
            </a:r>
            <a:endParaRPr lang="en-US" altLang="zh-CN" sz="2400" dirty="0"/>
          </a:p>
          <a:p>
            <a:pPr lvl="1"/>
            <a:r>
              <a:rPr lang="zh-CN" altLang="en-US" sz="2400" dirty="0"/>
              <a:t>问题变种</a:t>
            </a:r>
            <a:endParaRPr lang="en-US" altLang="zh-CN" sz="2400" dirty="0"/>
          </a:p>
          <a:p>
            <a:pPr lvl="1"/>
            <a:r>
              <a:rPr lang="zh-CN" altLang="en-US" sz="2400" dirty="0"/>
              <a:t>时间复杂度</a:t>
            </a:r>
            <a:endParaRPr lang="en-US" altLang="zh-CN" sz="2800" dirty="0"/>
          </a:p>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a:p>
            <a:r>
              <a:rPr lang="zh-CN" altLang="en-US" sz="2800" dirty="0"/>
              <a:t>遗传算法</a:t>
            </a:r>
            <a:endParaRPr lang="en-US" altLang="zh-CN" sz="2800" dirty="0"/>
          </a:p>
          <a:p>
            <a:pPr lvl="1"/>
            <a:r>
              <a:rPr lang="zh-CN" altLang="en-US" sz="2400" dirty="0"/>
              <a:t>遗传算法基础</a:t>
            </a:r>
            <a:endParaRPr lang="en-US" altLang="zh-CN" sz="2400" dirty="0"/>
          </a:p>
          <a:p>
            <a:pPr lvl="1"/>
            <a:r>
              <a:rPr lang="zh-CN" altLang="en-US" sz="2400" dirty="0"/>
              <a:t>针对求解</a:t>
            </a:r>
            <a:r>
              <a:rPr lang="en-US" altLang="zh-CN" sz="2400" dirty="0"/>
              <a:t>TSP</a:t>
            </a:r>
            <a:r>
              <a:rPr lang="zh-CN" altLang="en-US" sz="2400" dirty="0"/>
              <a:t>问题的遗传算法</a:t>
            </a:r>
            <a:endParaRPr lang="en-US" altLang="zh-CN" sz="2400" dirty="0"/>
          </a:p>
          <a:p>
            <a:pPr lvl="1"/>
            <a:r>
              <a:rPr lang="zh-CN" altLang="en-US" sz="2400" dirty="0"/>
              <a:t>求解情况</a:t>
            </a:r>
            <a:endParaRPr lang="en-US" altLang="zh-CN" sz="2400" dirty="0"/>
          </a:p>
          <a:p>
            <a:r>
              <a:rPr lang="en-US" altLang="zh-CN" sz="2800" dirty="0"/>
              <a:t>LKH</a:t>
            </a:r>
            <a:r>
              <a:rPr lang="zh-CN" altLang="en-US" sz="2800" dirty="0"/>
              <a:t>算法</a:t>
            </a:r>
            <a:endParaRPr lang="en-US" altLang="zh-CN" sz="2800" dirty="0"/>
          </a:p>
          <a:p>
            <a:r>
              <a:rPr lang="zh-CN" altLang="en-US" sz="2800" dirty="0"/>
              <a:t>基于深度学习的方法</a:t>
            </a:r>
            <a:endParaRPr lang="en-US" altLang="zh-CN" sz="2800" dirty="0"/>
          </a:p>
        </p:txBody>
      </p:sp>
      <p:sp>
        <p:nvSpPr>
          <p:cNvPr id="5" name="标题 1"/>
          <p:cNvSpPr>
            <a:spLocks noGrp="1"/>
          </p:cNvSpPr>
          <p:nvPr>
            <p:ph type="title"/>
          </p:nvPr>
        </p:nvSpPr>
        <p:spPr>
          <a:xfrm>
            <a:off x="132364" y="156927"/>
            <a:ext cx="5829300" cy="492124"/>
          </a:xfrm>
        </p:spPr>
        <p:txBody>
          <a:bodyPr/>
          <a:lstStyle/>
          <a:p>
            <a:r>
              <a:rPr lang="zh-CN" altLang="en-US" dirty="0"/>
              <a:t>目录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2</a:t>
            </a:fld>
            <a:endParaRPr lang="zh-CN" altLang="en-US"/>
          </a:p>
        </p:txBody>
      </p:sp>
      <p:sp>
        <p:nvSpPr>
          <p:cNvPr id="5" name="标题 1"/>
          <p:cNvSpPr>
            <a:spLocks noGrp="1"/>
          </p:cNvSpPr>
          <p:nvPr>
            <p:ph type="title"/>
          </p:nvPr>
        </p:nvSpPr>
        <p:spPr>
          <a:xfrm>
            <a:off x="132364" y="156927"/>
            <a:ext cx="5829300" cy="492124"/>
          </a:xfrm>
        </p:spPr>
        <p:txBody>
          <a:bodyPr/>
          <a:lstStyle/>
          <a:p>
            <a:r>
              <a:rPr lang="en-US" altLang="zh-CN" sz="2000" dirty="0"/>
              <a:t>01 </a:t>
            </a:r>
            <a:r>
              <a:rPr lang="zh-CN" altLang="en-US" sz="2000" dirty="0"/>
              <a:t>研究背景</a:t>
            </a:r>
          </a:p>
        </p:txBody>
      </p:sp>
      <p:sp>
        <p:nvSpPr>
          <p:cNvPr id="2" name="文本框 1">
            <a:extLst>
              <a:ext uri="{FF2B5EF4-FFF2-40B4-BE49-F238E27FC236}">
                <a16:creationId xmlns:a16="http://schemas.microsoft.com/office/drawing/2014/main" id="{4E347903-BAF1-4655-8572-CCC73F4E37A2}"/>
              </a:ext>
            </a:extLst>
          </p:cNvPr>
          <p:cNvSpPr txBox="1"/>
          <p:nvPr/>
        </p:nvSpPr>
        <p:spPr>
          <a:xfrm>
            <a:off x="546957" y="2656433"/>
            <a:ext cx="4184159" cy="369332"/>
          </a:xfrm>
          <a:prstGeom prst="rect">
            <a:avLst/>
          </a:prstGeom>
          <a:noFill/>
        </p:spPr>
        <p:txBody>
          <a:bodyPr wrap="none" rtlCol="0">
            <a:spAutoFit/>
          </a:bodyPr>
          <a:lstStyle/>
          <a:p>
            <a:r>
              <a:rPr lang="zh-CN" altLang="en-US" dirty="0"/>
              <a:t>除了出发的起点外</a:t>
            </a:r>
            <a:r>
              <a:rPr lang="zh-CN" altLang="en-US" dirty="0">
                <a:solidFill>
                  <a:srgbClr val="FF0000"/>
                </a:solidFill>
              </a:rPr>
              <a:t>每个城市仅经过一次</a:t>
            </a:r>
            <a:r>
              <a:rPr lang="en-US" altLang="zh-CN" dirty="0">
                <a:solidFill>
                  <a:srgbClr val="FF0000"/>
                </a:solidFill>
              </a:rPr>
              <a:t>!</a:t>
            </a:r>
            <a:endParaRPr lang="zh-CN" altLang="en-US" dirty="0">
              <a:solidFill>
                <a:srgbClr val="FF0000"/>
              </a:solidFill>
            </a:endParaRPr>
          </a:p>
        </p:txBody>
      </p:sp>
      <p:sp>
        <p:nvSpPr>
          <p:cNvPr id="7" name="文本框 6">
            <a:extLst>
              <a:ext uri="{FF2B5EF4-FFF2-40B4-BE49-F238E27FC236}">
                <a16:creationId xmlns:a16="http://schemas.microsoft.com/office/drawing/2014/main" id="{B6CB13E8-950A-445B-AC63-7EC8FEDBCED3}"/>
              </a:ext>
            </a:extLst>
          </p:cNvPr>
          <p:cNvSpPr txBox="1"/>
          <p:nvPr/>
        </p:nvSpPr>
        <p:spPr>
          <a:xfrm>
            <a:off x="607482" y="985340"/>
            <a:ext cx="7698318" cy="1277273"/>
          </a:xfrm>
          <a:prstGeom prst="rect">
            <a:avLst/>
          </a:prstGeom>
          <a:noFill/>
        </p:spPr>
        <p:txBody>
          <a:bodyPr wrap="square">
            <a:spAutoFit/>
          </a:bodyPr>
          <a:lstStyle/>
          <a:p>
            <a:pPr>
              <a:spcAft>
                <a:spcPts val="600"/>
              </a:spcAft>
            </a:pPr>
            <a:r>
              <a:rPr lang="zh-CN" altLang="en-US" sz="1800" dirty="0">
                <a:solidFill>
                  <a:srgbClr val="FF0000"/>
                </a:solidFill>
              </a:rPr>
              <a:t>旅行商问题</a:t>
            </a:r>
            <a:r>
              <a:rPr lang="zh-CN" altLang="en-US" sz="1800" dirty="0"/>
              <a:t>（</a:t>
            </a:r>
            <a:r>
              <a:rPr lang="en-US" altLang="zh-CN" sz="1800" dirty="0"/>
              <a:t> TSP, Traveling Salesman Problem </a:t>
            </a:r>
            <a:r>
              <a:rPr lang="zh-CN" altLang="en-US" sz="1800" dirty="0"/>
              <a:t>）</a:t>
            </a:r>
            <a:endParaRPr lang="en-US" altLang="zh-CN" sz="1800" dirty="0"/>
          </a:p>
          <a:p>
            <a:pPr indent="457200">
              <a:spcAft>
                <a:spcPts val="600"/>
              </a:spcAft>
            </a:pPr>
            <a:r>
              <a:rPr lang="zh-CN" altLang="en-US" sz="1800" dirty="0"/>
              <a:t>该问题是是组合优化中的一个</a:t>
            </a:r>
            <a:r>
              <a:rPr lang="en-US" altLang="zh-CN" sz="1800" dirty="0"/>
              <a:t>NP</a:t>
            </a:r>
            <a:r>
              <a:rPr lang="zh-CN" altLang="en-US" sz="1800" dirty="0"/>
              <a:t>困难问题，可以描述为</a:t>
            </a:r>
            <a:r>
              <a:rPr lang="en-US" altLang="zh-CN" sz="1800" dirty="0"/>
              <a:t>:</a:t>
            </a:r>
            <a:r>
              <a:rPr lang="zh-CN" altLang="en-US" sz="1800" dirty="0"/>
              <a:t>一个商品推销员要去若干个城市推销商品，该推销员从一个城市出发，需要经过所有城市后，回到出发地。应如何选择行进路线，以使总的行程最短。</a:t>
            </a:r>
            <a:endParaRPr lang="en-US" altLang="zh-CN" sz="1800" dirty="0"/>
          </a:p>
        </p:txBody>
      </p:sp>
      <p:pic>
        <p:nvPicPr>
          <p:cNvPr id="11" name="图片 10">
            <a:extLst>
              <a:ext uri="{FF2B5EF4-FFF2-40B4-BE49-F238E27FC236}">
                <a16:creationId xmlns:a16="http://schemas.microsoft.com/office/drawing/2014/main" id="{8DF92BEB-168E-4BB1-94AA-4F0AB155864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186" b="99381" l="1135" r="95208">
                        <a14:foregroundMark x1="9332" y1="30928" x2="9332" y2="57732"/>
                        <a14:foregroundMark x1="9332" y1="57732" x2="21942" y2="60825"/>
                        <a14:foregroundMark x1="21942" y1="60825" x2="33417" y2="46392"/>
                        <a14:foregroundMark x1="33417" y1="46392" x2="26230" y2="45979"/>
                        <a14:foregroundMark x1="6683" y1="34845" x2="4792" y2="57526"/>
                        <a14:foregroundMark x1="5422" y1="26186" x2="1892" y2="40000"/>
                        <a14:foregroundMark x1="1135" y1="47629" x2="2018" y2="45979"/>
                        <a14:foregroundMark x1="59773" y1="38351" x2="63304" y2="30103"/>
                        <a14:foregroundMark x1="54098" y1="23505" x2="56494" y2="46186"/>
                        <a14:foregroundMark x1="67718" y1="36289" x2="66961" y2="28866"/>
                        <a14:foregroundMark x1="68979" y1="37320" x2="89660" y2="31753"/>
                        <a14:foregroundMark x1="89660" y1="31753" x2="95586" y2="10309"/>
                        <a14:foregroundMark x1="95460" y1="6186" x2="93821" y2="12784"/>
                        <a14:foregroundMark x1="57377" y1="78351" x2="43380" y2="91340"/>
                        <a14:foregroundMark x1="49559" y1="88866" x2="51450" y2="99381"/>
                        <a14:foregroundMark x1="69861" y1="31340" x2="68348" y2="27423"/>
                        <a14:foregroundMark x1="70996" y1="34433" x2="10214" y2="27216"/>
                        <a14:foregroundMark x1="10214" y1="27216" x2="11349" y2="21443"/>
                        <a14:foregroundMark x1="16267" y1="44124" x2="2396" y2="50103"/>
                        <a14:foregroundMark x1="2396" y1="50103" x2="24212" y2="52371"/>
                        <a14:foregroundMark x1="24212" y1="52371" x2="77554" y2="44330"/>
                        <a14:foregroundMark x1="77554" y1="44330" x2="91929" y2="27835"/>
                        <a14:foregroundMark x1="91929" y1="27835" x2="82219" y2="35464"/>
                        <a14:backgroundMark x1="26356" y1="7423" x2="48045" y2="6186"/>
                        <a14:backgroundMark x1="48045" y1="6186" x2="28625" y2="10103"/>
                        <a14:backgroundMark x1="7188" y1="88866" x2="6053" y2="89691"/>
                        <a14:backgroundMark x1="74275" y1="93608" x2="74023" y2="94639"/>
                      </a14:backgroundRemoval>
                    </a14:imgEffect>
                  </a14:imgLayer>
                </a14:imgProps>
              </a:ext>
            </a:extLst>
          </a:blip>
          <a:stretch>
            <a:fillRect/>
          </a:stretch>
        </p:blipFill>
        <p:spPr>
          <a:xfrm>
            <a:off x="3349639" y="3025765"/>
            <a:ext cx="4634956" cy="2834746"/>
          </a:xfrm>
          <a:prstGeom prst="rect">
            <a:avLst/>
          </a:prstGeom>
        </p:spPr>
      </p:pic>
      <p:sp>
        <p:nvSpPr>
          <p:cNvPr id="8" name="文本框 7">
            <a:extLst>
              <a:ext uri="{FF2B5EF4-FFF2-40B4-BE49-F238E27FC236}">
                <a16:creationId xmlns:a16="http://schemas.microsoft.com/office/drawing/2014/main" id="{B88D9751-E7B0-445A-A075-A210974A71F8}"/>
              </a:ext>
            </a:extLst>
          </p:cNvPr>
          <p:cNvSpPr txBox="1"/>
          <p:nvPr/>
        </p:nvSpPr>
        <p:spPr>
          <a:xfrm>
            <a:off x="607482" y="5416270"/>
            <a:ext cx="2974903" cy="369332"/>
          </a:xfrm>
          <a:prstGeom prst="rect">
            <a:avLst/>
          </a:prstGeom>
          <a:noFill/>
        </p:spPr>
        <p:txBody>
          <a:bodyPr wrap="square">
            <a:spAutoFit/>
          </a:bodyPr>
          <a:lstStyle/>
          <a:p>
            <a:r>
              <a:rPr lang="en-US" altLang="zh-CN" dirty="0"/>
              <a:t>TSP</a:t>
            </a:r>
            <a:r>
              <a:rPr lang="zh-CN" altLang="en-US" dirty="0"/>
              <a:t>问题是一个</a:t>
            </a:r>
            <a:r>
              <a:rPr lang="en-US" altLang="zh-CN" dirty="0"/>
              <a:t>NP</a:t>
            </a:r>
            <a:r>
              <a:rPr lang="zh-CN" altLang="en-US" dirty="0"/>
              <a:t>完全问题</a:t>
            </a:r>
          </a:p>
        </p:txBody>
      </p:sp>
    </p:spTree>
    <p:extLst>
      <p:ext uri="{BB962C8B-B14F-4D97-AF65-F5344CB8AC3E}">
        <p14:creationId xmlns:p14="http://schemas.microsoft.com/office/powerpoint/2010/main" val="16277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3</a:t>
            </a:fld>
            <a:endParaRPr lang="zh-CN" altLang="en-US"/>
          </a:p>
        </p:txBody>
      </p:sp>
      <p:sp>
        <p:nvSpPr>
          <p:cNvPr id="5" name="标题 1"/>
          <p:cNvSpPr>
            <a:spLocks noGrp="1"/>
          </p:cNvSpPr>
          <p:nvPr>
            <p:ph type="title"/>
          </p:nvPr>
        </p:nvSpPr>
        <p:spPr>
          <a:xfrm>
            <a:off x="132364" y="156927"/>
            <a:ext cx="5829300" cy="492124"/>
          </a:xfrm>
        </p:spPr>
        <p:txBody>
          <a:bodyPr/>
          <a:lstStyle/>
          <a:p>
            <a:r>
              <a:rPr lang="zh-CN" altLang="en-US" sz="2000" dirty="0"/>
              <a:t>01 研究背景</a:t>
            </a:r>
            <a:endParaRPr lang="zh-CN" altLang="en-US" sz="3200" dirty="0"/>
          </a:p>
        </p:txBody>
      </p:sp>
      <p:sp>
        <p:nvSpPr>
          <p:cNvPr id="10" name="Rectangle 1">
            <a:extLst>
              <a:ext uri="{FF2B5EF4-FFF2-40B4-BE49-F238E27FC236}">
                <a16:creationId xmlns:a16="http://schemas.microsoft.com/office/drawing/2014/main" id="{26F981C2-D73D-48B3-8D3F-690462A48E90}"/>
              </a:ext>
            </a:extLst>
          </p:cNvPr>
          <p:cNvSpPr>
            <a:spLocks noChangeArrowheads="1"/>
          </p:cNvSpPr>
          <p:nvPr/>
        </p:nvSpPr>
        <p:spPr bwMode="auto">
          <a:xfrm>
            <a:off x="452392" y="743786"/>
            <a:ext cx="7226875" cy="537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fontAlgn="base">
              <a:lnSpc>
                <a:spcPts val="2200"/>
              </a:lnSpc>
              <a:spcBef>
                <a:spcPct val="0"/>
              </a:spcBef>
              <a:spcAft>
                <a:spcPts val="1200"/>
              </a:spcAft>
              <a:buClrTx/>
              <a:buSzTx/>
              <a:tabLst/>
            </a:pPr>
            <a:r>
              <a:rPr lang="en-US" altLang="zh-CN" dirty="0">
                <a:solidFill>
                  <a:srgbClr val="FF0000"/>
                </a:solidFill>
                <a:latin typeface="微软雅黑" panose="020B0503020204020204" pitchFamily="34" charset="-122"/>
                <a:ea typeface="微软雅黑" panose="020B0503020204020204" pitchFamily="34" charset="-122"/>
              </a:rPr>
              <a:t>TSP</a:t>
            </a:r>
            <a:r>
              <a:rPr lang="zh-CN" altLang="en-US" dirty="0">
                <a:solidFill>
                  <a:srgbClr val="FF0000"/>
                </a:solidFill>
                <a:latin typeface="微软雅黑" panose="020B0503020204020204" pitchFamily="34" charset="-122"/>
                <a:ea typeface="微软雅黑" panose="020B0503020204020204" pitchFamily="34" charset="-122"/>
              </a:rPr>
              <a:t>问题变种：</a:t>
            </a:r>
            <a:endParaRPr lang="en-US" altLang="zh-CN" dirty="0">
              <a:solidFill>
                <a:srgbClr val="FF0000"/>
              </a:solidFill>
              <a:latin typeface="微软雅黑" panose="020B0503020204020204" pitchFamily="34" charset="-122"/>
              <a:ea typeface="微软雅黑" panose="020B0503020204020204" pitchFamily="34" charset="-122"/>
            </a:endParaRP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最小哈密顿链的问题：起点和终点不同；</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非对称旅行商问题（asymmetric TSP）：距离矩阵非对称的旅行商问题；</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多人旅行商问题（muti-person TSP）：由多人完成旅行的旅行商问题；</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多目标旅行商问题（multi-objective TSP）；</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依次排序问题（Sequence ordering problem ，SOP）：这类问题是非对称旅行商问题，在给定一系列顶点和距离矩阵下，寻找最短从顶点 1 到顶点 n 哈密顿链，同时满足限制：某些顶点要在一些顶点之前被连接。</a:t>
            </a: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微软雅黑" panose="020B0503020204020204" pitchFamily="34" charset="-122"/>
                <a:ea typeface="微软雅黑" panose="020B0503020204020204" pitchFamily="34" charset="-122"/>
              </a:rPr>
              <a:t>载货量受限制的车辆路径问题（Capacitated vehicle routing problem，CVRP）：给定 n-1 个顶点和一个仓库，已知顶点和顶点、仓库和顶点的距离，卡车载货量受限制，卡车每次在部分顶点和仓库之间往返，寻求一条经过所有顶点的最短路线。</a:t>
            </a:r>
          </a:p>
          <a:p>
            <a:pPr marL="285750" marR="0" lvl="0" indent="-285750" fontAlgn="base">
              <a:lnSpc>
                <a:spcPts val="2200"/>
              </a:lnSpc>
              <a:spcBef>
                <a:spcPct val="0"/>
              </a:spcBef>
              <a:spcAft>
                <a:spcPct val="0"/>
              </a:spcAft>
              <a:buClrTx/>
              <a:buSzTx/>
              <a:buFont typeface="Arial" panose="02080604020202020204" pitchFamily="34" charset="0"/>
              <a:buChar char="•"/>
              <a:tabLst/>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403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4</a:t>
            </a:fld>
            <a:endParaRPr lang="zh-CN" altLang="en-US"/>
          </a:p>
        </p:txBody>
      </p:sp>
      <p:sp>
        <p:nvSpPr>
          <p:cNvPr id="5" name="标题 1"/>
          <p:cNvSpPr>
            <a:spLocks noGrp="1"/>
          </p:cNvSpPr>
          <p:nvPr>
            <p:ph type="title"/>
          </p:nvPr>
        </p:nvSpPr>
        <p:spPr>
          <a:xfrm>
            <a:off x="132364" y="156927"/>
            <a:ext cx="5829300" cy="492124"/>
          </a:xfrm>
        </p:spPr>
        <p:txBody>
          <a:bodyPr/>
          <a:lstStyle/>
          <a:p>
            <a:r>
              <a:rPr lang="zh-CN" altLang="en-US" sz="2000" dirty="0"/>
              <a:t>01 研究背景</a:t>
            </a:r>
          </a:p>
        </p:txBody>
      </p:sp>
      <p:sp>
        <p:nvSpPr>
          <p:cNvPr id="6" name="Rectangle 2">
            <a:extLst>
              <a:ext uri="{FF2B5EF4-FFF2-40B4-BE49-F238E27FC236}">
                <a16:creationId xmlns:a16="http://schemas.microsoft.com/office/drawing/2014/main" id="{8FD7FCAB-6B4D-4945-AA48-EA9B07C4C56B}"/>
              </a:ext>
            </a:extLst>
          </p:cNvPr>
          <p:cNvSpPr>
            <a:spLocks noGrp="1" noChangeArrowheads="1"/>
          </p:cNvSpPr>
          <p:nvPr>
            <p:ph type="body" sz="quarter" idx="11"/>
          </p:nvPr>
        </p:nvSpPr>
        <p:spPr bwMode="auto">
          <a:xfrm>
            <a:off x="621936" y="528042"/>
            <a:ext cx="6368833" cy="59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lnSpc>
                <a:spcPts val="2200"/>
              </a:lnSpc>
              <a:spcAft>
                <a:spcPts val="1200"/>
              </a:spcAft>
              <a:buNone/>
            </a:pPr>
            <a:r>
              <a:rPr lang="zh-CN" altLang="zh-CN" sz="1800" dirty="0">
                <a:solidFill>
                  <a:srgbClr val="FF0000"/>
                </a:solidFill>
                <a:latin typeface="微软雅黑" panose="020B0503020204020204" pitchFamily="34" charset="-122"/>
              </a:rPr>
              <a:t>时间复杂度</a:t>
            </a:r>
            <a:r>
              <a:rPr lang="zh-CN" altLang="en-US" sz="1800" dirty="0">
                <a:solidFill>
                  <a:srgbClr val="FF0000"/>
                </a:solidFill>
                <a:latin typeface="微软雅黑" panose="020B0503020204020204" pitchFamily="34" charset="-122"/>
              </a:rPr>
              <a:t>：</a:t>
            </a:r>
            <a:endParaRPr lang="zh-CN" altLang="zh-CN" sz="1800" dirty="0">
              <a:solidFill>
                <a:srgbClr val="FF0000"/>
              </a:solidFill>
              <a:latin typeface="微软雅黑" panose="020B0503020204020204" pitchFamily="34" charset="-122"/>
            </a:endParaRPr>
          </a:p>
          <a:p>
            <a:pPr marL="285750" indent="-285750" eaLnBrk="1" hangingPunct="1">
              <a:lnSpc>
                <a:spcPts val="2200"/>
              </a:lnSpc>
              <a:spcAft>
                <a:spcPts val="0"/>
              </a:spcAft>
            </a:pPr>
            <a:r>
              <a:rPr lang="zh-CN" altLang="zh-CN" sz="1800" dirty="0">
                <a:latin typeface="微软雅黑" panose="020B0503020204020204" pitchFamily="34" charset="-122"/>
              </a:rPr>
              <a:t>暴力搜索：枚举所有可能的城市访问顺序，并计算每个顺序的路径长度，以找到最短路径。时间复杂度</a:t>
            </a:r>
            <a:r>
              <a:rPr lang="zh-CN" altLang="en-US" sz="1800" dirty="0">
                <a:latin typeface="微软雅黑" panose="020B0503020204020204" pitchFamily="34" charset="-122"/>
              </a:rPr>
              <a:t>：</a:t>
            </a:r>
            <a:r>
              <a:rPr lang="zh-CN" altLang="zh-CN" sz="1800" dirty="0">
                <a:solidFill>
                  <a:srgbClr val="FF0000"/>
                </a:solidFill>
                <a:latin typeface="微软雅黑" panose="020B0503020204020204" pitchFamily="34" charset="-122"/>
              </a:rPr>
              <a:t>O(n!)</a:t>
            </a:r>
            <a:endParaRPr lang="en-US" altLang="zh-CN" sz="1800" dirty="0">
              <a:solidFill>
                <a:srgbClr val="FF0000"/>
              </a:solidFill>
              <a:latin typeface="微软雅黑" panose="020B0503020204020204" pitchFamily="34" charset="-122"/>
            </a:endParaRPr>
          </a:p>
          <a:p>
            <a:pPr marL="628650" lvl="1" indent="-285750" eaLnBrk="1" hangingPunct="1">
              <a:lnSpc>
                <a:spcPts val="1800"/>
              </a:lnSpc>
              <a:spcAft>
                <a:spcPts val="600"/>
              </a:spcAft>
            </a:pPr>
            <a:r>
              <a:rPr lang="zh-CN" altLang="en-US" sz="1200" b="0" i="0" dirty="0">
                <a:solidFill>
                  <a:srgbClr val="4D4D4D"/>
                </a:solidFill>
                <a:effectLst/>
                <a:latin typeface="-apple-system"/>
              </a:rPr>
              <a:t>要拜访</a:t>
            </a:r>
            <a:r>
              <a:rPr lang="en-US" altLang="zh-CN" sz="1200" b="0" i="0" dirty="0">
                <a:solidFill>
                  <a:srgbClr val="4D4D4D"/>
                </a:solidFill>
                <a:effectLst/>
                <a:latin typeface="-apple-system"/>
              </a:rPr>
              <a:t>100</a:t>
            </a:r>
            <a:r>
              <a:rPr lang="zh-CN" altLang="en-US" sz="1200" b="0" i="0" dirty="0">
                <a:solidFill>
                  <a:srgbClr val="4D4D4D"/>
                </a:solidFill>
                <a:effectLst/>
                <a:latin typeface="-apple-system"/>
              </a:rPr>
              <a:t>个城市（需要迭代</a:t>
            </a:r>
            <a:r>
              <a:rPr lang="en-US" altLang="zh-CN" sz="1200" b="0" i="0" dirty="0">
                <a:solidFill>
                  <a:srgbClr val="4D4D4D"/>
                </a:solidFill>
                <a:effectLst/>
                <a:latin typeface="-apple-system"/>
              </a:rPr>
              <a:t>9.3326215443944 * 10^157</a:t>
            </a:r>
            <a:r>
              <a:rPr lang="zh-CN" altLang="en-US" sz="1200" b="0" i="0" dirty="0">
                <a:solidFill>
                  <a:srgbClr val="4D4D4D"/>
                </a:solidFill>
                <a:effectLst/>
                <a:latin typeface="-apple-system"/>
              </a:rPr>
              <a:t>）</a:t>
            </a:r>
            <a:endParaRPr lang="zh-CN" altLang="zh-CN" sz="1400" dirty="0">
              <a:solidFill>
                <a:srgbClr val="FF0000"/>
              </a:solidFill>
              <a:latin typeface="微软雅黑" panose="020B0503020204020204" pitchFamily="34" charset="-122"/>
            </a:endParaRPr>
          </a:p>
          <a:p>
            <a:pPr marL="285750" indent="-285750" eaLnBrk="1" hangingPunct="1">
              <a:lnSpc>
                <a:spcPts val="2200"/>
              </a:lnSpc>
              <a:spcAft>
                <a:spcPts val="1200"/>
              </a:spcAft>
            </a:pPr>
            <a:r>
              <a:rPr lang="zh-CN" altLang="zh-CN" sz="1800" dirty="0">
                <a:latin typeface="微软雅黑" panose="020B0503020204020204" pitchFamily="34" charset="-122"/>
              </a:rPr>
              <a:t>动态规划算法（如Held-Karp算法）可以在一定程度上优化TSP的求解。该算法使用子集和动态规划表来记录和计算路径长度。时间复杂度：</a:t>
            </a:r>
            <a:r>
              <a:rPr lang="zh-CN" altLang="zh-CN" sz="1800" dirty="0">
                <a:solidFill>
                  <a:srgbClr val="FF0000"/>
                </a:solidFill>
                <a:latin typeface="微软雅黑" panose="020B0503020204020204" pitchFamily="34" charset="-122"/>
              </a:rPr>
              <a:t>O(n^2 * 2^n)</a:t>
            </a:r>
          </a:p>
          <a:p>
            <a:pPr marL="0" indent="0" eaLnBrk="1" hangingPunct="1">
              <a:lnSpc>
                <a:spcPts val="2200"/>
              </a:lnSpc>
              <a:spcAft>
                <a:spcPts val="1200"/>
              </a:spcAft>
              <a:buNone/>
            </a:pPr>
            <a:r>
              <a:rPr lang="zh-CN" altLang="zh-CN" sz="1800" dirty="0">
                <a:latin typeface="微软雅黑" panose="020B0503020204020204" pitchFamily="34" charset="-122"/>
              </a:rPr>
              <a:t>对于大规模实例，通常使用启发式算法或近似算法来获得接近最优解的解。</a:t>
            </a:r>
          </a:p>
          <a:p>
            <a:pPr marL="285750" indent="-285750" eaLnBrk="1" hangingPunct="1">
              <a:lnSpc>
                <a:spcPts val="2200"/>
              </a:lnSpc>
              <a:spcAft>
                <a:spcPts val="600"/>
              </a:spcAft>
            </a:pPr>
            <a:r>
              <a:rPr lang="zh-CN" altLang="zh-CN" sz="1800" dirty="0">
                <a:latin typeface="微软雅黑" panose="020B0503020204020204" pitchFamily="34" charset="-122"/>
              </a:rPr>
              <a:t>贪心算法（Greedy Algorithm）</a:t>
            </a:r>
          </a:p>
          <a:p>
            <a:pPr marL="628650" lvl="1" indent="-285750" eaLnBrk="1" hangingPunct="1">
              <a:lnSpc>
                <a:spcPts val="2200"/>
              </a:lnSpc>
              <a:spcAft>
                <a:spcPts val="600"/>
              </a:spcAft>
            </a:pPr>
            <a:r>
              <a:rPr lang="zh-CN" altLang="zh-CN" sz="1400" dirty="0">
                <a:latin typeface="微软雅黑" panose="020B0503020204020204" pitchFamily="34" charset="-122"/>
              </a:rPr>
              <a:t>最近邻算法：从一个起始城市开始，每次访问距离最近的未访问城市。时间复杂度：</a:t>
            </a:r>
            <a:r>
              <a:rPr lang="zh-CN" altLang="zh-CN" sz="1800" dirty="0">
                <a:solidFill>
                  <a:srgbClr val="FF0000"/>
                </a:solidFill>
                <a:latin typeface="微软雅黑" panose="020B0503020204020204" pitchFamily="34" charset="-122"/>
              </a:rPr>
              <a:t>O(n^2)</a:t>
            </a:r>
          </a:p>
          <a:p>
            <a:pPr marL="628650" lvl="1" indent="-285750" eaLnBrk="1" hangingPunct="1">
              <a:lnSpc>
                <a:spcPts val="2200"/>
              </a:lnSpc>
              <a:spcAft>
                <a:spcPts val="600"/>
              </a:spcAft>
            </a:pPr>
            <a:r>
              <a:rPr lang="zh-CN" altLang="zh-CN" sz="1400" dirty="0">
                <a:latin typeface="微软雅黑" panose="020B0503020204020204" pitchFamily="34" charset="-122"/>
              </a:rPr>
              <a:t>最邻近插入法：选择最短边，确保不会形成子循环，直到形成一个完整的环。时间复杂度：</a:t>
            </a:r>
            <a:r>
              <a:rPr lang="zh-CN" altLang="zh-CN" sz="1800" dirty="0">
                <a:solidFill>
                  <a:srgbClr val="FF0000"/>
                </a:solidFill>
                <a:latin typeface="微软雅黑" panose="020B0503020204020204" pitchFamily="34" charset="-122"/>
              </a:rPr>
              <a:t>O(n^2 log n)</a:t>
            </a:r>
          </a:p>
          <a:p>
            <a:pPr marL="285750" indent="-285750" eaLnBrk="1" hangingPunct="1">
              <a:lnSpc>
                <a:spcPts val="2200"/>
              </a:lnSpc>
              <a:spcAft>
                <a:spcPts val="600"/>
              </a:spcAft>
            </a:pPr>
            <a:r>
              <a:rPr lang="zh-CN" altLang="zh-CN" sz="1800" dirty="0">
                <a:latin typeface="微软雅黑" panose="020B0503020204020204" pitchFamily="34" charset="-122"/>
              </a:rPr>
              <a:t>遗传算法、粒子群算法、蚁群算法、模拟退火算法等优化算法，时间复杂度取决于具体实现和参数设置，一般为</a:t>
            </a:r>
            <a:r>
              <a:rPr lang="zh-CN" altLang="zh-CN" sz="1800" dirty="0">
                <a:solidFill>
                  <a:srgbClr val="FF0000"/>
                </a:solidFill>
                <a:latin typeface="微软雅黑" panose="020B0503020204020204" pitchFamily="34" charset="-122"/>
              </a:rPr>
              <a:t>多项式时间。</a:t>
            </a:r>
          </a:p>
          <a:p>
            <a:pPr eaLnBrk="1" hangingPunct="1">
              <a:spcAft>
                <a:spcPct val="0"/>
              </a:spcAft>
            </a:pPr>
            <a:endParaRPr lang="zh-CN" altLang="zh-CN" sz="1800" dirty="0">
              <a:latin typeface="微软雅黑" panose="020B0503020204020204" pitchFamily="34" charset="-122"/>
            </a:endParaRPr>
          </a:p>
        </p:txBody>
      </p:sp>
    </p:spTree>
    <p:extLst>
      <p:ext uri="{BB962C8B-B14F-4D97-AF65-F5344CB8AC3E}">
        <p14:creationId xmlns:p14="http://schemas.microsoft.com/office/powerpoint/2010/main" val="424732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5</a:t>
            </a:fld>
            <a:endParaRPr lang="zh-CN" altLang="en-US"/>
          </a:p>
        </p:txBody>
      </p:sp>
      <p:sp>
        <p:nvSpPr>
          <p:cNvPr id="4" name="文本占位符 3"/>
          <p:cNvSpPr>
            <a:spLocks noGrp="1"/>
          </p:cNvSpPr>
          <p:nvPr>
            <p:ph type="body" sz="quarter" idx="11"/>
          </p:nvPr>
        </p:nvSpPr>
        <p:spPr>
          <a:xfrm>
            <a:off x="1096009" y="649051"/>
            <a:ext cx="5503968" cy="5091349"/>
          </a:xfrm>
        </p:spPr>
        <p:txBody>
          <a:bodyPr/>
          <a:lstStyle/>
          <a:p>
            <a:r>
              <a:rPr lang="zh-CN" altLang="en-US" sz="2800" dirty="0"/>
              <a:t>贪心算法</a:t>
            </a:r>
            <a:endParaRPr lang="en-US" altLang="zh-CN" sz="2800" dirty="0"/>
          </a:p>
          <a:p>
            <a:pPr lvl="1"/>
            <a:r>
              <a:rPr lang="zh-CN" altLang="en-US" sz="2400" dirty="0"/>
              <a:t>思路</a:t>
            </a:r>
            <a:endParaRPr lang="en-US" altLang="zh-CN" sz="2400" dirty="0"/>
          </a:p>
          <a:p>
            <a:pPr lvl="1"/>
            <a:r>
              <a:rPr lang="zh-CN" altLang="en-US" sz="2400" dirty="0"/>
              <a:t>贪心策略</a:t>
            </a:r>
            <a:endParaRPr lang="en-US" altLang="zh-CN" sz="2400" dirty="0"/>
          </a:p>
          <a:p>
            <a:pPr lvl="1"/>
            <a:r>
              <a:rPr lang="zh-CN" altLang="en-US" sz="2400" dirty="0"/>
              <a:t>求解情况：简单与复杂</a:t>
            </a:r>
            <a:endParaRPr lang="en-US" altLang="zh-CN" sz="2400" dirty="0"/>
          </a:p>
        </p:txBody>
      </p:sp>
      <p:sp>
        <p:nvSpPr>
          <p:cNvPr id="5" name="标题 1"/>
          <p:cNvSpPr>
            <a:spLocks noGrp="1"/>
          </p:cNvSpPr>
          <p:nvPr>
            <p:ph type="title"/>
          </p:nvPr>
        </p:nvSpPr>
        <p:spPr>
          <a:xfrm>
            <a:off x="132364" y="156927"/>
            <a:ext cx="5829300" cy="492124"/>
          </a:xfrm>
        </p:spPr>
        <p:txBody>
          <a:bodyPr/>
          <a:lstStyle/>
          <a:p>
            <a:r>
              <a:rPr lang="zh-CN" altLang="en-US" sz="2000" dirty="0"/>
              <a:t>0</a:t>
            </a:r>
            <a:r>
              <a:rPr lang="en-US" altLang="zh-CN" sz="2000" dirty="0"/>
              <a:t>2</a:t>
            </a:r>
            <a:r>
              <a:rPr lang="zh-CN" altLang="en-US" sz="2000" dirty="0"/>
              <a:t> 贪心算法</a:t>
            </a:r>
          </a:p>
        </p:txBody>
      </p:sp>
      <p:sp>
        <p:nvSpPr>
          <p:cNvPr id="2" name="Rectangle 1">
            <a:extLst>
              <a:ext uri="{FF2B5EF4-FFF2-40B4-BE49-F238E27FC236}">
                <a16:creationId xmlns:a16="http://schemas.microsoft.com/office/drawing/2014/main" id="{A439D854-A51B-45BA-98EB-C328A95A0CFB}"/>
              </a:ext>
            </a:extLst>
          </p:cNvPr>
          <p:cNvSpPr>
            <a:spLocks noChangeArrowheads="1"/>
          </p:cNvSpPr>
          <p:nvPr/>
        </p:nvSpPr>
        <p:spPr bwMode="auto">
          <a:xfrm>
            <a:off x="487044" y="1117600"/>
            <a:ext cx="6112933" cy="542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dirty="0">
                <a:latin typeface="+mn-lt"/>
              </a:rPr>
              <a:t>贪心算法，又名贪婪算法，是一种常用的求解最优化问题的简单、迅速的算法。贪心算法总是做出在当前看来最好的选择，它所做的每一个在当前状态下某种意义上是最好的选择即贪心选择，并希望通过每次所作的贪心选择导致最终得到问题最优解。必须注意的是，贪心算法不是对所有问题都能得到整体最优解，选择的贪心策略必须具备无后效性，即某个状态以后的过程不会影响以前的状态，只与当前状态有关。</a:t>
            </a:r>
          </a:p>
          <a:p>
            <a:pPr marR="0" lvl="0" indent="0" eaLnBrk="1" fontAlgn="base" hangingPunct="1">
              <a:lnSpc>
                <a:spcPct val="100000"/>
              </a:lnSpc>
              <a:spcBef>
                <a:spcPct val="0"/>
              </a:spcBef>
              <a:spcAft>
                <a:spcPct val="0"/>
              </a:spcAft>
              <a:buClrTx/>
              <a:buSzTx/>
              <a:buFontTx/>
              <a:buNone/>
              <a:tabLst/>
            </a:pPr>
            <a:r>
              <a:rPr lang="zh-CN" altLang="zh-CN" dirty="0">
                <a:latin typeface="+mn-lt"/>
              </a:rPr>
              <a:t>1.算法思路</a:t>
            </a:r>
          </a:p>
          <a:p>
            <a:pPr marR="0" lvl="0" indent="0" eaLnBrk="1" fontAlgn="base" hangingPunct="1">
              <a:lnSpc>
                <a:spcPct val="100000"/>
              </a:lnSpc>
              <a:spcBef>
                <a:spcPct val="0"/>
              </a:spcBef>
              <a:spcAft>
                <a:spcPct val="0"/>
              </a:spcAft>
              <a:buClrTx/>
              <a:buSzTx/>
              <a:buFontTx/>
              <a:buNone/>
              <a:tabLst/>
            </a:pPr>
            <a:r>
              <a:rPr lang="zh-CN" altLang="zh-CN" dirty="0">
                <a:latin typeface="+mn-lt"/>
              </a:rPr>
              <a:t>不考虑各种可能的整体情况，省去了为找最优解要穷尽所有可能而必须耗费的大量时间。</a:t>
            </a:r>
          </a:p>
          <a:p>
            <a:pPr marR="0" lvl="0" indent="0" eaLnBrk="1" fontAlgn="base" hangingPunct="1">
              <a:lnSpc>
                <a:spcPct val="100000"/>
              </a:lnSpc>
              <a:spcBef>
                <a:spcPct val="0"/>
              </a:spcBef>
              <a:spcAft>
                <a:spcPct val="0"/>
              </a:spcAft>
              <a:buClrTx/>
              <a:buSzTx/>
              <a:buFontTx/>
              <a:buNone/>
              <a:tabLst/>
            </a:pPr>
            <a:r>
              <a:rPr lang="zh-CN" altLang="zh-CN" dirty="0">
                <a:latin typeface="+mn-lt"/>
              </a:rPr>
              <a:t>其中贪心策略直接影响整个算法的求解质量。</a:t>
            </a:r>
          </a:p>
          <a:p>
            <a:pPr marR="0" lvl="0" indent="0" eaLnBrk="1" fontAlgn="t" hangingPunct="1">
              <a:lnSpc>
                <a:spcPct val="100000"/>
              </a:lnSpc>
              <a:spcBef>
                <a:spcPct val="0"/>
              </a:spcBef>
              <a:spcAft>
                <a:spcPct val="0"/>
              </a:spcAft>
              <a:buClrTx/>
              <a:buSzTx/>
              <a:buFontTx/>
              <a:buNone/>
              <a:tabLst/>
            </a:pPr>
            <a:r>
              <a:rPr lang="zh-CN" altLang="zh-CN" dirty="0">
                <a:latin typeface="+mn-lt"/>
              </a:rPr>
              <a:t>     </a:t>
            </a:r>
          </a:p>
          <a:p>
            <a:pPr marR="0" lvl="0" indent="0" eaLnBrk="1" fontAlgn="base" hangingPunct="1">
              <a:lnSpc>
                <a:spcPct val="100000"/>
              </a:lnSpc>
              <a:spcBef>
                <a:spcPct val="0"/>
              </a:spcBef>
              <a:spcAft>
                <a:spcPct val="0"/>
              </a:spcAft>
              <a:buClrTx/>
              <a:buSzTx/>
              <a:buFontTx/>
              <a:buNone/>
              <a:tabLst/>
            </a:pPr>
            <a:r>
              <a:rPr lang="zh-CN" altLang="zh-CN" dirty="0">
                <a:latin typeface="+mn-lt"/>
              </a:rPr>
              <a:t>2.贪心策略</a:t>
            </a:r>
          </a:p>
          <a:p>
            <a:pPr marR="0" lvl="0" indent="0" eaLnBrk="1" fontAlgn="base" hangingPunct="1">
              <a:lnSpc>
                <a:spcPct val="100000"/>
              </a:lnSpc>
              <a:spcBef>
                <a:spcPct val="0"/>
              </a:spcBef>
              <a:spcAft>
                <a:spcPct val="0"/>
              </a:spcAft>
              <a:buClrTx/>
              <a:buSzTx/>
              <a:buFontTx/>
              <a:buChar char="•"/>
              <a:tabLst/>
            </a:pPr>
            <a:r>
              <a:rPr lang="zh-CN" altLang="zh-CN" dirty="0">
                <a:latin typeface="+mn-lt"/>
              </a:rPr>
              <a:t>最近邻算法：从一个起始城市开始，每次访问距离最近的未访问城市。</a:t>
            </a:r>
          </a:p>
          <a:p>
            <a:pPr marR="0" lvl="0" indent="0" eaLnBrk="1" fontAlgn="base" hangingPunct="1">
              <a:lnSpc>
                <a:spcPct val="100000"/>
              </a:lnSpc>
              <a:spcBef>
                <a:spcPct val="0"/>
              </a:spcBef>
              <a:spcAft>
                <a:spcPct val="0"/>
              </a:spcAft>
              <a:buClrTx/>
              <a:buSzTx/>
              <a:buFontTx/>
              <a:buChar char="•"/>
              <a:tabLst/>
            </a:pPr>
            <a:r>
              <a:rPr lang="zh-CN" altLang="zh-CN" dirty="0">
                <a:latin typeface="+mn-lt"/>
              </a:rPr>
              <a:t>最邻近插入法：选择最短边，确保不会形成子循环，直到形成一个完整的环。</a:t>
            </a:r>
          </a:p>
          <a:p>
            <a:pPr marL="0" marR="0" lvl="1" indent="0" eaLnBrk="1" fontAlgn="base" hangingPunct="1">
              <a:lnSpc>
                <a:spcPct val="100000"/>
              </a:lnSpc>
              <a:spcBef>
                <a:spcPct val="0"/>
              </a:spcBef>
              <a:spcAft>
                <a:spcPct val="0"/>
              </a:spcAft>
              <a:buClrTx/>
              <a:buSzTx/>
              <a:buFontTx/>
              <a:buChar char="•"/>
              <a:tabLst/>
            </a:pPr>
            <a:r>
              <a:rPr lang="zh-CN" altLang="zh-CN" dirty="0">
                <a:latin typeface="+mn-lt"/>
              </a:rPr>
              <a:t>其实生成0-&gt;1-&gt;0的一个回路，不断往回路之中插入点</a:t>
            </a:r>
          </a:p>
          <a:p>
            <a:pPr marR="0" lvl="0" indent="0" eaLnBrk="1" fontAlgn="base" hangingPunct="1">
              <a:lnSpc>
                <a:spcPct val="100000"/>
              </a:lnSpc>
              <a:spcBef>
                <a:spcPct val="0"/>
              </a:spcBef>
              <a:spcAft>
                <a:spcPct val="0"/>
              </a:spcAft>
              <a:buClrTx/>
              <a:buSzTx/>
              <a:buFontTx/>
              <a:buNone/>
              <a:tabLst/>
            </a:pPr>
            <a:endParaRPr lang="zh-CN" altLang="zh-CN" dirty="0">
              <a:latin typeface="+mn-lt"/>
            </a:endParaRPr>
          </a:p>
        </p:txBody>
      </p:sp>
      <p:sp>
        <p:nvSpPr>
          <p:cNvPr id="6" name="AutoShape 2" descr="img">
            <a:extLst>
              <a:ext uri="{FF2B5EF4-FFF2-40B4-BE49-F238E27FC236}">
                <a16:creationId xmlns:a16="http://schemas.microsoft.com/office/drawing/2014/main" id="{A7B5B644-3B7F-49FB-8ECB-B9B3757C2D17}"/>
              </a:ext>
            </a:extLst>
          </p:cNvPr>
          <p:cNvSpPr>
            <a:spLocks noChangeAspect="1" noChangeArrowheads="1"/>
          </p:cNvSpPr>
          <p:nvPr/>
        </p:nvSpPr>
        <p:spPr bwMode="auto">
          <a:xfrm>
            <a:off x="18415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BBE3B269-BA88-453D-906A-1D206C07D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58" y="1271587"/>
            <a:ext cx="3486150" cy="4314825"/>
          </a:xfrm>
          <a:prstGeom prst="rect">
            <a:avLst/>
          </a:prstGeom>
        </p:spPr>
      </p:pic>
    </p:spTree>
    <p:extLst>
      <p:ext uri="{BB962C8B-B14F-4D97-AF65-F5344CB8AC3E}">
        <p14:creationId xmlns:p14="http://schemas.microsoft.com/office/powerpoint/2010/main" val="113621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6</a:t>
            </a:fld>
            <a:endParaRPr lang="zh-CN" altLang="en-US"/>
          </a:p>
        </p:txBody>
      </p:sp>
      <p:sp>
        <p:nvSpPr>
          <p:cNvPr id="5" name="标题 1"/>
          <p:cNvSpPr>
            <a:spLocks noGrp="1"/>
          </p:cNvSpPr>
          <p:nvPr>
            <p:ph type="title"/>
          </p:nvPr>
        </p:nvSpPr>
        <p:spPr>
          <a:xfrm>
            <a:off x="132364" y="156927"/>
            <a:ext cx="5829300" cy="492124"/>
          </a:xfrm>
        </p:spPr>
        <p:txBody>
          <a:bodyPr/>
          <a:lstStyle/>
          <a:p>
            <a:r>
              <a:rPr lang="en-US" altLang="zh-CN" sz="2000" dirty="0"/>
              <a:t>03 </a:t>
            </a:r>
            <a:r>
              <a:rPr lang="zh-CN" altLang="en-US" sz="2000" dirty="0"/>
              <a:t>遗传算法</a:t>
            </a:r>
          </a:p>
        </p:txBody>
      </p:sp>
      <p:sp>
        <p:nvSpPr>
          <p:cNvPr id="8" name="文本框 7">
            <a:extLst>
              <a:ext uri="{FF2B5EF4-FFF2-40B4-BE49-F238E27FC236}">
                <a16:creationId xmlns:a16="http://schemas.microsoft.com/office/drawing/2014/main" id="{59F4C8BB-8F1B-4975-971F-7B5790E2B8A2}"/>
              </a:ext>
            </a:extLst>
          </p:cNvPr>
          <p:cNvSpPr txBox="1"/>
          <p:nvPr/>
        </p:nvSpPr>
        <p:spPr>
          <a:xfrm>
            <a:off x="325059" y="966787"/>
            <a:ext cx="7628467" cy="2462213"/>
          </a:xfrm>
          <a:prstGeom prst="rect">
            <a:avLst/>
          </a:prstGeom>
          <a:noFill/>
        </p:spPr>
        <p:txBody>
          <a:bodyPr wrap="square">
            <a:spAutoFit/>
          </a:bodyPr>
          <a:lstStyle/>
          <a:p>
            <a:pPr>
              <a:spcAft>
                <a:spcPts val="600"/>
              </a:spcAft>
            </a:pPr>
            <a:r>
              <a:rPr lang="zh-CN" altLang="en-US" dirty="0">
                <a:solidFill>
                  <a:srgbClr val="FF0000"/>
                </a:solidFill>
                <a:latin typeface="+mn-ea"/>
              </a:rPr>
              <a:t>遗传算法:(GA, Genetic Algorithm)</a:t>
            </a:r>
            <a:endParaRPr lang="en-US" altLang="zh-CN" dirty="0">
              <a:solidFill>
                <a:srgbClr val="FF0000"/>
              </a:solidFill>
              <a:latin typeface="+mn-ea"/>
            </a:endParaRPr>
          </a:p>
          <a:p>
            <a:pPr marL="285750" indent="-285750" fontAlgn="base">
              <a:lnSpc>
                <a:spcPts val="2200"/>
              </a:lnSpc>
              <a:spcBef>
                <a:spcPct val="0"/>
              </a:spcBef>
              <a:spcAft>
                <a:spcPts val="600"/>
              </a:spcAft>
              <a:buFont typeface="Arial" panose="02080604020202020204" pitchFamily="34" charset="0"/>
              <a:buChar char="•"/>
            </a:pPr>
            <a:r>
              <a:rPr lang="zh-CN" altLang="en-US" dirty="0">
                <a:latin typeface="+mn-ea"/>
              </a:rPr>
              <a:t>根据大自然中</a:t>
            </a:r>
            <a:r>
              <a:rPr lang="zh-CN" altLang="en-US" b="1" dirty="0">
                <a:latin typeface="+mn-ea"/>
              </a:rPr>
              <a:t>生物体进化规律</a:t>
            </a:r>
            <a:r>
              <a:rPr lang="zh-CN" altLang="en-US" dirty="0">
                <a:latin typeface="+mn-ea"/>
              </a:rPr>
              <a:t>而设计提出的，是模拟达尔文生物进化论的</a:t>
            </a:r>
            <a:r>
              <a:rPr lang="zh-CN" altLang="en-US" b="1" dirty="0">
                <a:solidFill>
                  <a:srgbClr val="FF0000"/>
                </a:solidFill>
                <a:latin typeface="+mn-ea"/>
              </a:rPr>
              <a:t>自然选择和遗传学机理</a:t>
            </a:r>
            <a:r>
              <a:rPr lang="zh-CN" altLang="en-US" dirty="0">
                <a:latin typeface="+mn-ea"/>
              </a:rPr>
              <a:t>的生物进化过程的计算模型，是一种通过模拟自然进化过程搜索最优解的方法</a:t>
            </a:r>
            <a:endParaRPr lang="en-US" altLang="zh-CN" dirty="0">
              <a:latin typeface="+mn-ea"/>
            </a:endParaRPr>
          </a:p>
          <a:p>
            <a:pPr marL="285750" indent="-285750" fontAlgn="base">
              <a:lnSpc>
                <a:spcPts val="2200"/>
              </a:lnSpc>
              <a:spcBef>
                <a:spcPct val="0"/>
              </a:spcBef>
              <a:spcAft>
                <a:spcPts val="600"/>
              </a:spcAft>
              <a:buFont typeface="Arial" panose="02080604020202020204" pitchFamily="34" charset="0"/>
              <a:buChar char="•"/>
            </a:pPr>
            <a:r>
              <a:rPr lang="zh-CN" altLang="en-US" dirty="0">
                <a:latin typeface="+mn-ea"/>
              </a:rPr>
              <a:t>该算法通过数学的方式，利用计算机仿真运算,将问题的求解过程转换成类似生物进化中的染色体基因的交叉、变异等过程。在求解较为</a:t>
            </a:r>
            <a:r>
              <a:rPr lang="zh-CN" altLang="en-US" b="1" dirty="0">
                <a:solidFill>
                  <a:srgbClr val="FF0000"/>
                </a:solidFill>
                <a:latin typeface="+mn-ea"/>
              </a:rPr>
              <a:t>复杂的组合优化问题</a:t>
            </a:r>
            <a:r>
              <a:rPr lang="zh-CN" altLang="en-US" dirty="0">
                <a:latin typeface="+mn-ea"/>
              </a:rPr>
              <a:t>时,相对一些常规的优化算法,通常能够较快地获得较好的优化结果。</a:t>
            </a:r>
          </a:p>
        </p:txBody>
      </p:sp>
      <p:pic>
        <p:nvPicPr>
          <p:cNvPr id="14" name="图片 13">
            <a:extLst>
              <a:ext uri="{FF2B5EF4-FFF2-40B4-BE49-F238E27FC236}">
                <a16:creationId xmlns:a16="http://schemas.microsoft.com/office/drawing/2014/main" id="{1E1A89D2-BC8F-4869-98AE-DFAB4010E405}"/>
              </a:ext>
            </a:extLst>
          </p:cNvPr>
          <p:cNvPicPr>
            <a:picLocks noChangeAspect="1"/>
          </p:cNvPicPr>
          <p:nvPr/>
        </p:nvPicPr>
        <p:blipFill>
          <a:blip r:embed="rId3"/>
          <a:stretch>
            <a:fillRect/>
          </a:stretch>
        </p:blipFill>
        <p:spPr>
          <a:xfrm>
            <a:off x="325059" y="3336573"/>
            <a:ext cx="4551892" cy="2675235"/>
          </a:xfrm>
          <a:prstGeom prst="rect">
            <a:avLst/>
          </a:prstGeom>
        </p:spPr>
      </p:pic>
      <p:pic>
        <p:nvPicPr>
          <p:cNvPr id="16" name="图片 15">
            <a:extLst>
              <a:ext uri="{FF2B5EF4-FFF2-40B4-BE49-F238E27FC236}">
                <a16:creationId xmlns:a16="http://schemas.microsoft.com/office/drawing/2014/main" id="{1EEE0F09-3087-419A-895A-44F1A9EBFF23}"/>
              </a:ext>
            </a:extLst>
          </p:cNvPr>
          <p:cNvPicPr>
            <a:picLocks noChangeAspect="1"/>
          </p:cNvPicPr>
          <p:nvPr/>
        </p:nvPicPr>
        <p:blipFill>
          <a:blip r:embed="rId4"/>
          <a:stretch>
            <a:fillRect/>
          </a:stretch>
        </p:blipFill>
        <p:spPr>
          <a:xfrm>
            <a:off x="4876951" y="3521427"/>
            <a:ext cx="3293004" cy="2490381"/>
          </a:xfrm>
          <a:prstGeom prst="rect">
            <a:avLst/>
          </a:prstGeom>
        </p:spPr>
      </p:pic>
    </p:spTree>
    <p:extLst>
      <p:ext uri="{BB962C8B-B14F-4D97-AF65-F5344CB8AC3E}">
        <p14:creationId xmlns:p14="http://schemas.microsoft.com/office/powerpoint/2010/main" val="194043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7</a:t>
            </a:fld>
            <a:endParaRPr lang="zh-CN" altLang="en-US"/>
          </a:p>
        </p:txBody>
      </p:sp>
      <p:sp>
        <p:nvSpPr>
          <p:cNvPr id="6" name="Rectangle 2">
            <a:extLst>
              <a:ext uri="{FF2B5EF4-FFF2-40B4-BE49-F238E27FC236}">
                <a16:creationId xmlns:a16="http://schemas.microsoft.com/office/drawing/2014/main" id="{738590EC-47ED-458B-8178-D9188048465C}"/>
              </a:ext>
            </a:extLst>
          </p:cNvPr>
          <p:cNvSpPr>
            <a:spLocks noChangeArrowheads="1"/>
          </p:cNvSpPr>
          <p:nvPr/>
        </p:nvSpPr>
        <p:spPr bwMode="auto">
          <a:xfrm>
            <a:off x="191646" y="629709"/>
            <a:ext cx="6063104"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eaLnBrk="1" fontAlgn="base" hangingPunct="1">
              <a:lnSpc>
                <a:spcPct val="100000"/>
              </a:lnSpc>
              <a:spcBef>
                <a:spcPct val="0"/>
              </a:spcBef>
              <a:spcAft>
                <a:spcPts val="600"/>
              </a:spcAft>
              <a:buClrTx/>
              <a:buSzTx/>
              <a:buFontTx/>
              <a:buNone/>
              <a:tabLst/>
            </a:pPr>
            <a:r>
              <a:rPr lang="zh-CN" altLang="zh-CN" sz="1600" b="1" dirty="0">
                <a:latin typeface="+mn-ea"/>
              </a:rPr>
              <a:t>遗传算法模拟自然选择的过程</a:t>
            </a:r>
            <a:r>
              <a:rPr lang="zh-CN" altLang="zh-CN" sz="1600" dirty="0">
                <a:latin typeface="+mn-ea"/>
              </a:rPr>
              <a:t>，这意味着那些能够适应环境变化的物种可以生存和繁殖并进入下一代。简而言之，它们模拟连续几代个体之间的“适者生存”来解决问题。</a:t>
            </a:r>
            <a:endParaRPr lang="en-US" altLang="zh-CN" sz="1600" dirty="0">
              <a:latin typeface="+mn-ea"/>
            </a:endParaRPr>
          </a:p>
          <a:p>
            <a:pPr marL="0" marR="0" lvl="0" indent="457200" eaLnBrk="1" fontAlgn="base" hangingPunct="1">
              <a:lnSpc>
                <a:spcPct val="100000"/>
              </a:lnSpc>
              <a:spcBef>
                <a:spcPct val="0"/>
              </a:spcBef>
              <a:spcAft>
                <a:spcPts val="600"/>
              </a:spcAft>
              <a:buClrTx/>
              <a:buSzTx/>
              <a:buFontTx/>
              <a:buNone/>
              <a:tabLst/>
            </a:pPr>
            <a:r>
              <a:rPr lang="zh-CN" altLang="zh-CN" sz="1600" b="1" dirty="0">
                <a:latin typeface="+mn-ea"/>
              </a:rPr>
              <a:t>每一代都由一群个体组成</a:t>
            </a:r>
            <a:r>
              <a:rPr lang="zh-CN" altLang="zh-CN" sz="1600" dirty="0">
                <a:latin typeface="+mn-ea"/>
              </a:rPr>
              <a:t>，每个个体代表搜索空间中的一个点和可能的解决方案。</a:t>
            </a:r>
            <a:endParaRPr lang="en-US" altLang="zh-CN" sz="1600" dirty="0">
              <a:latin typeface="+mn-ea"/>
            </a:endParaRPr>
          </a:p>
          <a:p>
            <a:pPr marL="0" marR="0" lvl="0" indent="457200" eaLnBrk="1" fontAlgn="base" hangingPunct="1">
              <a:lnSpc>
                <a:spcPct val="100000"/>
              </a:lnSpc>
              <a:spcBef>
                <a:spcPct val="0"/>
              </a:spcBef>
              <a:spcAft>
                <a:spcPts val="600"/>
              </a:spcAft>
              <a:buClrTx/>
              <a:buSzTx/>
              <a:buFontTx/>
              <a:buNone/>
              <a:tabLst/>
            </a:pPr>
            <a:r>
              <a:rPr lang="zh-CN" altLang="zh-CN" sz="1600" b="1" dirty="0">
                <a:latin typeface="+mn-ea"/>
              </a:rPr>
              <a:t>每个个体都表示为一个字符串/整数/浮点数/位</a:t>
            </a:r>
            <a:r>
              <a:rPr lang="zh-CN" altLang="zh-CN" sz="1600" dirty="0">
                <a:latin typeface="+mn-ea"/>
              </a:rPr>
              <a:t>。这个字符串类似于染色体。 </a:t>
            </a:r>
          </a:p>
        </p:txBody>
      </p:sp>
      <p:sp>
        <p:nvSpPr>
          <p:cNvPr id="9" name="标题 1">
            <a:extLst>
              <a:ext uri="{FF2B5EF4-FFF2-40B4-BE49-F238E27FC236}">
                <a16:creationId xmlns:a16="http://schemas.microsoft.com/office/drawing/2014/main" id="{E96DF19A-8532-4E79-AC41-FDCA5154248E}"/>
              </a:ext>
            </a:extLst>
          </p:cNvPr>
          <p:cNvSpPr txBox="1">
            <a:spLocks/>
          </p:cNvSpPr>
          <p:nvPr/>
        </p:nvSpPr>
        <p:spPr>
          <a:xfrm>
            <a:off x="132364" y="156927"/>
            <a:ext cx="5829300" cy="492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a:t>03 </a:t>
            </a:r>
            <a:r>
              <a:rPr lang="zh-CN" altLang="en-US" sz="2000"/>
              <a:t>遗传算法</a:t>
            </a:r>
            <a:endParaRPr lang="zh-CN" altLang="en-US" sz="2000" dirty="0"/>
          </a:p>
        </p:txBody>
      </p:sp>
      <p:sp>
        <p:nvSpPr>
          <p:cNvPr id="11" name="文本框 10">
            <a:extLst>
              <a:ext uri="{FF2B5EF4-FFF2-40B4-BE49-F238E27FC236}">
                <a16:creationId xmlns:a16="http://schemas.microsoft.com/office/drawing/2014/main" id="{DE2AB145-91B9-4FD4-BDC3-A069A95A9950}"/>
              </a:ext>
            </a:extLst>
          </p:cNvPr>
          <p:cNvSpPr txBox="1"/>
          <p:nvPr/>
        </p:nvSpPr>
        <p:spPr>
          <a:xfrm>
            <a:off x="3225800" y="2736661"/>
            <a:ext cx="3028950" cy="2108269"/>
          </a:xfrm>
          <a:prstGeom prst="rect">
            <a:avLst/>
          </a:prstGeom>
          <a:noFill/>
        </p:spPr>
        <p:txBody>
          <a:bodyPr wrap="square">
            <a:spAutoFit/>
          </a:bodyPr>
          <a:lstStyle/>
          <a:p>
            <a:pPr>
              <a:spcAft>
                <a:spcPts val="600"/>
              </a:spcAft>
            </a:pPr>
            <a:r>
              <a:rPr lang="zh-CN" altLang="en-US" sz="1200" dirty="0">
                <a:latin typeface="+mn-ea"/>
              </a:rPr>
              <a:t>算法流程：</a:t>
            </a:r>
            <a:endParaRPr lang="en-US" altLang="zh-CN" sz="1200" dirty="0">
              <a:latin typeface="+mn-ea"/>
            </a:endParaRPr>
          </a:p>
          <a:p>
            <a:pPr>
              <a:spcAft>
                <a:spcPts val="600"/>
              </a:spcAft>
            </a:pPr>
            <a:r>
              <a:rPr lang="zh-CN" altLang="en-US" sz="1200" dirty="0">
                <a:latin typeface="+mn-ea"/>
              </a:rPr>
              <a:t>1）随机初始化种群 p </a:t>
            </a:r>
          </a:p>
          <a:p>
            <a:pPr>
              <a:spcAft>
                <a:spcPts val="600"/>
              </a:spcAft>
            </a:pPr>
            <a:r>
              <a:rPr lang="zh-CN" altLang="en-US" sz="1200" dirty="0">
                <a:latin typeface="+mn-ea"/>
              </a:rPr>
              <a:t>2）确定种群的适应度</a:t>
            </a:r>
          </a:p>
          <a:p>
            <a:pPr>
              <a:spcAft>
                <a:spcPts val="600"/>
              </a:spcAft>
            </a:pPr>
            <a:r>
              <a:rPr lang="zh-CN" altLang="en-US" sz="1200" dirty="0">
                <a:latin typeface="+mn-ea"/>
              </a:rPr>
              <a:t>3）直到收敛重复：</a:t>
            </a:r>
          </a:p>
          <a:p>
            <a:pPr>
              <a:spcAft>
                <a:spcPts val="600"/>
              </a:spcAft>
            </a:pPr>
            <a:r>
              <a:rPr lang="zh-CN" altLang="en-US" sz="1200" dirty="0">
                <a:latin typeface="+mn-ea"/>
              </a:rPr>
              <a:t>      a）从种群中选择父母</a:t>
            </a:r>
          </a:p>
          <a:p>
            <a:pPr>
              <a:spcAft>
                <a:spcPts val="600"/>
              </a:spcAft>
            </a:pPr>
            <a:r>
              <a:rPr lang="zh-CN" altLang="en-US" sz="1200" dirty="0">
                <a:latin typeface="+mn-ea"/>
              </a:rPr>
              <a:t>      b）交叉并产生新种群</a:t>
            </a:r>
          </a:p>
          <a:p>
            <a:pPr>
              <a:spcAft>
                <a:spcPts val="600"/>
              </a:spcAft>
            </a:pPr>
            <a:r>
              <a:rPr lang="zh-CN" altLang="en-US" sz="1200" dirty="0">
                <a:latin typeface="+mn-ea"/>
              </a:rPr>
              <a:t>      c）对新种群进行变异</a:t>
            </a:r>
          </a:p>
          <a:p>
            <a:pPr>
              <a:spcAft>
                <a:spcPts val="600"/>
              </a:spcAft>
            </a:pPr>
            <a:r>
              <a:rPr lang="zh-CN" altLang="en-US" sz="1200" dirty="0">
                <a:latin typeface="+mn-ea"/>
              </a:rPr>
              <a:t>      d）计算新种群的适应度</a:t>
            </a:r>
          </a:p>
        </p:txBody>
      </p:sp>
      <p:pic>
        <p:nvPicPr>
          <p:cNvPr id="13" name="图片 12">
            <a:extLst>
              <a:ext uri="{FF2B5EF4-FFF2-40B4-BE49-F238E27FC236}">
                <a16:creationId xmlns:a16="http://schemas.microsoft.com/office/drawing/2014/main" id="{24E25918-0411-4392-8E6B-EA577E6F2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88" y="732513"/>
            <a:ext cx="2138362" cy="4190326"/>
          </a:xfrm>
          <a:prstGeom prst="rect">
            <a:avLst/>
          </a:prstGeom>
        </p:spPr>
      </p:pic>
      <p:sp>
        <p:nvSpPr>
          <p:cNvPr id="14" name="Rectangle 3">
            <a:extLst>
              <a:ext uri="{FF2B5EF4-FFF2-40B4-BE49-F238E27FC236}">
                <a16:creationId xmlns:a16="http://schemas.microsoft.com/office/drawing/2014/main" id="{B8F38217-9B43-409B-9F8F-0A57B8BAD14B}"/>
              </a:ext>
            </a:extLst>
          </p:cNvPr>
          <p:cNvSpPr>
            <a:spLocks noChangeArrowheads="1"/>
          </p:cNvSpPr>
          <p:nvPr/>
        </p:nvSpPr>
        <p:spPr bwMode="auto">
          <a:xfrm rot="10800000" flipV="1">
            <a:off x="322865" y="2622361"/>
            <a:ext cx="2724149" cy="248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kumimoji="0" lang="zh-CN" altLang="en-US" sz="1200" b="0" i="0" u="none" strike="noStrike" cap="none" normalizeH="0" baseline="0" dirty="0">
                <a:ln>
                  <a:noFill/>
                </a:ln>
                <a:solidFill>
                  <a:schemeClr val="tx1"/>
                </a:solidFill>
                <a:effectLst/>
                <a:latin typeface="+mn-ea"/>
              </a:rPr>
              <a:t>算法机理</a:t>
            </a:r>
            <a:r>
              <a:rPr lang="zh-CN" altLang="en-US" sz="1200" dirty="0">
                <a:latin typeface="+mn-ea"/>
              </a:rPr>
              <a:t>：</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ts val="600"/>
              </a:spcAft>
              <a:buClrTx/>
              <a:buSzTx/>
              <a:buFontTx/>
              <a:buAutoNum type="arabicPeriod"/>
              <a:tabLst/>
            </a:pPr>
            <a:r>
              <a:rPr kumimoji="0" lang="zh-CN" altLang="zh-CN" sz="1200" b="0" i="0" u="none" strike="noStrike" cap="none" normalizeH="0" baseline="0" dirty="0">
                <a:ln>
                  <a:noFill/>
                </a:ln>
                <a:solidFill>
                  <a:srgbClr val="333333"/>
                </a:solidFill>
                <a:effectLst/>
                <a:latin typeface="+mn-ea"/>
              </a:rPr>
              <a:t>种群中的个体竞争资源和配偶</a:t>
            </a:r>
          </a:p>
          <a:p>
            <a:pPr marL="0" marR="0" lvl="0" indent="0" algn="l" defTabSz="914400" rtl="0" eaLnBrk="0" fontAlgn="base" latinLnBrk="0" hangingPunct="0">
              <a:lnSpc>
                <a:spcPct val="100000"/>
              </a:lnSpc>
              <a:spcBef>
                <a:spcPct val="0"/>
              </a:spcBef>
              <a:spcAft>
                <a:spcPts val="600"/>
              </a:spcAft>
              <a:buClrTx/>
              <a:buSzTx/>
              <a:buFontTx/>
              <a:buAutoNum type="arabicPeriod" startAt="2"/>
              <a:tabLst/>
            </a:pPr>
            <a:r>
              <a:rPr kumimoji="0" lang="zh-CN" altLang="zh-CN" sz="1200" b="0" i="0" u="none" strike="noStrike" cap="none" normalizeH="0" baseline="0" dirty="0">
                <a:ln>
                  <a:noFill/>
                </a:ln>
                <a:solidFill>
                  <a:srgbClr val="333333"/>
                </a:solidFill>
                <a:effectLst/>
                <a:latin typeface="+mn-ea"/>
              </a:rPr>
              <a:t>那些</a:t>
            </a:r>
            <a:r>
              <a:rPr kumimoji="0" lang="zh-CN" altLang="zh-CN" sz="1200" b="0" i="0" u="none" strike="noStrike" cap="none" normalizeH="0" baseline="0" dirty="0">
                <a:ln>
                  <a:noFill/>
                </a:ln>
                <a:solidFill>
                  <a:srgbClr val="FF0000"/>
                </a:solidFill>
                <a:effectLst/>
                <a:latin typeface="+mn-ea"/>
              </a:rPr>
              <a:t>成功（最适合）的个体会交配，从而产生比其他个体更多的后代</a:t>
            </a:r>
          </a:p>
          <a:p>
            <a:pPr marL="0" marR="0" lvl="0" indent="0" algn="l" defTabSz="914400" rtl="0" eaLnBrk="0" fontAlgn="base" latinLnBrk="0" hangingPunct="0">
              <a:lnSpc>
                <a:spcPct val="100000"/>
              </a:lnSpc>
              <a:spcBef>
                <a:spcPct val="0"/>
              </a:spcBef>
              <a:spcAft>
                <a:spcPts val="600"/>
              </a:spcAft>
              <a:buClrTx/>
              <a:buSzTx/>
              <a:buFontTx/>
              <a:buAutoNum type="arabicPeriod" startAt="3"/>
              <a:tabLst/>
            </a:pPr>
            <a:r>
              <a:rPr kumimoji="0" lang="zh-CN" altLang="zh-CN" sz="1200" b="0" i="0" u="none" strike="noStrike" cap="none" normalizeH="0" baseline="0" dirty="0">
                <a:ln>
                  <a:noFill/>
                </a:ln>
                <a:solidFill>
                  <a:srgbClr val="333333"/>
                </a:solidFill>
                <a:effectLst/>
                <a:latin typeface="+mn-ea"/>
              </a:rPr>
              <a:t>来自“最适合”父母的基因会在整个世代中传播，也就是说，</a:t>
            </a:r>
            <a:r>
              <a:rPr kumimoji="0" lang="zh-CN" altLang="zh-CN" sz="1200" b="0" i="0" u="none" strike="noStrike" cap="none" normalizeH="0" baseline="0" dirty="0">
                <a:ln>
                  <a:noFill/>
                </a:ln>
                <a:solidFill>
                  <a:srgbClr val="FF0000"/>
                </a:solidFill>
                <a:effectLst/>
                <a:latin typeface="+mn-ea"/>
              </a:rPr>
              <a:t>有时</a:t>
            </a:r>
            <a:r>
              <a:rPr kumimoji="0" lang="zh-CN" altLang="zh-CN" sz="1200" b="0" i="0" u="none" strike="noStrike" cap="none" normalizeH="0" baseline="0" dirty="0">
                <a:ln>
                  <a:noFill/>
                </a:ln>
                <a:solidFill>
                  <a:srgbClr val="333333"/>
                </a:solidFill>
                <a:effectLst/>
                <a:latin typeface="+mn-ea"/>
              </a:rPr>
              <a:t>父母会创造出比父母更优秀的后代。</a:t>
            </a:r>
          </a:p>
          <a:p>
            <a:pPr marL="0" marR="0" lvl="0" indent="0" algn="l" defTabSz="914400" rtl="0" eaLnBrk="0" fontAlgn="base" latinLnBrk="0" hangingPunct="0">
              <a:lnSpc>
                <a:spcPct val="100000"/>
              </a:lnSpc>
              <a:spcBef>
                <a:spcPct val="0"/>
              </a:spcBef>
              <a:spcAft>
                <a:spcPts val="600"/>
              </a:spcAft>
              <a:buClrTx/>
              <a:buSzTx/>
              <a:buFontTx/>
              <a:buAutoNum type="arabicPeriod" startAt="4"/>
              <a:tabLst/>
            </a:pPr>
            <a:r>
              <a:rPr kumimoji="0" lang="zh-CN" altLang="zh-CN" sz="1200" b="0" i="0" u="none" strike="noStrike" cap="none" normalizeH="0" baseline="0" dirty="0">
                <a:ln>
                  <a:noFill/>
                </a:ln>
                <a:solidFill>
                  <a:srgbClr val="333333"/>
                </a:solidFill>
                <a:effectLst/>
                <a:latin typeface="+mn-ea"/>
              </a:rPr>
              <a:t>因此，</a:t>
            </a:r>
            <a:r>
              <a:rPr kumimoji="0" lang="zh-CN" altLang="zh-CN" sz="1200" b="0" i="0" u="none" strike="noStrike" cap="none" normalizeH="0" baseline="0" dirty="0">
                <a:ln>
                  <a:noFill/>
                </a:ln>
                <a:solidFill>
                  <a:srgbClr val="FF0000"/>
                </a:solidFill>
                <a:effectLst/>
                <a:latin typeface="+mn-ea"/>
              </a:rPr>
              <a:t>每一代都更适应其环境</a:t>
            </a:r>
            <a:r>
              <a:rPr kumimoji="0" lang="zh-CN" altLang="zh-CN" sz="1200" b="0" i="0" u="none" strike="noStrike" cap="none" normalizeH="0" baseline="0" dirty="0">
                <a:ln>
                  <a:noFill/>
                </a:ln>
                <a:solidFill>
                  <a:srgbClr val="333333"/>
                </a:solidFill>
                <a:effectLst/>
                <a:latin typeface="+mn-ea"/>
              </a:rPr>
              <a:t>。</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zh-CN" altLang="zh-CN" sz="1800" b="0" i="0" u="none" strike="noStrike" cap="none" normalizeH="0" baseline="0" dirty="0">
              <a:ln>
                <a:noFill/>
              </a:ln>
              <a:solidFill>
                <a:schemeClr val="tx1"/>
              </a:solidFill>
              <a:effectLst/>
              <a:latin typeface="+mn-ea"/>
            </a:endParaRPr>
          </a:p>
        </p:txBody>
      </p:sp>
      <p:sp>
        <p:nvSpPr>
          <p:cNvPr id="10" name="文本框 9">
            <a:extLst>
              <a:ext uri="{FF2B5EF4-FFF2-40B4-BE49-F238E27FC236}">
                <a16:creationId xmlns:a16="http://schemas.microsoft.com/office/drawing/2014/main" id="{C119581B-6A71-465E-BF94-CC8CDCE9E357}"/>
              </a:ext>
            </a:extLst>
          </p:cNvPr>
          <p:cNvSpPr txBox="1"/>
          <p:nvPr/>
        </p:nvSpPr>
        <p:spPr>
          <a:xfrm>
            <a:off x="499533" y="5133023"/>
            <a:ext cx="4572000" cy="1200329"/>
          </a:xfrm>
          <a:prstGeom prst="rect">
            <a:avLst/>
          </a:prstGeom>
          <a:noFill/>
        </p:spPr>
        <p:txBody>
          <a:bodyPr wrap="square">
            <a:spAutoFit/>
          </a:bodyPr>
          <a:lstStyle/>
          <a:p>
            <a:r>
              <a:rPr lang="zh-CN" altLang="en-US" dirty="0"/>
              <a:t>https://www.bilibili.com/video/BV16e4y1p7aJ/?spm_id_from=333.337.search-card.all.click&amp;vd_source=0f5f0ef6f6889d686f14d573eb065dee</a:t>
            </a:r>
          </a:p>
        </p:txBody>
      </p:sp>
    </p:spTree>
    <p:extLst>
      <p:ext uri="{BB962C8B-B14F-4D97-AF65-F5344CB8AC3E}">
        <p14:creationId xmlns:p14="http://schemas.microsoft.com/office/powerpoint/2010/main" val="297125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0734BB5-EFF9-4C89-A16E-C563A5C38890}" type="slidenum">
              <a:rPr lang="zh-CN" altLang="en-US" smtClean="0"/>
              <a:t>8</a:t>
            </a:fld>
            <a:endParaRPr lang="zh-CN" altLang="en-US"/>
          </a:p>
        </p:txBody>
      </p:sp>
      <p:sp>
        <p:nvSpPr>
          <p:cNvPr id="9" name="标题 1">
            <a:extLst>
              <a:ext uri="{FF2B5EF4-FFF2-40B4-BE49-F238E27FC236}">
                <a16:creationId xmlns:a16="http://schemas.microsoft.com/office/drawing/2014/main" id="{E96DF19A-8532-4E79-AC41-FDCA5154248E}"/>
              </a:ext>
            </a:extLst>
          </p:cNvPr>
          <p:cNvSpPr txBox="1">
            <a:spLocks/>
          </p:cNvSpPr>
          <p:nvPr/>
        </p:nvSpPr>
        <p:spPr>
          <a:xfrm>
            <a:off x="132364" y="156927"/>
            <a:ext cx="5829300" cy="492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a:t>03 </a:t>
            </a:r>
            <a:r>
              <a:rPr lang="zh-CN" altLang="en-US" sz="2000"/>
              <a:t>遗传算法</a:t>
            </a:r>
            <a:endParaRPr lang="zh-CN" altLang="en-US" sz="2000" dirty="0"/>
          </a:p>
        </p:txBody>
      </p:sp>
      <p:pic>
        <p:nvPicPr>
          <p:cNvPr id="13" name="图片 12">
            <a:extLst>
              <a:ext uri="{FF2B5EF4-FFF2-40B4-BE49-F238E27FC236}">
                <a16:creationId xmlns:a16="http://schemas.microsoft.com/office/drawing/2014/main" id="{24E25918-0411-4392-8E6B-EA577E6F2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742" y="935861"/>
            <a:ext cx="2138362" cy="4190326"/>
          </a:xfrm>
          <a:prstGeom prst="rect">
            <a:avLst/>
          </a:prstGeom>
        </p:spPr>
      </p:pic>
      <p:sp>
        <p:nvSpPr>
          <p:cNvPr id="2" name="Rectangle 1">
            <a:extLst>
              <a:ext uri="{FF2B5EF4-FFF2-40B4-BE49-F238E27FC236}">
                <a16:creationId xmlns:a16="http://schemas.microsoft.com/office/drawing/2014/main" id="{C63A2297-91DC-462B-A269-9E0EAECAF58B}"/>
              </a:ext>
            </a:extLst>
          </p:cNvPr>
          <p:cNvSpPr>
            <a:spLocks noChangeArrowheads="1"/>
          </p:cNvSpPr>
          <p:nvPr/>
        </p:nvSpPr>
        <p:spPr bwMode="auto">
          <a:xfrm rot="10800000" flipV="1">
            <a:off x="356166" y="527380"/>
            <a:ext cx="5380830" cy="2154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zh-CN" dirty="0">
                <a:latin typeface="+mn-ea"/>
              </a:rPr>
              <a:t>搜索空间</a:t>
            </a: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每个</a:t>
            </a:r>
            <a:r>
              <a:rPr kumimoji="0" lang="zh-CN" altLang="zh-CN" sz="16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个体代表给定问题的搜索空间解决方案</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。每个个体被编码为有限长度的组件向量（类似于染色体）。这些可变组件类似于基因。因此，染色体（个体）由多个基因（可变组件）组成。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A8E54BB7-1738-423F-AC16-309B51D7F3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671" y="2286032"/>
            <a:ext cx="5593820" cy="1013541"/>
          </a:xfrm>
          <a:prstGeom prst="rect">
            <a:avLst/>
          </a:prstGeom>
        </p:spPr>
      </p:pic>
      <p:sp>
        <p:nvSpPr>
          <p:cNvPr id="12" name="Rectangle 1">
            <a:extLst>
              <a:ext uri="{FF2B5EF4-FFF2-40B4-BE49-F238E27FC236}">
                <a16:creationId xmlns:a16="http://schemas.microsoft.com/office/drawing/2014/main" id="{FE1846A2-EDBC-408C-AA11-E5332F4C91DD}"/>
              </a:ext>
            </a:extLst>
          </p:cNvPr>
          <p:cNvSpPr>
            <a:spLocks noChangeArrowheads="1"/>
          </p:cNvSpPr>
          <p:nvPr/>
        </p:nvSpPr>
        <p:spPr bwMode="auto">
          <a:xfrm rot="10800000" flipV="1">
            <a:off x="249671" y="2879935"/>
            <a:ext cx="6091862" cy="310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ts val="2200"/>
              </a:lnSpc>
              <a:spcBef>
                <a:spcPct val="0"/>
              </a:spcBef>
              <a:spcAft>
                <a:spcPts val="600"/>
              </a:spcAft>
              <a:buClrTx/>
              <a:buSzTx/>
              <a:buFont typeface="Arial" panose="02080604020202020204" pitchFamily="34" charset="0"/>
              <a:buChar char="•"/>
              <a:tabLst/>
            </a:pPr>
            <a:r>
              <a:rPr lang="zh-CN" altLang="en-US" dirty="0">
                <a:latin typeface="+mn-ea"/>
              </a:rPr>
              <a:t>适应度</a:t>
            </a:r>
            <a:endParaRPr lang="en-US" altLang="zh-CN" dirty="0">
              <a:latin typeface="+mn-ea"/>
            </a:endParaRPr>
          </a:p>
          <a:p>
            <a:pPr marL="288000" lvl="1" indent="457200" eaLnBrk="0" fontAlgn="base" hangingPunct="0">
              <a:lnSpc>
                <a:spcPts val="2200"/>
              </a:lnSpc>
              <a:spcBef>
                <a:spcPct val="0"/>
              </a:spcBef>
              <a:spcAft>
                <a:spcPct val="0"/>
              </a:spcAft>
            </a:pPr>
            <a:r>
              <a:rPr lang="zh-CN" altLang="en-US" sz="1400" dirty="0">
                <a:solidFill>
                  <a:srgbClr val="333333"/>
                </a:solidFill>
                <a:latin typeface="+mn-ea"/>
                <a:cs typeface="Open Sans" panose="020B0606030504020204" pitchFamily="34" charset="0"/>
              </a:rPr>
              <a:t>每个个体都会被赋予一个适应度分数，该分数表明该</a:t>
            </a:r>
            <a:r>
              <a:rPr lang="zh-CN" altLang="en-US" sz="1400" b="1" dirty="0">
                <a:solidFill>
                  <a:srgbClr val="FF0000"/>
                </a:solidFill>
                <a:latin typeface="+mn-ea"/>
                <a:cs typeface="Open Sans" panose="020B0606030504020204" pitchFamily="34" charset="0"/>
              </a:rPr>
              <a:t>个体的“竞争”能力</a:t>
            </a:r>
            <a:r>
              <a:rPr lang="zh-CN" altLang="en-US" sz="1400" dirty="0">
                <a:solidFill>
                  <a:srgbClr val="333333"/>
                </a:solidFill>
                <a:latin typeface="+mn-ea"/>
                <a:cs typeface="Open Sans" panose="020B0606030504020204" pitchFamily="34" charset="0"/>
              </a:rPr>
              <a:t>。寻找具有最佳适应度分数（或接近最佳）的个体。 </a:t>
            </a:r>
          </a:p>
          <a:p>
            <a:pPr marL="288000" lvl="1" indent="457200" eaLnBrk="0" fontAlgn="base" hangingPunct="0">
              <a:lnSpc>
                <a:spcPts val="2200"/>
              </a:lnSpc>
              <a:spcBef>
                <a:spcPct val="0"/>
              </a:spcBef>
              <a:spcAft>
                <a:spcPct val="0"/>
              </a:spcAft>
            </a:pPr>
            <a:r>
              <a:rPr lang="en-US" altLang="zh-CN" sz="1400" dirty="0">
                <a:solidFill>
                  <a:srgbClr val="333333"/>
                </a:solidFill>
                <a:latin typeface="+mn-ea"/>
                <a:cs typeface="Open Sans" panose="020B0606030504020204" pitchFamily="34" charset="0"/>
              </a:rPr>
              <a:t>GA </a:t>
            </a:r>
            <a:r>
              <a:rPr lang="zh-CN" altLang="en-US" sz="1400" dirty="0">
                <a:solidFill>
                  <a:srgbClr val="333333"/>
                </a:solidFill>
                <a:latin typeface="+mn-ea"/>
                <a:cs typeface="Open Sans" panose="020B0606030504020204" pitchFamily="34" charset="0"/>
              </a:rPr>
              <a:t>维护 </a:t>
            </a:r>
            <a:r>
              <a:rPr lang="en-US" altLang="zh-CN" sz="1400" dirty="0">
                <a:solidFill>
                  <a:srgbClr val="333333"/>
                </a:solidFill>
                <a:latin typeface="+mn-ea"/>
                <a:cs typeface="Open Sans" panose="020B0606030504020204" pitchFamily="34" charset="0"/>
              </a:rPr>
              <a:t>n </a:t>
            </a:r>
            <a:r>
              <a:rPr lang="zh-CN" altLang="en-US" sz="1400" dirty="0">
                <a:solidFill>
                  <a:srgbClr val="333333"/>
                </a:solidFill>
                <a:latin typeface="+mn-ea"/>
                <a:cs typeface="Open Sans" panose="020B0606030504020204" pitchFamily="34" charset="0"/>
              </a:rPr>
              <a:t>个个体（染色体</a:t>
            </a:r>
            <a:r>
              <a:rPr lang="en-US" altLang="zh-CN" sz="1400" dirty="0">
                <a:solidFill>
                  <a:srgbClr val="333333"/>
                </a:solidFill>
                <a:latin typeface="+mn-ea"/>
                <a:cs typeface="Open Sans" panose="020B0606030504020204" pitchFamily="34" charset="0"/>
              </a:rPr>
              <a:t>/</a:t>
            </a:r>
            <a:r>
              <a:rPr lang="zh-CN" altLang="en-US" sz="1400" dirty="0">
                <a:solidFill>
                  <a:srgbClr val="333333"/>
                </a:solidFill>
                <a:latin typeface="+mn-ea"/>
                <a:cs typeface="Open Sans" panose="020B0606030504020204" pitchFamily="34" charset="0"/>
              </a:rPr>
              <a:t>解决方案）的种群及其适应度得分。适应度得分较高的个体比其他个体有更多繁殖机会。选择适应度得分较高的个体，通过结合父母的染色体进行交配并产生</a:t>
            </a:r>
            <a:r>
              <a:rPr lang="zh-CN" altLang="en-US" sz="1400" b="1" dirty="0">
                <a:solidFill>
                  <a:srgbClr val="FF0000"/>
                </a:solidFill>
                <a:latin typeface="+mn-ea"/>
                <a:cs typeface="Open Sans" panose="020B0606030504020204" pitchFamily="34" charset="0"/>
              </a:rPr>
              <a:t>更好的后代</a:t>
            </a:r>
            <a:r>
              <a:rPr lang="zh-CN" altLang="en-US" sz="1400" dirty="0">
                <a:solidFill>
                  <a:srgbClr val="333333"/>
                </a:solidFill>
                <a:latin typeface="+mn-ea"/>
                <a:cs typeface="Open Sans" panose="020B0606030504020204" pitchFamily="34" charset="0"/>
              </a:rPr>
              <a:t>。</a:t>
            </a:r>
          </a:p>
          <a:p>
            <a:pPr marL="288000" lvl="1" indent="457200" eaLnBrk="0" fontAlgn="base" hangingPunct="0">
              <a:lnSpc>
                <a:spcPts val="2200"/>
              </a:lnSpc>
              <a:spcBef>
                <a:spcPct val="0"/>
              </a:spcBef>
              <a:spcAft>
                <a:spcPct val="0"/>
              </a:spcAft>
            </a:pPr>
            <a:r>
              <a:rPr lang="zh-CN" altLang="en-US" sz="1400" dirty="0">
                <a:solidFill>
                  <a:srgbClr val="333333"/>
                </a:solidFill>
                <a:latin typeface="+mn-ea"/>
                <a:cs typeface="Open Sans" panose="020B0606030504020204" pitchFamily="34" charset="0"/>
              </a:rPr>
              <a:t>平均而言，每个新一代都比前几代的个体（解决方案）拥有</a:t>
            </a:r>
            <a:r>
              <a:rPr lang="zh-CN" altLang="en-US" sz="1400" b="1" dirty="0">
                <a:solidFill>
                  <a:srgbClr val="FF0000"/>
                </a:solidFill>
                <a:latin typeface="+mn-ea"/>
                <a:cs typeface="Open Sans" panose="020B0606030504020204" pitchFamily="34" charset="0"/>
              </a:rPr>
              <a:t>更多“更好的基因”</a:t>
            </a:r>
            <a:r>
              <a:rPr lang="zh-CN" altLang="en-US" sz="1400" dirty="0">
                <a:solidFill>
                  <a:srgbClr val="333333"/>
                </a:solidFill>
                <a:latin typeface="+mn-ea"/>
                <a:cs typeface="Open Sans" panose="020B0606030504020204" pitchFamily="34" charset="0"/>
              </a:rPr>
              <a:t>。因此，每个新一代都比前几代拥有更好的“部分解决方案”。一旦产生的后代与之前种群产生的后代没有显著差异，种群就会收敛。</a:t>
            </a:r>
            <a:endParaRPr kumimoji="0" lang="zh-CN" altLang="zh-CN" sz="16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4761886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2104</Words>
  <Application>Microsoft Office PowerPoint</Application>
  <PresentationFormat>全屏显示(4:3)</PresentationFormat>
  <Paragraphs>166</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-apple-system</vt:lpstr>
      <vt:lpstr>黑体</vt:lpstr>
      <vt:lpstr>宋体</vt:lpstr>
      <vt:lpstr>微软雅黑</vt:lpstr>
      <vt:lpstr>Arial</vt:lpstr>
      <vt:lpstr>Calibri</vt:lpstr>
      <vt:lpstr>Open Sans</vt:lpstr>
      <vt:lpstr>Segoe UI Light</vt:lpstr>
      <vt:lpstr>Wingdings</vt:lpstr>
      <vt:lpstr>Office 主题</vt:lpstr>
      <vt:lpstr>求解TSP问题方法</vt:lpstr>
      <vt:lpstr>目录</vt:lpstr>
      <vt:lpstr>01 研究背景</vt:lpstr>
      <vt:lpstr>01 研究背景</vt:lpstr>
      <vt:lpstr>01 研究背景</vt:lpstr>
      <vt:lpstr>02 贪心算法</vt:lpstr>
      <vt:lpstr>03 遗传算法</vt:lpstr>
      <vt:lpstr>PowerPoint 演示文稿</vt:lpstr>
      <vt:lpstr>PowerPoint 演示文稿</vt:lpstr>
      <vt:lpstr>PowerPoint 演示文稿</vt:lpstr>
      <vt:lpstr>PowerPoint 演示文稿</vt:lpstr>
      <vt:lpstr>PowerPoint 演示文稿</vt:lpstr>
      <vt:lpstr>目录</vt:lpstr>
      <vt:lpstr>目录</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PEITIAN</dc:creator>
  <cp:lastModifiedBy>峻菡</cp:lastModifiedBy>
  <cp:revision>65</cp:revision>
  <dcterms:created xsi:type="dcterms:W3CDTF">2024-07-20T09:56:07Z</dcterms:created>
  <dcterms:modified xsi:type="dcterms:W3CDTF">2024-07-23T17:48:06Z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2052-11.1.0.11719</vt:lpwstr>
  </property>
</Properties>
</file>