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59" r:id="rId12"/>
    <p:sldId id="258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04C6A-B64E-45D0-AFB4-B7992CCFACFB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1A5D7A-10B1-4B97-B14A-C03D18C19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0B708-4380-44C0-93FC-F689007D036C}" type="datetimeFigureOut">
              <a:rPr lang="zh-CN" altLang="en-US" smtClean="0"/>
              <a:t>2024/7/21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04E65-3C23-4873-875E-C153405FF7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将从这几个方面给大家介绍一下求解</a:t>
            </a:r>
            <a:r>
              <a:rPr lang="en-US" altLang="zh-CN" dirty="0"/>
              <a:t>TSP</a:t>
            </a:r>
            <a:r>
              <a:rPr lang="zh-CN" altLang="en-US" dirty="0"/>
              <a:t>问题的算法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04E65-3C23-4873-875E-C153405FF7E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752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标题 3"/>
          <p:cNvSpPr>
            <a:spLocks noGrp="1"/>
          </p:cNvSpPr>
          <p:nvPr>
            <p:ph type="title" hasCustomPrompt="1"/>
          </p:nvPr>
        </p:nvSpPr>
        <p:spPr>
          <a:xfrm>
            <a:off x="297955" y="1769894"/>
            <a:ext cx="4870038" cy="64662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sp>
        <p:nvSpPr>
          <p:cNvPr id="9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298678" y="2539668"/>
            <a:ext cx="3775301" cy="44029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lang="zh-CN" altLang="en-US" dirty="0"/>
              <a:t>副标题</a:t>
            </a:r>
          </a:p>
        </p:txBody>
      </p:sp>
      <p:sp>
        <p:nvSpPr>
          <p:cNvPr id="10" name="文本占位符 10"/>
          <p:cNvSpPr>
            <a:spLocks noGrp="1"/>
          </p:cNvSpPr>
          <p:nvPr>
            <p:ph type="body" sz="quarter" idx="17" hasCustomPrompt="1"/>
          </p:nvPr>
        </p:nvSpPr>
        <p:spPr>
          <a:xfrm>
            <a:off x="298678" y="3338180"/>
            <a:ext cx="1465262" cy="2622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汇报人：张三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8" hasCustomPrompt="1"/>
          </p:nvPr>
        </p:nvSpPr>
        <p:spPr>
          <a:xfrm>
            <a:off x="297955" y="3611999"/>
            <a:ext cx="2706502" cy="2731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日   期：</a:t>
            </a:r>
            <a:r>
              <a:rPr lang="en-US" altLang="zh-CN" dirty="0"/>
              <a:t>2019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10</a:t>
            </a:r>
            <a:r>
              <a:rPr lang="zh-CN" altLang="en-US" dirty="0"/>
              <a:t>日</a:t>
            </a: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28" y="5986854"/>
            <a:ext cx="2126838" cy="29902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章节标题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34BB5-EFF9-4C89-A16E-C563A5C3889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506413" y="865188"/>
            <a:ext cx="8106908" cy="5168219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80604020202020204" pitchFamily="34" charset="0"/>
              <a:buChar char="•"/>
              <a:defRPr sz="2400" b="0" i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Clr>
                <a:schemeClr val="tx1">
                  <a:lumMod val="65000"/>
                  <a:lumOff val="35000"/>
                </a:schemeClr>
              </a:buClr>
              <a:buFont typeface="Arial" panose="02080604020202020204" pitchFamily="34" charset="0"/>
              <a:buChar char="•"/>
              <a:defRPr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05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 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34BB5-EFF9-4C89-A16E-C563A5C38890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34BB5-EFF9-4C89-A16E-C563A5C3889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00750"/>
          </a:xfrm>
          <a:prstGeom prst="rect">
            <a:avLst/>
          </a:prstGeom>
        </p:spPr>
      </p:pic>
      <p:grpSp>
        <p:nvGrpSpPr>
          <p:cNvPr id="5" name="组合 4"/>
          <p:cNvGrpSpPr/>
          <p:nvPr userDrawn="1"/>
        </p:nvGrpSpPr>
        <p:grpSpPr>
          <a:xfrm>
            <a:off x="327991" y="1042542"/>
            <a:ext cx="8391466" cy="4959626"/>
            <a:chOff x="327991" y="1083365"/>
            <a:chExt cx="11529392" cy="4959626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327991" y="1083365"/>
              <a:ext cx="0" cy="4959626"/>
            </a:xfrm>
            <a:prstGeom prst="line">
              <a:avLst/>
            </a:prstGeom>
            <a:ln>
              <a:solidFill>
                <a:srgbClr val="CD42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327991" y="6042991"/>
              <a:ext cx="11529392" cy="0"/>
            </a:xfrm>
            <a:prstGeom prst="line">
              <a:avLst/>
            </a:prstGeom>
            <a:ln>
              <a:solidFill>
                <a:srgbClr val="CD42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V="1">
              <a:off x="11857383" y="1083365"/>
              <a:ext cx="0" cy="4959626"/>
            </a:xfrm>
            <a:prstGeom prst="line">
              <a:avLst/>
            </a:prstGeom>
            <a:ln>
              <a:solidFill>
                <a:srgbClr val="CD42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接连接符 8"/>
          <p:cNvCxnSpPr/>
          <p:nvPr userDrawn="1"/>
        </p:nvCxnSpPr>
        <p:spPr>
          <a:xfrm flipH="1">
            <a:off x="4906737" y="1042542"/>
            <a:ext cx="3812720" cy="0"/>
          </a:xfrm>
          <a:prstGeom prst="line">
            <a:avLst/>
          </a:prstGeom>
          <a:ln>
            <a:solidFill>
              <a:srgbClr val="CD4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/>
        </p:nvCxnSpPr>
        <p:spPr>
          <a:xfrm>
            <a:off x="327991" y="1042542"/>
            <a:ext cx="599661" cy="0"/>
          </a:xfrm>
          <a:prstGeom prst="line">
            <a:avLst/>
          </a:prstGeom>
          <a:ln>
            <a:solidFill>
              <a:srgbClr val="CD42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 userDrawn="1"/>
        </p:nvSpPr>
        <p:spPr>
          <a:xfrm>
            <a:off x="1101950" y="409571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2904107" y="793353"/>
            <a:ext cx="1761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ea typeface="黑体" panose="02010609060101010101" pitchFamily="49" charset="-122"/>
              </a:rPr>
              <a:t>CONTENTS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ea typeface="黑体" panose="02010609060101010101" pitchFamily="49" charset="-122"/>
            </a:endParaRPr>
          </a:p>
        </p:txBody>
      </p:sp>
      <p:sp>
        <p:nvSpPr>
          <p:cNvPr id="14" name="文本占位符 33"/>
          <p:cNvSpPr>
            <a:spLocks noGrp="1"/>
          </p:cNvSpPr>
          <p:nvPr>
            <p:ph type="body" sz="quarter" idx="12" hasCustomPrompt="1"/>
          </p:nvPr>
        </p:nvSpPr>
        <p:spPr>
          <a:xfrm>
            <a:off x="1041560" y="2003900"/>
            <a:ext cx="3440395" cy="5148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01   </a:t>
            </a:r>
            <a:r>
              <a:rPr lang="zh-CN" altLang="en-US" dirty="0"/>
              <a:t>标题一标题一</a:t>
            </a:r>
          </a:p>
        </p:txBody>
      </p:sp>
      <p:sp>
        <p:nvSpPr>
          <p:cNvPr id="15" name="文本占位符 36"/>
          <p:cNvSpPr>
            <a:spLocks noGrp="1"/>
          </p:cNvSpPr>
          <p:nvPr>
            <p:ph type="body" sz="quarter" idx="13" hasCustomPrompt="1"/>
          </p:nvPr>
        </p:nvSpPr>
        <p:spPr>
          <a:xfrm>
            <a:off x="4610503" y="2003900"/>
            <a:ext cx="3779837" cy="514804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 sz="1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lang="zh-CN" altLang="en-US" dirty="0"/>
              <a:t>文本介绍文本介绍文本介绍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lang="zh-CN" altLang="en-US" dirty="0"/>
              <a:t>文本介绍文本介绍文本介绍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endParaRPr lang="zh-CN" alt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endParaRPr lang="zh-CN" alt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endParaRPr lang="zh-CN" alt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endParaRPr lang="zh-CN" alt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endParaRPr lang="zh-CN" altLang="en-US" dirty="0"/>
          </a:p>
        </p:txBody>
      </p:sp>
      <p:sp>
        <p:nvSpPr>
          <p:cNvPr id="17" name="文本占位符 33"/>
          <p:cNvSpPr>
            <a:spLocks noGrp="1"/>
          </p:cNvSpPr>
          <p:nvPr>
            <p:ph type="body" sz="quarter" idx="15" hasCustomPrompt="1"/>
          </p:nvPr>
        </p:nvSpPr>
        <p:spPr>
          <a:xfrm>
            <a:off x="1041560" y="2808298"/>
            <a:ext cx="3440395" cy="5148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02   </a:t>
            </a:r>
            <a:r>
              <a:rPr lang="zh-CN" altLang="en-US" dirty="0"/>
              <a:t>标题二标题二</a:t>
            </a:r>
          </a:p>
        </p:txBody>
      </p:sp>
      <p:sp>
        <p:nvSpPr>
          <p:cNvPr id="18" name="文本占位符 36"/>
          <p:cNvSpPr>
            <a:spLocks noGrp="1"/>
          </p:cNvSpPr>
          <p:nvPr>
            <p:ph type="body" sz="quarter" idx="16" hasCustomPrompt="1"/>
          </p:nvPr>
        </p:nvSpPr>
        <p:spPr>
          <a:xfrm>
            <a:off x="4610503" y="2808298"/>
            <a:ext cx="3779837" cy="514804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lang="zh-CN" altLang="en-US" dirty="0"/>
              <a:t>文本介绍文本介绍文本介绍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lang="zh-CN" altLang="en-US" dirty="0"/>
              <a:t>文本介绍文本介绍文本介绍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endParaRPr lang="zh-CN" alt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endParaRPr lang="zh-CN" alt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endParaRPr lang="zh-CN" alt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endParaRPr lang="zh-CN" alt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endParaRPr lang="zh-CN" altLang="en-US" dirty="0"/>
          </a:p>
        </p:txBody>
      </p:sp>
      <p:sp>
        <p:nvSpPr>
          <p:cNvPr id="20" name="文本占位符 33"/>
          <p:cNvSpPr>
            <a:spLocks noGrp="1"/>
          </p:cNvSpPr>
          <p:nvPr>
            <p:ph type="body" sz="quarter" idx="18" hasCustomPrompt="1"/>
          </p:nvPr>
        </p:nvSpPr>
        <p:spPr>
          <a:xfrm>
            <a:off x="1041560" y="3660218"/>
            <a:ext cx="3440395" cy="5148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03   </a:t>
            </a:r>
            <a:r>
              <a:rPr lang="zh-CN" altLang="en-US" dirty="0"/>
              <a:t>标题三标题三</a:t>
            </a:r>
          </a:p>
        </p:txBody>
      </p:sp>
      <p:sp>
        <p:nvSpPr>
          <p:cNvPr id="21" name="文本占位符 36"/>
          <p:cNvSpPr>
            <a:spLocks noGrp="1"/>
          </p:cNvSpPr>
          <p:nvPr>
            <p:ph type="body" sz="quarter" idx="19" hasCustomPrompt="1"/>
          </p:nvPr>
        </p:nvSpPr>
        <p:spPr>
          <a:xfrm>
            <a:off x="4610503" y="3660218"/>
            <a:ext cx="3779837" cy="514804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 sz="1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lang="zh-CN" altLang="en-US" dirty="0"/>
              <a:t>文本介绍文本介绍文本介绍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lang="zh-CN" altLang="en-US" dirty="0"/>
              <a:t>文本介绍文本介绍文本介绍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endParaRPr lang="zh-CN" alt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endParaRPr lang="zh-CN" alt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endParaRPr lang="zh-CN" alt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endParaRPr lang="zh-CN" alt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endParaRPr lang="zh-CN" altLang="en-US" dirty="0"/>
          </a:p>
        </p:txBody>
      </p:sp>
      <p:sp>
        <p:nvSpPr>
          <p:cNvPr id="23" name="文本占位符 33"/>
          <p:cNvSpPr>
            <a:spLocks noGrp="1"/>
          </p:cNvSpPr>
          <p:nvPr>
            <p:ph type="body" sz="quarter" idx="21" hasCustomPrompt="1"/>
          </p:nvPr>
        </p:nvSpPr>
        <p:spPr>
          <a:xfrm>
            <a:off x="1041560" y="4512138"/>
            <a:ext cx="3440395" cy="5148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en-US" altLang="zh-CN" dirty="0"/>
              <a:t>04   </a:t>
            </a:r>
            <a:r>
              <a:rPr lang="zh-CN" altLang="en-US" dirty="0"/>
              <a:t>标题三标题三</a:t>
            </a:r>
          </a:p>
        </p:txBody>
      </p:sp>
      <p:sp>
        <p:nvSpPr>
          <p:cNvPr id="24" name="文本占位符 36"/>
          <p:cNvSpPr>
            <a:spLocks noGrp="1"/>
          </p:cNvSpPr>
          <p:nvPr>
            <p:ph type="body" sz="quarter" idx="22" hasCustomPrompt="1"/>
          </p:nvPr>
        </p:nvSpPr>
        <p:spPr>
          <a:xfrm>
            <a:off x="4610503" y="4512138"/>
            <a:ext cx="3779837" cy="514804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lang="zh-CN" altLang="en-US" dirty="0"/>
              <a:t>文本介绍文本介绍文本介绍</a:t>
            </a:r>
            <a:endParaRPr lang="en-US" altLang="zh-CN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r>
              <a:rPr lang="zh-CN" altLang="en-US" dirty="0"/>
              <a:t>文本介绍文本介绍文本介绍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endParaRPr lang="zh-CN" alt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endParaRPr lang="zh-CN" alt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endParaRPr lang="zh-CN" alt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endParaRPr lang="zh-CN" altLang="en-US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Char char="•"/>
              <a:defRPr/>
            </a:pPr>
            <a:endParaRPr lang="zh-CN" altLang="en-US" dirty="0"/>
          </a:p>
        </p:txBody>
      </p:sp>
      <p:sp>
        <p:nvSpPr>
          <p:cNvPr id="25" name="矩形 24"/>
          <p:cNvSpPr/>
          <p:nvPr userDrawn="1"/>
        </p:nvSpPr>
        <p:spPr>
          <a:xfrm>
            <a:off x="2569491" y="686570"/>
            <a:ext cx="4171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34BB5-EFF9-4C89-A16E-C563A5C38890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000750"/>
          </a:xfrm>
          <a:prstGeom prst="rect">
            <a:avLst/>
          </a:prstGeom>
        </p:spPr>
      </p:pic>
      <p:grpSp>
        <p:nvGrpSpPr>
          <p:cNvPr id="5" name="组合 4"/>
          <p:cNvGrpSpPr/>
          <p:nvPr userDrawn="1"/>
        </p:nvGrpSpPr>
        <p:grpSpPr>
          <a:xfrm>
            <a:off x="1614666" y="1406817"/>
            <a:ext cx="6191777" cy="3728524"/>
            <a:chOff x="3747104" y="1377518"/>
            <a:chExt cx="5983047" cy="4124739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3747104" y="1377518"/>
              <a:ext cx="5983047" cy="0"/>
            </a:xfrm>
            <a:prstGeom prst="line">
              <a:avLst/>
            </a:prstGeom>
            <a:ln>
              <a:solidFill>
                <a:srgbClr val="CD42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9730151" y="1377518"/>
              <a:ext cx="0" cy="4124739"/>
            </a:xfrm>
            <a:prstGeom prst="line">
              <a:avLst/>
            </a:prstGeom>
            <a:ln>
              <a:solidFill>
                <a:srgbClr val="CD42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>
              <a:off x="3747104" y="5502257"/>
              <a:ext cx="5983047" cy="0"/>
            </a:xfrm>
            <a:prstGeom prst="line">
              <a:avLst/>
            </a:prstGeom>
            <a:ln>
              <a:solidFill>
                <a:srgbClr val="CD42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3747104" y="1377518"/>
              <a:ext cx="0" cy="1232746"/>
            </a:xfrm>
            <a:prstGeom prst="line">
              <a:avLst/>
            </a:prstGeom>
            <a:ln>
              <a:solidFill>
                <a:srgbClr val="CD42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V="1">
              <a:off x="3747104" y="4335529"/>
              <a:ext cx="0" cy="1166728"/>
            </a:xfrm>
            <a:prstGeom prst="line">
              <a:avLst/>
            </a:prstGeom>
            <a:ln>
              <a:solidFill>
                <a:srgbClr val="CD423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922272" y="2642087"/>
            <a:ext cx="1703640" cy="12116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600">
                <a:solidFill>
                  <a:srgbClr val="C00000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2" name="标题 13"/>
          <p:cNvSpPr>
            <a:spLocks noGrp="1"/>
          </p:cNvSpPr>
          <p:nvPr>
            <p:ph type="title"/>
          </p:nvPr>
        </p:nvSpPr>
        <p:spPr>
          <a:xfrm>
            <a:off x="2797145" y="2683088"/>
            <a:ext cx="4741735" cy="494049"/>
          </a:xfrm>
        </p:spPr>
        <p:txBody>
          <a:bodyPr>
            <a:noAutofit/>
          </a:bodyPr>
          <a:lstStyle>
            <a:lvl1pPr algn="r">
              <a:defRPr sz="2800">
                <a:solidFill>
                  <a:srgbClr val="C0000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3" name="文本占位符 15"/>
          <p:cNvSpPr>
            <a:spLocks noGrp="1"/>
          </p:cNvSpPr>
          <p:nvPr>
            <p:ph type="body" sz="quarter" idx="12"/>
          </p:nvPr>
        </p:nvSpPr>
        <p:spPr>
          <a:xfrm>
            <a:off x="3611513" y="3293914"/>
            <a:ext cx="3927367" cy="510883"/>
          </a:xfrm>
          <a:prstGeom prst="rect">
            <a:avLst/>
          </a:prstGeo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lang="zh-CN" altLang="en-US" dirty="0"/>
              <a:t>单击此处编辑母版文本样式</a:t>
            </a:r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章节标题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34BB5-EFF9-4C89-A16E-C563A5C38890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4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506875" y="4325425"/>
            <a:ext cx="2300741" cy="3658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输入内容</a:t>
            </a:r>
          </a:p>
        </p:txBody>
      </p:sp>
      <p:sp>
        <p:nvSpPr>
          <p:cNvPr id="5" name="文本占位符 5"/>
          <p:cNvSpPr>
            <a:spLocks noGrp="1"/>
          </p:cNvSpPr>
          <p:nvPr>
            <p:ph type="body" sz="quarter" idx="13" hasCustomPrompt="1"/>
          </p:nvPr>
        </p:nvSpPr>
        <p:spPr>
          <a:xfrm>
            <a:off x="334056" y="4781682"/>
            <a:ext cx="2646379" cy="115237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lang="zh-CN" altLang="en-US" dirty="0"/>
              <a:t>点击输入详细内容点击输入详细内容点击输入详细内容</a:t>
            </a:r>
          </a:p>
          <a:p>
            <a:pPr lvl="0"/>
            <a:endParaRPr lang="zh-CN" altLang="en-US" dirty="0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4"/>
          </p:nvPr>
        </p:nvSpPr>
        <p:spPr>
          <a:xfrm>
            <a:off x="334056" y="1263695"/>
            <a:ext cx="2646379" cy="297134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5" hasCustomPrompt="1"/>
          </p:nvPr>
        </p:nvSpPr>
        <p:spPr>
          <a:xfrm>
            <a:off x="3393404" y="4325425"/>
            <a:ext cx="2300741" cy="3658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输入内容</a:t>
            </a:r>
          </a:p>
        </p:txBody>
      </p:sp>
      <p:sp>
        <p:nvSpPr>
          <p:cNvPr id="15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3220585" y="4781682"/>
            <a:ext cx="2646379" cy="115237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lang="zh-CN" altLang="en-US" dirty="0"/>
              <a:t>点击输入详细内容点击输入详细内容点击输入详细内容</a:t>
            </a:r>
          </a:p>
          <a:p>
            <a:pPr lvl="0"/>
            <a:endParaRPr lang="zh-CN" altLang="en-US" dirty="0"/>
          </a:p>
        </p:txBody>
      </p:sp>
      <p:sp>
        <p:nvSpPr>
          <p:cNvPr id="16" name="图片占位符 6"/>
          <p:cNvSpPr>
            <a:spLocks noGrp="1"/>
          </p:cNvSpPr>
          <p:nvPr>
            <p:ph type="pic" sz="quarter" idx="17"/>
          </p:nvPr>
        </p:nvSpPr>
        <p:spPr>
          <a:xfrm>
            <a:off x="3220585" y="1263695"/>
            <a:ext cx="2646379" cy="297134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7" name="文本占位符 5"/>
          <p:cNvSpPr>
            <a:spLocks noGrp="1"/>
          </p:cNvSpPr>
          <p:nvPr>
            <p:ph type="body" sz="quarter" idx="18" hasCustomPrompt="1"/>
          </p:nvPr>
        </p:nvSpPr>
        <p:spPr>
          <a:xfrm>
            <a:off x="6279934" y="4325425"/>
            <a:ext cx="2300741" cy="36587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输入内容</a:t>
            </a:r>
          </a:p>
        </p:txBody>
      </p:sp>
      <p:sp>
        <p:nvSpPr>
          <p:cNvPr id="18" name="文本占位符 5"/>
          <p:cNvSpPr>
            <a:spLocks noGrp="1"/>
          </p:cNvSpPr>
          <p:nvPr>
            <p:ph type="body" sz="quarter" idx="19" hasCustomPrompt="1"/>
          </p:nvPr>
        </p:nvSpPr>
        <p:spPr>
          <a:xfrm>
            <a:off x="6107115" y="4781682"/>
            <a:ext cx="2646379" cy="115237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lang="zh-CN" altLang="en-US" dirty="0"/>
              <a:t>点击输入详细内容点击输入详细内容点击输入详细内容</a:t>
            </a:r>
          </a:p>
          <a:p>
            <a:pPr lvl="0"/>
            <a:endParaRPr lang="zh-CN" altLang="en-US" dirty="0"/>
          </a:p>
        </p:txBody>
      </p:sp>
      <p:sp>
        <p:nvSpPr>
          <p:cNvPr id="19" name="图片占位符 6"/>
          <p:cNvSpPr>
            <a:spLocks noGrp="1"/>
          </p:cNvSpPr>
          <p:nvPr>
            <p:ph type="pic" sz="quarter" idx="20"/>
          </p:nvPr>
        </p:nvSpPr>
        <p:spPr>
          <a:xfrm>
            <a:off x="6107115" y="1263695"/>
            <a:ext cx="2646379" cy="297134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图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章节标题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34BB5-EFF9-4C89-A16E-C563A5C38890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4" name="图片占位符 7"/>
          <p:cNvSpPr>
            <a:spLocks noGrp="1"/>
          </p:cNvSpPr>
          <p:nvPr>
            <p:ph type="pic" sz="quarter" idx="12"/>
          </p:nvPr>
        </p:nvSpPr>
        <p:spPr>
          <a:xfrm>
            <a:off x="377145" y="1943350"/>
            <a:ext cx="4064227" cy="3984656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文本占位符 5"/>
          <p:cNvSpPr>
            <a:spLocks noGrp="1"/>
          </p:cNvSpPr>
          <p:nvPr>
            <p:ph type="body" sz="quarter" idx="11" hasCustomPrompt="1"/>
          </p:nvPr>
        </p:nvSpPr>
        <p:spPr>
          <a:xfrm>
            <a:off x="377145" y="1086805"/>
            <a:ext cx="4064227" cy="28479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输入内容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 hasCustomPrompt="1"/>
          </p:nvPr>
        </p:nvSpPr>
        <p:spPr>
          <a:xfrm>
            <a:off x="377146" y="1408559"/>
            <a:ext cx="4064226" cy="435631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lang="zh-CN" altLang="en-US" dirty="0"/>
              <a:t>点击输入详细内容</a:t>
            </a:r>
          </a:p>
          <a:p>
            <a:pPr lvl="0"/>
            <a:endParaRPr lang="zh-CN" altLang="en-US" dirty="0"/>
          </a:p>
        </p:txBody>
      </p:sp>
      <p:sp>
        <p:nvSpPr>
          <p:cNvPr id="7" name="图片占位符 7"/>
          <p:cNvSpPr>
            <a:spLocks noGrp="1"/>
          </p:cNvSpPr>
          <p:nvPr>
            <p:ph type="pic" sz="quarter" idx="14"/>
          </p:nvPr>
        </p:nvSpPr>
        <p:spPr>
          <a:xfrm>
            <a:off x="4612583" y="1943350"/>
            <a:ext cx="4064227" cy="3984656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文本占位符 5"/>
          <p:cNvSpPr>
            <a:spLocks noGrp="1"/>
          </p:cNvSpPr>
          <p:nvPr>
            <p:ph type="body" sz="quarter" idx="15" hasCustomPrompt="1"/>
          </p:nvPr>
        </p:nvSpPr>
        <p:spPr>
          <a:xfrm>
            <a:off x="4612583" y="1086805"/>
            <a:ext cx="4064227" cy="28479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输入内容</a:t>
            </a:r>
          </a:p>
        </p:txBody>
      </p:sp>
      <p:sp>
        <p:nvSpPr>
          <p:cNvPr id="9" name="文本占位符 5"/>
          <p:cNvSpPr>
            <a:spLocks noGrp="1"/>
          </p:cNvSpPr>
          <p:nvPr>
            <p:ph type="body" sz="quarter" idx="16" hasCustomPrompt="1"/>
          </p:nvPr>
        </p:nvSpPr>
        <p:spPr>
          <a:xfrm>
            <a:off x="4612584" y="1408559"/>
            <a:ext cx="4064226" cy="435631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80604020202020204" pitchFamily="34" charset="0"/>
              <a:buNone/>
              <a:defRPr/>
            </a:pPr>
            <a:r>
              <a:rPr lang="zh-CN" altLang="en-US" dirty="0"/>
              <a:t>点击输入详细内容</a:t>
            </a:r>
          </a:p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830" y="2652270"/>
            <a:ext cx="1921894" cy="270269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5447968" y="1545770"/>
            <a:ext cx="3195618" cy="1061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THANKS!</a:t>
            </a:r>
            <a:endParaRPr lang="zh-CN" altLang="en-US" sz="63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直接连接符 5"/>
          <p:cNvCxnSpPr/>
          <p:nvPr userDrawn="1"/>
        </p:nvCxnSpPr>
        <p:spPr>
          <a:xfrm>
            <a:off x="6138761" y="2527887"/>
            <a:ext cx="181403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 userDrawn="1"/>
        </p:nvSpPr>
        <p:spPr>
          <a:xfrm>
            <a:off x="6248924" y="5030534"/>
            <a:ext cx="15937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dirty="0">
                <a:latin typeface="Segoe UI Light" panose="020B0502040204020203" pitchFamily="34" charset="0"/>
              </a:rPr>
              <a:t>http://robot.peitian.com</a:t>
            </a:r>
            <a:endParaRPr lang="zh-CN" altLang="en-US" sz="1100" dirty="0">
              <a:latin typeface="Segoe UI Light" panose="020B0502040204020203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503" y="3589396"/>
            <a:ext cx="1196548" cy="1196548"/>
          </a:xfrm>
          <a:prstGeom prst="rect">
            <a:avLst/>
          </a:prstGeom>
        </p:spPr>
      </p:pic>
      <p:sp>
        <p:nvSpPr>
          <p:cNvPr id="9" name="文本框 8"/>
          <p:cNvSpPr txBox="1"/>
          <p:nvPr userDrawn="1"/>
        </p:nvSpPr>
        <p:spPr>
          <a:xfrm>
            <a:off x="6549488" y="4754711"/>
            <a:ext cx="9925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900" dirty="0">
                <a:latin typeface="黑体" panose="02010609060101010101" pitchFamily="49" charset="-122"/>
                <a:ea typeface="黑体" panose="02010609060101010101" pitchFamily="49" charset="-122"/>
              </a:rPr>
              <a:t>配天微信公众号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microsoft.com/office/2007/relationships/hdphoto" Target="../media/hdphoto1.wdp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2364" y="122091"/>
            <a:ext cx="5829300" cy="4921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章节标题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39293" y="6583533"/>
            <a:ext cx="473290" cy="2798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0734BB5-EFF9-4C89-A16E-C563A5C38890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832757" y="6616165"/>
            <a:ext cx="679268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/>
        </p:nvCxnSpPr>
        <p:spPr>
          <a:xfrm>
            <a:off x="132364" y="614215"/>
            <a:ext cx="559723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922" y="6515102"/>
            <a:ext cx="1202929" cy="20234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49" y="6411963"/>
            <a:ext cx="522929" cy="30548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求解</a:t>
            </a:r>
            <a:r>
              <a:rPr lang="en-US" altLang="zh-CN" dirty="0"/>
              <a:t>TSP</a:t>
            </a:r>
            <a:r>
              <a:rPr lang="zh-CN" altLang="en-US" dirty="0"/>
              <a:t>问题方法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zh-CN" altLang="en-US" dirty="0"/>
              <a:t>崔峻菡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/>
              <a:t>2024</a:t>
            </a:r>
            <a:r>
              <a:rPr lang="zh-CN" altLang="en-US" dirty="0"/>
              <a:t>年</a:t>
            </a:r>
            <a:r>
              <a:rPr lang="en-US" altLang="zh-CN" dirty="0"/>
              <a:t>7</a:t>
            </a:r>
            <a:r>
              <a:rPr lang="zh-CN" altLang="en-US" dirty="0"/>
              <a:t>月</a:t>
            </a:r>
            <a:r>
              <a:rPr lang="en-US" altLang="zh-CN" dirty="0"/>
              <a:t>25</a:t>
            </a:r>
            <a:r>
              <a:rPr lang="zh-CN" altLang="en-US" dirty="0"/>
              <a:t>日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34BB5-EFF9-4C89-A16E-C563A5C38890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1096009" y="649051"/>
            <a:ext cx="5503968" cy="2000559"/>
          </a:xfrm>
        </p:spPr>
        <p:txBody>
          <a:bodyPr/>
          <a:lstStyle/>
          <a:p>
            <a:r>
              <a:rPr lang="en-US" altLang="zh-CN" sz="2800" dirty="0"/>
              <a:t>TSP</a:t>
            </a:r>
            <a:r>
              <a:rPr lang="zh-CN" altLang="en-US" sz="2800" dirty="0"/>
              <a:t>问题介绍、</a:t>
            </a:r>
            <a:endParaRPr lang="en-US" altLang="zh-CN" sz="2800" dirty="0"/>
          </a:p>
          <a:p>
            <a:pPr lvl="1"/>
            <a:r>
              <a:rPr lang="zh-CN" altLang="en-US" sz="2400" dirty="0"/>
              <a:t>介绍</a:t>
            </a:r>
            <a:endParaRPr lang="en-US" altLang="zh-CN" sz="2400" dirty="0"/>
          </a:p>
          <a:p>
            <a:pPr lvl="1"/>
            <a:r>
              <a:rPr lang="zh-CN" altLang="en-US" sz="2400" dirty="0"/>
              <a:t>问题变种</a:t>
            </a:r>
            <a:endParaRPr lang="en-US" altLang="zh-CN" sz="2400" dirty="0"/>
          </a:p>
          <a:p>
            <a:pPr lvl="1"/>
            <a:r>
              <a:rPr lang="zh-CN" altLang="en-US" sz="2400" dirty="0"/>
              <a:t>时间复杂度</a:t>
            </a:r>
            <a:endParaRPr lang="en-US" altLang="zh-CN" sz="2800" dirty="0"/>
          </a:p>
          <a:p>
            <a:r>
              <a:rPr lang="zh-CN" altLang="en-US" sz="2800" dirty="0"/>
              <a:t>贪心算法</a:t>
            </a:r>
            <a:endParaRPr lang="en-US" altLang="zh-CN" sz="2800" dirty="0"/>
          </a:p>
          <a:p>
            <a:pPr lvl="1"/>
            <a:r>
              <a:rPr lang="zh-CN" altLang="en-US" sz="2400" dirty="0"/>
              <a:t>思路</a:t>
            </a:r>
            <a:endParaRPr lang="en-US" altLang="zh-CN" sz="2400" dirty="0"/>
          </a:p>
          <a:p>
            <a:pPr lvl="1"/>
            <a:r>
              <a:rPr lang="zh-CN" altLang="en-US" sz="2400" dirty="0"/>
              <a:t>贪心策略</a:t>
            </a:r>
            <a:endParaRPr lang="en-US" altLang="zh-CN" sz="2400" dirty="0"/>
          </a:p>
          <a:p>
            <a:pPr lvl="1"/>
            <a:r>
              <a:rPr lang="zh-CN" altLang="en-US" sz="2400" dirty="0"/>
              <a:t>求解情况：简单与复杂</a:t>
            </a:r>
            <a:endParaRPr lang="en-US" altLang="zh-CN" sz="2400" dirty="0"/>
          </a:p>
          <a:p>
            <a:r>
              <a:rPr lang="zh-CN" altLang="en-US" sz="2800" dirty="0"/>
              <a:t>遗传算法</a:t>
            </a:r>
            <a:endParaRPr lang="en-US" altLang="zh-CN" sz="2800" dirty="0"/>
          </a:p>
          <a:p>
            <a:pPr lvl="1"/>
            <a:r>
              <a:rPr lang="zh-CN" altLang="en-US" sz="2400" dirty="0"/>
              <a:t>遗传算法基础</a:t>
            </a:r>
            <a:endParaRPr lang="en-US" altLang="zh-CN" sz="2400" dirty="0"/>
          </a:p>
          <a:p>
            <a:pPr lvl="1"/>
            <a:r>
              <a:rPr lang="zh-CN" altLang="en-US" sz="2400" dirty="0"/>
              <a:t>针对求解</a:t>
            </a:r>
            <a:r>
              <a:rPr lang="en-US" altLang="zh-CN" sz="2400" dirty="0"/>
              <a:t>TSP</a:t>
            </a:r>
            <a:r>
              <a:rPr lang="zh-CN" altLang="en-US" sz="2400" dirty="0"/>
              <a:t>问题的遗传算法</a:t>
            </a:r>
            <a:endParaRPr lang="en-US" altLang="zh-CN" sz="2400" dirty="0"/>
          </a:p>
          <a:p>
            <a:pPr lvl="1"/>
            <a:r>
              <a:rPr lang="zh-CN" altLang="en-US" sz="2400" dirty="0"/>
              <a:t>求解情况</a:t>
            </a:r>
            <a:endParaRPr lang="en-US" altLang="zh-CN" sz="2400" dirty="0"/>
          </a:p>
          <a:p>
            <a:r>
              <a:rPr lang="en-US" altLang="zh-CN" sz="2800" dirty="0"/>
              <a:t>LKH</a:t>
            </a:r>
            <a:r>
              <a:rPr lang="zh-CN" altLang="en-US" sz="2800" dirty="0"/>
              <a:t>算法</a:t>
            </a:r>
            <a:endParaRPr lang="en-US" altLang="zh-CN" sz="2800" dirty="0"/>
          </a:p>
          <a:p>
            <a:r>
              <a:rPr lang="zh-CN" altLang="en-US" sz="2800" dirty="0"/>
              <a:t>基于深度学习的方法</a:t>
            </a:r>
            <a:endParaRPr lang="en-US" altLang="zh-CN" sz="2800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32364" y="156927"/>
            <a:ext cx="5829300" cy="492124"/>
          </a:xfrm>
        </p:spPr>
        <p:txBody>
          <a:bodyPr/>
          <a:lstStyle/>
          <a:p>
            <a:r>
              <a:rPr lang="zh-CN" altLang="en-US" sz="3200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875671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364" y="156927"/>
            <a:ext cx="5829300" cy="492124"/>
          </a:xfrm>
        </p:spPr>
        <p:txBody>
          <a:bodyPr/>
          <a:lstStyle/>
          <a:p>
            <a:endParaRPr lang="zh-CN" altLang="en-US" sz="32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34BB5-EFF9-4C89-A16E-C563A5C38890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506413" y="865188"/>
            <a:ext cx="8106908" cy="5335315"/>
          </a:xfrm>
        </p:spPr>
        <p:txBody>
          <a:bodyPr/>
          <a:lstStyle/>
          <a:p>
            <a:r>
              <a:rPr lang="zh-CN" altLang="en-US" sz="2800" dirty="0"/>
              <a:t>一级文本</a:t>
            </a:r>
            <a:endParaRPr lang="en-US" altLang="zh-CN" sz="2800" dirty="0"/>
          </a:p>
          <a:p>
            <a:pPr lvl="1"/>
            <a:r>
              <a:rPr lang="zh-CN" altLang="en-US" sz="2400" dirty="0"/>
              <a:t>二级文本</a:t>
            </a:r>
            <a:endParaRPr lang="en-US" altLang="zh-CN" sz="2400" dirty="0"/>
          </a:p>
          <a:p>
            <a:pPr lvl="2"/>
            <a:r>
              <a:rPr lang="zh-CN" altLang="en-US" sz="1800" dirty="0"/>
              <a:t>三级文本三级文本三级文本</a:t>
            </a:r>
            <a:endParaRPr lang="en-US" altLang="zh-CN" sz="1800" dirty="0"/>
          </a:p>
          <a:p>
            <a:pPr lvl="2"/>
            <a:r>
              <a:rPr lang="zh-CN" altLang="en-US" sz="1800" dirty="0"/>
              <a:t>三级文本三级文本三级文本</a:t>
            </a:r>
            <a:endParaRPr lang="en-US" altLang="zh-CN" sz="1800" dirty="0"/>
          </a:p>
          <a:p>
            <a:pPr lvl="3"/>
            <a:r>
              <a:rPr lang="zh-CN" altLang="en-US" sz="1400" dirty="0"/>
              <a:t>四级文本四级文本四级文本</a:t>
            </a:r>
            <a:endParaRPr lang="en-US" altLang="zh-CN" sz="1400" dirty="0"/>
          </a:p>
          <a:p>
            <a:pPr lvl="3"/>
            <a:r>
              <a:rPr lang="zh-CN" altLang="en-US" sz="1400" dirty="0"/>
              <a:t>四级文本四级文本四级文本</a:t>
            </a:r>
            <a:endParaRPr lang="en-US" altLang="zh-CN" sz="1400" dirty="0"/>
          </a:p>
          <a:p>
            <a:pPr lvl="4"/>
            <a:r>
              <a:rPr lang="zh-CN" altLang="en-US" sz="1100" dirty="0"/>
              <a:t>五级文本五级文本五级文本五级文本五级文本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34BB5-EFF9-4C89-A16E-C563A5C38890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1096009" y="649051"/>
            <a:ext cx="5503968" cy="2000559"/>
          </a:xfrm>
        </p:spPr>
        <p:txBody>
          <a:bodyPr/>
          <a:lstStyle/>
          <a:p>
            <a:r>
              <a:rPr lang="en-US" altLang="zh-CN" sz="2800" dirty="0"/>
              <a:t>TSP</a:t>
            </a:r>
            <a:r>
              <a:rPr lang="zh-CN" altLang="en-US" sz="2800" dirty="0"/>
              <a:t>问题介绍、</a:t>
            </a:r>
            <a:endParaRPr lang="en-US" altLang="zh-CN" sz="2800" dirty="0"/>
          </a:p>
          <a:p>
            <a:pPr lvl="1"/>
            <a:r>
              <a:rPr lang="zh-CN" altLang="en-US" sz="2400" dirty="0"/>
              <a:t>介绍</a:t>
            </a:r>
            <a:endParaRPr lang="en-US" altLang="zh-CN" sz="2400" dirty="0"/>
          </a:p>
          <a:p>
            <a:pPr lvl="1"/>
            <a:r>
              <a:rPr lang="zh-CN" altLang="en-US" sz="2400" dirty="0"/>
              <a:t>问题变种</a:t>
            </a:r>
            <a:endParaRPr lang="en-US" altLang="zh-CN" sz="2400" dirty="0"/>
          </a:p>
          <a:p>
            <a:pPr lvl="1"/>
            <a:r>
              <a:rPr lang="zh-CN" altLang="en-US" sz="2400" dirty="0"/>
              <a:t>时间复杂度</a:t>
            </a:r>
            <a:endParaRPr lang="en-US" altLang="zh-CN" sz="2800" dirty="0"/>
          </a:p>
          <a:p>
            <a:r>
              <a:rPr lang="zh-CN" altLang="en-US" sz="2800" dirty="0"/>
              <a:t>贪心算法</a:t>
            </a:r>
            <a:endParaRPr lang="en-US" altLang="zh-CN" sz="2800" dirty="0"/>
          </a:p>
          <a:p>
            <a:pPr lvl="1"/>
            <a:r>
              <a:rPr lang="zh-CN" altLang="en-US" sz="2400" dirty="0"/>
              <a:t>思路</a:t>
            </a:r>
            <a:endParaRPr lang="en-US" altLang="zh-CN" sz="2400" dirty="0"/>
          </a:p>
          <a:p>
            <a:pPr lvl="1"/>
            <a:r>
              <a:rPr lang="zh-CN" altLang="en-US" sz="2400" dirty="0"/>
              <a:t>贪心策略</a:t>
            </a:r>
            <a:endParaRPr lang="en-US" altLang="zh-CN" sz="2400" dirty="0"/>
          </a:p>
          <a:p>
            <a:pPr lvl="1"/>
            <a:r>
              <a:rPr lang="zh-CN" altLang="en-US" sz="2400" dirty="0"/>
              <a:t>求解情况：简单与复杂</a:t>
            </a:r>
            <a:endParaRPr lang="en-US" altLang="zh-CN" sz="2400" dirty="0"/>
          </a:p>
          <a:p>
            <a:r>
              <a:rPr lang="zh-CN" altLang="en-US" sz="2800" dirty="0"/>
              <a:t>遗传算法</a:t>
            </a:r>
            <a:endParaRPr lang="en-US" altLang="zh-CN" sz="2800" dirty="0"/>
          </a:p>
          <a:p>
            <a:pPr lvl="1"/>
            <a:r>
              <a:rPr lang="zh-CN" altLang="en-US" sz="2400" dirty="0"/>
              <a:t>遗传算法基础</a:t>
            </a:r>
            <a:endParaRPr lang="en-US" altLang="zh-CN" sz="2400" dirty="0"/>
          </a:p>
          <a:p>
            <a:pPr lvl="1"/>
            <a:r>
              <a:rPr lang="zh-CN" altLang="en-US" sz="2400" dirty="0"/>
              <a:t>针对求解</a:t>
            </a:r>
            <a:r>
              <a:rPr lang="en-US" altLang="zh-CN" sz="2400" dirty="0"/>
              <a:t>TSP</a:t>
            </a:r>
            <a:r>
              <a:rPr lang="zh-CN" altLang="en-US" sz="2400" dirty="0"/>
              <a:t>问题的遗传算法</a:t>
            </a:r>
            <a:endParaRPr lang="en-US" altLang="zh-CN" sz="2400" dirty="0"/>
          </a:p>
          <a:p>
            <a:pPr lvl="1"/>
            <a:r>
              <a:rPr lang="zh-CN" altLang="en-US" sz="2400" dirty="0"/>
              <a:t>求解情况</a:t>
            </a:r>
            <a:endParaRPr lang="en-US" altLang="zh-CN" sz="2400" dirty="0"/>
          </a:p>
          <a:p>
            <a:r>
              <a:rPr lang="en-US" altLang="zh-CN" sz="2800" dirty="0"/>
              <a:t>LKH</a:t>
            </a:r>
            <a:r>
              <a:rPr lang="zh-CN" altLang="en-US" sz="2800" dirty="0"/>
              <a:t>算法</a:t>
            </a:r>
            <a:endParaRPr lang="en-US" altLang="zh-CN" sz="2800" dirty="0"/>
          </a:p>
          <a:p>
            <a:r>
              <a:rPr lang="zh-CN" altLang="en-US" sz="2800" dirty="0"/>
              <a:t>基于深度学习的方法</a:t>
            </a:r>
            <a:endParaRPr lang="en-US" altLang="zh-CN" sz="2800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32364" y="156927"/>
            <a:ext cx="5829300" cy="492124"/>
          </a:xfrm>
        </p:spPr>
        <p:txBody>
          <a:bodyPr/>
          <a:lstStyle/>
          <a:p>
            <a:r>
              <a:rPr lang="zh-CN" altLang="en-US" sz="3200" dirty="0"/>
              <a:t>目录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34BB5-EFF9-4C89-A16E-C563A5C38890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1096008" y="649051"/>
            <a:ext cx="6662811" cy="5934482"/>
          </a:xfrm>
        </p:spPr>
        <p:txBody>
          <a:bodyPr/>
          <a:lstStyle/>
          <a:p>
            <a:r>
              <a:rPr lang="en-US" altLang="zh-CN" sz="2800" dirty="0"/>
              <a:t>TSP</a:t>
            </a:r>
            <a:r>
              <a:rPr lang="zh-CN" altLang="en-US" sz="2800" dirty="0"/>
              <a:t>问题介绍、</a:t>
            </a:r>
            <a:endParaRPr lang="en-US" altLang="zh-CN" sz="2800" dirty="0"/>
          </a:p>
          <a:p>
            <a:pPr lvl="1"/>
            <a:r>
              <a:rPr lang="zh-CN" altLang="en-US" sz="2400" dirty="0"/>
              <a:t>介绍</a:t>
            </a:r>
            <a:endParaRPr lang="en-US" altLang="zh-CN" sz="2400" dirty="0"/>
          </a:p>
          <a:p>
            <a:pPr lvl="1"/>
            <a:r>
              <a:rPr lang="zh-CN" altLang="en-US" sz="2400" dirty="0"/>
              <a:t>问题变种</a:t>
            </a:r>
            <a:endParaRPr lang="en-US" altLang="zh-CN" sz="2400" dirty="0"/>
          </a:p>
          <a:p>
            <a:pPr lvl="1"/>
            <a:r>
              <a:rPr lang="zh-CN" altLang="en-US" sz="2400" dirty="0"/>
              <a:t>时间复杂度</a:t>
            </a:r>
            <a:endParaRPr lang="en-US" altLang="zh-CN" sz="2800" dirty="0"/>
          </a:p>
          <a:p>
            <a:r>
              <a:rPr lang="zh-CN" altLang="en-US" sz="2800" dirty="0"/>
              <a:t>贪心算法</a:t>
            </a:r>
            <a:endParaRPr lang="en-US" altLang="zh-CN" sz="2800" dirty="0"/>
          </a:p>
          <a:p>
            <a:pPr lvl="1"/>
            <a:r>
              <a:rPr lang="zh-CN" altLang="en-US" sz="2400" dirty="0"/>
              <a:t>思路</a:t>
            </a:r>
            <a:endParaRPr lang="en-US" altLang="zh-CN" sz="2400" dirty="0"/>
          </a:p>
          <a:p>
            <a:pPr lvl="1"/>
            <a:r>
              <a:rPr lang="zh-CN" altLang="en-US" sz="2400" dirty="0"/>
              <a:t>贪心策略</a:t>
            </a:r>
            <a:endParaRPr lang="en-US" altLang="zh-CN" sz="2400" dirty="0"/>
          </a:p>
          <a:p>
            <a:pPr lvl="1"/>
            <a:r>
              <a:rPr lang="zh-CN" altLang="en-US" sz="2400" dirty="0"/>
              <a:t>求解情况：简单与复杂</a:t>
            </a:r>
            <a:endParaRPr lang="en-US" altLang="zh-CN" sz="2400" dirty="0"/>
          </a:p>
          <a:p>
            <a:r>
              <a:rPr lang="zh-CN" altLang="en-US" sz="2800" dirty="0"/>
              <a:t>遗传算法</a:t>
            </a:r>
            <a:endParaRPr lang="en-US" altLang="zh-CN" sz="2800" dirty="0"/>
          </a:p>
          <a:p>
            <a:pPr lvl="1"/>
            <a:r>
              <a:rPr lang="zh-CN" altLang="en-US" sz="2400" dirty="0"/>
              <a:t>遗传算法基础</a:t>
            </a:r>
            <a:endParaRPr lang="en-US" altLang="zh-CN" sz="2400" dirty="0"/>
          </a:p>
          <a:p>
            <a:pPr lvl="1"/>
            <a:r>
              <a:rPr lang="zh-CN" altLang="en-US" sz="2400" dirty="0"/>
              <a:t>针对求解</a:t>
            </a:r>
            <a:r>
              <a:rPr lang="en-US" altLang="zh-CN" sz="2400" dirty="0"/>
              <a:t>TSP</a:t>
            </a:r>
            <a:r>
              <a:rPr lang="zh-CN" altLang="en-US" sz="2400" dirty="0"/>
              <a:t>问题的遗传算法</a:t>
            </a:r>
            <a:endParaRPr lang="en-US" altLang="zh-CN" sz="2400" dirty="0"/>
          </a:p>
          <a:p>
            <a:pPr lvl="1"/>
            <a:r>
              <a:rPr lang="zh-CN" altLang="en-US" sz="2400" dirty="0"/>
              <a:t>求解情况</a:t>
            </a:r>
            <a:endParaRPr lang="en-US" altLang="zh-CN" sz="2400" dirty="0"/>
          </a:p>
          <a:p>
            <a:r>
              <a:rPr lang="en-US" altLang="zh-CN" sz="2800" dirty="0"/>
              <a:t>LKH</a:t>
            </a:r>
            <a:r>
              <a:rPr lang="zh-CN" altLang="en-US" sz="2800" dirty="0"/>
              <a:t>算法</a:t>
            </a:r>
            <a:endParaRPr lang="en-US" altLang="zh-CN" sz="2800" dirty="0"/>
          </a:p>
          <a:p>
            <a:r>
              <a:rPr lang="zh-CN" altLang="en-US" sz="2800" dirty="0"/>
              <a:t>基于深度学习的方法</a:t>
            </a:r>
            <a:endParaRPr lang="en-US" altLang="zh-CN" sz="2800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32364" y="156927"/>
            <a:ext cx="5829300" cy="492124"/>
          </a:xfrm>
        </p:spPr>
        <p:txBody>
          <a:bodyPr/>
          <a:lstStyle/>
          <a:p>
            <a:r>
              <a:rPr lang="zh-CN" altLang="en-US" sz="3200" dirty="0"/>
              <a:t>一、简介</a:t>
            </a:r>
          </a:p>
        </p:txBody>
      </p:sp>
    </p:spTree>
    <p:extLst>
      <p:ext uri="{BB962C8B-B14F-4D97-AF65-F5344CB8AC3E}">
        <p14:creationId xmlns:p14="http://schemas.microsoft.com/office/powerpoint/2010/main" val="1767245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34BB5-EFF9-4C89-A16E-C563A5C38890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1096009" y="649051"/>
            <a:ext cx="5503968" cy="2000559"/>
          </a:xfrm>
        </p:spPr>
        <p:txBody>
          <a:bodyPr/>
          <a:lstStyle/>
          <a:p>
            <a:r>
              <a:rPr lang="en-US" altLang="zh-CN" sz="2800" dirty="0"/>
              <a:t>TSP</a:t>
            </a:r>
            <a:r>
              <a:rPr lang="zh-CN" altLang="en-US" sz="2800" dirty="0"/>
              <a:t>问题介绍、</a:t>
            </a:r>
            <a:endParaRPr lang="en-US" altLang="zh-CN" sz="2800" dirty="0"/>
          </a:p>
          <a:p>
            <a:pPr lvl="1"/>
            <a:r>
              <a:rPr lang="zh-CN" altLang="en-US" sz="2400" dirty="0"/>
              <a:t>介绍</a:t>
            </a:r>
            <a:endParaRPr lang="en-US" altLang="zh-CN" sz="2400" dirty="0"/>
          </a:p>
          <a:p>
            <a:pPr lvl="1"/>
            <a:r>
              <a:rPr lang="zh-CN" altLang="en-US" sz="2400" dirty="0"/>
              <a:t>问题变种</a:t>
            </a:r>
            <a:endParaRPr lang="en-US" altLang="zh-CN" sz="2400" dirty="0"/>
          </a:p>
          <a:p>
            <a:pPr lvl="1"/>
            <a:r>
              <a:rPr lang="zh-CN" altLang="en-US" sz="2400" dirty="0"/>
              <a:t>时间复杂度</a:t>
            </a:r>
            <a:endParaRPr lang="en-US" altLang="zh-CN" sz="2800" dirty="0"/>
          </a:p>
          <a:p>
            <a:r>
              <a:rPr lang="zh-CN" altLang="en-US" sz="2800" dirty="0"/>
              <a:t>贪心算法</a:t>
            </a:r>
            <a:endParaRPr lang="en-US" altLang="zh-CN" sz="2800" dirty="0"/>
          </a:p>
          <a:p>
            <a:pPr lvl="1"/>
            <a:r>
              <a:rPr lang="zh-CN" altLang="en-US" sz="2400" dirty="0"/>
              <a:t>思路</a:t>
            </a:r>
            <a:endParaRPr lang="en-US" altLang="zh-CN" sz="2400" dirty="0"/>
          </a:p>
          <a:p>
            <a:pPr lvl="1"/>
            <a:r>
              <a:rPr lang="zh-CN" altLang="en-US" sz="2400" dirty="0"/>
              <a:t>贪心策略</a:t>
            </a:r>
            <a:endParaRPr lang="en-US" altLang="zh-CN" sz="2400" dirty="0"/>
          </a:p>
          <a:p>
            <a:pPr lvl="1"/>
            <a:r>
              <a:rPr lang="zh-CN" altLang="en-US" sz="2400" dirty="0"/>
              <a:t>求解情况：简单与复杂</a:t>
            </a:r>
            <a:endParaRPr lang="en-US" altLang="zh-CN" sz="2400" dirty="0"/>
          </a:p>
          <a:p>
            <a:r>
              <a:rPr lang="zh-CN" altLang="en-US" sz="2800" dirty="0"/>
              <a:t>遗传算法</a:t>
            </a:r>
            <a:endParaRPr lang="en-US" altLang="zh-CN" sz="2800" dirty="0"/>
          </a:p>
          <a:p>
            <a:pPr lvl="1"/>
            <a:r>
              <a:rPr lang="zh-CN" altLang="en-US" sz="2400" dirty="0"/>
              <a:t>遗传算法基础</a:t>
            </a:r>
            <a:endParaRPr lang="en-US" altLang="zh-CN" sz="2400" dirty="0"/>
          </a:p>
          <a:p>
            <a:pPr lvl="1"/>
            <a:r>
              <a:rPr lang="zh-CN" altLang="en-US" sz="2400" dirty="0"/>
              <a:t>针对求解</a:t>
            </a:r>
            <a:r>
              <a:rPr lang="en-US" altLang="zh-CN" sz="2400" dirty="0"/>
              <a:t>TSP</a:t>
            </a:r>
            <a:r>
              <a:rPr lang="zh-CN" altLang="en-US" sz="2400" dirty="0"/>
              <a:t>问题的遗传算法</a:t>
            </a:r>
            <a:endParaRPr lang="en-US" altLang="zh-CN" sz="2400" dirty="0"/>
          </a:p>
          <a:p>
            <a:pPr lvl="1"/>
            <a:r>
              <a:rPr lang="zh-CN" altLang="en-US" sz="2400" dirty="0"/>
              <a:t>求解情况</a:t>
            </a:r>
            <a:endParaRPr lang="en-US" altLang="zh-CN" sz="2400" dirty="0"/>
          </a:p>
          <a:p>
            <a:r>
              <a:rPr lang="en-US" altLang="zh-CN" sz="2800" dirty="0"/>
              <a:t>LKH</a:t>
            </a:r>
            <a:r>
              <a:rPr lang="zh-CN" altLang="en-US" sz="2800" dirty="0"/>
              <a:t>算法</a:t>
            </a:r>
            <a:endParaRPr lang="en-US" altLang="zh-CN" sz="2800" dirty="0"/>
          </a:p>
          <a:p>
            <a:r>
              <a:rPr lang="zh-CN" altLang="en-US" sz="2800" dirty="0"/>
              <a:t>基于深度学习的方法</a:t>
            </a:r>
            <a:endParaRPr lang="en-US" altLang="zh-CN" sz="2800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32364" y="156927"/>
            <a:ext cx="5829300" cy="492124"/>
          </a:xfrm>
        </p:spPr>
        <p:txBody>
          <a:bodyPr/>
          <a:lstStyle/>
          <a:p>
            <a:r>
              <a:rPr lang="zh-CN" altLang="en-US" sz="3200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2424033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34BB5-EFF9-4C89-A16E-C563A5C38890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1096009" y="649051"/>
            <a:ext cx="5503968" cy="2000559"/>
          </a:xfrm>
        </p:spPr>
        <p:txBody>
          <a:bodyPr/>
          <a:lstStyle/>
          <a:p>
            <a:r>
              <a:rPr lang="en-US" altLang="zh-CN" sz="2800" dirty="0"/>
              <a:t>TSP</a:t>
            </a:r>
            <a:r>
              <a:rPr lang="zh-CN" altLang="en-US" sz="2800" dirty="0"/>
              <a:t>问题介绍、</a:t>
            </a:r>
            <a:endParaRPr lang="en-US" altLang="zh-CN" sz="2800" dirty="0"/>
          </a:p>
          <a:p>
            <a:pPr lvl="1"/>
            <a:r>
              <a:rPr lang="zh-CN" altLang="en-US" sz="2400" dirty="0"/>
              <a:t>介绍</a:t>
            </a:r>
            <a:endParaRPr lang="en-US" altLang="zh-CN" sz="2400" dirty="0"/>
          </a:p>
          <a:p>
            <a:pPr lvl="1"/>
            <a:r>
              <a:rPr lang="zh-CN" altLang="en-US" sz="2400" dirty="0"/>
              <a:t>问题变种</a:t>
            </a:r>
            <a:endParaRPr lang="en-US" altLang="zh-CN" sz="2400" dirty="0"/>
          </a:p>
          <a:p>
            <a:pPr lvl="1"/>
            <a:r>
              <a:rPr lang="zh-CN" altLang="en-US" sz="2400" dirty="0"/>
              <a:t>时间复杂度</a:t>
            </a:r>
            <a:endParaRPr lang="en-US" altLang="zh-CN" sz="2800" dirty="0"/>
          </a:p>
          <a:p>
            <a:r>
              <a:rPr lang="zh-CN" altLang="en-US" sz="2800" dirty="0"/>
              <a:t>贪心算法</a:t>
            </a:r>
            <a:endParaRPr lang="en-US" altLang="zh-CN" sz="2800" dirty="0"/>
          </a:p>
          <a:p>
            <a:pPr lvl="1"/>
            <a:r>
              <a:rPr lang="zh-CN" altLang="en-US" sz="2400" dirty="0"/>
              <a:t>思路</a:t>
            </a:r>
            <a:endParaRPr lang="en-US" altLang="zh-CN" sz="2400" dirty="0"/>
          </a:p>
          <a:p>
            <a:pPr lvl="1"/>
            <a:r>
              <a:rPr lang="zh-CN" altLang="en-US" sz="2400" dirty="0"/>
              <a:t>贪心策略</a:t>
            </a:r>
            <a:endParaRPr lang="en-US" altLang="zh-CN" sz="2400" dirty="0"/>
          </a:p>
          <a:p>
            <a:pPr lvl="1"/>
            <a:r>
              <a:rPr lang="zh-CN" altLang="en-US" sz="2400" dirty="0"/>
              <a:t>求解情况：简单与复杂</a:t>
            </a:r>
            <a:endParaRPr lang="en-US" altLang="zh-CN" sz="2400" dirty="0"/>
          </a:p>
          <a:p>
            <a:r>
              <a:rPr lang="zh-CN" altLang="en-US" sz="2800" dirty="0"/>
              <a:t>遗传算法</a:t>
            </a:r>
            <a:endParaRPr lang="en-US" altLang="zh-CN" sz="2800" dirty="0"/>
          </a:p>
          <a:p>
            <a:pPr lvl="1"/>
            <a:r>
              <a:rPr lang="zh-CN" altLang="en-US" sz="2400" dirty="0"/>
              <a:t>遗传算法基础</a:t>
            </a:r>
            <a:endParaRPr lang="en-US" altLang="zh-CN" sz="2400" dirty="0"/>
          </a:p>
          <a:p>
            <a:pPr lvl="1"/>
            <a:r>
              <a:rPr lang="zh-CN" altLang="en-US" sz="2400" dirty="0"/>
              <a:t>针对求解</a:t>
            </a:r>
            <a:r>
              <a:rPr lang="en-US" altLang="zh-CN" sz="2400" dirty="0"/>
              <a:t>TSP</a:t>
            </a:r>
            <a:r>
              <a:rPr lang="zh-CN" altLang="en-US" sz="2400" dirty="0"/>
              <a:t>问题的遗传算法</a:t>
            </a:r>
            <a:endParaRPr lang="en-US" altLang="zh-CN" sz="2400" dirty="0"/>
          </a:p>
          <a:p>
            <a:pPr lvl="1"/>
            <a:r>
              <a:rPr lang="zh-CN" altLang="en-US" sz="2400" dirty="0"/>
              <a:t>求解情况</a:t>
            </a:r>
            <a:endParaRPr lang="en-US" altLang="zh-CN" sz="2400" dirty="0"/>
          </a:p>
          <a:p>
            <a:r>
              <a:rPr lang="en-US" altLang="zh-CN" sz="2800" dirty="0"/>
              <a:t>LKH</a:t>
            </a:r>
            <a:r>
              <a:rPr lang="zh-CN" altLang="en-US" sz="2800" dirty="0"/>
              <a:t>算法</a:t>
            </a:r>
            <a:endParaRPr lang="en-US" altLang="zh-CN" sz="2800" dirty="0"/>
          </a:p>
          <a:p>
            <a:r>
              <a:rPr lang="zh-CN" altLang="en-US" sz="2800" dirty="0"/>
              <a:t>基于深度学习的方法</a:t>
            </a:r>
            <a:endParaRPr lang="en-US" altLang="zh-CN" sz="2800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32364" y="156927"/>
            <a:ext cx="5829300" cy="492124"/>
          </a:xfrm>
        </p:spPr>
        <p:txBody>
          <a:bodyPr/>
          <a:lstStyle/>
          <a:p>
            <a:r>
              <a:rPr lang="zh-CN" altLang="en-US" sz="3200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4247322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34BB5-EFF9-4C89-A16E-C563A5C38890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1096009" y="649051"/>
            <a:ext cx="5503968" cy="2000559"/>
          </a:xfrm>
        </p:spPr>
        <p:txBody>
          <a:bodyPr/>
          <a:lstStyle/>
          <a:p>
            <a:r>
              <a:rPr lang="en-US" altLang="zh-CN" sz="2800" dirty="0"/>
              <a:t>TSP</a:t>
            </a:r>
            <a:r>
              <a:rPr lang="zh-CN" altLang="en-US" sz="2800" dirty="0"/>
              <a:t>问题介绍、</a:t>
            </a:r>
            <a:endParaRPr lang="en-US" altLang="zh-CN" sz="2800" dirty="0"/>
          </a:p>
          <a:p>
            <a:pPr lvl="1"/>
            <a:r>
              <a:rPr lang="zh-CN" altLang="en-US" sz="2400" dirty="0"/>
              <a:t>介绍</a:t>
            </a:r>
            <a:endParaRPr lang="en-US" altLang="zh-CN" sz="2400" dirty="0"/>
          </a:p>
          <a:p>
            <a:pPr lvl="1"/>
            <a:r>
              <a:rPr lang="zh-CN" altLang="en-US" sz="2400" dirty="0"/>
              <a:t>问题变种</a:t>
            </a:r>
            <a:endParaRPr lang="en-US" altLang="zh-CN" sz="2400" dirty="0"/>
          </a:p>
          <a:p>
            <a:pPr lvl="1"/>
            <a:r>
              <a:rPr lang="zh-CN" altLang="en-US" sz="2400" dirty="0"/>
              <a:t>时间复杂度</a:t>
            </a:r>
            <a:endParaRPr lang="en-US" altLang="zh-CN" sz="2800" dirty="0"/>
          </a:p>
          <a:p>
            <a:r>
              <a:rPr lang="zh-CN" altLang="en-US" sz="2800" dirty="0"/>
              <a:t>贪心算法</a:t>
            </a:r>
            <a:endParaRPr lang="en-US" altLang="zh-CN" sz="2800" dirty="0"/>
          </a:p>
          <a:p>
            <a:pPr lvl="1"/>
            <a:r>
              <a:rPr lang="zh-CN" altLang="en-US" sz="2400" dirty="0"/>
              <a:t>思路</a:t>
            </a:r>
            <a:endParaRPr lang="en-US" altLang="zh-CN" sz="2400" dirty="0"/>
          </a:p>
          <a:p>
            <a:pPr lvl="1"/>
            <a:r>
              <a:rPr lang="zh-CN" altLang="en-US" sz="2400" dirty="0"/>
              <a:t>贪心策略</a:t>
            </a:r>
            <a:endParaRPr lang="en-US" altLang="zh-CN" sz="2400" dirty="0"/>
          </a:p>
          <a:p>
            <a:pPr lvl="1"/>
            <a:r>
              <a:rPr lang="zh-CN" altLang="en-US" sz="2400" dirty="0"/>
              <a:t>求解情况：简单与复杂</a:t>
            </a:r>
            <a:endParaRPr lang="en-US" altLang="zh-CN" sz="2400" dirty="0"/>
          </a:p>
          <a:p>
            <a:r>
              <a:rPr lang="zh-CN" altLang="en-US" sz="2800" dirty="0"/>
              <a:t>遗传算法</a:t>
            </a:r>
            <a:endParaRPr lang="en-US" altLang="zh-CN" sz="2800" dirty="0"/>
          </a:p>
          <a:p>
            <a:pPr lvl="1"/>
            <a:r>
              <a:rPr lang="zh-CN" altLang="en-US" sz="2400" dirty="0"/>
              <a:t>遗传算法基础</a:t>
            </a:r>
            <a:endParaRPr lang="en-US" altLang="zh-CN" sz="2400" dirty="0"/>
          </a:p>
          <a:p>
            <a:pPr lvl="1"/>
            <a:r>
              <a:rPr lang="zh-CN" altLang="en-US" sz="2400" dirty="0"/>
              <a:t>针对求解</a:t>
            </a:r>
            <a:r>
              <a:rPr lang="en-US" altLang="zh-CN" sz="2400" dirty="0"/>
              <a:t>TSP</a:t>
            </a:r>
            <a:r>
              <a:rPr lang="zh-CN" altLang="en-US" sz="2400" dirty="0"/>
              <a:t>问题的遗传算法</a:t>
            </a:r>
            <a:endParaRPr lang="en-US" altLang="zh-CN" sz="2400" dirty="0"/>
          </a:p>
          <a:p>
            <a:pPr lvl="1"/>
            <a:r>
              <a:rPr lang="zh-CN" altLang="en-US" sz="2400" dirty="0"/>
              <a:t>求解情况</a:t>
            </a:r>
            <a:endParaRPr lang="en-US" altLang="zh-CN" sz="2400" dirty="0"/>
          </a:p>
          <a:p>
            <a:r>
              <a:rPr lang="en-US" altLang="zh-CN" sz="2800" dirty="0"/>
              <a:t>LKH</a:t>
            </a:r>
            <a:r>
              <a:rPr lang="zh-CN" altLang="en-US" sz="2800" dirty="0"/>
              <a:t>算法</a:t>
            </a:r>
            <a:endParaRPr lang="en-US" altLang="zh-CN" sz="2800" dirty="0"/>
          </a:p>
          <a:p>
            <a:r>
              <a:rPr lang="zh-CN" altLang="en-US" sz="2800" dirty="0"/>
              <a:t>基于深度学习的方法</a:t>
            </a:r>
            <a:endParaRPr lang="en-US" altLang="zh-CN" sz="2800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32364" y="156927"/>
            <a:ext cx="5829300" cy="492124"/>
          </a:xfrm>
        </p:spPr>
        <p:txBody>
          <a:bodyPr/>
          <a:lstStyle/>
          <a:p>
            <a:r>
              <a:rPr lang="zh-CN" altLang="en-US" sz="3200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136213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34BB5-EFF9-4C89-A16E-C563A5C38890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1096009" y="649051"/>
            <a:ext cx="5503968" cy="2000559"/>
          </a:xfrm>
        </p:spPr>
        <p:txBody>
          <a:bodyPr/>
          <a:lstStyle/>
          <a:p>
            <a:r>
              <a:rPr lang="en-US" altLang="zh-CN" sz="2800" dirty="0"/>
              <a:t>TSP</a:t>
            </a:r>
            <a:r>
              <a:rPr lang="zh-CN" altLang="en-US" sz="2800" dirty="0"/>
              <a:t>问题介绍、</a:t>
            </a:r>
            <a:endParaRPr lang="en-US" altLang="zh-CN" sz="2800" dirty="0"/>
          </a:p>
          <a:p>
            <a:pPr lvl="1"/>
            <a:r>
              <a:rPr lang="zh-CN" altLang="en-US" sz="2400" dirty="0"/>
              <a:t>介绍</a:t>
            </a:r>
            <a:endParaRPr lang="en-US" altLang="zh-CN" sz="2400" dirty="0"/>
          </a:p>
          <a:p>
            <a:pPr lvl="1"/>
            <a:r>
              <a:rPr lang="zh-CN" altLang="en-US" sz="2400" dirty="0"/>
              <a:t>问题变种</a:t>
            </a:r>
            <a:endParaRPr lang="en-US" altLang="zh-CN" sz="2400" dirty="0"/>
          </a:p>
          <a:p>
            <a:pPr lvl="1"/>
            <a:r>
              <a:rPr lang="zh-CN" altLang="en-US" sz="2400" dirty="0"/>
              <a:t>时间复杂度</a:t>
            </a:r>
            <a:endParaRPr lang="en-US" altLang="zh-CN" sz="2800" dirty="0"/>
          </a:p>
          <a:p>
            <a:r>
              <a:rPr lang="zh-CN" altLang="en-US" sz="2800" dirty="0"/>
              <a:t>贪心算法</a:t>
            </a:r>
            <a:endParaRPr lang="en-US" altLang="zh-CN" sz="2800" dirty="0"/>
          </a:p>
          <a:p>
            <a:pPr lvl="1"/>
            <a:r>
              <a:rPr lang="zh-CN" altLang="en-US" sz="2400" dirty="0"/>
              <a:t>思路</a:t>
            </a:r>
            <a:endParaRPr lang="en-US" altLang="zh-CN" sz="2400" dirty="0"/>
          </a:p>
          <a:p>
            <a:pPr lvl="1"/>
            <a:r>
              <a:rPr lang="zh-CN" altLang="en-US" sz="2400" dirty="0"/>
              <a:t>贪心策略</a:t>
            </a:r>
            <a:endParaRPr lang="en-US" altLang="zh-CN" sz="2400" dirty="0"/>
          </a:p>
          <a:p>
            <a:pPr lvl="1"/>
            <a:r>
              <a:rPr lang="zh-CN" altLang="en-US" sz="2400" dirty="0"/>
              <a:t>求解情况：简单与复杂</a:t>
            </a:r>
            <a:endParaRPr lang="en-US" altLang="zh-CN" sz="2400" dirty="0"/>
          </a:p>
          <a:p>
            <a:r>
              <a:rPr lang="zh-CN" altLang="en-US" sz="2800" dirty="0"/>
              <a:t>遗传算法</a:t>
            </a:r>
            <a:endParaRPr lang="en-US" altLang="zh-CN" sz="2800" dirty="0"/>
          </a:p>
          <a:p>
            <a:pPr lvl="1"/>
            <a:r>
              <a:rPr lang="zh-CN" altLang="en-US" sz="2400" dirty="0"/>
              <a:t>遗传算法基础</a:t>
            </a:r>
            <a:endParaRPr lang="en-US" altLang="zh-CN" sz="2400" dirty="0"/>
          </a:p>
          <a:p>
            <a:pPr lvl="1"/>
            <a:r>
              <a:rPr lang="zh-CN" altLang="en-US" sz="2400" dirty="0"/>
              <a:t>针对求解</a:t>
            </a:r>
            <a:r>
              <a:rPr lang="en-US" altLang="zh-CN" sz="2400" dirty="0"/>
              <a:t>TSP</a:t>
            </a:r>
            <a:r>
              <a:rPr lang="zh-CN" altLang="en-US" sz="2400" dirty="0"/>
              <a:t>问题的遗传算法</a:t>
            </a:r>
            <a:endParaRPr lang="en-US" altLang="zh-CN" sz="2400" dirty="0"/>
          </a:p>
          <a:p>
            <a:pPr lvl="1"/>
            <a:r>
              <a:rPr lang="zh-CN" altLang="en-US" sz="2400" dirty="0"/>
              <a:t>求解情况</a:t>
            </a:r>
            <a:endParaRPr lang="en-US" altLang="zh-CN" sz="2400" dirty="0"/>
          </a:p>
          <a:p>
            <a:r>
              <a:rPr lang="en-US" altLang="zh-CN" sz="2800" dirty="0"/>
              <a:t>LKH</a:t>
            </a:r>
            <a:r>
              <a:rPr lang="zh-CN" altLang="en-US" sz="2800" dirty="0"/>
              <a:t>算法</a:t>
            </a:r>
            <a:endParaRPr lang="en-US" altLang="zh-CN" sz="2800" dirty="0"/>
          </a:p>
          <a:p>
            <a:r>
              <a:rPr lang="zh-CN" altLang="en-US" sz="2800" dirty="0"/>
              <a:t>基于深度学习的方法</a:t>
            </a:r>
            <a:endParaRPr lang="en-US" altLang="zh-CN" sz="2800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32364" y="156927"/>
            <a:ext cx="5829300" cy="492124"/>
          </a:xfrm>
        </p:spPr>
        <p:txBody>
          <a:bodyPr/>
          <a:lstStyle/>
          <a:p>
            <a:r>
              <a:rPr lang="zh-CN" altLang="en-US" sz="3200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940436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34BB5-EFF9-4C89-A16E-C563A5C38890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1096009" y="649051"/>
            <a:ext cx="5503968" cy="2000559"/>
          </a:xfrm>
        </p:spPr>
        <p:txBody>
          <a:bodyPr/>
          <a:lstStyle/>
          <a:p>
            <a:r>
              <a:rPr lang="en-US" altLang="zh-CN" sz="2800" dirty="0"/>
              <a:t>TSP</a:t>
            </a:r>
            <a:r>
              <a:rPr lang="zh-CN" altLang="en-US" sz="2800" dirty="0"/>
              <a:t>问题介绍、</a:t>
            </a:r>
            <a:endParaRPr lang="en-US" altLang="zh-CN" sz="2800" dirty="0"/>
          </a:p>
          <a:p>
            <a:pPr lvl="1"/>
            <a:r>
              <a:rPr lang="zh-CN" altLang="en-US" sz="2400" dirty="0"/>
              <a:t>介绍</a:t>
            </a:r>
            <a:endParaRPr lang="en-US" altLang="zh-CN" sz="2400" dirty="0"/>
          </a:p>
          <a:p>
            <a:pPr lvl="1"/>
            <a:r>
              <a:rPr lang="zh-CN" altLang="en-US" sz="2400" dirty="0"/>
              <a:t>问题变种</a:t>
            </a:r>
            <a:endParaRPr lang="en-US" altLang="zh-CN" sz="2400" dirty="0"/>
          </a:p>
          <a:p>
            <a:pPr lvl="1"/>
            <a:r>
              <a:rPr lang="zh-CN" altLang="en-US" sz="2400" dirty="0"/>
              <a:t>时间复杂度</a:t>
            </a:r>
            <a:endParaRPr lang="en-US" altLang="zh-CN" sz="2800" dirty="0"/>
          </a:p>
          <a:p>
            <a:r>
              <a:rPr lang="zh-CN" altLang="en-US" sz="2800" dirty="0"/>
              <a:t>贪心算法</a:t>
            </a:r>
            <a:endParaRPr lang="en-US" altLang="zh-CN" sz="2800" dirty="0"/>
          </a:p>
          <a:p>
            <a:pPr lvl="1"/>
            <a:r>
              <a:rPr lang="zh-CN" altLang="en-US" sz="2400" dirty="0"/>
              <a:t>思路</a:t>
            </a:r>
            <a:endParaRPr lang="en-US" altLang="zh-CN" sz="2400" dirty="0"/>
          </a:p>
          <a:p>
            <a:pPr lvl="1"/>
            <a:r>
              <a:rPr lang="zh-CN" altLang="en-US" sz="2400" dirty="0"/>
              <a:t>贪心策略</a:t>
            </a:r>
            <a:endParaRPr lang="en-US" altLang="zh-CN" sz="2400" dirty="0"/>
          </a:p>
          <a:p>
            <a:pPr lvl="1"/>
            <a:r>
              <a:rPr lang="zh-CN" altLang="en-US" sz="2400" dirty="0"/>
              <a:t>求解情况：简单与复杂</a:t>
            </a:r>
            <a:endParaRPr lang="en-US" altLang="zh-CN" sz="2400" dirty="0"/>
          </a:p>
          <a:p>
            <a:r>
              <a:rPr lang="zh-CN" altLang="en-US" sz="2800" dirty="0"/>
              <a:t>遗传算法</a:t>
            </a:r>
            <a:endParaRPr lang="en-US" altLang="zh-CN" sz="2800" dirty="0"/>
          </a:p>
          <a:p>
            <a:pPr lvl="1"/>
            <a:r>
              <a:rPr lang="zh-CN" altLang="en-US" sz="2400" dirty="0"/>
              <a:t>遗传算法基础</a:t>
            </a:r>
            <a:endParaRPr lang="en-US" altLang="zh-CN" sz="2400" dirty="0"/>
          </a:p>
          <a:p>
            <a:pPr lvl="1"/>
            <a:r>
              <a:rPr lang="zh-CN" altLang="en-US" sz="2400" dirty="0"/>
              <a:t>针对求解</a:t>
            </a:r>
            <a:r>
              <a:rPr lang="en-US" altLang="zh-CN" sz="2400" dirty="0"/>
              <a:t>TSP</a:t>
            </a:r>
            <a:r>
              <a:rPr lang="zh-CN" altLang="en-US" sz="2400" dirty="0"/>
              <a:t>问题的遗传算法</a:t>
            </a:r>
            <a:endParaRPr lang="en-US" altLang="zh-CN" sz="2400" dirty="0"/>
          </a:p>
          <a:p>
            <a:pPr lvl="1"/>
            <a:r>
              <a:rPr lang="zh-CN" altLang="en-US" sz="2400" dirty="0"/>
              <a:t>求解情况</a:t>
            </a:r>
            <a:endParaRPr lang="en-US" altLang="zh-CN" sz="2400" dirty="0"/>
          </a:p>
          <a:p>
            <a:r>
              <a:rPr lang="en-US" altLang="zh-CN" sz="2800" dirty="0"/>
              <a:t>LKH</a:t>
            </a:r>
            <a:r>
              <a:rPr lang="zh-CN" altLang="en-US" sz="2800" dirty="0"/>
              <a:t>算法</a:t>
            </a:r>
            <a:endParaRPr lang="en-US" altLang="zh-CN" sz="2800" dirty="0"/>
          </a:p>
          <a:p>
            <a:r>
              <a:rPr lang="zh-CN" altLang="en-US" sz="2800" dirty="0"/>
              <a:t>基于深度学习的方法</a:t>
            </a:r>
            <a:endParaRPr lang="en-US" altLang="zh-CN" sz="2800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32364" y="156927"/>
            <a:ext cx="5829300" cy="492124"/>
          </a:xfrm>
        </p:spPr>
        <p:txBody>
          <a:bodyPr/>
          <a:lstStyle/>
          <a:p>
            <a:r>
              <a:rPr lang="zh-CN" altLang="en-US" sz="3200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2971253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734BB5-EFF9-4C89-A16E-C563A5C38890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1096009" y="649051"/>
            <a:ext cx="5503968" cy="2000559"/>
          </a:xfrm>
        </p:spPr>
        <p:txBody>
          <a:bodyPr/>
          <a:lstStyle/>
          <a:p>
            <a:r>
              <a:rPr lang="en-US" altLang="zh-CN" sz="2800" dirty="0"/>
              <a:t>TSP</a:t>
            </a:r>
            <a:r>
              <a:rPr lang="zh-CN" altLang="en-US" sz="2800" dirty="0"/>
              <a:t>问题介绍、</a:t>
            </a:r>
            <a:endParaRPr lang="en-US" altLang="zh-CN" sz="2800" dirty="0"/>
          </a:p>
          <a:p>
            <a:pPr lvl="1"/>
            <a:r>
              <a:rPr lang="zh-CN" altLang="en-US" sz="2400" dirty="0"/>
              <a:t>介绍</a:t>
            </a:r>
            <a:endParaRPr lang="en-US" altLang="zh-CN" sz="2400" dirty="0"/>
          </a:p>
          <a:p>
            <a:pPr lvl="1"/>
            <a:r>
              <a:rPr lang="zh-CN" altLang="en-US" sz="2400" dirty="0"/>
              <a:t>问题变种</a:t>
            </a:r>
            <a:endParaRPr lang="en-US" altLang="zh-CN" sz="2400" dirty="0"/>
          </a:p>
          <a:p>
            <a:pPr lvl="1"/>
            <a:r>
              <a:rPr lang="zh-CN" altLang="en-US" sz="2400" dirty="0"/>
              <a:t>时间复杂度</a:t>
            </a:r>
            <a:endParaRPr lang="en-US" altLang="zh-CN" sz="2800" dirty="0"/>
          </a:p>
          <a:p>
            <a:r>
              <a:rPr lang="zh-CN" altLang="en-US" sz="2800" dirty="0"/>
              <a:t>贪心算法</a:t>
            </a:r>
            <a:endParaRPr lang="en-US" altLang="zh-CN" sz="2800" dirty="0"/>
          </a:p>
          <a:p>
            <a:pPr lvl="1"/>
            <a:r>
              <a:rPr lang="zh-CN" altLang="en-US" sz="2400" dirty="0"/>
              <a:t>思路</a:t>
            </a:r>
            <a:endParaRPr lang="en-US" altLang="zh-CN" sz="2400" dirty="0"/>
          </a:p>
          <a:p>
            <a:pPr lvl="1"/>
            <a:r>
              <a:rPr lang="zh-CN" altLang="en-US" sz="2400" dirty="0"/>
              <a:t>贪心策略</a:t>
            </a:r>
            <a:endParaRPr lang="en-US" altLang="zh-CN" sz="2400" dirty="0"/>
          </a:p>
          <a:p>
            <a:pPr lvl="1"/>
            <a:r>
              <a:rPr lang="zh-CN" altLang="en-US" sz="2400" dirty="0"/>
              <a:t>求解情况：简单与复杂</a:t>
            </a:r>
            <a:endParaRPr lang="en-US" altLang="zh-CN" sz="2400" dirty="0"/>
          </a:p>
          <a:p>
            <a:r>
              <a:rPr lang="zh-CN" altLang="en-US" sz="2800" dirty="0"/>
              <a:t>遗传算法</a:t>
            </a:r>
            <a:endParaRPr lang="en-US" altLang="zh-CN" sz="2800" dirty="0"/>
          </a:p>
          <a:p>
            <a:pPr lvl="1"/>
            <a:r>
              <a:rPr lang="zh-CN" altLang="en-US" sz="2400" dirty="0"/>
              <a:t>遗传算法基础</a:t>
            </a:r>
            <a:endParaRPr lang="en-US" altLang="zh-CN" sz="2400" dirty="0"/>
          </a:p>
          <a:p>
            <a:pPr lvl="1"/>
            <a:r>
              <a:rPr lang="zh-CN" altLang="en-US" sz="2400" dirty="0"/>
              <a:t>针对求解</a:t>
            </a:r>
            <a:r>
              <a:rPr lang="en-US" altLang="zh-CN" sz="2400" dirty="0"/>
              <a:t>TSP</a:t>
            </a:r>
            <a:r>
              <a:rPr lang="zh-CN" altLang="en-US" sz="2400" dirty="0"/>
              <a:t>问题的遗传算法</a:t>
            </a:r>
            <a:endParaRPr lang="en-US" altLang="zh-CN" sz="2400" dirty="0"/>
          </a:p>
          <a:p>
            <a:pPr lvl="1"/>
            <a:r>
              <a:rPr lang="zh-CN" altLang="en-US" sz="2400" dirty="0"/>
              <a:t>求解情况</a:t>
            </a:r>
            <a:endParaRPr lang="en-US" altLang="zh-CN" sz="2400" dirty="0"/>
          </a:p>
          <a:p>
            <a:r>
              <a:rPr lang="en-US" altLang="zh-CN" sz="2800" dirty="0"/>
              <a:t>LKH</a:t>
            </a:r>
            <a:r>
              <a:rPr lang="zh-CN" altLang="en-US" sz="2800" dirty="0"/>
              <a:t>算法</a:t>
            </a:r>
            <a:endParaRPr lang="en-US" altLang="zh-CN" sz="2800" dirty="0"/>
          </a:p>
          <a:p>
            <a:r>
              <a:rPr lang="zh-CN" altLang="en-US" sz="2800" dirty="0"/>
              <a:t>基于深度学习的方法</a:t>
            </a:r>
            <a:endParaRPr lang="en-US" altLang="zh-CN" sz="2800" dirty="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32364" y="156927"/>
            <a:ext cx="5829300" cy="492124"/>
          </a:xfrm>
        </p:spPr>
        <p:txBody>
          <a:bodyPr/>
          <a:lstStyle/>
          <a:p>
            <a:r>
              <a:rPr lang="zh-CN" altLang="en-US" sz="3200" dirty="0"/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618746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278</TotalTime>
  <Words>482</Words>
  <Application>Microsoft Office PowerPoint</Application>
  <PresentationFormat>全屏显示(4:3)</PresentationFormat>
  <Paragraphs>157</Paragraphs>
  <Slides>12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黑体</vt:lpstr>
      <vt:lpstr>微软雅黑</vt:lpstr>
      <vt:lpstr>Arial</vt:lpstr>
      <vt:lpstr>Calibri</vt:lpstr>
      <vt:lpstr>Segoe UI Light</vt:lpstr>
      <vt:lpstr>Wingdings</vt:lpstr>
      <vt:lpstr>Office 主题</vt:lpstr>
      <vt:lpstr>求解TSP问题方法</vt:lpstr>
      <vt:lpstr>目录</vt:lpstr>
      <vt:lpstr>一、简介</vt:lpstr>
      <vt:lpstr>目录</vt:lpstr>
      <vt:lpstr>目录</vt:lpstr>
      <vt:lpstr>目录</vt:lpstr>
      <vt:lpstr>目录</vt:lpstr>
      <vt:lpstr>目录</vt:lpstr>
      <vt:lpstr>目录</vt:lpstr>
      <vt:lpstr>目录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PEITIAN</dc:creator>
  <cp:lastModifiedBy>峻菡</cp:lastModifiedBy>
  <cp:revision>55</cp:revision>
  <dcterms:created xsi:type="dcterms:W3CDTF">2024-07-20T09:56:07Z</dcterms:created>
  <dcterms:modified xsi:type="dcterms:W3CDTF">2024-07-21T13:31:08Z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2052-11.1.0.11719</vt:lpwstr>
  </property>
</Properties>
</file>