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99" r:id="rId6"/>
    <p:sldId id="319" r:id="rId7"/>
    <p:sldId id="337" r:id="rId8"/>
    <p:sldId id="338" r:id="rId9"/>
    <p:sldId id="339" r:id="rId10"/>
    <p:sldId id="340" r:id="rId11"/>
    <p:sldId id="34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FFFFF"/>
    <a:srgbClr val="F7F7F7"/>
    <a:srgbClr val="E8E8E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A244-5B34-4DF7-9121-06C35A4E7DB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A3BB0-EEAE-420E-B38B-A7ED22701E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A3BB0-EEAE-420E-B38B-A7ED22701EB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6BB0-216C-460B-89AC-5865958B4F82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28C3-7BC5-4E1E-AF5F-6C2767E37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defRPr>
            </a:lvl1pPr>
          </a:lstStyle>
          <a:p>
            <a:fld id="{15336BB0-216C-460B-89AC-5865958B4F82}" type="datetimeFigureOut">
              <a:rPr lang="zh-CN" altLang="en-US" smtClean="0"/>
              <a:t>2019/12/17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defRPr>
            </a:lvl1pPr>
          </a:lstStyle>
          <a:p>
            <a:fld id="{212828C3-7BC5-4E1E-AF5F-6C2767E3731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500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" panose="02020400000000000000" pitchFamily="18" charset="-122"/>
          <a:ea typeface="思源宋体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" panose="02020400000000000000" pitchFamily="18" charset="-122"/>
          <a:ea typeface="思源宋体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" panose="02020400000000000000" pitchFamily="18" charset="-122"/>
          <a:ea typeface="思源宋体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400000000000000" pitchFamily="18" charset="-122"/>
          <a:ea typeface="思源宋体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400000000000000" pitchFamily="18" charset="-122"/>
          <a:ea typeface="思源宋体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图片包含 植物, 树叶, 蕨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2095">
            <a:off x="5310948" y="2617009"/>
            <a:ext cx="2322330" cy="6858000"/>
          </a:xfrm>
          <a:prstGeom prst="rect">
            <a:avLst/>
          </a:prstGeom>
        </p:spPr>
      </p:pic>
      <p:pic>
        <p:nvPicPr>
          <p:cNvPr id="34" name="图片 33" descr="图片包含 植物, 树叶, 蕨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9037" flipH="1" flipV="1">
            <a:off x="4201423" y="-2429962"/>
            <a:ext cx="2322330" cy="6858000"/>
          </a:xfrm>
          <a:prstGeom prst="rect">
            <a:avLst/>
          </a:prstGeom>
        </p:spPr>
      </p:pic>
      <p:pic>
        <p:nvPicPr>
          <p:cNvPr id="35" name="图片 34" descr="图片包含 植物, 树叶, 蕨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5647" flipH="1" flipV="1">
            <a:off x="-144168" y="247"/>
            <a:ext cx="2322330" cy="6858000"/>
          </a:xfrm>
          <a:prstGeom prst="rect">
            <a:avLst/>
          </a:prstGeom>
        </p:spPr>
      </p:pic>
      <p:pic>
        <p:nvPicPr>
          <p:cNvPr id="36" name="图片 35" descr="图片包含 植物, 树叶, 蕨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5125">
            <a:off x="10055847" y="-207740"/>
            <a:ext cx="2322330" cy="685800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23235" y="2352675"/>
            <a:ext cx="6578600" cy="109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4400" b="1" spc="60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简单公司网的设计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111477" y="5032306"/>
            <a:ext cx="3969046" cy="37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sz="1400" b="0" dirty="0">
              <a:solidFill>
                <a:schemeClr val="bg2">
                  <a:lumMod val="2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686629" y="2237244"/>
            <a:ext cx="481874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5256139" y="3324472"/>
            <a:ext cx="1679723" cy="37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endParaRPr lang="zh-CN" sz="1400" b="0" dirty="0">
              <a:solidFill>
                <a:schemeClr val="bg2">
                  <a:lumMod val="2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3686629" y="3804786"/>
            <a:ext cx="481874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73985" y="3695065"/>
            <a:ext cx="795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汇报人</a:t>
            </a:r>
            <a:r>
              <a:rPr lang="en-US" altLang="zh-CN" b="1" dirty="0"/>
              <a:t>:  </a:t>
            </a:r>
            <a:r>
              <a:rPr lang="zh-CN" altLang="en-US" b="1" dirty="0"/>
              <a:t>靳文星 </a:t>
            </a:r>
            <a:r>
              <a:rPr lang="en-US" altLang="zh-CN" b="1" dirty="0"/>
              <a:t>19108005      </a:t>
            </a:r>
            <a:r>
              <a:rPr lang="zh-CN" altLang="en-US" b="1" dirty="0"/>
              <a:t>蒋明喆 </a:t>
            </a:r>
            <a:r>
              <a:rPr lang="en-US" altLang="zh-CN" b="1" dirty="0"/>
              <a:t>19108004    </a:t>
            </a:r>
            <a:r>
              <a:rPr lang="zh-CN" altLang="en-US" b="1" dirty="0"/>
              <a:t>崔荣成</a:t>
            </a:r>
            <a:r>
              <a:rPr lang="en-US" altLang="zh-CN" b="1" dirty="0"/>
              <a:t>19108002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20B00B5-6580-47DA-881F-C7D78186C694}"/>
              </a:ext>
            </a:extLst>
          </p:cNvPr>
          <p:cNvSpPr txBox="1"/>
          <p:nvPr/>
        </p:nvSpPr>
        <p:spPr>
          <a:xfrm>
            <a:off x="4265499" y="44659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RIP</a:t>
            </a:r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协议配置</a:t>
            </a:r>
            <a:endParaRPr lang="en-US" altLang="zh-CN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BC808E-03A1-40D0-AC14-68E7A01D0DA3}"/>
              </a:ext>
            </a:extLst>
          </p:cNvPr>
          <p:cNvGrpSpPr/>
          <p:nvPr/>
        </p:nvGrpSpPr>
        <p:grpSpPr>
          <a:xfrm>
            <a:off x="4722480" y="1001096"/>
            <a:ext cx="2769900" cy="382344"/>
            <a:chOff x="4630057" y="1237951"/>
            <a:chExt cx="2769900" cy="382344"/>
          </a:xfrm>
        </p:grpSpPr>
        <p:pic>
          <p:nvPicPr>
            <p:cNvPr id="5" name="图片 4" descr="图片包含 植物, 龙舌兰&#10;&#10;已生成极高可信度的说明">
              <a:extLst>
                <a:ext uri="{FF2B5EF4-FFF2-40B4-BE49-F238E27FC236}">
                  <a16:creationId xmlns:a16="http://schemas.microsoft.com/office/drawing/2014/main" id="{D37D94B5-F9E7-4069-B41A-58A13D9EC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A976C1C-3DDB-4253-8B49-C02C8186BF2F}"/>
                </a:ext>
              </a:extLst>
            </p:cNvPr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9972B5E-4A4C-4E5D-871B-44EC88CE9038}"/>
                </a:ext>
              </a:extLst>
            </p:cNvPr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274B7D1-28D8-43F0-86CA-C1C082B9A834}"/>
              </a:ext>
            </a:extLst>
          </p:cNvPr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AB1AA9-8EE1-486C-94BE-DBD39A81AE8F}"/>
              </a:ext>
            </a:extLst>
          </p:cNvPr>
          <p:cNvSpPr/>
          <p:nvPr/>
        </p:nvSpPr>
        <p:spPr>
          <a:xfrm>
            <a:off x="699247" y="1463017"/>
            <a:ext cx="109548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步骤四</a:t>
            </a:r>
            <a:r>
              <a:rPr lang="en-US" altLang="zh-CN" b="1" dirty="0"/>
              <a:t>:</a:t>
            </a:r>
            <a:r>
              <a:rPr lang="zh-CN" altLang="en-US" b="1" dirty="0"/>
              <a:t>三层交换机开启路由功能，配置</a:t>
            </a:r>
            <a:r>
              <a:rPr lang="en-US" altLang="zh-CN" b="1" dirty="0"/>
              <a:t>rip</a:t>
            </a:r>
            <a:r>
              <a:rPr lang="zh-CN" altLang="en-US" b="1" dirty="0"/>
              <a:t>协议实现不同网段间通信</a:t>
            </a:r>
            <a:endParaRPr lang="en-US" altLang="zh-CN" dirty="0"/>
          </a:p>
          <a:p>
            <a:r>
              <a:rPr lang="en-US" altLang="zh-CN" dirty="0"/>
              <a:t>Switch(config)#router rip	%</a:t>
            </a:r>
            <a:r>
              <a:rPr lang="zh-CN" altLang="en-US" dirty="0"/>
              <a:t>开启</a:t>
            </a:r>
            <a:r>
              <a:rPr lang="en-US" altLang="zh-CN" dirty="0"/>
              <a:t>rip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Switch(config-router)#</a:t>
            </a:r>
            <a:r>
              <a:rPr lang="en-US" altLang="zh-CN" dirty="0" err="1"/>
              <a:t>inetwork</a:t>
            </a:r>
            <a:r>
              <a:rPr lang="en-US" altLang="zh-CN" dirty="0"/>
              <a:t> 192.168.10.0	%rip</a:t>
            </a:r>
            <a:r>
              <a:rPr lang="zh-CN" altLang="en-US" dirty="0"/>
              <a:t>连接</a:t>
            </a:r>
            <a:r>
              <a:rPr lang="en-US" altLang="zh-CN" dirty="0"/>
              <a:t>vlan10</a:t>
            </a:r>
            <a:r>
              <a:rPr lang="zh-CN" altLang="en-US" dirty="0"/>
              <a:t>所在的网段</a:t>
            </a:r>
            <a:endParaRPr lang="en-US" altLang="zh-CN" dirty="0"/>
          </a:p>
          <a:p>
            <a:r>
              <a:rPr lang="en-US" altLang="zh-CN" dirty="0"/>
              <a:t>Switch(config-router)# network 192.168.20.0	%rip</a:t>
            </a:r>
            <a:r>
              <a:rPr lang="zh-CN" altLang="en-US" dirty="0"/>
              <a:t>连接</a:t>
            </a:r>
            <a:r>
              <a:rPr lang="en-US" altLang="zh-CN" dirty="0"/>
              <a:t>vlan20</a:t>
            </a:r>
            <a:r>
              <a:rPr lang="zh-CN" altLang="en-US" dirty="0"/>
              <a:t>所在的网段</a:t>
            </a:r>
            <a:endParaRPr lang="en-US" altLang="zh-CN" dirty="0"/>
          </a:p>
          <a:p>
            <a:r>
              <a:rPr lang="en-US" altLang="zh-CN" dirty="0"/>
              <a:t>Switch(config-router)# network 192.168.30.0	%rip</a:t>
            </a:r>
            <a:r>
              <a:rPr lang="zh-CN" altLang="en-US" dirty="0"/>
              <a:t>连接</a:t>
            </a:r>
            <a:r>
              <a:rPr lang="en-US" altLang="zh-CN" dirty="0"/>
              <a:t>vlan30</a:t>
            </a:r>
            <a:r>
              <a:rPr lang="zh-CN" altLang="en-US" dirty="0"/>
              <a:t>所在的网段</a:t>
            </a:r>
            <a:endParaRPr lang="en-US" altLang="zh-CN" dirty="0"/>
          </a:p>
          <a:p>
            <a:r>
              <a:rPr lang="en-US" altLang="zh-CN" dirty="0"/>
              <a:t>Switch(config-router)# network 192.168.40.0	%rip</a:t>
            </a:r>
            <a:r>
              <a:rPr lang="zh-CN" altLang="en-US" dirty="0"/>
              <a:t>连接</a:t>
            </a:r>
            <a:r>
              <a:rPr lang="en-US" altLang="zh-CN" dirty="0"/>
              <a:t>vlan40</a:t>
            </a:r>
            <a:r>
              <a:rPr lang="zh-CN" altLang="en-US" dirty="0"/>
              <a:t>所在的网段</a:t>
            </a:r>
            <a:endParaRPr lang="en-US" altLang="zh-CN" dirty="0"/>
          </a:p>
          <a:p>
            <a:r>
              <a:rPr lang="en-US" altLang="zh-CN" dirty="0"/>
              <a:t>Switch(config-router)# network 192.168.50.0	%rip</a:t>
            </a:r>
            <a:r>
              <a:rPr lang="zh-CN" altLang="en-US" dirty="0"/>
              <a:t>连接</a:t>
            </a:r>
            <a:r>
              <a:rPr lang="en-US" altLang="zh-CN" dirty="0"/>
              <a:t>vlan50</a:t>
            </a:r>
            <a:r>
              <a:rPr lang="zh-CN" altLang="en-US" dirty="0"/>
              <a:t>所在的网段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163D51-0393-425D-A7C0-6531EDFF7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07" y="1277024"/>
            <a:ext cx="7320587" cy="51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20B00B5-6580-47DA-881F-C7D78186C694}"/>
              </a:ext>
            </a:extLst>
          </p:cNvPr>
          <p:cNvSpPr txBox="1"/>
          <p:nvPr/>
        </p:nvSpPr>
        <p:spPr>
          <a:xfrm>
            <a:off x="4265499" y="44659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连通性测试</a:t>
            </a:r>
            <a:endParaRPr lang="en-US" altLang="zh-CN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BC808E-03A1-40D0-AC14-68E7A01D0DA3}"/>
              </a:ext>
            </a:extLst>
          </p:cNvPr>
          <p:cNvGrpSpPr/>
          <p:nvPr/>
        </p:nvGrpSpPr>
        <p:grpSpPr>
          <a:xfrm>
            <a:off x="4722480" y="1001096"/>
            <a:ext cx="2769900" cy="382344"/>
            <a:chOff x="4630057" y="1237951"/>
            <a:chExt cx="2769900" cy="382344"/>
          </a:xfrm>
        </p:grpSpPr>
        <p:pic>
          <p:nvPicPr>
            <p:cNvPr id="5" name="图片 4" descr="图片包含 植物, 龙舌兰&#10;&#10;已生成极高可信度的说明">
              <a:extLst>
                <a:ext uri="{FF2B5EF4-FFF2-40B4-BE49-F238E27FC236}">
                  <a16:creationId xmlns:a16="http://schemas.microsoft.com/office/drawing/2014/main" id="{D37D94B5-F9E7-4069-B41A-58A13D9EC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A976C1C-3DDB-4253-8B49-C02C8186BF2F}"/>
                </a:ext>
              </a:extLst>
            </p:cNvPr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9972B5E-4A4C-4E5D-871B-44EC88CE9038}"/>
                </a:ext>
              </a:extLst>
            </p:cNvPr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274B7D1-28D8-43F0-86CA-C1C082B9A834}"/>
              </a:ext>
            </a:extLst>
          </p:cNvPr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AB1AA9-8EE1-486C-94BE-DBD39A81AE8F}"/>
              </a:ext>
            </a:extLst>
          </p:cNvPr>
          <p:cNvSpPr/>
          <p:nvPr/>
        </p:nvSpPr>
        <p:spPr>
          <a:xfrm>
            <a:off x="699247" y="1463017"/>
            <a:ext cx="10954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步骤五</a:t>
            </a:r>
            <a:r>
              <a:rPr lang="en-US" altLang="zh-CN" b="1" dirty="0"/>
              <a:t>:</a:t>
            </a:r>
            <a:r>
              <a:rPr lang="zh-CN" altLang="en-US" b="1" dirty="0"/>
              <a:t>用</a:t>
            </a:r>
            <a:r>
              <a:rPr lang="en-US" altLang="zh-CN" b="1" dirty="0"/>
              <a:t>vlan10</a:t>
            </a:r>
            <a:r>
              <a:rPr lang="zh-CN" altLang="en-US" b="1" dirty="0"/>
              <a:t>下的</a:t>
            </a:r>
            <a:r>
              <a:rPr lang="en-US" altLang="zh-CN" b="1" dirty="0"/>
              <a:t>PC0</a:t>
            </a:r>
            <a:r>
              <a:rPr lang="zh-CN" altLang="en-US" b="1" dirty="0"/>
              <a:t>分别</a:t>
            </a:r>
            <a:r>
              <a:rPr lang="en-US" altLang="zh-CN" b="1" dirty="0"/>
              <a:t>ping</a:t>
            </a:r>
            <a:r>
              <a:rPr lang="zh-CN" altLang="en-US" b="1" dirty="0"/>
              <a:t>不同</a:t>
            </a:r>
            <a:r>
              <a:rPr lang="en-US" altLang="zh-CN" b="1" dirty="0" err="1"/>
              <a:t>vlan</a:t>
            </a:r>
            <a:r>
              <a:rPr lang="zh-CN" altLang="en-US" b="1" dirty="0"/>
              <a:t>下的</a:t>
            </a:r>
            <a:r>
              <a:rPr lang="en-US" altLang="zh-CN" b="1" dirty="0"/>
              <a:t>PC</a:t>
            </a:r>
            <a:r>
              <a:rPr lang="zh-CN" altLang="en-US" b="1" dirty="0"/>
              <a:t>，测试是否连通。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301F7C-0292-451D-9E6F-BDD01588F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10" y="528585"/>
            <a:ext cx="7457143" cy="5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植物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7596">
            <a:off x="5892943" y="617882"/>
            <a:ext cx="479126" cy="11336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229090" y="891703"/>
            <a:ext cx="1750800" cy="769441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4400" dirty="0">
                <a:latin typeface="思源宋体" panose="02020400000000000000" pitchFamily="18" charset="-122"/>
                <a:ea typeface="思源宋体" panose="02020400000000000000" pitchFamily="18" charset="-122"/>
              </a:rPr>
              <a:t>目  </a:t>
            </a:r>
            <a:r>
              <a:rPr lang="en-US" altLang="zh-CN" sz="4400" dirty="0">
                <a:latin typeface="思源宋体" panose="02020400000000000000" pitchFamily="18" charset="-122"/>
                <a:ea typeface="思源宋体" panose="02020400000000000000" pitchFamily="18" charset="-122"/>
              </a:rPr>
              <a:t> </a:t>
            </a:r>
            <a:r>
              <a:rPr lang="zh-CN" altLang="zh-CN" sz="4400" dirty="0">
                <a:latin typeface="思源宋体" panose="02020400000000000000" pitchFamily="18" charset="-122"/>
                <a:ea typeface="思源宋体" panose="02020400000000000000" pitchFamily="18" charset="-122"/>
              </a:rPr>
              <a:t>录</a:t>
            </a:r>
          </a:p>
        </p:txBody>
      </p:sp>
      <p:sp>
        <p:nvSpPr>
          <p:cNvPr id="8" name="矩形 7"/>
          <p:cNvSpPr/>
          <p:nvPr/>
        </p:nvSpPr>
        <p:spPr>
          <a:xfrm>
            <a:off x="5432172" y="1804340"/>
            <a:ext cx="1400673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zh-CN" altLang="en-US" sz="1200" spc="3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TABLE</a:t>
            </a:r>
            <a:endParaRPr lang="en-US" altLang="zh-CN" sz="1200" spc="3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algn="ctr"/>
            <a:r>
              <a:rPr lang="zh-CN" altLang="en-US" sz="1200" spc="3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OF CONTENTS</a:t>
            </a:r>
          </a:p>
        </p:txBody>
      </p:sp>
      <p:sp>
        <p:nvSpPr>
          <p:cNvPr id="34" name="椭圆 33"/>
          <p:cNvSpPr/>
          <p:nvPr/>
        </p:nvSpPr>
        <p:spPr>
          <a:xfrm>
            <a:off x="1112656" y="3086618"/>
            <a:ext cx="2188042" cy="2188042"/>
          </a:xfrm>
          <a:prstGeom prst="ellipse">
            <a:avLst/>
          </a:prstGeom>
          <a:solidFill>
            <a:srgbClr val="F3F3F3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995460" y="3172343"/>
            <a:ext cx="2188042" cy="2188042"/>
          </a:xfrm>
          <a:prstGeom prst="ellipse">
            <a:avLst/>
          </a:prstGeom>
          <a:solidFill>
            <a:srgbClr val="F3F3F3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435034" y="3172343"/>
            <a:ext cx="2188042" cy="2188042"/>
          </a:xfrm>
          <a:prstGeom prst="ellipse">
            <a:avLst/>
          </a:prstGeom>
          <a:solidFill>
            <a:srgbClr val="F3F3F3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 descr="图片包含 植物&#10;&#10;已生成极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75194">
            <a:off x="5600127" y="4200222"/>
            <a:ext cx="904230" cy="1902851"/>
          </a:xfrm>
          <a:prstGeom prst="rect">
            <a:avLst/>
          </a:prstGeom>
        </p:spPr>
      </p:pic>
      <p:pic>
        <p:nvPicPr>
          <p:cNvPr id="46" name="图片 45" descr="图片包含 植物, 龙舌兰&#10;&#10;已生成极高可信度的说明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45592" flipV="1">
            <a:off x="1866662" y="3926768"/>
            <a:ext cx="680532" cy="2194370"/>
          </a:xfrm>
          <a:prstGeom prst="rect">
            <a:avLst/>
          </a:prstGeom>
        </p:spPr>
      </p:pic>
      <p:pic>
        <p:nvPicPr>
          <p:cNvPr id="47" name="图片 46" descr="图片包含 植物&#10;&#10;已生成极高可信度的说明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21019" flipV="1">
            <a:off x="9390389" y="4093370"/>
            <a:ext cx="970536" cy="1857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57194" y="3266840"/>
            <a:ext cx="1098966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400" spc="3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PART </a:t>
            </a:r>
          </a:p>
          <a:p>
            <a:pPr algn="ctr"/>
            <a:r>
              <a:rPr lang="en-US" altLang="zh-CN" sz="14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ONE</a:t>
            </a:r>
            <a:endParaRPr lang="zh-CN" altLang="en-US" sz="14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83813" y="3266840"/>
            <a:ext cx="1098966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400" spc="3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PART </a:t>
            </a:r>
          </a:p>
          <a:p>
            <a:pPr algn="ctr"/>
            <a:r>
              <a:rPr lang="en-US" altLang="zh-CN" sz="14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TWO</a:t>
            </a:r>
            <a:endParaRPr lang="zh-CN" altLang="en-US" sz="14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84979" y="3510680"/>
            <a:ext cx="1289422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400" spc="3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PART </a:t>
            </a:r>
          </a:p>
          <a:p>
            <a:pPr algn="ctr"/>
            <a:r>
              <a:rPr lang="en-US" altLang="zh-CN" sz="1400" dirty="0">
                <a:latin typeface="思源宋体 Light" panose="02020300000000000000" pitchFamily="18" charset="-122"/>
                <a:ea typeface="思源宋体 Light" panose="02020300000000000000" pitchFamily="18" charset="-122"/>
              </a:rPr>
              <a:t>THREE</a:t>
            </a:r>
            <a:endParaRPr lang="zh-CN" altLang="en-US" sz="1400" dirty="0"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4" name="TextBox 61"/>
          <p:cNvSpPr txBox="1"/>
          <p:nvPr/>
        </p:nvSpPr>
        <p:spPr>
          <a:xfrm>
            <a:off x="1527810" y="3790315"/>
            <a:ext cx="1358900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网络拓扑图</a:t>
            </a:r>
          </a:p>
        </p:txBody>
      </p:sp>
      <p:sp>
        <p:nvSpPr>
          <p:cNvPr id="17" name="TextBox 61"/>
          <p:cNvSpPr txBox="1"/>
          <p:nvPr/>
        </p:nvSpPr>
        <p:spPr>
          <a:xfrm>
            <a:off x="5172075" y="3789680"/>
            <a:ext cx="1760220" cy="9531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实现功能及配置</a:t>
            </a:r>
          </a:p>
        </p:txBody>
      </p:sp>
      <p:sp>
        <p:nvSpPr>
          <p:cNvPr id="22" name="TextBox 61"/>
          <p:cNvSpPr txBox="1"/>
          <p:nvPr/>
        </p:nvSpPr>
        <p:spPr>
          <a:xfrm>
            <a:off x="8921115" y="4116070"/>
            <a:ext cx="121666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800" b="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总结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5807373" y="1699860"/>
            <a:ext cx="650269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61"/>
          <p:cNvSpPr txBox="1"/>
          <p:nvPr/>
        </p:nvSpPr>
        <p:spPr>
          <a:xfrm>
            <a:off x="2682240" y="2614930"/>
            <a:ext cx="7288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7200" spc="60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网络拓扑图</a:t>
            </a:r>
          </a:p>
        </p:txBody>
      </p:sp>
      <p:sp>
        <p:nvSpPr>
          <p:cNvPr id="3" name="TextBox 61"/>
          <p:cNvSpPr txBox="1"/>
          <p:nvPr/>
        </p:nvSpPr>
        <p:spPr>
          <a:xfrm>
            <a:off x="4836988" y="4196320"/>
            <a:ext cx="251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altLang="zh-CN" sz="2800" b="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PART ONE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529432" y="2232276"/>
            <a:ext cx="148537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图片包含 植物, 龙舌兰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45592" flipV="1">
            <a:off x="5588714" y="436685"/>
            <a:ext cx="1014572" cy="3271478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4272121" y="4010953"/>
            <a:ext cx="364775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77190" y="2232276"/>
            <a:ext cx="148537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5133544" y="22561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拓扑图</a:t>
            </a:r>
          </a:p>
        </p:txBody>
      </p:sp>
      <p:sp>
        <p:nvSpPr>
          <p:cNvPr id="13" name="矩形 12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591670" y="611841"/>
            <a:ext cx="2769900" cy="382344"/>
            <a:chOff x="4630057" y="1237951"/>
            <a:chExt cx="2769900" cy="382344"/>
          </a:xfrm>
        </p:grpSpPr>
        <p:pic>
          <p:nvPicPr>
            <p:cNvPr id="18" name="图片 17" descr="图片包含 植物, 龙舌兰&#10;&#10;已生成极高可信度的说明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19" name="直接连接符 18"/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9885155-023B-4FEE-BF25-CE36FA91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38" y="1100429"/>
            <a:ext cx="10140724" cy="5225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1"/>
          <p:cNvSpPr txBox="1"/>
          <p:nvPr/>
        </p:nvSpPr>
        <p:spPr>
          <a:xfrm>
            <a:off x="3301365" y="2614930"/>
            <a:ext cx="5888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7200" spc="60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功能及配置</a:t>
            </a:r>
          </a:p>
        </p:txBody>
      </p:sp>
      <p:sp>
        <p:nvSpPr>
          <p:cNvPr id="5" name="TextBox 61"/>
          <p:cNvSpPr txBox="1"/>
          <p:nvPr/>
        </p:nvSpPr>
        <p:spPr>
          <a:xfrm>
            <a:off x="4836988" y="4196320"/>
            <a:ext cx="251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altLang="zh-CN" sz="2800" b="0" dirty="0">
                <a:solidFill>
                  <a:schemeClr val="bg2">
                    <a:lumMod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PART TWO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529432" y="2232276"/>
            <a:ext cx="148537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72121" y="4010953"/>
            <a:ext cx="364775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177190" y="2232276"/>
            <a:ext cx="1485378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图片包含 植物&#10;&#10;已生成极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26168">
            <a:off x="5593883" y="624536"/>
            <a:ext cx="1303964" cy="274404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图片包含 植物, 树叶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9065" flipV="1">
            <a:off x="5665181" y="837414"/>
            <a:ext cx="861638" cy="11325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711050" y="139044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20426" y="1390447"/>
            <a:ext cx="660524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/>
          <p:nvPr/>
        </p:nvSpPr>
        <p:spPr>
          <a:xfrm>
            <a:off x="3769393" y="599631"/>
            <a:ext cx="465321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实现的功能 </a:t>
            </a:r>
            <a:endParaRPr lang="zh-CN" altLang="en-US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561340" y="4393565"/>
            <a:ext cx="1729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三层交换机</a:t>
            </a:r>
          </a:p>
        </p:txBody>
      </p:sp>
      <p:sp>
        <p:nvSpPr>
          <p:cNvPr id="24" name="TextBox 10"/>
          <p:cNvSpPr txBox="1"/>
          <p:nvPr/>
        </p:nvSpPr>
        <p:spPr>
          <a:xfrm>
            <a:off x="738957" y="2942031"/>
            <a:ext cx="109606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划分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vlan</a:t>
            </a:r>
          </a:p>
        </p:txBody>
      </p:sp>
      <p:sp>
        <p:nvSpPr>
          <p:cNvPr id="25" name="椭圆 24"/>
          <p:cNvSpPr/>
          <p:nvPr/>
        </p:nvSpPr>
        <p:spPr>
          <a:xfrm>
            <a:off x="5352867" y="2703711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TextBox 8"/>
          <p:cNvSpPr txBox="1"/>
          <p:nvPr/>
        </p:nvSpPr>
        <p:spPr>
          <a:xfrm>
            <a:off x="2802255" y="4408411"/>
            <a:ext cx="1707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三层交换机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071495" y="3009900"/>
            <a:ext cx="12738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跨网段访问</a:t>
            </a:r>
          </a:p>
        </p:txBody>
      </p:sp>
      <p:sp>
        <p:nvSpPr>
          <p:cNvPr id="28" name="椭圆 27"/>
          <p:cNvSpPr/>
          <p:nvPr/>
        </p:nvSpPr>
        <p:spPr>
          <a:xfrm>
            <a:off x="2982835" y="2692916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TextBox 8"/>
          <p:cNvSpPr txBox="1"/>
          <p:nvPr/>
        </p:nvSpPr>
        <p:spPr>
          <a:xfrm>
            <a:off x="7678448" y="4424155"/>
            <a:ext cx="145166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DNS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服务器</a:t>
            </a:r>
          </a:p>
        </p:txBody>
      </p:sp>
      <p:sp>
        <p:nvSpPr>
          <p:cNvPr id="30" name="TextBox 10"/>
          <p:cNvSpPr txBox="1"/>
          <p:nvPr/>
        </p:nvSpPr>
        <p:spPr>
          <a:xfrm>
            <a:off x="7767320" y="2941955"/>
            <a:ext cx="12738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域名</a:t>
            </a:r>
          </a:p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解析</a:t>
            </a:r>
          </a:p>
        </p:txBody>
      </p:sp>
      <p:sp>
        <p:nvSpPr>
          <p:cNvPr id="31" name="椭圆 30"/>
          <p:cNvSpPr/>
          <p:nvPr/>
        </p:nvSpPr>
        <p:spPr>
          <a:xfrm>
            <a:off x="7678448" y="2692281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TextBox 10"/>
          <p:cNvSpPr txBox="1"/>
          <p:nvPr/>
        </p:nvSpPr>
        <p:spPr>
          <a:xfrm>
            <a:off x="9744075" y="2953385"/>
            <a:ext cx="1693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动态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IP</a:t>
            </a:r>
          </a:p>
          <a:p>
            <a:pPr algn="ctr"/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的分配</a:t>
            </a:r>
          </a:p>
        </p:txBody>
      </p:sp>
      <p:sp>
        <p:nvSpPr>
          <p:cNvPr id="34" name="椭圆 33"/>
          <p:cNvSpPr/>
          <p:nvPr/>
        </p:nvSpPr>
        <p:spPr>
          <a:xfrm>
            <a:off x="9865176" y="2703076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5" name="图片 34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1769252" y="2242694"/>
            <a:ext cx="467514" cy="1106219"/>
          </a:xfrm>
          <a:prstGeom prst="rect">
            <a:avLst/>
          </a:prstGeom>
        </p:spPr>
      </p:pic>
      <p:pic>
        <p:nvPicPr>
          <p:cNvPr id="36" name="图片 35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4091647" y="2242694"/>
            <a:ext cx="467514" cy="1106219"/>
          </a:xfrm>
          <a:prstGeom prst="rect">
            <a:avLst/>
          </a:prstGeom>
        </p:spPr>
      </p:pic>
      <p:pic>
        <p:nvPicPr>
          <p:cNvPr id="37" name="图片 36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8805450" y="2242694"/>
            <a:ext cx="467514" cy="1106219"/>
          </a:xfrm>
          <a:prstGeom prst="rect">
            <a:avLst/>
          </a:prstGeom>
        </p:spPr>
      </p:pic>
      <p:pic>
        <p:nvPicPr>
          <p:cNvPr id="38" name="图片 37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11036389" y="2242695"/>
            <a:ext cx="467514" cy="11062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65360" y="4366260"/>
            <a:ext cx="1675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ea typeface="宋体" panose="02010600030101010101" pitchFamily="2" charset="-122"/>
              </a:rPr>
              <a:t>DHCP</a:t>
            </a:r>
            <a:r>
              <a:rPr lang="zh-CN" altLang="en-US" sz="2000">
                <a:ea typeface="宋体" panose="02010600030101010101" pitchFamily="2" charset="-122"/>
              </a:rPr>
              <a:t>服务器</a:t>
            </a:r>
          </a:p>
        </p:txBody>
      </p:sp>
      <p:sp>
        <p:nvSpPr>
          <p:cNvPr id="3" name="椭圆 2"/>
          <p:cNvSpPr/>
          <p:nvPr/>
        </p:nvSpPr>
        <p:spPr>
          <a:xfrm>
            <a:off x="561157" y="2703711"/>
            <a:ext cx="1451662" cy="1451662"/>
          </a:xfrm>
          <a:prstGeom prst="ellipse">
            <a:avLst/>
          </a:prstGeom>
          <a:noFill/>
          <a:ln w="28575">
            <a:solidFill>
              <a:schemeClr val="bg2">
                <a:lumMod val="25000"/>
                <a:alpha val="50000"/>
              </a:schemeClr>
            </a:solidFill>
            <a:prstDash val="dash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 descr="图片包含 植物&#10;&#10;已生成高可信度的说明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4966">
            <a:off x="6486232" y="2242694"/>
            <a:ext cx="467514" cy="11062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53050" y="4366260"/>
            <a:ext cx="1961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web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服务器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567680" y="2953385"/>
            <a:ext cx="1057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  <a:sym typeface="+mn-ea"/>
              </a:rPr>
              <a:t>访问网页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20B00B5-6580-47DA-881F-C7D78186C694}"/>
              </a:ext>
            </a:extLst>
          </p:cNvPr>
          <p:cNvSpPr txBox="1"/>
          <p:nvPr/>
        </p:nvSpPr>
        <p:spPr>
          <a:xfrm>
            <a:off x="4265499" y="44659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静态</a:t>
            </a:r>
            <a:r>
              <a:rPr lang="en-US" altLang="zh-CN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IP</a:t>
            </a:r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设置</a:t>
            </a:r>
            <a:endParaRPr lang="en-US" altLang="zh-CN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BC808E-03A1-40D0-AC14-68E7A01D0DA3}"/>
              </a:ext>
            </a:extLst>
          </p:cNvPr>
          <p:cNvGrpSpPr/>
          <p:nvPr/>
        </p:nvGrpSpPr>
        <p:grpSpPr>
          <a:xfrm>
            <a:off x="4722480" y="1001096"/>
            <a:ext cx="2769900" cy="382344"/>
            <a:chOff x="4630057" y="1237951"/>
            <a:chExt cx="2769900" cy="382344"/>
          </a:xfrm>
        </p:grpSpPr>
        <p:pic>
          <p:nvPicPr>
            <p:cNvPr id="5" name="图片 4" descr="图片包含 植物, 龙舌兰&#10;&#10;已生成极高可信度的说明">
              <a:extLst>
                <a:ext uri="{FF2B5EF4-FFF2-40B4-BE49-F238E27FC236}">
                  <a16:creationId xmlns:a16="http://schemas.microsoft.com/office/drawing/2014/main" id="{D37D94B5-F9E7-4069-B41A-58A13D9EC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A976C1C-3DDB-4253-8B49-C02C8186BF2F}"/>
                </a:ext>
              </a:extLst>
            </p:cNvPr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9972B5E-4A4C-4E5D-871B-44EC88CE9038}"/>
                </a:ext>
              </a:extLst>
            </p:cNvPr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ACC17930-21D2-445D-AB05-770E21F1C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13509"/>
              </p:ext>
            </p:extLst>
          </p:nvPr>
        </p:nvGraphicFramePr>
        <p:xfrm>
          <a:off x="2312891" y="2092623"/>
          <a:ext cx="71846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73">
                  <a:extLst>
                    <a:ext uri="{9D8B030D-6E8A-4147-A177-3AD203B41FA5}">
                      <a16:colId xmlns:a16="http://schemas.microsoft.com/office/drawing/2014/main" val="1534186214"/>
                    </a:ext>
                  </a:extLst>
                </a:gridCol>
                <a:gridCol w="1432800">
                  <a:extLst>
                    <a:ext uri="{9D8B030D-6E8A-4147-A177-3AD203B41FA5}">
                      <a16:colId xmlns:a16="http://schemas.microsoft.com/office/drawing/2014/main" val="755730112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2604102586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3658070245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3423894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子网掩码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默认网关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4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6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192.168.10.254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5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192.168.20.1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192.168.20.254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3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192.168.20.2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192.168.20.254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78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192.168.30.1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192.168.30.254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2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192.168.30.2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192.168.30.254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7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192.168.40.1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192.168.40.254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2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192.168.40.2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255.255.255.0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192.168.40.254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58494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730F737D-9929-43E4-BC3E-6357962CC80C}"/>
              </a:ext>
            </a:extLst>
          </p:cNvPr>
          <p:cNvSpPr/>
          <p:nvPr/>
        </p:nvSpPr>
        <p:spPr>
          <a:xfrm>
            <a:off x="2418542" y="1463017"/>
            <a:ext cx="3490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+mn-lt"/>
                <a:cs typeface="+mn-lt"/>
              </a:rPr>
              <a:t>步骤一</a:t>
            </a:r>
            <a:r>
              <a:rPr lang="en-US" altLang="zh-CN" b="1" dirty="0">
                <a:ea typeface="+mn-lt"/>
                <a:cs typeface="+mn-lt"/>
              </a:rPr>
              <a:t>:</a:t>
            </a:r>
            <a:r>
              <a:rPr lang="zh-CN" altLang="en-US" b="1" dirty="0">
                <a:ea typeface="+mn-lt"/>
                <a:cs typeface="+mn-lt"/>
              </a:rPr>
              <a:t>对</a:t>
            </a:r>
            <a:r>
              <a:rPr lang="en-US" altLang="zh-CN" b="1" dirty="0">
                <a:ea typeface="+mn-lt"/>
                <a:cs typeface="+mn-lt"/>
              </a:rPr>
              <a:t>PC</a:t>
            </a:r>
            <a:r>
              <a:rPr lang="zh-CN" altLang="en-US" b="1" dirty="0">
                <a:ea typeface="+mn-lt"/>
                <a:cs typeface="+mn-lt"/>
              </a:rPr>
              <a:t>主机进行静态</a:t>
            </a:r>
            <a:r>
              <a:rPr lang="en-US" altLang="zh-CN" b="1" dirty="0">
                <a:ea typeface="+mn-lt"/>
                <a:cs typeface="+mn-lt"/>
              </a:rPr>
              <a:t>IP</a:t>
            </a:r>
            <a:r>
              <a:rPr lang="zh-CN" altLang="en-US" b="1" dirty="0">
                <a:ea typeface="+mn-lt"/>
                <a:cs typeface="+mn-lt"/>
              </a:rPr>
              <a:t>设置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65B056-7197-4A55-8AA8-86A85E1D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857" y="1505084"/>
            <a:ext cx="8114286" cy="197142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274B7D1-28D8-43F0-86CA-C1C082B9A834}"/>
              </a:ext>
            </a:extLst>
          </p:cNvPr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93D23D0-EC83-486A-A719-E6CC9025D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699" y="3575426"/>
            <a:ext cx="7947877" cy="26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4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20B00B5-6580-47DA-881F-C7D78186C694}"/>
              </a:ext>
            </a:extLst>
          </p:cNvPr>
          <p:cNvSpPr txBox="1"/>
          <p:nvPr/>
        </p:nvSpPr>
        <p:spPr>
          <a:xfrm>
            <a:off x="4265499" y="44659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VLAN</a:t>
            </a:r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划分</a:t>
            </a:r>
            <a:endParaRPr lang="en-US" altLang="zh-CN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BC808E-03A1-40D0-AC14-68E7A01D0DA3}"/>
              </a:ext>
            </a:extLst>
          </p:cNvPr>
          <p:cNvGrpSpPr/>
          <p:nvPr/>
        </p:nvGrpSpPr>
        <p:grpSpPr>
          <a:xfrm>
            <a:off x="4722480" y="1001096"/>
            <a:ext cx="2769900" cy="382344"/>
            <a:chOff x="4630057" y="1237951"/>
            <a:chExt cx="2769900" cy="382344"/>
          </a:xfrm>
        </p:grpSpPr>
        <p:pic>
          <p:nvPicPr>
            <p:cNvPr id="5" name="图片 4" descr="图片包含 植物, 龙舌兰&#10;&#10;已生成极高可信度的说明">
              <a:extLst>
                <a:ext uri="{FF2B5EF4-FFF2-40B4-BE49-F238E27FC236}">
                  <a16:creationId xmlns:a16="http://schemas.microsoft.com/office/drawing/2014/main" id="{D37D94B5-F9E7-4069-B41A-58A13D9EC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A976C1C-3DDB-4253-8B49-C02C8186BF2F}"/>
                </a:ext>
              </a:extLst>
            </p:cNvPr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9972B5E-4A4C-4E5D-871B-44EC88CE9038}"/>
                </a:ext>
              </a:extLst>
            </p:cNvPr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274B7D1-28D8-43F0-86CA-C1C082B9A834}"/>
              </a:ext>
            </a:extLst>
          </p:cNvPr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AB1AA9-8EE1-486C-94BE-DBD39A81AE8F}"/>
              </a:ext>
            </a:extLst>
          </p:cNvPr>
          <p:cNvSpPr/>
          <p:nvPr/>
        </p:nvSpPr>
        <p:spPr>
          <a:xfrm>
            <a:off x="699247" y="1463017"/>
            <a:ext cx="109548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步骤二</a:t>
            </a:r>
            <a:r>
              <a:rPr lang="en-US" altLang="zh-CN" b="1" dirty="0"/>
              <a:t>:</a:t>
            </a:r>
            <a:r>
              <a:rPr lang="zh-CN" altLang="en-US" b="1" dirty="0"/>
              <a:t>利用核心的三层交换机进行</a:t>
            </a:r>
            <a:r>
              <a:rPr lang="en-US" altLang="zh-CN" b="1" dirty="0"/>
              <a:t>VLAN</a:t>
            </a:r>
            <a:r>
              <a:rPr lang="zh-CN" altLang="en-US" b="1" dirty="0"/>
              <a:t>划分</a:t>
            </a:r>
            <a:endParaRPr lang="en-US" altLang="zh-CN" dirty="0"/>
          </a:p>
          <a:p>
            <a:r>
              <a:rPr lang="en-US" altLang="zh-CN" dirty="0"/>
              <a:t>Switch&gt;enable	%</a:t>
            </a:r>
            <a:r>
              <a:rPr lang="zh-CN" altLang="en-US" dirty="0"/>
              <a:t>进入特权模式</a:t>
            </a:r>
            <a:endParaRPr lang="en-US" altLang="zh-CN" dirty="0"/>
          </a:p>
          <a:p>
            <a:r>
              <a:rPr lang="en-US" altLang="zh-CN" dirty="0" err="1"/>
              <a:t>Switch#config</a:t>
            </a:r>
            <a:r>
              <a:rPr lang="en-US" altLang="zh-CN" dirty="0"/>
              <a:t> terminal 	%</a:t>
            </a:r>
            <a:r>
              <a:rPr lang="zh-CN" altLang="en-US" dirty="0"/>
              <a:t>进入全局配置模式</a:t>
            </a:r>
            <a:endParaRPr lang="en-US" altLang="zh-CN" dirty="0"/>
          </a:p>
          <a:p>
            <a:r>
              <a:rPr lang="en-US" altLang="zh-CN" dirty="0"/>
              <a:t>Enter configuration commands, one per line. End with CNTL/Z.</a:t>
            </a:r>
          </a:p>
          <a:p>
            <a:r>
              <a:rPr lang="en-US" altLang="zh-CN" dirty="0"/>
              <a:t>%CDP-4-NATIVE_VLAN_MISMATCH: Native VLAN mismatch discovered on FastEthernet0/4 (40), with Switch FastEthernet0/3 (1).	%</a:t>
            </a:r>
            <a:r>
              <a:rPr lang="en-US" altLang="zh-CN" dirty="0" err="1"/>
              <a:t>cdp</a:t>
            </a:r>
            <a:r>
              <a:rPr lang="zh-CN" altLang="en-US" dirty="0"/>
              <a:t>报文更新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% Incomplete command.</a:t>
            </a:r>
          </a:p>
          <a:p>
            <a:r>
              <a:rPr lang="en-US" altLang="zh-CN" dirty="0"/>
              <a:t>Switch(config)#int range fa0/1-24	%</a:t>
            </a:r>
            <a:r>
              <a:rPr lang="zh-CN" altLang="en-US" dirty="0"/>
              <a:t>配置交换机</a:t>
            </a:r>
            <a:r>
              <a:rPr lang="en-US" altLang="zh-CN" dirty="0"/>
              <a:t>0/1-24</a:t>
            </a:r>
            <a:r>
              <a:rPr lang="zh-CN" altLang="en-US" dirty="0"/>
              <a:t>端口</a:t>
            </a:r>
            <a:endParaRPr lang="en-US" altLang="zh-CN" dirty="0"/>
          </a:p>
          <a:p>
            <a:r>
              <a:rPr lang="en-US" altLang="zh-CN" dirty="0"/>
              <a:t>Switch(config-if-range)#no </a:t>
            </a:r>
            <a:r>
              <a:rPr lang="en-US" altLang="zh-CN" dirty="0" err="1"/>
              <a:t>cdp</a:t>
            </a:r>
            <a:r>
              <a:rPr lang="en-US" altLang="zh-CN" dirty="0"/>
              <a:t> enable	%</a:t>
            </a:r>
            <a:r>
              <a:rPr lang="zh-CN" altLang="en-US" dirty="0"/>
              <a:t>关闭</a:t>
            </a:r>
            <a:r>
              <a:rPr lang="en-US" altLang="zh-CN" dirty="0" err="1"/>
              <a:t>cdp</a:t>
            </a:r>
            <a:r>
              <a:rPr lang="zh-CN" altLang="en-US" dirty="0"/>
              <a:t>报文更新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Switch(config)#</a:t>
            </a:r>
            <a:r>
              <a:rPr lang="en-US" altLang="zh-CN" dirty="0" err="1"/>
              <a:t>vlan</a:t>
            </a:r>
            <a:r>
              <a:rPr lang="en-US" altLang="zh-CN" dirty="0"/>
              <a:t> 10	%</a:t>
            </a:r>
            <a:r>
              <a:rPr lang="zh-CN" altLang="en-US" dirty="0"/>
              <a:t>创建</a:t>
            </a:r>
            <a:r>
              <a:rPr lang="en-US" altLang="zh-CN" dirty="0"/>
              <a:t>vlan10</a:t>
            </a:r>
          </a:p>
          <a:p>
            <a:r>
              <a:rPr lang="en-US" altLang="zh-CN" dirty="0"/>
              <a:t>Switch(config-</a:t>
            </a:r>
            <a:r>
              <a:rPr lang="en-US" altLang="zh-CN" dirty="0" err="1"/>
              <a:t>vlan</a:t>
            </a:r>
            <a:r>
              <a:rPr lang="en-US" altLang="zh-CN" dirty="0"/>
              <a:t>)#exit</a:t>
            </a:r>
          </a:p>
          <a:p>
            <a:r>
              <a:rPr lang="en-US" altLang="zh-CN" dirty="0"/>
              <a:t>Switch(config)#int fa0/1	%</a:t>
            </a:r>
            <a:r>
              <a:rPr lang="zh-CN" altLang="en-US" dirty="0"/>
              <a:t>配置</a:t>
            </a:r>
            <a:r>
              <a:rPr lang="en-US" altLang="zh-CN" dirty="0"/>
              <a:t>0/1</a:t>
            </a:r>
            <a:r>
              <a:rPr lang="zh-CN" altLang="en-US" dirty="0"/>
              <a:t>端口</a:t>
            </a:r>
            <a:endParaRPr lang="en-US" altLang="zh-CN" dirty="0"/>
          </a:p>
          <a:p>
            <a:r>
              <a:rPr lang="en-US" altLang="zh-CN" dirty="0"/>
              <a:t>Switch(config-if)#switchport mode access	%</a:t>
            </a:r>
            <a:r>
              <a:rPr lang="zh-CN" altLang="en-US" dirty="0"/>
              <a:t>强制端口成为</a:t>
            </a:r>
            <a:r>
              <a:rPr lang="en-US" altLang="zh-CN" dirty="0"/>
              <a:t>access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en-US" altLang="zh-CN" dirty="0"/>
              <a:t>Switch(config-if)#switchport access </a:t>
            </a:r>
            <a:r>
              <a:rPr lang="en-US" altLang="zh-CN" dirty="0" err="1"/>
              <a:t>vlan</a:t>
            </a:r>
            <a:r>
              <a:rPr lang="en-US" altLang="zh-CN" dirty="0"/>
              <a:t> 10	%</a:t>
            </a:r>
            <a:r>
              <a:rPr lang="zh-CN" altLang="en-US" dirty="0"/>
              <a:t>端口配置</a:t>
            </a:r>
            <a:r>
              <a:rPr lang="en-US" altLang="zh-CN" dirty="0"/>
              <a:t>vlan10</a:t>
            </a:r>
          </a:p>
          <a:p>
            <a:r>
              <a:rPr lang="en-US" altLang="zh-CN" dirty="0"/>
              <a:t>Switch(config-if)#exit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BBA32D7-19B7-4B67-ACBB-3BFA51CA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80" y="1404940"/>
            <a:ext cx="729804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20B00B5-6580-47DA-881F-C7D78186C694}"/>
              </a:ext>
            </a:extLst>
          </p:cNvPr>
          <p:cNvSpPr txBox="1"/>
          <p:nvPr/>
        </p:nvSpPr>
        <p:spPr>
          <a:xfrm>
            <a:off x="4265499" y="446596"/>
            <a:ext cx="366100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VLAN</a:t>
            </a:r>
            <a:r>
              <a:rPr lang="zh-CN" altLang="en-US" sz="3200" spc="600" dirty="0">
                <a:solidFill>
                  <a:schemeClr val="tx1"/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地址配置</a:t>
            </a:r>
            <a:endParaRPr lang="en-US" altLang="zh-CN" sz="3200" spc="600" dirty="0">
              <a:solidFill>
                <a:schemeClr val="tx1"/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BC808E-03A1-40D0-AC14-68E7A01D0DA3}"/>
              </a:ext>
            </a:extLst>
          </p:cNvPr>
          <p:cNvGrpSpPr/>
          <p:nvPr/>
        </p:nvGrpSpPr>
        <p:grpSpPr>
          <a:xfrm>
            <a:off x="4722480" y="1001096"/>
            <a:ext cx="2769900" cy="382344"/>
            <a:chOff x="4630057" y="1237951"/>
            <a:chExt cx="2769900" cy="382344"/>
          </a:xfrm>
        </p:grpSpPr>
        <p:pic>
          <p:nvPicPr>
            <p:cNvPr id="5" name="图片 4" descr="图片包含 植物, 龙舌兰&#10;&#10;已生成极高可信度的说明">
              <a:extLst>
                <a:ext uri="{FF2B5EF4-FFF2-40B4-BE49-F238E27FC236}">
                  <a16:creationId xmlns:a16="http://schemas.microsoft.com/office/drawing/2014/main" id="{D37D94B5-F9E7-4069-B41A-58A13D9EC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45592" flipV="1">
              <a:off x="5858423" y="812692"/>
              <a:ext cx="382344" cy="1232862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A976C1C-3DDB-4253-8B49-C02C8186BF2F}"/>
                </a:ext>
              </a:extLst>
            </p:cNvPr>
            <p:cNvCxnSpPr/>
            <p:nvPr/>
          </p:nvCxnSpPr>
          <p:spPr>
            <a:xfrm>
              <a:off x="4630057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9972B5E-4A4C-4E5D-871B-44EC88CE9038}"/>
                </a:ext>
              </a:extLst>
            </p:cNvPr>
            <p:cNvCxnSpPr/>
            <p:nvPr/>
          </p:nvCxnSpPr>
          <p:spPr>
            <a:xfrm>
              <a:off x="6739433" y="1390447"/>
              <a:ext cx="660524" cy="0"/>
            </a:xfrm>
            <a:prstGeom prst="line">
              <a:avLst/>
            </a:prstGeom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274B7D1-28D8-43F0-86CA-C1C082B9A834}"/>
              </a:ext>
            </a:extLst>
          </p:cNvPr>
          <p:cNvSpPr/>
          <p:nvPr/>
        </p:nvSpPr>
        <p:spPr>
          <a:xfrm>
            <a:off x="251791" y="225287"/>
            <a:ext cx="11675166" cy="638754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AB1AA9-8EE1-486C-94BE-DBD39A81AE8F}"/>
              </a:ext>
            </a:extLst>
          </p:cNvPr>
          <p:cNvSpPr/>
          <p:nvPr/>
        </p:nvSpPr>
        <p:spPr>
          <a:xfrm>
            <a:off x="699247" y="1463017"/>
            <a:ext cx="10954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步骤三</a:t>
            </a:r>
            <a:r>
              <a:rPr lang="en-US" altLang="zh-CN" b="1" dirty="0"/>
              <a:t>:</a:t>
            </a:r>
            <a:r>
              <a:rPr lang="zh-CN" altLang="en-US" b="1" dirty="0"/>
              <a:t>三层交换机配置</a:t>
            </a:r>
            <a:r>
              <a:rPr lang="en-US" altLang="zh-CN" b="1" dirty="0"/>
              <a:t>VLAN</a:t>
            </a:r>
            <a:r>
              <a:rPr lang="zh-CN" altLang="en-US" b="1" dirty="0"/>
              <a:t>的</a:t>
            </a:r>
            <a:r>
              <a:rPr lang="en-US" altLang="zh-CN" b="1" dirty="0"/>
              <a:t>IP</a:t>
            </a:r>
            <a:r>
              <a:rPr lang="zh-CN" altLang="en-US" b="1" dirty="0"/>
              <a:t>地址</a:t>
            </a:r>
            <a:endParaRPr lang="en-US" altLang="zh-CN" dirty="0"/>
          </a:p>
          <a:p>
            <a:r>
              <a:rPr lang="en-US" altLang="zh-CN" dirty="0"/>
              <a:t>Switch(config)#int </a:t>
            </a:r>
            <a:r>
              <a:rPr lang="en-US" altLang="zh-CN" dirty="0" err="1"/>
              <a:t>vlan</a:t>
            </a:r>
            <a:r>
              <a:rPr lang="en-US" altLang="zh-CN" dirty="0"/>
              <a:t> 10	%</a:t>
            </a:r>
            <a:r>
              <a:rPr lang="zh-CN" altLang="en-US" dirty="0"/>
              <a:t>配置</a:t>
            </a:r>
            <a:r>
              <a:rPr lang="en-US" altLang="zh-CN" dirty="0"/>
              <a:t>vlan10</a:t>
            </a:r>
          </a:p>
          <a:p>
            <a:r>
              <a:rPr lang="en-US" altLang="zh-CN" dirty="0"/>
              <a:t>Switch(config-if)#</a:t>
            </a:r>
            <a:r>
              <a:rPr lang="en-US" altLang="zh-CN" dirty="0" err="1"/>
              <a:t>ip</a:t>
            </a:r>
            <a:r>
              <a:rPr lang="en-US" altLang="zh-CN" dirty="0"/>
              <a:t> address 192.168.10.254 255.255.255.0	%</a:t>
            </a:r>
            <a:r>
              <a:rPr lang="zh-CN" altLang="en-US" dirty="0"/>
              <a:t>配置</a:t>
            </a:r>
            <a:r>
              <a:rPr lang="en-US" altLang="zh-CN" dirty="0"/>
              <a:t>vlan10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Switch(config-if)#exit</a:t>
            </a:r>
          </a:p>
          <a:p>
            <a:r>
              <a:rPr lang="en-US" altLang="zh-CN" dirty="0"/>
              <a:t>Switch(config)#int </a:t>
            </a:r>
            <a:r>
              <a:rPr lang="en-US" altLang="zh-CN" dirty="0" err="1"/>
              <a:t>vlan</a:t>
            </a:r>
            <a:r>
              <a:rPr lang="en-US" altLang="zh-CN" dirty="0"/>
              <a:t> 20	%</a:t>
            </a:r>
            <a:r>
              <a:rPr lang="zh-CN" altLang="en-US" dirty="0"/>
              <a:t>配置</a:t>
            </a:r>
            <a:r>
              <a:rPr lang="en-US" altLang="zh-CN" dirty="0"/>
              <a:t>vlan20</a:t>
            </a:r>
          </a:p>
          <a:p>
            <a:r>
              <a:rPr lang="en-US" altLang="zh-CN" dirty="0"/>
              <a:t>Switch(config-if)#</a:t>
            </a:r>
            <a:r>
              <a:rPr lang="en-US" altLang="zh-CN" dirty="0" err="1"/>
              <a:t>ip</a:t>
            </a:r>
            <a:r>
              <a:rPr lang="en-US" altLang="zh-CN" dirty="0"/>
              <a:t> address 192.168.20.254 255.255.255.0	%</a:t>
            </a:r>
            <a:r>
              <a:rPr lang="zh-CN" altLang="en-US" dirty="0"/>
              <a:t>配置</a:t>
            </a:r>
            <a:r>
              <a:rPr lang="en-US" altLang="zh-CN" dirty="0"/>
              <a:t>vlan20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Switch(config-if)#exit</a:t>
            </a:r>
          </a:p>
          <a:p>
            <a:r>
              <a:rPr lang="en-US" altLang="zh-CN" dirty="0"/>
              <a:t>Switch(config)#int </a:t>
            </a:r>
            <a:r>
              <a:rPr lang="en-US" altLang="zh-CN" dirty="0" err="1"/>
              <a:t>vlan</a:t>
            </a:r>
            <a:r>
              <a:rPr lang="en-US" altLang="zh-CN" dirty="0"/>
              <a:t> 30	%</a:t>
            </a:r>
            <a:r>
              <a:rPr lang="zh-CN" altLang="en-US" dirty="0"/>
              <a:t>配置</a:t>
            </a:r>
            <a:r>
              <a:rPr lang="en-US" altLang="zh-CN" dirty="0"/>
              <a:t>vlan30</a:t>
            </a:r>
          </a:p>
          <a:p>
            <a:r>
              <a:rPr lang="en-US" altLang="zh-CN" dirty="0"/>
              <a:t>Switch(config-if)#</a:t>
            </a:r>
            <a:r>
              <a:rPr lang="en-US" altLang="zh-CN" dirty="0" err="1"/>
              <a:t>ip</a:t>
            </a:r>
            <a:r>
              <a:rPr lang="en-US" altLang="zh-CN" dirty="0"/>
              <a:t> address 192.168.30.254 255.255.255.0	%</a:t>
            </a:r>
            <a:r>
              <a:rPr lang="zh-CN" altLang="en-US" dirty="0"/>
              <a:t>配置</a:t>
            </a:r>
            <a:r>
              <a:rPr lang="en-US" altLang="zh-CN" dirty="0"/>
              <a:t>vlan30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Switch(config-if)#exit</a:t>
            </a:r>
          </a:p>
          <a:p>
            <a:r>
              <a:rPr lang="en-US" altLang="zh-CN" dirty="0"/>
              <a:t>Switch(config)#int </a:t>
            </a:r>
            <a:r>
              <a:rPr lang="en-US" altLang="zh-CN" dirty="0" err="1"/>
              <a:t>vlan</a:t>
            </a:r>
            <a:r>
              <a:rPr lang="en-US" altLang="zh-CN" dirty="0"/>
              <a:t> 40	%</a:t>
            </a:r>
            <a:r>
              <a:rPr lang="zh-CN" altLang="en-US" dirty="0"/>
              <a:t>配置</a:t>
            </a:r>
            <a:r>
              <a:rPr lang="en-US" altLang="zh-CN" dirty="0"/>
              <a:t>vlan40</a:t>
            </a:r>
          </a:p>
          <a:p>
            <a:r>
              <a:rPr lang="en-US" altLang="zh-CN" dirty="0"/>
              <a:t>Switch(config-if)#</a:t>
            </a:r>
            <a:r>
              <a:rPr lang="en-US" altLang="zh-CN" dirty="0" err="1"/>
              <a:t>ip</a:t>
            </a:r>
            <a:r>
              <a:rPr lang="en-US" altLang="zh-CN" dirty="0"/>
              <a:t> address 192.168.40.254 255.255.255.0	%</a:t>
            </a:r>
            <a:r>
              <a:rPr lang="zh-CN" altLang="en-US" dirty="0"/>
              <a:t>配置</a:t>
            </a:r>
            <a:r>
              <a:rPr lang="en-US" altLang="zh-CN" dirty="0"/>
              <a:t>vlan40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Switch(config-if)#exit</a:t>
            </a:r>
          </a:p>
          <a:p>
            <a:r>
              <a:rPr lang="en-US" altLang="zh-CN" dirty="0"/>
              <a:t>Switch(config)#int </a:t>
            </a:r>
            <a:r>
              <a:rPr lang="en-US" altLang="zh-CN" dirty="0" err="1"/>
              <a:t>vlan</a:t>
            </a:r>
            <a:r>
              <a:rPr lang="en-US" altLang="zh-CN" dirty="0"/>
              <a:t> 50	%</a:t>
            </a:r>
            <a:r>
              <a:rPr lang="zh-CN" altLang="en-US" dirty="0"/>
              <a:t>配置</a:t>
            </a:r>
            <a:r>
              <a:rPr lang="en-US" altLang="zh-CN" dirty="0"/>
              <a:t>vlan50</a:t>
            </a:r>
          </a:p>
          <a:p>
            <a:r>
              <a:rPr lang="en-US" altLang="zh-CN" dirty="0"/>
              <a:t>Switch(config-if)#</a:t>
            </a:r>
            <a:r>
              <a:rPr lang="en-US" altLang="zh-CN" dirty="0" err="1"/>
              <a:t>ip</a:t>
            </a:r>
            <a:r>
              <a:rPr lang="en-US" altLang="zh-CN" dirty="0"/>
              <a:t> address 192.168.50.254 255.255.255.0	%</a:t>
            </a:r>
            <a:r>
              <a:rPr lang="zh-CN" altLang="en-US" dirty="0"/>
              <a:t>配置</a:t>
            </a:r>
            <a:r>
              <a:rPr lang="en-US" altLang="zh-CN" dirty="0"/>
              <a:t>vlan50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Switch(config-if)#exit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557FB2-7960-4426-91CD-55EBEA014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65" y="1141731"/>
            <a:ext cx="6612376" cy="31180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CE2265-0D7C-4565-9F20-3BC99F62C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003" y="3092598"/>
            <a:ext cx="6612375" cy="31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6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601</Words>
  <Application>Microsoft Office PowerPoint</Application>
  <PresentationFormat>宽屏</PresentationFormat>
  <Paragraphs>129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思源宋体</vt:lpstr>
      <vt:lpstr>思源宋体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1402792495@qq.com</cp:lastModifiedBy>
  <cp:revision>171</cp:revision>
  <dcterms:created xsi:type="dcterms:W3CDTF">2017-10-10T00:44:00Z</dcterms:created>
  <dcterms:modified xsi:type="dcterms:W3CDTF">2019-12-17T17:20:51Z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