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99" r:id="rId6"/>
    <p:sldId id="319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>
          <p15:clr>
            <a:srgbClr val="A4A3A4"/>
          </p15:clr>
        </p15:guide>
        <p15:guide id="2" pos="37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FFFFFF"/>
    <a:srgbClr val="F7F7F7"/>
    <a:srgbClr val="E8E8E8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2" y="114"/>
      </p:cViewPr>
      <p:guideLst>
        <p:guide orient="horz" pos="2153"/>
        <p:guide pos="37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8A244-5B34-4DF7-9121-06C35A4E7DBB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A3BB0-EEAE-420E-B38B-A7ED22701E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A3BB0-EEAE-420E-B38B-A7ED22701EB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A3BB0-EEAE-420E-B38B-A7ED22701EB5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A3BB0-EEAE-420E-B38B-A7ED22701EB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A3BB0-EEAE-420E-B38B-A7ED22701EB5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A3BB0-EEAE-420E-B38B-A7ED22701EB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A3BB0-EEAE-420E-B38B-A7ED22701EB5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A3BB0-EEAE-420E-B38B-A7ED22701EB5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A3BB0-EEAE-420E-B38B-A7ED22701EB5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A3BB0-EEAE-420E-B38B-A7ED22701EB5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A3BB0-EEAE-420E-B38B-A7ED22701EB5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A3BB0-EEAE-420E-B38B-A7ED22701EB5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A3BB0-EEAE-420E-B38B-A7ED22701EB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A3BB0-EEAE-420E-B38B-A7ED22701EB5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A3BB0-EEAE-420E-B38B-A7ED22701EB5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A3BB0-EEAE-420E-B38B-A7ED22701EB5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A3BB0-EEAE-420E-B38B-A7ED22701EB5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A3BB0-EEAE-420E-B38B-A7ED22701EB5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A3BB0-EEAE-420E-B38B-A7ED22701EB5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A3BB0-EEAE-420E-B38B-A7ED22701EB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A3BB0-EEAE-420E-B38B-A7ED22701EB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A3BB0-EEAE-420E-B38B-A7ED22701EB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A3BB0-EEAE-420E-B38B-A7ED22701EB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A3BB0-EEAE-420E-B38B-A7ED22701EB5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A3BB0-EEAE-420E-B38B-A7ED22701EB5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A3BB0-EEAE-420E-B38B-A7ED22701EB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6BB0-216C-460B-89AC-5865958B4F82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28C3-7BC5-4E1E-AF5F-6C2767E373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宋体" panose="02020400000000000000" pitchFamily="18" charset="-122"/>
                <a:ea typeface="思源宋体" panose="02020400000000000000" pitchFamily="18" charset="-122"/>
              </a:defRPr>
            </a:lvl1pPr>
          </a:lstStyle>
          <a:p>
            <a:fld id="{15336BB0-216C-460B-89AC-5865958B4F82}" type="datetimeFigureOut">
              <a:rPr lang="zh-CN" altLang="en-US" smtClean="0"/>
              <a:t>2019/12/18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宋体" panose="02020400000000000000" pitchFamily="18" charset="-122"/>
                <a:ea typeface="思源宋体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宋体" panose="02020400000000000000" pitchFamily="18" charset="-122"/>
                <a:ea typeface="思源宋体" panose="02020400000000000000" pitchFamily="18" charset="-122"/>
              </a:defRPr>
            </a:lvl1pPr>
          </a:lstStyle>
          <a:p>
            <a:fld id="{212828C3-7BC5-4E1E-AF5F-6C2767E3731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2500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宋体" panose="02020400000000000000" pitchFamily="18" charset="-122"/>
          <a:ea typeface="思源宋体" panose="02020400000000000000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宋体" panose="02020400000000000000" pitchFamily="18" charset="-122"/>
          <a:ea typeface="思源宋体" panose="02020400000000000000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宋体" panose="02020400000000000000" pitchFamily="18" charset="-122"/>
          <a:ea typeface="思源宋体" panose="02020400000000000000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" panose="02020400000000000000" pitchFamily="18" charset="-122"/>
          <a:ea typeface="思源宋体" panose="02020400000000000000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" panose="02020400000000000000" pitchFamily="18" charset="-122"/>
          <a:ea typeface="思源宋体" panose="02020400000000000000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 descr="图片包含 植物, 树叶, 蕨&#10;&#10;已生成极高可信度的说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12095">
            <a:off x="5310948" y="2617009"/>
            <a:ext cx="2322330" cy="6858000"/>
          </a:xfrm>
          <a:prstGeom prst="rect">
            <a:avLst/>
          </a:prstGeom>
        </p:spPr>
      </p:pic>
      <p:pic>
        <p:nvPicPr>
          <p:cNvPr id="34" name="图片 33" descr="图片包含 植物, 树叶, 蕨&#10;&#10;已生成极高可信度的说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49037" flipH="1" flipV="1">
            <a:off x="4201423" y="-2429962"/>
            <a:ext cx="2322330" cy="6858000"/>
          </a:xfrm>
          <a:prstGeom prst="rect">
            <a:avLst/>
          </a:prstGeom>
        </p:spPr>
      </p:pic>
      <p:pic>
        <p:nvPicPr>
          <p:cNvPr id="35" name="图片 34" descr="图片包含 植物, 树叶, 蕨&#10;&#10;已生成极高可信度的说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5647" flipH="1" flipV="1">
            <a:off x="-144168" y="247"/>
            <a:ext cx="2322330" cy="6858000"/>
          </a:xfrm>
          <a:prstGeom prst="rect">
            <a:avLst/>
          </a:prstGeom>
        </p:spPr>
      </p:pic>
      <p:pic>
        <p:nvPicPr>
          <p:cNvPr id="36" name="图片 35" descr="图片包含 植物, 树叶, 蕨&#10;&#10;已生成极高可信度的说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75125">
            <a:off x="10055847" y="-207740"/>
            <a:ext cx="2322330" cy="6858000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23235" y="2352675"/>
            <a:ext cx="6578600" cy="1090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4400" b="1" spc="600" dirty="0">
                <a:solidFill>
                  <a:schemeClr val="bg2">
                    <a:lumMod val="25000"/>
                  </a:schemeClr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简单公司网的设计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4111477" y="5032306"/>
            <a:ext cx="3969046" cy="37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endParaRPr lang="zh-CN" sz="1400" b="0" dirty="0">
              <a:solidFill>
                <a:schemeClr val="bg2">
                  <a:lumMod val="25000"/>
                </a:schemeClr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686629" y="2237244"/>
            <a:ext cx="481874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5256139" y="3324472"/>
            <a:ext cx="1679723" cy="37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endParaRPr lang="zh-CN" sz="1400" b="0" dirty="0">
              <a:solidFill>
                <a:schemeClr val="bg2">
                  <a:lumMod val="25000"/>
                </a:schemeClr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1791" y="225287"/>
            <a:ext cx="11675166" cy="638754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3686629" y="3804786"/>
            <a:ext cx="481874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673985" y="3695065"/>
            <a:ext cx="7959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汇报人</a:t>
            </a:r>
            <a:r>
              <a:rPr lang="en-US" altLang="zh-CN" b="1" dirty="0"/>
              <a:t>:  </a:t>
            </a:r>
            <a:r>
              <a:rPr lang="zh-CN" altLang="en-US" b="1" dirty="0"/>
              <a:t>靳文星 </a:t>
            </a:r>
            <a:r>
              <a:rPr lang="en-US" altLang="zh-CN" b="1" dirty="0"/>
              <a:t>19108005      </a:t>
            </a:r>
            <a:r>
              <a:rPr lang="zh-CN" altLang="en-US" b="1" dirty="0"/>
              <a:t>蒋明喆 </a:t>
            </a:r>
            <a:r>
              <a:rPr lang="en-US" altLang="zh-CN" b="1" dirty="0"/>
              <a:t>19108004    </a:t>
            </a:r>
            <a:r>
              <a:rPr lang="zh-CN" altLang="en-US" b="1" dirty="0"/>
              <a:t>崔荣成</a:t>
            </a:r>
            <a:r>
              <a:rPr lang="en-US" altLang="zh-CN" b="1" dirty="0"/>
              <a:t>19108002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265499" y="446596"/>
            <a:ext cx="366100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3200" spc="600" dirty="0">
                <a:solidFill>
                  <a:schemeClr val="tx1"/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RIP</a:t>
            </a:r>
            <a:r>
              <a:rPr lang="zh-CN" altLang="en-US" sz="3200" spc="600" dirty="0">
                <a:solidFill>
                  <a:schemeClr val="tx1"/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协议配置</a:t>
            </a:r>
            <a:endParaRPr lang="en-US" altLang="zh-CN" sz="3200" spc="600" dirty="0">
              <a:solidFill>
                <a:schemeClr val="tx1"/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722480" y="1001096"/>
            <a:ext cx="2769900" cy="382344"/>
            <a:chOff x="4630057" y="1237951"/>
            <a:chExt cx="2769900" cy="382344"/>
          </a:xfrm>
        </p:grpSpPr>
        <p:pic>
          <p:nvPicPr>
            <p:cNvPr id="5" name="图片 4" descr="图片包含 植物, 龙舌兰&#10;&#10;已生成极高可信度的说明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745592" flipV="1">
              <a:off x="5858423" y="812692"/>
              <a:ext cx="382344" cy="1232862"/>
            </a:xfrm>
            <a:prstGeom prst="rect">
              <a:avLst/>
            </a:prstGeom>
          </p:spPr>
        </p:pic>
        <p:cxnSp>
          <p:nvCxnSpPr>
            <p:cNvPr id="6" name="直接连接符 5"/>
            <p:cNvCxnSpPr/>
            <p:nvPr/>
          </p:nvCxnSpPr>
          <p:spPr>
            <a:xfrm>
              <a:off x="4630057" y="1390447"/>
              <a:ext cx="660524" cy="0"/>
            </a:xfrm>
            <a:prstGeom prst="line">
              <a:avLst/>
            </a:prstGeom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739433" y="1390447"/>
              <a:ext cx="660524" cy="0"/>
            </a:xfrm>
            <a:prstGeom prst="line">
              <a:avLst/>
            </a:prstGeom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/>
        </p:nvSpPr>
        <p:spPr>
          <a:xfrm>
            <a:off x="251791" y="225287"/>
            <a:ext cx="11675166" cy="638754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99247" y="1463017"/>
            <a:ext cx="109548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步骤四</a:t>
            </a:r>
            <a:r>
              <a:rPr lang="en-US" altLang="zh-CN" b="1" dirty="0"/>
              <a:t>:</a:t>
            </a:r>
            <a:r>
              <a:rPr lang="zh-CN" altLang="en-US" b="1" dirty="0"/>
              <a:t>三层交换机开启路由功能，配置</a:t>
            </a:r>
            <a:r>
              <a:rPr lang="en-US" altLang="zh-CN" b="1" dirty="0"/>
              <a:t>rip</a:t>
            </a:r>
            <a:r>
              <a:rPr lang="zh-CN" altLang="en-US" b="1" dirty="0"/>
              <a:t>协议实现不同网段间通信</a:t>
            </a:r>
            <a:endParaRPr lang="en-US" altLang="zh-CN" dirty="0"/>
          </a:p>
          <a:p>
            <a:r>
              <a:rPr lang="en-US" altLang="zh-CN" dirty="0"/>
              <a:t>Switch(config)#</a:t>
            </a:r>
            <a:r>
              <a:rPr lang="en-US" altLang="zh-CN" b="1" dirty="0">
                <a:solidFill>
                  <a:srgbClr val="002060"/>
                </a:solidFill>
              </a:rPr>
              <a:t>router rip</a:t>
            </a:r>
            <a:r>
              <a:rPr lang="en-US" altLang="zh-CN" dirty="0"/>
              <a:t>	%</a:t>
            </a:r>
            <a:r>
              <a:rPr lang="zh-CN" altLang="en-US" dirty="0"/>
              <a:t>开启</a:t>
            </a:r>
            <a:r>
              <a:rPr lang="en-US" altLang="zh-CN" dirty="0"/>
              <a:t>rip</a:t>
            </a:r>
            <a:r>
              <a:rPr lang="zh-CN" altLang="en-US" dirty="0"/>
              <a:t>协议</a:t>
            </a:r>
            <a:endParaRPr lang="en-US" altLang="zh-CN" dirty="0"/>
          </a:p>
          <a:p>
            <a:r>
              <a:rPr lang="en-US" altLang="zh-CN" dirty="0"/>
              <a:t>Switch(config-router)#</a:t>
            </a:r>
            <a:r>
              <a:rPr lang="en-US" altLang="zh-CN" b="1" dirty="0">
                <a:solidFill>
                  <a:srgbClr val="002060"/>
                </a:solidFill>
              </a:rPr>
              <a:t>network 192.168.10.0</a:t>
            </a:r>
            <a:r>
              <a:rPr lang="en-US" altLang="zh-CN" dirty="0"/>
              <a:t>	%rip</a:t>
            </a:r>
            <a:r>
              <a:rPr lang="zh-CN" altLang="en-US" dirty="0"/>
              <a:t>连接</a:t>
            </a:r>
            <a:r>
              <a:rPr lang="en-US" altLang="zh-CN" dirty="0"/>
              <a:t>vlan10</a:t>
            </a:r>
            <a:r>
              <a:rPr lang="zh-CN" altLang="en-US" dirty="0"/>
              <a:t>所在的网段</a:t>
            </a:r>
            <a:endParaRPr lang="en-US" altLang="zh-CN" dirty="0"/>
          </a:p>
          <a:p>
            <a:r>
              <a:rPr lang="en-US" altLang="zh-CN" dirty="0"/>
              <a:t>Switch(config-router)#</a:t>
            </a:r>
            <a:r>
              <a:rPr lang="en-US" altLang="zh-CN" b="1" dirty="0">
                <a:solidFill>
                  <a:srgbClr val="002060"/>
                </a:solidFill>
              </a:rPr>
              <a:t>network 192.168.20.0</a:t>
            </a:r>
            <a:r>
              <a:rPr lang="en-US" altLang="zh-CN" dirty="0"/>
              <a:t>	%rip</a:t>
            </a:r>
            <a:r>
              <a:rPr lang="zh-CN" altLang="en-US" dirty="0"/>
              <a:t>连接</a:t>
            </a:r>
            <a:r>
              <a:rPr lang="en-US" altLang="zh-CN" dirty="0"/>
              <a:t>vlan20</a:t>
            </a:r>
            <a:r>
              <a:rPr lang="zh-CN" altLang="en-US" dirty="0"/>
              <a:t>所在的网段</a:t>
            </a:r>
            <a:endParaRPr lang="en-US" altLang="zh-CN" dirty="0"/>
          </a:p>
          <a:p>
            <a:r>
              <a:rPr lang="en-US" altLang="zh-CN" dirty="0"/>
              <a:t>Switch(config-router)#</a:t>
            </a:r>
            <a:r>
              <a:rPr lang="en-US" altLang="zh-CN" b="1" dirty="0">
                <a:solidFill>
                  <a:srgbClr val="002060"/>
                </a:solidFill>
              </a:rPr>
              <a:t>network 192.168.30.0</a:t>
            </a:r>
            <a:r>
              <a:rPr lang="en-US" altLang="zh-CN" dirty="0"/>
              <a:t>	%rip</a:t>
            </a:r>
            <a:r>
              <a:rPr lang="zh-CN" altLang="en-US" dirty="0"/>
              <a:t>连接</a:t>
            </a:r>
            <a:r>
              <a:rPr lang="en-US" altLang="zh-CN" dirty="0"/>
              <a:t>vlan30</a:t>
            </a:r>
            <a:r>
              <a:rPr lang="zh-CN" altLang="en-US" dirty="0"/>
              <a:t>所在的网段</a:t>
            </a:r>
            <a:endParaRPr lang="en-US" altLang="zh-CN" dirty="0"/>
          </a:p>
          <a:p>
            <a:r>
              <a:rPr lang="en-US" altLang="zh-CN" dirty="0"/>
              <a:t>Switch(config-router)#</a:t>
            </a:r>
            <a:r>
              <a:rPr lang="en-US" altLang="zh-CN" b="1" dirty="0">
                <a:solidFill>
                  <a:srgbClr val="002060"/>
                </a:solidFill>
              </a:rPr>
              <a:t>network 192.168.40.0</a:t>
            </a:r>
            <a:r>
              <a:rPr lang="en-US" altLang="zh-CN" dirty="0"/>
              <a:t>	%rip</a:t>
            </a:r>
            <a:r>
              <a:rPr lang="zh-CN" altLang="en-US" dirty="0"/>
              <a:t>连接</a:t>
            </a:r>
            <a:r>
              <a:rPr lang="en-US" altLang="zh-CN" dirty="0"/>
              <a:t>vlan40</a:t>
            </a:r>
            <a:r>
              <a:rPr lang="zh-CN" altLang="en-US" dirty="0"/>
              <a:t>所在的网段</a:t>
            </a:r>
            <a:endParaRPr lang="en-US" altLang="zh-CN" dirty="0"/>
          </a:p>
          <a:p>
            <a:r>
              <a:rPr lang="en-US" altLang="zh-CN" dirty="0"/>
              <a:t>Switch(config-router)#</a:t>
            </a:r>
            <a:r>
              <a:rPr lang="en-US" altLang="zh-CN" b="1" dirty="0">
                <a:solidFill>
                  <a:srgbClr val="002060"/>
                </a:solidFill>
              </a:rPr>
              <a:t>network 192.168.50.0</a:t>
            </a:r>
            <a:r>
              <a:rPr lang="en-US" altLang="zh-CN" dirty="0"/>
              <a:t>	%rip</a:t>
            </a:r>
            <a:r>
              <a:rPr lang="zh-CN" altLang="en-US" dirty="0"/>
              <a:t>连接</a:t>
            </a:r>
            <a:r>
              <a:rPr lang="en-US" altLang="zh-CN" dirty="0"/>
              <a:t>vlan50</a:t>
            </a:r>
            <a:r>
              <a:rPr lang="zh-CN" altLang="en-US" dirty="0"/>
              <a:t>所在的网段</a:t>
            </a:r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707" y="1277024"/>
            <a:ext cx="7320587" cy="5192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265499" y="446596"/>
            <a:ext cx="366100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3200" spc="600" dirty="0">
                <a:solidFill>
                  <a:schemeClr val="tx1"/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连通性测试</a:t>
            </a:r>
            <a:endParaRPr lang="en-US" altLang="zh-CN" sz="3200" spc="600" dirty="0">
              <a:solidFill>
                <a:schemeClr val="tx1"/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722480" y="1001096"/>
            <a:ext cx="2769900" cy="382344"/>
            <a:chOff x="4630057" y="1237951"/>
            <a:chExt cx="2769900" cy="382344"/>
          </a:xfrm>
        </p:grpSpPr>
        <p:pic>
          <p:nvPicPr>
            <p:cNvPr id="5" name="图片 4" descr="图片包含 植物, 龙舌兰&#10;&#10;已生成极高可信度的说明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745592" flipV="1">
              <a:off x="5858423" y="812692"/>
              <a:ext cx="382344" cy="1232862"/>
            </a:xfrm>
            <a:prstGeom prst="rect">
              <a:avLst/>
            </a:prstGeom>
          </p:spPr>
        </p:pic>
        <p:cxnSp>
          <p:nvCxnSpPr>
            <p:cNvPr id="6" name="直接连接符 5"/>
            <p:cNvCxnSpPr/>
            <p:nvPr/>
          </p:nvCxnSpPr>
          <p:spPr>
            <a:xfrm>
              <a:off x="4630057" y="1390447"/>
              <a:ext cx="660524" cy="0"/>
            </a:xfrm>
            <a:prstGeom prst="line">
              <a:avLst/>
            </a:prstGeom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739433" y="1390447"/>
              <a:ext cx="660524" cy="0"/>
            </a:xfrm>
            <a:prstGeom prst="line">
              <a:avLst/>
            </a:prstGeom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/>
        </p:nvSpPr>
        <p:spPr>
          <a:xfrm>
            <a:off x="251791" y="225287"/>
            <a:ext cx="11675166" cy="638754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99247" y="1463017"/>
            <a:ext cx="109548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步骤五</a:t>
            </a:r>
            <a:r>
              <a:rPr lang="en-US" altLang="zh-CN" b="1" dirty="0"/>
              <a:t>:</a:t>
            </a:r>
            <a:r>
              <a:rPr lang="zh-CN" altLang="en-US" b="1" dirty="0"/>
              <a:t>用</a:t>
            </a:r>
            <a:r>
              <a:rPr lang="en-US" altLang="zh-CN" b="1" dirty="0"/>
              <a:t>vlan10</a:t>
            </a:r>
            <a:r>
              <a:rPr lang="zh-CN" altLang="en-US" b="1" dirty="0"/>
              <a:t>下的</a:t>
            </a:r>
            <a:r>
              <a:rPr lang="en-US" altLang="zh-CN" b="1" dirty="0"/>
              <a:t>PC0</a:t>
            </a:r>
            <a:r>
              <a:rPr lang="zh-CN" altLang="en-US" b="1" dirty="0"/>
              <a:t>分别</a:t>
            </a:r>
            <a:r>
              <a:rPr lang="en-US" altLang="zh-CN" b="1" dirty="0"/>
              <a:t>ping</a:t>
            </a:r>
            <a:r>
              <a:rPr lang="zh-CN" altLang="en-US" b="1" dirty="0"/>
              <a:t>不同</a:t>
            </a:r>
            <a:r>
              <a:rPr lang="en-US" altLang="zh-CN" b="1" dirty="0" err="1"/>
              <a:t>vlan</a:t>
            </a:r>
            <a:r>
              <a:rPr lang="zh-CN" altLang="en-US" b="1" dirty="0"/>
              <a:t>下的</a:t>
            </a:r>
            <a:r>
              <a:rPr lang="en-US" altLang="zh-CN" b="1" dirty="0"/>
              <a:t>PC</a:t>
            </a:r>
            <a:r>
              <a:rPr lang="zh-CN" altLang="en-US" b="1" dirty="0"/>
              <a:t>，测试是否连通。</a:t>
            </a:r>
            <a:endParaRPr lang="en-US" altLang="zh-CN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110" y="528585"/>
            <a:ext cx="7457143" cy="57809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图片包含 植物, 树叶&#10;&#10;已生成高可信度的说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69065" flipV="1">
            <a:off x="5658831" y="630404"/>
            <a:ext cx="861638" cy="11325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51791" y="225287"/>
            <a:ext cx="11675166" cy="638754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4726925" y="1196137"/>
            <a:ext cx="660524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798201" y="1196137"/>
            <a:ext cx="660524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/>
          <p:nvPr/>
        </p:nvSpPr>
        <p:spPr>
          <a:xfrm>
            <a:off x="3769393" y="367856"/>
            <a:ext cx="465321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3200" spc="600">
                <a:solidFill>
                  <a:schemeClr val="tx1"/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  <a:sym typeface="+mn-ea"/>
              </a:rPr>
              <a:t>DHCP</a:t>
            </a:r>
            <a:r>
              <a:rPr lang="zh-CN" altLang="en-US" sz="3200" spc="600">
                <a:solidFill>
                  <a:schemeClr val="tx1"/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  <a:sym typeface="+mn-ea"/>
              </a:rPr>
              <a:t>地址池设置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3410" y="1494155"/>
            <a:ext cx="5436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步骤一</a:t>
            </a:r>
            <a:r>
              <a:rPr lang="en-US" altLang="zh-CN" b="1"/>
              <a:t>:</a:t>
            </a:r>
            <a:r>
              <a:rPr lang="zh-CN" altLang="en-US" b="1"/>
              <a:t>网关地址去除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930" y="2265680"/>
            <a:ext cx="5900420" cy="18618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0580" y="2374900"/>
            <a:ext cx="4087495" cy="2108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图片包含 植物, 树叶&#10;&#10;已生成高可信度的说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69065" flipV="1">
            <a:off x="5658831" y="630404"/>
            <a:ext cx="861638" cy="11325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51791" y="225287"/>
            <a:ext cx="11675166" cy="638754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4726925" y="1196137"/>
            <a:ext cx="660524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798201" y="1196137"/>
            <a:ext cx="660524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/>
          <p:nvPr/>
        </p:nvSpPr>
        <p:spPr>
          <a:xfrm>
            <a:off x="3769393" y="446596"/>
            <a:ext cx="4653214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3200" spc="600">
                <a:solidFill>
                  <a:schemeClr val="tx1"/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  <a:sym typeface="+mn-ea"/>
              </a:rPr>
              <a:t>DHCP</a:t>
            </a:r>
            <a:r>
              <a:rPr lang="zh-CN" altLang="en-US" sz="3200" spc="600">
                <a:solidFill>
                  <a:schemeClr val="tx1"/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  <a:sym typeface="+mn-ea"/>
              </a:rPr>
              <a:t>地址池设置</a:t>
            </a:r>
          </a:p>
          <a:p>
            <a:pPr algn="ctr"/>
            <a:endParaRPr lang="zh-CN" altLang="en-US" sz="3200" spc="600" dirty="0">
              <a:solidFill>
                <a:schemeClr val="tx1"/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3410" y="1494155"/>
            <a:ext cx="5436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步骤一</a:t>
            </a:r>
            <a:r>
              <a:rPr lang="en-US" altLang="zh-CN" b="1"/>
              <a:t>:DHCP</a:t>
            </a:r>
            <a:r>
              <a:rPr lang="zh-CN" altLang="en-US" b="1"/>
              <a:t>地址池设置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231380" y="2265680"/>
            <a:ext cx="41916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DHCP</a:t>
            </a:r>
            <a:r>
              <a:rPr lang="zh-CN" altLang="en-US"/>
              <a:t>配置如下</a:t>
            </a:r>
            <a:r>
              <a:rPr lang="en-US" altLang="zh-CN"/>
              <a:t>:</a:t>
            </a:r>
          </a:p>
          <a:p>
            <a:r>
              <a:t>ip dhcp pool vlan10</a:t>
            </a:r>
          </a:p>
          <a:p>
            <a:r>
              <a:t> network 192.168.10.0 255.255.255.0</a:t>
            </a:r>
          </a:p>
          <a:p>
            <a:r>
              <a:t> default-router 192.168.10.254</a:t>
            </a:r>
          </a:p>
          <a:p>
            <a:r>
              <a:t> dns-server 192.168.50.1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rcRect l="-620" t="-2468" r="25802" b="921"/>
          <a:stretch>
            <a:fillRect/>
          </a:stretch>
        </p:blipFill>
        <p:spPr>
          <a:xfrm>
            <a:off x="252095" y="2265680"/>
            <a:ext cx="6774180" cy="2065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图片包含 植物, 树叶&#10;&#10;已生成高可信度的说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69065" flipV="1">
            <a:off x="5658831" y="630404"/>
            <a:ext cx="861638" cy="11325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51791" y="225287"/>
            <a:ext cx="11675166" cy="638754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4726925" y="1196137"/>
            <a:ext cx="660524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798201" y="1196137"/>
            <a:ext cx="660524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/>
          <p:nvPr/>
        </p:nvSpPr>
        <p:spPr>
          <a:xfrm>
            <a:off x="3769393" y="446596"/>
            <a:ext cx="465321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3200" spc="600">
                <a:solidFill>
                  <a:schemeClr val="tx1"/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  <a:sym typeface="+mn-ea"/>
              </a:rPr>
              <a:t>访问网页</a:t>
            </a:r>
            <a:r>
              <a:rPr lang="en-US" altLang="zh-CN" sz="3200" spc="600">
                <a:solidFill>
                  <a:schemeClr val="tx1"/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  <a:sym typeface="+mn-ea"/>
              </a:rPr>
              <a:t>&amp;</a:t>
            </a:r>
            <a:r>
              <a:rPr lang="zh-CN" altLang="en-US" sz="3200" spc="600">
                <a:solidFill>
                  <a:schemeClr val="tx1"/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  <a:sym typeface="+mn-ea"/>
              </a:rPr>
              <a:t>域名解析</a:t>
            </a:r>
            <a:endParaRPr lang="zh-CN" altLang="en-US" sz="3200" spc="600" dirty="0">
              <a:solidFill>
                <a:schemeClr val="tx1"/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3410" y="1523365"/>
            <a:ext cx="5436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步骤一</a:t>
            </a:r>
            <a:r>
              <a:rPr lang="en-US" altLang="zh-CN" b="1"/>
              <a:t>:</a:t>
            </a:r>
            <a:r>
              <a:rPr lang="zh-CN" altLang="en-US" b="1"/>
              <a:t>配置</a:t>
            </a:r>
            <a:r>
              <a:rPr lang="en-US" altLang="zh-CN" b="1"/>
              <a:t>WEB</a:t>
            </a:r>
            <a:r>
              <a:rPr lang="zh-CN" altLang="en-US" b="1"/>
              <a:t>服务器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735570" y="2265680"/>
            <a:ext cx="41916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WEB</a:t>
            </a:r>
            <a:r>
              <a:rPr lang="zh-CN" altLang="en-US"/>
              <a:t>配置如下</a:t>
            </a:r>
            <a:r>
              <a:rPr lang="en-US" altLang="zh-CN"/>
              <a:t>:</a:t>
            </a:r>
          </a:p>
          <a:p>
            <a:r>
              <a:rPr lang="en-US" altLang="zh-CN"/>
              <a:t>IP</a:t>
            </a:r>
            <a:r>
              <a:rPr lang="zh-CN" altLang="en-US"/>
              <a:t>地址</a:t>
            </a:r>
            <a:r>
              <a:rPr lang="en-US" altLang="zh-CN"/>
              <a:t>:192.168.50.4</a:t>
            </a:r>
          </a:p>
          <a:p>
            <a:endParaRPr lang="en-US" altLang="zh-CN"/>
          </a:p>
          <a:p>
            <a:r>
              <a:rPr lang="zh-CN" altLang="en-US"/>
              <a:t>子网掩码</a:t>
            </a:r>
            <a:r>
              <a:rPr lang="en-US" altLang="zh-CN"/>
              <a:t>:255.255.255.0</a:t>
            </a:r>
          </a:p>
          <a:p>
            <a:endParaRPr lang="en-US" altLang="zh-CN"/>
          </a:p>
          <a:p>
            <a:r>
              <a:rPr lang="zh-CN" altLang="en-US"/>
              <a:t>默认网关</a:t>
            </a:r>
            <a:r>
              <a:rPr lang="en-US" altLang="zh-CN"/>
              <a:t>:192.168.50.254</a:t>
            </a:r>
          </a:p>
          <a:p>
            <a:endParaRPr lang="en-US" altLang="zh-CN"/>
          </a:p>
          <a:p>
            <a:r>
              <a:rPr lang="en-US" altLang="zh-CN"/>
              <a:t>DNS</a:t>
            </a:r>
            <a:r>
              <a:rPr lang="zh-CN" altLang="en-US"/>
              <a:t>服务器</a:t>
            </a:r>
            <a:r>
              <a:rPr lang="en-US" altLang="zh-CN"/>
              <a:t>:192.168.50.1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2265680"/>
            <a:ext cx="7094855" cy="2047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图片包含 植物, 树叶&#10;&#10;已生成高可信度的说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69065" flipV="1">
            <a:off x="5658831" y="630404"/>
            <a:ext cx="861638" cy="11325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51791" y="225287"/>
            <a:ext cx="11675166" cy="638754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4726925" y="1196137"/>
            <a:ext cx="660524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798201" y="1196137"/>
            <a:ext cx="660524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/>
          <p:nvPr/>
        </p:nvSpPr>
        <p:spPr>
          <a:xfrm>
            <a:off x="3769393" y="446596"/>
            <a:ext cx="465321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3200" spc="600">
                <a:solidFill>
                  <a:schemeClr val="tx1"/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访问网页</a:t>
            </a:r>
            <a:r>
              <a:rPr lang="en-US" altLang="zh-CN" sz="3200" spc="600">
                <a:solidFill>
                  <a:schemeClr val="tx1"/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&amp;</a:t>
            </a:r>
            <a:r>
              <a:rPr lang="zh-CN" altLang="en-US" sz="3200" spc="600">
                <a:solidFill>
                  <a:schemeClr val="tx1"/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域名解析 </a:t>
            </a:r>
            <a:endParaRPr lang="zh-CN" altLang="en-US" sz="3200" spc="600" dirty="0">
              <a:solidFill>
                <a:schemeClr val="tx1"/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8070" y="1655445"/>
            <a:ext cx="923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步骤二</a:t>
            </a:r>
            <a:r>
              <a:rPr lang="en-US" altLang="zh-CN" b="1"/>
              <a:t>:</a:t>
            </a:r>
            <a:r>
              <a:rPr lang="zh-CN" altLang="en-US" b="1"/>
              <a:t>配置</a:t>
            </a:r>
            <a:r>
              <a:rPr lang="en-US" altLang="zh-CN" b="1"/>
              <a:t>DNS</a:t>
            </a:r>
            <a:r>
              <a:rPr lang="zh-CN" altLang="en-US" b="1"/>
              <a:t>服务器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458710" y="2552065"/>
            <a:ext cx="39122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</a:t>
            </a:r>
            <a:r>
              <a:rPr lang="en-US" altLang="zh-CN"/>
              <a:t>DNS</a:t>
            </a:r>
            <a:r>
              <a:rPr lang="zh-CN" altLang="en-US"/>
              <a:t>服务器配置</a:t>
            </a:r>
            <a:r>
              <a:rPr lang="en-US" altLang="zh-CN"/>
              <a:t>:</a:t>
            </a:r>
            <a:endParaRPr lang="zh-CN" altLang="en-US"/>
          </a:p>
          <a:p>
            <a:r>
              <a:rPr lang="en-US" altLang="zh-CN"/>
              <a:t>IP</a:t>
            </a:r>
            <a:r>
              <a:rPr lang="zh-CN" altLang="en-US"/>
              <a:t>地址</a:t>
            </a:r>
            <a:r>
              <a:rPr lang="en-US" altLang="zh-CN"/>
              <a:t>:        192.168.50.1</a:t>
            </a:r>
          </a:p>
          <a:p>
            <a:endParaRPr lang="en-US" altLang="zh-CN"/>
          </a:p>
          <a:p>
            <a:r>
              <a:rPr lang="zh-CN" altLang="en-US"/>
              <a:t>子网掩码</a:t>
            </a:r>
            <a:r>
              <a:rPr lang="en-US" altLang="zh-CN"/>
              <a:t>:    255.255.255.0</a:t>
            </a:r>
          </a:p>
          <a:p>
            <a:endParaRPr lang="en-US" altLang="zh-CN"/>
          </a:p>
          <a:p>
            <a:r>
              <a:rPr lang="zh-CN" altLang="en-US"/>
              <a:t>默认网关</a:t>
            </a:r>
            <a:r>
              <a:rPr lang="en-US" altLang="zh-CN"/>
              <a:t>:    192.168.50.254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" y="2265680"/>
            <a:ext cx="6628765" cy="2306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图片包含 植物, 树叶&#10;&#10;已生成高可信度的说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69065" flipV="1">
            <a:off x="5658831" y="630404"/>
            <a:ext cx="861638" cy="11325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51791" y="225287"/>
            <a:ext cx="11675166" cy="638754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4726925" y="1196137"/>
            <a:ext cx="660524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798201" y="1196137"/>
            <a:ext cx="660524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/>
          <p:nvPr/>
        </p:nvSpPr>
        <p:spPr>
          <a:xfrm>
            <a:off x="3769393" y="446596"/>
            <a:ext cx="465321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3200" spc="600">
                <a:solidFill>
                  <a:schemeClr val="tx1"/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  <a:sym typeface="+mn-ea"/>
              </a:rPr>
              <a:t>访问网页</a:t>
            </a:r>
            <a:r>
              <a:rPr lang="en-US" altLang="zh-CN" sz="3200" spc="600">
                <a:solidFill>
                  <a:schemeClr val="tx1"/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  <a:sym typeface="+mn-ea"/>
              </a:rPr>
              <a:t>&amp;</a:t>
            </a:r>
            <a:r>
              <a:rPr lang="zh-CN" altLang="en-US" sz="3200" spc="600">
                <a:solidFill>
                  <a:schemeClr val="tx1"/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  <a:sym typeface="+mn-ea"/>
              </a:rPr>
              <a:t>域名解析</a:t>
            </a:r>
            <a:endParaRPr lang="zh-CN" altLang="en-US" sz="3200" spc="600" dirty="0">
              <a:solidFill>
                <a:schemeClr val="tx1"/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3410" y="1523365"/>
            <a:ext cx="5436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步骤三</a:t>
            </a:r>
            <a:r>
              <a:rPr lang="en-US" altLang="zh-CN" b="1"/>
              <a:t>:开启DNS域名解析功能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422640" y="2414270"/>
            <a:ext cx="31667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目标IP:192.168.5</a:t>
            </a:r>
            <a:r>
              <a:rPr lang="en-US" altLang="zh-CN"/>
              <a:t>0.3</a:t>
            </a:r>
            <a:r>
              <a:rPr lang="zh-CN" altLang="en-US"/>
              <a:t>为WEB服务器IP地址,</a:t>
            </a:r>
          </a:p>
          <a:p>
            <a:endParaRPr lang="zh-CN" altLang="en-US"/>
          </a:p>
          <a:p>
            <a:r>
              <a:rPr lang="zh-CN" altLang="en-US"/>
              <a:t>所需解析的域名为</a:t>
            </a:r>
            <a:r>
              <a:rPr lang="en-US" altLang="zh-CN"/>
              <a:t>:</a:t>
            </a:r>
            <a:endParaRPr lang="zh-CN" altLang="en-US"/>
          </a:p>
          <a:p>
            <a:endParaRPr lang="zh-CN" altLang="en-US"/>
          </a:p>
          <a:p>
            <a:r>
              <a:rPr lang="en-US"/>
              <a:t>www.suep.edu.cn</a:t>
            </a:r>
          </a:p>
          <a:p>
            <a:r>
              <a:rPr lang="en-US"/>
              <a:t>www.google.com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10" y="2109470"/>
            <a:ext cx="7381240" cy="3142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图片包含 植物, 树叶&#10;&#10;已生成高可信度的说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69065" flipV="1">
            <a:off x="5658831" y="630404"/>
            <a:ext cx="861638" cy="11325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51791" y="225287"/>
            <a:ext cx="11675166" cy="638754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4726925" y="1196137"/>
            <a:ext cx="660524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798201" y="1196137"/>
            <a:ext cx="660524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/>
          <p:nvPr/>
        </p:nvSpPr>
        <p:spPr>
          <a:xfrm>
            <a:off x="3769393" y="446596"/>
            <a:ext cx="4653214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3200" spc="600">
                <a:solidFill>
                  <a:schemeClr val="tx1"/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  <a:sym typeface="+mn-ea"/>
              </a:rPr>
              <a:t>访问网页</a:t>
            </a:r>
            <a:r>
              <a:rPr lang="en-US" altLang="zh-CN" sz="3200" spc="600">
                <a:solidFill>
                  <a:schemeClr val="tx1"/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  <a:sym typeface="+mn-ea"/>
              </a:rPr>
              <a:t>&amp;</a:t>
            </a:r>
            <a:r>
              <a:rPr lang="zh-CN" altLang="en-US" sz="3200" spc="600">
                <a:solidFill>
                  <a:schemeClr val="tx1"/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  <a:sym typeface="+mn-ea"/>
              </a:rPr>
              <a:t>域名解析</a:t>
            </a:r>
            <a:endParaRPr lang="zh-CN" altLang="en-US" sz="3200" spc="600" dirty="0">
              <a:solidFill>
                <a:schemeClr val="tx1"/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pPr algn="ctr"/>
            <a:r>
              <a:rPr lang="zh-CN" altLang="en-US" sz="3200" spc="600">
                <a:solidFill>
                  <a:schemeClr val="tx1"/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 </a:t>
            </a:r>
            <a:endParaRPr lang="zh-CN" altLang="en-US" sz="3200" spc="600" dirty="0">
              <a:solidFill>
                <a:schemeClr val="tx1"/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5990" y="4469130"/>
            <a:ext cx="5011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PC0</a:t>
            </a:r>
            <a:r>
              <a:rPr lang="zh-CN" altLang="en-US"/>
              <a:t>通过</a:t>
            </a:r>
            <a:r>
              <a:rPr lang="en-US" altLang="zh-CN"/>
              <a:t>IP</a:t>
            </a:r>
            <a:r>
              <a:rPr lang="zh-CN" altLang="en-US"/>
              <a:t>地址</a:t>
            </a:r>
            <a:r>
              <a:rPr lang="en-US" altLang="zh-CN"/>
              <a:t>192.168.50.4</a:t>
            </a:r>
            <a:r>
              <a:rPr lang="zh-CN" altLang="en-US"/>
              <a:t>直接访问</a:t>
            </a:r>
            <a:r>
              <a:rPr lang="en-US" altLang="zh-CN"/>
              <a:t>WEB</a:t>
            </a:r>
            <a:r>
              <a:rPr lang="zh-CN" altLang="en-US"/>
              <a:t>服务器。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962015" y="4410075"/>
            <a:ext cx="4923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PC0</a:t>
            </a:r>
            <a:r>
              <a:rPr lang="zh-CN" altLang="en-US"/>
              <a:t>通过网址</a:t>
            </a:r>
            <a:r>
              <a:rPr lang="en-US" altLang="zh-CN"/>
              <a:t>www.suep.edu.cn</a:t>
            </a:r>
            <a:r>
              <a:rPr lang="zh-CN" altLang="en-US"/>
              <a:t>访问</a:t>
            </a:r>
            <a:r>
              <a:rPr lang="en-US" altLang="zh-CN"/>
              <a:t>WEB</a:t>
            </a:r>
            <a:r>
              <a:rPr lang="zh-CN" altLang="en-US"/>
              <a:t>服务器。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905" y="1862455"/>
            <a:ext cx="5056505" cy="23888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400" y="1998345"/>
            <a:ext cx="5364480" cy="2117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图片包含 植物, 树叶&#10;&#10;已生成高可信度的说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69065" flipV="1">
            <a:off x="5658831" y="630404"/>
            <a:ext cx="861638" cy="11325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51791" y="225287"/>
            <a:ext cx="11675166" cy="638754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4726925" y="1196137"/>
            <a:ext cx="660524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798201" y="1196137"/>
            <a:ext cx="660524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/>
          <p:nvPr/>
        </p:nvSpPr>
        <p:spPr>
          <a:xfrm>
            <a:off x="3769393" y="446596"/>
            <a:ext cx="465321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3200" spc="600" dirty="0">
                <a:solidFill>
                  <a:schemeClr val="tx1"/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邮件功能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28725" y="1523365"/>
            <a:ext cx="5158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步骤一</a:t>
            </a:r>
            <a:r>
              <a:rPr lang="en-US" altLang="zh-CN" b="1"/>
              <a:t>:DNS</a:t>
            </a:r>
            <a:r>
              <a:rPr lang="zh-CN" altLang="en-US" b="1"/>
              <a:t>中设置</a:t>
            </a:r>
            <a:r>
              <a:rPr lang="en-US" altLang="zh-CN" b="1"/>
              <a:t>EMAIL</a:t>
            </a:r>
            <a:r>
              <a:rPr lang="zh-CN" altLang="en-US" b="1"/>
              <a:t>地址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66135" y="5751195"/>
            <a:ext cx="5056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设置发送邮件、接收邮件的域名与地址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675" y="1862455"/>
            <a:ext cx="8061325" cy="3637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图片包含 植物, 树叶&#10;&#10;已生成高可信度的说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69065" flipV="1">
            <a:off x="5658831" y="630404"/>
            <a:ext cx="861638" cy="11325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51791" y="225287"/>
            <a:ext cx="11675166" cy="638754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4726925" y="1196137"/>
            <a:ext cx="660524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798201" y="1196137"/>
            <a:ext cx="660524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/>
          <p:nvPr/>
        </p:nvSpPr>
        <p:spPr>
          <a:xfrm>
            <a:off x="3769393" y="446596"/>
            <a:ext cx="465321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3200" spc="600" dirty="0">
                <a:solidFill>
                  <a:schemeClr val="tx1"/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邮件功能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28725" y="1523365"/>
            <a:ext cx="5158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步骤一</a:t>
            </a:r>
            <a:r>
              <a:rPr lang="en-US" altLang="zh-CN" b="1"/>
              <a:t>:DNS</a:t>
            </a:r>
            <a:r>
              <a:rPr lang="zh-CN" altLang="en-US" b="1"/>
              <a:t>中设置</a:t>
            </a:r>
            <a:r>
              <a:rPr lang="en-US" altLang="zh-CN" b="1"/>
              <a:t>EMAIL</a:t>
            </a:r>
            <a:r>
              <a:rPr lang="zh-CN" altLang="en-US" b="1"/>
              <a:t>地址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66135" y="5751195"/>
            <a:ext cx="5056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设置发送邮件、接收邮件的域名与地址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675" y="1862455"/>
            <a:ext cx="8061325" cy="3637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植物&#10;&#10;已生成高可信度的说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7596">
            <a:off x="5892943" y="617882"/>
            <a:ext cx="479126" cy="11336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229090" y="891703"/>
            <a:ext cx="1750800" cy="769441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4400" dirty="0">
                <a:latin typeface="思源宋体" panose="02020400000000000000" pitchFamily="18" charset="-122"/>
                <a:ea typeface="思源宋体" panose="02020400000000000000" pitchFamily="18" charset="-122"/>
              </a:rPr>
              <a:t>目  </a:t>
            </a:r>
            <a:r>
              <a:rPr lang="en-US" altLang="zh-CN" sz="4400" dirty="0">
                <a:latin typeface="思源宋体" panose="02020400000000000000" pitchFamily="18" charset="-122"/>
                <a:ea typeface="思源宋体" panose="02020400000000000000" pitchFamily="18" charset="-122"/>
              </a:rPr>
              <a:t> </a:t>
            </a:r>
            <a:r>
              <a:rPr lang="zh-CN" altLang="zh-CN" sz="4400" dirty="0">
                <a:latin typeface="思源宋体" panose="02020400000000000000" pitchFamily="18" charset="-122"/>
                <a:ea typeface="思源宋体" panose="02020400000000000000" pitchFamily="18" charset="-122"/>
              </a:rPr>
              <a:t>录</a:t>
            </a:r>
          </a:p>
        </p:txBody>
      </p:sp>
      <p:sp>
        <p:nvSpPr>
          <p:cNvPr id="8" name="矩形 7"/>
          <p:cNvSpPr/>
          <p:nvPr/>
        </p:nvSpPr>
        <p:spPr>
          <a:xfrm>
            <a:off x="5432172" y="1804340"/>
            <a:ext cx="1400673" cy="64633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zh-CN" altLang="en-US" sz="1200" spc="3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TABLE</a:t>
            </a:r>
            <a:endParaRPr lang="en-US" altLang="zh-CN" sz="1200" spc="3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pPr algn="ctr"/>
            <a:r>
              <a:rPr lang="zh-CN" altLang="en-US" sz="1200" spc="3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OF CONTENTS</a:t>
            </a:r>
          </a:p>
        </p:txBody>
      </p:sp>
      <p:sp>
        <p:nvSpPr>
          <p:cNvPr id="34" name="椭圆 33"/>
          <p:cNvSpPr/>
          <p:nvPr/>
        </p:nvSpPr>
        <p:spPr>
          <a:xfrm>
            <a:off x="1112656" y="3086618"/>
            <a:ext cx="2188042" cy="2188042"/>
          </a:xfrm>
          <a:prstGeom prst="ellipse">
            <a:avLst/>
          </a:prstGeom>
          <a:solidFill>
            <a:srgbClr val="F3F3F3"/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4995460" y="3172343"/>
            <a:ext cx="2188042" cy="2188042"/>
          </a:xfrm>
          <a:prstGeom prst="ellipse">
            <a:avLst/>
          </a:prstGeom>
          <a:solidFill>
            <a:srgbClr val="F3F3F3"/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8435034" y="3172343"/>
            <a:ext cx="2188042" cy="2188042"/>
          </a:xfrm>
          <a:prstGeom prst="ellipse">
            <a:avLst/>
          </a:prstGeom>
          <a:solidFill>
            <a:srgbClr val="F3F3F3"/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图片 42" descr="图片包含 植物&#10;&#10;已生成极高可信度的说明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75194">
            <a:off x="5600127" y="4200222"/>
            <a:ext cx="904230" cy="1902851"/>
          </a:xfrm>
          <a:prstGeom prst="rect">
            <a:avLst/>
          </a:prstGeom>
        </p:spPr>
      </p:pic>
      <p:pic>
        <p:nvPicPr>
          <p:cNvPr id="46" name="图片 45" descr="图片包含 植物, 龙舌兰&#10;&#10;已生成极高可信度的说明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45592" flipV="1">
            <a:off x="1866662" y="3926768"/>
            <a:ext cx="680532" cy="2194370"/>
          </a:xfrm>
          <a:prstGeom prst="rect">
            <a:avLst/>
          </a:prstGeom>
        </p:spPr>
      </p:pic>
      <p:pic>
        <p:nvPicPr>
          <p:cNvPr id="47" name="图片 46" descr="图片包含 植物&#10;&#10;已生成极高可信度的说明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21019" flipV="1">
            <a:off x="9390389" y="4093370"/>
            <a:ext cx="970536" cy="18578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657194" y="3266840"/>
            <a:ext cx="1098966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/>
            <a:r>
              <a:rPr lang="en-US" altLang="zh-CN" sz="1400" spc="3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PART </a:t>
            </a:r>
          </a:p>
          <a:p>
            <a:pPr algn="ctr"/>
            <a:r>
              <a:rPr lang="en-US" altLang="zh-CN" sz="14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ONE</a:t>
            </a:r>
            <a:endParaRPr lang="zh-CN" altLang="en-US" sz="14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583813" y="3266840"/>
            <a:ext cx="1098966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/>
            <a:r>
              <a:rPr lang="en-US" altLang="zh-CN" sz="1400" spc="3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PART </a:t>
            </a:r>
          </a:p>
          <a:p>
            <a:pPr algn="ctr"/>
            <a:r>
              <a:rPr lang="en-US" altLang="zh-CN" sz="14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TWO</a:t>
            </a:r>
            <a:endParaRPr lang="zh-CN" altLang="en-US" sz="14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884979" y="3510680"/>
            <a:ext cx="1289422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/>
            <a:r>
              <a:rPr lang="en-US" altLang="zh-CN" sz="1400" spc="3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PART </a:t>
            </a:r>
          </a:p>
          <a:p>
            <a:pPr algn="ctr"/>
            <a:r>
              <a:rPr lang="en-US" altLang="zh-CN" sz="14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THREE</a:t>
            </a:r>
            <a:endParaRPr lang="zh-CN" altLang="en-US" sz="14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</p:txBody>
      </p:sp>
      <p:sp>
        <p:nvSpPr>
          <p:cNvPr id="4" name="TextBox 61"/>
          <p:cNvSpPr txBox="1"/>
          <p:nvPr/>
        </p:nvSpPr>
        <p:spPr>
          <a:xfrm>
            <a:off x="1527810" y="3790315"/>
            <a:ext cx="1358900" cy="95313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sz="2800" b="0" dirty="0">
                <a:solidFill>
                  <a:schemeClr val="bg2">
                    <a:lumMod val="25000"/>
                  </a:schemeClr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网络拓扑图</a:t>
            </a:r>
          </a:p>
        </p:txBody>
      </p:sp>
      <p:sp>
        <p:nvSpPr>
          <p:cNvPr id="17" name="TextBox 61"/>
          <p:cNvSpPr txBox="1"/>
          <p:nvPr/>
        </p:nvSpPr>
        <p:spPr>
          <a:xfrm>
            <a:off x="5172075" y="3789680"/>
            <a:ext cx="1760220" cy="95313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sz="2800" b="0" dirty="0">
                <a:solidFill>
                  <a:schemeClr val="bg2">
                    <a:lumMod val="25000"/>
                  </a:schemeClr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实现功能及配置</a:t>
            </a:r>
          </a:p>
        </p:txBody>
      </p:sp>
      <p:sp>
        <p:nvSpPr>
          <p:cNvPr id="22" name="TextBox 61"/>
          <p:cNvSpPr txBox="1"/>
          <p:nvPr/>
        </p:nvSpPr>
        <p:spPr>
          <a:xfrm>
            <a:off x="8921115" y="4116070"/>
            <a:ext cx="1216660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sz="2800" b="0" dirty="0">
                <a:solidFill>
                  <a:schemeClr val="bg2">
                    <a:lumMod val="25000"/>
                  </a:schemeClr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总结</a:t>
            </a:r>
          </a:p>
        </p:txBody>
      </p:sp>
      <p:cxnSp>
        <p:nvCxnSpPr>
          <p:cNvPr id="50" name="直接连接符 49"/>
          <p:cNvCxnSpPr/>
          <p:nvPr/>
        </p:nvCxnSpPr>
        <p:spPr>
          <a:xfrm>
            <a:off x="5807373" y="1699860"/>
            <a:ext cx="650269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251791" y="225287"/>
            <a:ext cx="11675166" cy="638754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图片包含 植物, 树叶&#10;&#10;已生成高可信度的说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69065" flipV="1">
            <a:off x="5658831" y="630404"/>
            <a:ext cx="861638" cy="11325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51791" y="225287"/>
            <a:ext cx="11675166" cy="638754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4726925" y="1196137"/>
            <a:ext cx="660524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798201" y="1196137"/>
            <a:ext cx="660524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/>
          <p:nvPr/>
        </p:nvSpPr>
        <p:spPr>
          <a:xfrm>
            <a:off x="3769393" y="446596"/>
            <a:ext cx="465321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3200" spc="600" dirty="0">
                <a:solidFill>
                  <a:schemeClr val="tx1"/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邮件功能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82015" y="1494155"/>
            <a:ext cx="5158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步骤一</a:t>
            </a:r>
            <a:r>
              <a:rPr lang="en-US" altLang="zh-CN" b="1"/>
              <a:t>:DNS</a:t>
            </a:r>
            <a:r>
              <a:rPr lang="zh-CN" altLang="en-US" b="1"/>
              <a:t>中设置</a:t>
            </a:r>
            <a:r>
              <a:rPr lang="en-US" altLang="zh-CN" b="1"/>
              <a:t>EMAIL</a:t>
            </a:r>
            <a:r>
              <a:rPr lang="zh-CN" altLang="en-US" b="1"/>
              <a:t>地址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380990" y="1862455"/>
            <a:ext cx="918273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先点开客户端，单击“桌面”选项卡。然后单击“电子邮件”，</a:t>
            </a:r>
          </a:p>
          <a:p>
            <a:endParaRPr lang="zh-CN" altLang="en-US"/>
          </a:p>
          <a:p>
            <a:r>
              <a:rPr lang="zh-CN" altLang="en-US"/>
              <a:t>输入用户信息：</a:t>
            </a:r>
          </a:p>
          <a:p>
            <a:endParaRPr lang="zh-CN" altLang="en-US"/>
          </a:p>
          <a:p>
            <a:r>
              <a:rPr lang="zh-CN" altLang="en-US"/>
              <a:t>你的名字 </a:t>
            </a:r>
            <a:r>
              <a:rPr lang="en-US" altLang="zh-CN"/>
              <a:t>321</a:t>
            </a:r>
            <a:endParaRPr lang="zh-CN" altLang="en-US"/>
          </a:p>
          <a:p>
            <a:r>
              <a:rPr lang="zh-CN" altLang="en-US"/>
              <a:t>邮件地址 </a:t>
            </a:r>
            <a:r>
              <a:rPr lang="en-US" altLang="zh-CN"/>
              <a:t>321</a:t>
            </a:r>
            <a:r>
              <a:rPr lang="zh-CN" altLang="en-US"/>
              <a:t>@</a:t>
            </a:r>
            <a:r>
              <a:rPr lang="en-US" altLang="zh-CN"/>
              <a:t>suep.edu.cn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服务器信息：</a:t>
            </a:r>
          </a:p>
          <a:p>
            <a:endParaRPr lang="zh-CN" altLang="en-US"/>
          </a:p>
          <a:p>
            <a:r>
              <a:rPr lang="zh-CN" altLang="en-US"/>
              <a:t>接收邮件服务器 </a:t>
            </a:r>
            <a:r>
              <a:rPr lang="en-US" altLang="zh-CN"/>
              <a:t>in.com</a:t>
            </a:r>
            <a:endParaRPr lang="zh-CN" altLang="en-US"/>
          </a:p>
          <a:p>
            <a:r>
              <a:rPr lang="zh-CN" altLang="en-US"/>
              <a:t>发送邮件服务器 </a:t>
            </a:r>
            <a:r>
              <a:rPr lang="en-US" altLang="zh-CN"/>
              <a:t>out</a:t>
            </a:r>
            <a:r>
              <a:rPr lang="zh-CN" altLang="en-US"/>
              <a:t>.com</a:t>
            </a:r>
          </a:p>
          <a:p>
            <a:endParaRPr lang="zh-CN" altLang="en-US"/>
          </a:p>
          <a:p>
            <a:r>
              <a:rPr lang="zh-CN" altLang="en-US"/>
              <a:t>及登录信息: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rcRect r="43744" b="1346"/>
          <a:stretch>
            <a:fillRect/>
          </a:stretch>
        </p:blipFill>
        <p:spPr>
          <a:xfrm>
            <a:off x="882015" y="1957070"/>
            <a:ext cx="4248785" cy="3793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图片包含 植物, 树叶&#10;&#10;已生成高可信度的说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69065" flipV="1">
            <a:off x="5658831" y="630404"/>
            <a:ext cx="861638" cy="11325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51791" y="225287"/>
            <a:ext cx="11675166" cy="638754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4726925" y="1196137"/>
            <a:ext cx="660524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798201" y="1196137"/>
            <a:ext cx="660524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/>
          <p:nvPr/>
        </p:nvSpPr>
        <p:spPr>
          <a:xfrm>
            <a:off x="3769393" y="446596"/>
            <a:ext cx="465321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3200" spc="600" dirty="0">
                <a:solidFill>
                  <a:schemeClr val="tx1"/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邮件功能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28725" y="1523365"/>
            <a:ext cx="5158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步骤一</a:t>
            </a:r>
            <a:r>
              <a:rPr lang="en-US" altLang="zh-CN" b="1"/>
              <a:t>:</a:t>
            </a:r>
            <a:r>
              <a:rPr lang="zh-CN" altLang="en-US" b="1"/>
              <a:t>邮件的发送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26940" y="5540375"/>
            <a:ext cx="5056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邮件发送演示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rcRect r="16619" b="2794"/>
          <a:stretch>
            <a:fillRect/>
          </a:stretch>
        </p:blipFill>
        <p:spPr>
          <a:xfrm>
            <a:off x="884555" y="2347595"/>
            <a:ext cx="5177155" cy="23641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rcRect t="-817" r="48894" b="-4852"/>
          <a:stretch>
            <a:fillRect/>
          </a:stretch>
        </p:blipFill>
        <p:spPr>
          <a:xfrm>
            <a:off x="6386830" y="2347595"/>
            <a:ext cx="5140960" cy="2383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图片包含 植物, 树叶&#10;&#10;已生成高可信度的说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69065" flipV="1">
            <a:off x="5658831" y="630404"/>
            <a:ext cx="861638" cy="11325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51791" y="225287"/>
            <a:ext cx="11675166" cy="638754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4726925" y="1196137"/>
            <a:ext cx="660524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798201" y="1196137"/>
            <a:ext cx="660524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/>
          <p:nvPr/>
        </p:nvSpPr>
        <p:spPr>
          <a:xfrm>
            <a:off x="3769393" y="446596"/>
            <a:ext cx="465321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3200" spc="600" dirty="0">
                <a:solidFill>
                  <a:schemeClr val="tx1"/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邮件功能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28725" y="1523365"/>
            <a:ext cx="5158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步骤一</a:t>
            </a:r>
            <a:r>
              <a:rPr lang="en-US" altLang="zh-CN" b="1"/>
              <a:t>:</a:t>
            </a:r>
            <a:r>
              <a:rPr lang="zh-CN" altLang="en-US" b="1"/>
              <a:t>邮件发送结果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79975" y="5632450"/>
            <a:ext cx="5056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ym typeface="+mn-ea"/>
              </a:rPr>
              <a:t>邮件发送结果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9505" y="1862455"/>
            <a:ext cx="7400290" cy="3542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 txBox="1"/>
          <p:nvPr/>
        </p:nvSpPr>
        <p:spPr>
          <a:xfrm>
            <a:off x="4265499" y="446596"/>
            <a:ext cx="366100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3200" spc="600" dirty="0">
                <a:solidFill>
                  <a:schemeClr val="tx1"/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内外网的连接</a:t>
            </a:r>
            <a:endParaRPr lang="en-US" altLang="zh-CN" sz="3200" spc="600" dirty="0">
              <a:solidFill>
                <a:schemeClr val="tx1"/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1791" y="225287"/>
            <a:ext cx="11675166" cy="638754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722480" y="1001096"/>
            <a:ext cx="2769900" cy="382344"/>
            <a:chOff x="4630057" y="1237951"/>
            <a:chExt cx="2769900" cy="382344"/>
          </a:xfrm>
        </p:grpSpPr>
        <p:pic>
          <p:nvPicPr>
            <p:cNvPr id="21" name="图片 20" descr="图片包含 植物, 龙舌兰&#10;&#10;已生成极高可信度的说明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745592" flipV="1">
              <a:off x="5858423" y="812692"/>
              <a:ext cx="382344" cy="1232862"/>
            </a:xfrm>
            <a:prstGeom prst="rect">
              <a:avLst/>
            </a:prstGeom>
          </p:spPr>
        </p:pic>
        <p:cxnSp>
          <p:nvCxnSpPr>
            <p:cNvPr id="22" name="直接连接符 21"/>
            <p:cNvCxnSpPr/>
            <p:nvPr/>
          </p:nvCxnSpPr>
          <p:spPr>
            <a:xfrm>
              <a:off x="4630057" y="1390447"/>
              <a:ext cx="660524" cy="0"/>
            </a:xfrm>
            <a:prstGeom prst="line">
              <a:avLst/>
            </a:prstGeom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739433" y="1390447"/>
              <a:ext cx="660524" cy="0"/>
            </a:xfrm>
            <a:prstGeom prst="line">
              <a:avLst/>
            </a:prstGeom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图片 36" descr="图片包含 植物, 树叶, 蕨&#10;&#10;已生成极高可信度的说明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93" y="2381250"/>
            <a:ext cx="588702" cy="2323706"/>
          </a:xfrm>
          <a:prstGeom prst="rect">
            <a:avLst/>
          </a:prstGeom>
        </p:spPr>
      </p:pic>
      <p:pic>
        <p:nvPicPr>
          <p:cNvPr id="38" name="图片 37" descr="图片包含 植物, 树叶, 蕨&#10;&#10;已生成极高可信度的说明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07115" y="2381250"/>
            <a:ext cx="588702" cy="232370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698625" y="1668780"/>
            <a:ext cx="7804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使用</a:t>
            </a:r>
            <a:r>
              <a:rPr lang="en-US" altLang="zh-CN" dirty="0">
                <a:ea typeface="宋体" panose="02010600030101010101" pitchFamily="2" charset="-122"/>
              </a:rPr>
              <a:t>rip</a:t>
            </a:r>
            <a:r>
              <a:rPr lang="zh-CN" altLang="en-US" dirty="0">
                <a:ea typeface="宋体" panose="02010600030101010101" pitchFamily="2" charset="-122"/>
              </a:rPr>
              <a:t>协议，实现了内网与外网之间的连接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14003" y="2395893"/>
            <a:ext cx="3037817" cy="2257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矩形 18"/>
          <p:cNvSpPr/>
          <p:nvPr/>
        </p:nvSpPr>
        <p:spPr>
          <a:xfrm>
            <a:off x="5791200" y="294003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router rip</a:t>
            </a:r>
          </a:p>
          <a:p>
            <a:r>
              <a:rPr lang="en-US" altLang="zh-CN" dirty="0"/>
              <a:t> network 131.1.0.0</a:t>
            </a:r>
          </a:p>
          <a:p>
            <a:r>
              <a:rPr lang="en-US" altLang="zh-CN" dirty="0"/>
              <a:t> network 192.168.1.0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图片包含 植物, 树叶&#10;&#10;已生成高可信度的说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69065" flipV="1">
            <a:off x="5658831" y="630404"/>
            <a:ext cx="861638" cy="11325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51791" y="225287"/>
            <a:ext cx="11675166" cy="638754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4726925" y="1196137"/>
            <a:ext cx="660524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798201" y="1196137"/>
            <a:ext cx="660524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/>
          <p:nvPr/>
        </p:nvSpPr>
        <p:spPr>
          <a:xfrm>
            <a:off x="3769393" y="446596"/>
            <a:ext cx="465321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3200" spc="600" dirty="0">
                <a:solidFill>
                  <a:schemeClr val="tx1"/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NAT</a:t>
            </a:r>
            <a:r>
              <a:rPr lang="zh-CN" altLang="en-US" sz="3200" spc="600" dirty="0">
                <a:solidFill>
                  <a:schemeClr val="tx1"/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的配置</a:t>
            </a:r>
          </a:p>
        </p:txBody>
      </p:sp>
      <p:sp>
        <p:nvSpPr>
          <p:cNvPr id="12" name="矩形 11"/>
          <p:cNvSpPr/>
          <p:nvPr/>
        </p:nvSpPr>
        <p:spPr>
          <a:xfrm>
            <a:off x="918948" y="1877537"/>
            <a:ext cx="100538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作用：通过将内部网络的私有</a:t>
            </a:r>
            <a:r>
              <a:rPr lang="en-US" altLang="zh-CN" dirty="0"/>
              <a:t>IP</a:t>
            </a:r>
            <a:r>
              <a:rPr lang="zh-CN" altLang="en-US" dirty="0"/>
              <a:t>地址翻译成全球唯一的公网</a:t>
            </a:r>
            <a:r>
              <a:rPr lang="en-US" altLang="zh-CN" dirty="0"/>
              <a:t>IP</a:t>
            </a:r>
            <a:r>
              <a:rPr lang="zh-CN" altLang="en-US" dirty="0"/>
              <a:t>地址，使内部网络可以连接到互联网等外部网络上。</a:t>
            </a:r>
            <a:r>
              <a:rPr lang="en-US" altLang="zh-CN" dirty="0"/>
              <a:t>IP</a:t>
            </a:r>
            <a:r>
              <a:rPr lang="zh-CN" altLang="en-US" dirty="0"/>
              <a:t>地址的对应关系是一对一，而且是不变的，借助静态转换，能实现外部网络对内部网络中某些特设定服务器的访问。</a:t>
            </a:r>
          </a:p>
        </p:txBody>
      </p:sp>
      <p:sp>
        <p:nvSpPr>
          <p:cNvPr id="16" name="矩形 15"/>
          <p:cNvSpPr/>
          <p:nvPr/>
        </p:nvSpPr>
        <p:spPr>
          <a:xfrm>
            <a:off x="2952467" y="323826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err="1"/>
              <a:t>ip</a:t>
            </a:r>
            <a:r>
              <a:rPr lang="en-US" altLang="zh-CN" b="1" dirty="0"/>
              <a:t> </a:t>
            </a:r>
            <a:r>
              <a:rPr lang="en-US" altLang="zh-CN" b="1" dirty="0" err="1"/>
              <a:t>nat</a:t>
            </a:r>
            <a:r>
              <a:rPr lang="en-US" altLang="zh-CN" b="1" dirty="0"/>
              <a:t> inside source static </a:t>
            </a:r>
            <a:r>
              <a:rPr lang="zh-CN" altLang="en-US" b="1" dirty="0"/>
              <a:t>内部专用地址</a:t>
            </a:r>
            <a:r>
              <a:rPr lang="en-US" altLang="zh-CN" b="1" dirty="0"/>
              <a:t> </a:t>
            </a:r>
            <a:r>
              <a:rPr lang="zh-CN" altLang="en-US" b="1" dirty="0"/>
              <a:t>内部合法地址</a:t>
            </a:r>
            <a:endParaRPr lang="en-US" altLang="zh-CN" b="1" dirty="0"/>
          </a:p>
        </p:txBody>
      </p:sp>
      <p:sp>
        <p:nvSpPr>
          <p:cNvPr id="17" name="右箭头 16"/>
          <p:cNvSpPr/>
          <p:nvPr/>
        </p:nvSpPr>
        <p:spPr>
          <a:xfrm rot="18655703">
            <a:off x="5240739" y="3971498"/>
            <a:ext cx="1487606" cy="491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13518483">
            <a:off x="7631372" y="3932829"/>
            <a:ext cx="1487606" cy="491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469143" y="4987203"/>
            <a:ext cx="307007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内部网络的私有地址</a:t>
            </a:r>
          </a:p>
        </p:txBody>
      </p:sp>
      <p:sp>
        <p:nvSpPr>
          <p:cNvPr id="20" name="矩形 19"/>
          <p:cNvSpPr/>
          <p:nvPr/>
        </p:nvSpPr>
        <p:spPr>
          <a:xfrm>
            <a:off x="7173922" y="4921239"/>
            <a:ext cx="386711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向因特网管理机构申请到的全球合法地址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94278" y="3805949"/>
            <a:ext cx="5935876" cy="984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 bldLvl="0" animBg="1"/>
      <p:bldP spid="19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图片包含 植物, 树叶&#10;&#10;已生成高可信度的说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69065" flipV="1">
            <a:off x="5658831" y="630404"/>
            <a:ext cx="861638" cy="11325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51791" y="225287"/>
            <a:ext cx="11675166" cy="638754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4726925" y="1196137"/>
            <a:ext cx="660524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798201" y="1196137"/>
            <a:ext cx="660524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/>
          <p:nvPr/>
        </p:nvSpPr>
        <p:spPr>
          <a:xfrm>
            <a:off x="3769393" y="446596"/>
            <a:ext cx="465321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3200" spc="600" dirty="0">
                <a:solidFill>
                  <a:schemeClr val="tx1"/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 默认路由的配置</a:t>
            </a:r>
          </a:p>
        </p:txBody>
      </p:sp>
      <p:sp>
        <p:nvSpPr>
          <p:cNvPr id="10" name="矩形 9"/>
          <p:cNvSpPr/>
          <p:nvPr/>
        </p:nvSpPr>
        <p:spPr>
          <a:xfrm>
            <a:off x="5299882" y="202564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是对</a:t>
            </a:r>
            <a:r>
              <a:rPr lang="en-US" altLang="zh-CN" dirty="0"/>
              <a:t>IP</a:t>
            </a:r>
            <a:r>
              <a:rPr lang="zh-CN" altLang="en-US" dirty="0"/>
              <a:t>数据包中的目的地址找不到存在的其他路由时，路由器所选择的路由。目的地不在路由器的路由表里的所有数据包都会使用默认路由。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36331" y="2163880"/>
            <a:ext cx="3037817" cy="2257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6067173" y="3339868"/>
            <a:ext cx="3988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ip</a:t>
            </a:r>
            <a:r>
              <a:rPr lang="en-US" altLang="zh-CN" dirty="0"/>
              <a:t> route 0.0.0.0 0.0.0.0 131.1.0.254 </a:t>
            </a:r>
            <a:endParaRPr lang="zh-CN" altLang="en-US" dirty="0"/>
          </a:p>
        </p:txBody>
      </p:sp>
      <p:sp>
        <p:nvSpPr>
          <p:cNvPr id="18" name="右箭头 17"/>
          <p:cNvSpPr/>
          <p:nvPr/>
        </p:nvSpPr>
        <p:spPr>
          <a:xfrm rot="18172055">
            <a:off x="6660108" y="3971498"/>
            <a:ext cx="941696" cy="232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15931549">
            <a:off x="7645021" y="4014718"/>
            <a:ext cx="941696" cy="232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14128295">
            <a:off x="9132626" y="4014716"/>
            <a:ext cx="941696" cy="232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48226" y="4714248"/>
            <a:ext cx="30796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目的地</a:t>
            </a:r>
            <a:r>
              <a:rPr lang="en-US" altLang="zh-CN" sz="24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IP</a:t>
            </a:r>
            <a:r>
              <a:rPr lang="zh-CN" altLang="en-US" sz="24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和子网掩码</a:t>
            </a:r>
            <a:endParaRPr lang="zh-CN" altLang="en-US" sz="2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352022" y="4661931"/>
            <a:ext cx="21178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吓</a:t>
            </a:r>
            <a:r>
              <a:rPr lang="zh-CN" altLang="en-US" sz="24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一跳</a:t>
            </a:r>
            <a:r>
              <a:rPr lang="en-US" altLang="zh-CN" sz="24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IP</a:t>
            </a:r>
            <a:r>
              <a:rPr lang="zh-CN" altLang="en-US" sz="24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地址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图片包含 植物, 树叶&#10;&#10;已生成高可信度的说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69065" flipV="1">
            <a:off x="5658831" y="630404"/>
            <a:ext cx="861638" cy="11325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51791" y="225287"/>
            <a:ext cx="11675166" cy="638754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4726925" y="1196137"/>
            <a:ext cx="660524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798201" y="1196137"/>
            <a:ext cx="660524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/>
          <p:nvPr/>
        </p:nvSpPr>
        <p:spPr>
          <a:xfrm>
            <a:off x="3769393" y="446596"/>
            <a:ext cx="465321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3200" spc="600" dirty="0">
                <a:solidFill>
                  <a:schemeClr val="tx1"/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访问控制列表 </a:t>
            </a:r>
          </a:p>
        </p:txBody>
      </p:sp>
      <p:sp>
        <p:nvSpPr>
          <p:cNvPr id="10" name="矩形 9"/>
          <p:cNvSpPr/>
          <p:nvPr/>
        </p:nvSpPr>
        <p:spPr>
          <a:xfrm>
            <a:off x="1323833" y="1639458"/>
            <a:ext cx="91167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ACL (Access Control List,</a:t>
            </a:r>
            <a:r>
              <a:rPr lang="zh-CN" altLang="en-US" dirty="0"/>
              <a:t>访问控制列表）是一系列运用到路由器接口的指令列表。这些指令告诉路由器接收哪些数据包、拒绝哪些数据包，接收或者拒绝根据一定的规则进行，如源地址、目标地址、端口号等。</a:t>
            </a:r>
            <a:r>
              <a:rPr lang="en-US" altLang="zh-CN" dirty="0"/>
              <a:t>ACL</a:t>
            </a:r>
            <a:r>
              <a:rPr lang="zh-CN" altLang="en-US" dirty="0"/>
              <a:t>使得用户能够管理数据流，检测特定的数据包。</a:t>
            </a:r>
          </a:p>
        </p:txBody>
      </p:sp>
      <p:sp>
        <p:nvSpPr>
          <p:cNvPr id="12" name="矩形 11"/>
          <p:cNvSpPr/>
          <p:nvPr/>
        </p:nvSpPr>
        <p:spPr>
          <a:xfrm>
            <a:off x="1460310" y="2637261"/>
            <a:ext cx="910305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Access-list access-list-number {deny | permit} source [source-wildcard] [log]</a:t>
            </a:r>
          </a:p>
          <a:p>
            <a:r>
              <a:rPr lang="en-US" altLang="zh-CN" dirty="0"/>
              <a:t>access-list </a:t>
            </a:r>
            <a:r>
              <a:rPr lang="zh-CN" altLang="en-US" dirty="0"/>
              <a:t>命令参数的含义如下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(1) access-list-number:</a:t>
            </a:r>
            <a:r>
              <a:rPr lang="zh-CN" altLang="en-US" dirty="0"/>
              <a:t>访问控制列表号</a:t>
            </a:r>
            <a:r>
              <a:rPr lang="en-US" altLang="zh-CN" dirty="0"/>
              <a:t>,</a:t>
            </a:r>
            <a:r>
              <a:rPr lang="zh-CN" altLang="en-US" dirty="0"/>
              <a:t>标准访问控制列表的号码范围是 </a:t>
            </a:r>
            <a:r>
              <a:rPr lang="en-US" altLang="zh-CN" dirty="0"/>
              <a:t>1~99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(2) deny:</a:t>
            </a:r>
            <a:r>
              <a:rPr lang="zh-CN" altLang="en-US" dirty="0"/>
              <a:t>如果满足条件</a:t>
            </a:r>
            <a:r>
              <a:rPr lang="en-US" altLang="zh-CN" dirty="0"/>
              <a:t>,</a:t>
            </a:r>
            <a:r>
              <a:rPr lang="zh-CN" altLang="en-US" dirty="0"/>
              <a:t>数据包被拒绝从该入口通过。</a:t>
            </a:r>
          </a:p>
          <a:p>
            <a:r>
              <a:rPr lang="en-US" altLang="zh-CN" dirty="0"/>
              <a:t>(3) permit:</a:t>
            </a:r>
            <a:r>
              <a:rPr lang="zh-CN" altLang="en-US" dirty="0"/>
              <a:t>如果满足条件</a:t>
            </a:r>
            <a:r>
              <a:rPr lang="en-US" altLang="zh-CN" dirty="0"/>
              <a:t>,</a:t>
            </a:r>
            <a:r>
              <a:rPr lang="zh-CN" altLang="en-US" dirty="0"/>
              <a:t>数据包允许从该入口通过。</a:t>
            </a:r>
          </a:p>
          <a:p>
            <a:r>
              <a:rPr lang="en-US" altLang="zh-CN" dirty="0"/>
              <a:t>(4) source:</a:t>
            </a:r>
            <a:r>
              <a:rPr lang="zh-CN" altLang="en-US" dirty="0"/>
              <a:t>数据包的源网络地址</a:t>
            </a:r>
            <a:r>
              <a:rPr lang="en-US" altLang="zh-CN" dirty="0"/>
              <a:t>,</a:t>
            </a:r>
            <a:r>
              <a:rPr lang="zh-CN" altLang="en-US" dirty="0"/>
              <a:t>源网络地址可以是具体的地址或 </a:t>
            </a:r>
            <a:r>
              <a:rPr lang="en-US" altLang="zh-CN" dirty="0"/>
              <a:t>any(</a:t>
            </a:r>
            <a:r>
              <a:rPr lang="zh-CN" altLang="en-US" dirty="0"/>
              <a:t>任意</a:t>
            </a:r>
            <a:r>
              <a:rPr lang="en-US" altLang="zh-CN" dirty="0"/>
              <a:t>),</a:t>
            </a:r>
            <a:r>
              <a:rPr lang="zh-CN" altLang="en-US" dirty="0"/>
              <a:t>如果源地址</a:t>
            </a:r>
          </a:p>
          <a:p>
            <a:r>
              <a:rPr lang="zh-CN" altLang="en-US" dirty="0"/>
              <a:t>是单个 </a:t>
            </a:r>
            <a:r>
              <a:rPr lang="en-US" altLang="zh-CN" dirty="0"/>
              <a:t>IP </a:t>
            </a:r>
            <a:r>
              <a:rPr lang="zh-CN" altLang="en-US" dirty="0"/>
              <a:t>地址时</a:t>
            </a:r>
            <a:r>
              <a:rPr lang="en-US" altLang="zh-CN" dirty="0"/>
              <a:t>,</a:t>
            </a:r>
            <a:r>
              <a:rPr lang="zh-CN" altLang="en-US" dirty="0"/>
              <a:t>将</a:t>
            </a:r>
            <a:r>
              <a:rPr lang="en-US" altLang="zh-CN" dirty="0"/>
              <a:t>"source"</a:t>
            </a:r>
            <a:r>
              <a:rPr lang="zh-CN" altLang="en-US" dirty="0"/>
              <a:t>改成</a:t>
            </a:r>
            <a:r>
              <a:rPr lang="en-US" altLang="zh-CN" dirty="0"/>
              <a:t>"host",</a:t>
            </a:r>
            <a:r>
              <a:rPr lang="zh-CN" altLang="en-US" dirty="0"/>
              <a:t>后再写 </a:t>
            </a:r>
            <a:r>
              <a:rPr lang="en-US" altLang="zh-CN" dirty="0"/>
              <a:t>IP </a:t>
            </a:r>
            <a:r>
              <a:rPr lang="zh-CN" altLang="en-US" dirty="0"/>
              <a:t>地址即可。</a:t>
            </a:r>
            <a:endParaRPr lang="en-US" altLang="zh-CN" dirty="0"/>
          </a:p>
          <a:p>
            <a:r>
              <a:rPr lang="en-US" altLang="zh-CN" dirty="0"/>
              <a:t>(5) Source-wildcard:</a:t>
            </a:r>
            <a:r>
              <a:rPr lang="zh-CN" altLang="en-US" dirty="0"/>
              <a:t>源地址通配符掩码，可选项。通配符掩码是一个 </a:t>
            </a:r>
            <a:r>
              <a:rPr lang="en-US" altLang="zh-CN" dirty="0"/>
              <a:t>32 </a:t>
            </a:r>
            <a:r>
              <a:rPr lang="zh-CN" altLang="en-US" dirty="0"/>
              <a:t>比特位的数字字</a:t>
            </a:r>
          </a:p>
          <a:p>
            <a:r>
              <a:rPr lang="zh-CN" altLang="en-US" dirty="0"/>
              <a:t>符串</a:t>
            </a:r>
            <a:r>
              <a:rPr lang="en-US" altLang="zh-CN" dirty="0"/>
              <a:t>,</a:t>
            </a:r>
            <a:r>
              <a:rPr lang="zh-CN" altLang="en-US" dirty="0"/>
              <a:t>使用 </a:t>
            </a:r>
            <a:r>
              <a:rPr lang="en-US" altLang="zh-CN" dirty="0"/>
              <a:t>1 </a:t>
            </a:r>
            <a:r>
              <a:rPr lang="zh-CN" altLang="en-US" dirty="0"/>
              <a:t>或 </a:t>
            </a:r>
            <a:r>
              <a:rPr lang="en-US" altLang="zh-CN" dirty="0"/>
              <a:t>0 </a:t>
            </a:r>
            <a:r>
              <a:rPr lang="zh-CN" altLang="en-US" dirty="0"/>
              <a:t>来表示</a:t>
            </a:r>
            <a:r>
              <a:rPr lang="en-US" altLang="zh-CN" dirty="0"/>
              <a:t>,</a:t>
            </a:r>
            <a:r>
              <a:rPr lang="zh-CN" altLang="en-US" dirty="0"/>
              <a:t>它被用</a:t>
            </a:r>
            <a:r>
              <a:rPr lang="en-US" altLang="zh-CN" dirty="0"/>
              <a:t>"."</a:t>
            </a:r>
            <a:r>
              <a:rPr lang="zh-CN" altLang="en-US" dirty="0"/>
              <a:t>分成 </a:t>
            </a:r>
            <a:r>
              <a:rPr lang="en-US" altLang="zh-CN" dirty="0"/>
              <a:t>4 </a:t>
            </a:r>
            <a:r>
              <a:rPr lang="zh-CN" altLang="en-US" dirty="0"/>
              <a:t>组</a:t>
            </a:r>
            <a:r>
              <a:rPr lang="en-US" altLang="zh-CN" dirty="0"/>
              <a:t>,</a:t>
            </a:r>
            <a:r>
              <a:rPr lang="zh-CN" altLang="en-US" dirty="0"/>
              <a:t>每组 </a:t>
            </a:r>
            <a:r>
              <a:rPr lang="en-US" altLang="zh-CN" dirty="0"/>
              <a:t>8 </a:t>
            </a:r>
            <a:r>
              <a:rPr lang="zh-CN" altLang="en-US" dirty="0"/>
              <a:t>位。在通配符掩码位中</a:t>
            </a:r>
            <a:r>
              <a:rPr lang="en-US" altLang="zh-CN" dirty="0"/>
              <a:t>,0 </a:t>
            </a:r>
            <a:r>
              <a:rPr lang="zh-CN" altLang="en-US" dirty="0"/>
              <a:t>表示</a:t>
            </a:r>
            <a:r>
              <a:rPr lang="en-US" altLang="zh-CN" dirty="0"/>
              <a:t>"</a:t>
            </a:r>
            <a:r>
              <a:rPr lang="zh-CN" altLang="en-US" dirty="0"/>
              <a:t>检查相应 的位</a:t>
            </a:r>
            <a:r>
              <a:rPr lang="en-US" altLang="zh-CN" dirty="0"/>
              <a:t>",</a:t>
            </a:r>
            <a:r>
              <a:rPr lang="zh-CN" altLang="en-US" dirty="0"/>
              <a:t>而 </a:t>
            </a:r>
            <a:r>
              <a:rPr lang="en-US" altLang="zh-CN" dirty="0"/>
              <a:t>1 </a:t>
            </a:r>
            <a:r>
              <a:rPr lang="zh-CN" altLang="en-US" dirty="0"/>
              <a:t>表示不检查相应位。通配符掩码相当于子网掩码的反码。</a:t>
            </a:r>
          </a:p>
          <a:p>
            <a:r>
              <a:rPr lang="en-US" altLang="zh-CN" dirty="0"/>
              <a:t>(6) Log:</a:t>
            </a:r>
            <a:r>
              <a:rPr lang="zh-CN" altLang="en-US" dirty="0"/>
              <a:t>可选项</a:t>
            </a:r>
            <a:r>
              <a:rPr lang="en-US" altLang="zh-CN" dirty="0"/>
              <a:t>,</a:t>
            </a:r>
            <a:r>
              <a:rPr lang="zh-CN" altLang="en-US" dirty="0"/>
              <a:t>生成日志信息</a:t>
            </a:r>
            <a:r>
              <a:rPr lang="en-US" altLang="zh-CN" dirty="0"/>
              <a:t>,</a:t>
            </a:r>
            <a:r>
              <a:rPr lang="zh-CN" altLang="en-US" dirty="0"/>
              <a:t>记录匹配 </a:t>
            </a:r>
            <a:r>
              <a:rPr lang="en-US" altLang="zh-CN" dirty="0"/>
              <a:t>permit </a:t>
            </a:r>
            <a:r>
              <a:rPr lang="zh-CN" altLang="en-US" dirty="0"/>
              <a:t>或 </a:t>
            </a:r>
            <a:r>
              <a:rPr lang="en-US" altLang="zh-CN" dirty="0"/>
              <a:t>deny </a:t>
            </a:r>
            <a:r>
              <a:rPr lang="zh-CN" altLang="en-US" dirty="0"/>
              <a:t>语句的包。</a:t>
            </a:r>
          </a:p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28490" y="3116240"/>
            <a:ext cx="5202868" cy="1360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图片包含 植物, 树叶&#10;&#10;已生成高可信度的说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69065" flipV="1">
            <a:off x="5658831" y="630404"/>
            <a:ext cx="861638" cy="11325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51791" y="225287"/>
            <a:ext cx="11675166" cy="638754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4726925" y="1196137"/>
            <a:ext cx="660524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798201" y="1196137"/>
            <a:ext cx="660524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/>
          <p:nvPr/>
        </p:nvSpPr>
        <p:spPr>
          <a:xfrm>
            <a:off x="3769393" y="446596"/>
            <a:ext cx="465321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3200" spc="600" dirty="0">
                <a:solidFill>
                  <a:schemeClr val="tx1"/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访问控制列表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62330" y="1595755"/>
            <a:ext cx="9377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测试</a:t>
            </a:r>
            <a:r>
              <a:rPr lang="en-US" altLang="zh-CN" b="1" dirty="0"/>
              <a:t>PC0(VLAN10) 192.168.1.1</a:t>
            </a:r>
          </a:p>
          <a:p>
            <a:r>
              <a:rPr lang="zh-CN" altLang="en-US" b="1" dirty="0"/>
              <a:t>能否与</a:t>
            </a:r>
          </a:p>
          <a:p>
            <a:r>
              <a:rPr lang="zh-CN" altLang="en-US" b="1" dirty="0"/>
              <a:t>外网</a:t>
            </a:r>
            <a:r>
              <a:rPr lang="en-US" altLang="zh-CN" b="1" dirty="0"/>
              <a:t>223.1.1.1</a:t>
            </a:r>
          </a:p>
          <a:p>
            <a:r>
              <a:rPr lang="zh-CN" altLang="en-US" b="1" dirty="0"/>
              <a:t>进行通信。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62330" y="5509260"/>
            <a:ext cx="8206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至此</a:t>
            </a:r>
            <a:r>
              <a:rPr lang="en-US" altLang="zh-CN" b="1" dirty="0"/>
              <a:t>,</a:t>
            </a:r>
            <a:r>
              <a:rPr lang="zh-CN" altLang="en-US" b="1" dirty="0"/>
              <a:t>访问控制列表功能已经实现。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1110" y="2294244"/>
            <a:ext cx="4971778" cy="2496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1"/>
          <p:cNvSpPr txBox="1"/>
          <p:nvPr/>
        </p:nvSpPr>
        <p:spPr>
          <a:xfrm>
            <a:off x="3865438" y="2641951"/>
            <a:ext cx="446112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sz="7200" spc="600" dirty="0">
                <a:solidFill>
                  <a:schemeClr val="bg2">
                    <a:lumMod val="25000"/>
                  </a:schemeClr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总结</a:t>
            </a:r>
          </a:p>
        </p:txBody>
      </p:sp>
      <p:sp>
        <p:nvSpPr>
          <p:cNvPr id="5" name="TextBox 61"/>
          <p:cNvSpPr txBox="1"/>
          <p:nvPr/>
        </p:nvSpPr>
        <p:spPr>
          <a:xfrm>
            <a:off x="4836988" y="4196320"/>
            <a:ext cx="2518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en-US" altLang="zh-CN" sz="2800" b="0" dirty="0">
                <a:solidFill>
                  <a:schemeClr val="bg2">
                    <a:lumMod val="25000"/>
                  </a:schemeClr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PART THREE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529432" y="2232276"/>
            <a:ext cx="1485378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72121" y="4010953"/>
            <a:ext cx="3647758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177190" y="2232276"/>
            <a:ext cx="1485378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51791" y="225287"/>
            <a:ext cx="11675166" cy="638754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包含 植物&#10;&#10;已生成极高可信度的说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96085" flipV="1">
            <a:off x="5591936" y="836299"/>
            <a:ext cx="1308450" cy="25047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图片包含 植物, 树叶&#10;&#10;已生成高可信度的说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69065" flipV="1">
            <a:off x="5658831" y="630404"/>
            <a:ext cx="861638" cy="11325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51791" y="225287"/>
            <a:ext cx="11675166" cy="638754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4726925" y="1196137"/>
            <a:ext cx="660524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798201" y="1196137"/>
            <a:ext cx="660524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/>
          <p:nvPr/>
        </p:nvSpPr>
        <p:spPr>
          <a:xfrm>
            <a:off x="3769393" y="446596"/>
            <a:ext cx="465321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3200" spc="600">
                <a:solidFill>
                  <a:schemeClr val="tx1"/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总结 </a:t>
            </a:r>
            <a:endParaRPr lang="zh-CN" altLang="en-US" sz="3200" spc="600" dirty="0">
              <a:solidFill>
                <a:schemeClr val="tx1"/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3425" y="1862455"/>
            <a:ext cx="107251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>
                <a:ea typeface="宋体" panose="02010600030101010101" pitchFamily="2" charset="-122"/>
              </a:rPr>
              <a:t>、配置三层交换机时，</a:t>
            </a:r>
            <a:r>
              <a:rPr lang="en-US" altLang="zh-CN" sz="2800" dirty="0" err="1">
                <a:ea typeface="宋体" panose="02010600030101010101" pitchFamily="2" charset="-122"/>
              </a:rPr>
              <a:t>ip</a:t>
            </a:r>
            <a:r>
              <a:rPr lang="en-US" altLang="zh-CN" sz="2800" dirty="0">
                <a:ea typeface="宋体" panose="02010600030101010101" pitchFamily="2" charset="-122"/>
              </a:rPr>
              <a:t> routing </a:t>
            </a:r>
            <a:r>
              <a:rPr lang="zh-CN" altLang="en-US" sz="2800" dirty="0">
                <a:ea typeface="宋体" panose="02010600030101010101" pitchFamily="2" charset="-122"/>
              </a:rPr>
              <a:t>是开启三层路由</a:t>
            </a:r>
            <a:r>
              <a:rPr lang="zh-CN" altLang="en-US" sz="2800">
                <a:ea typeface="宋体" panose="02010600030101010101" pitchFamily="2" charset="-122"/>
              </a:rPr>
              <a:t>的功能。</a:t>
            </a:r>
            <a:endParaRPr lang="en-US" altLang="zh-CN" sz="280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ea typeface="宋体" panose="02010600030101010101" pitchFamily="2" charset="-122"/>
              </a:rPr>
              <a:t>、内外网之间的连接：</a:t>
            </a:r>
          </a:p>
          <a:p>
            <a:r>
              <a:rPr lang="zh-CN" altLang="en-US" sz="2800" dirty="0">
                <a:ea typeface="宋体" panose="02010600030101010101" pitchFamily="2" charset="-122"/>
              </a:rPr>
              <a:t>   （</a:t>
            </a:r>
            <a:r>
              <a:rPr lang="en-US" altLang="zh-CN" sz="2800" dirty="0"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ea typeface="宋体" panose="02010600030101010101" pitchFamily="2" charset="-122"/>
              </a:rPr>
              <a:t>）</a:t>
            </a:r>
            <a:r>
              <a:rPr lang="en-US" altLang="zh-CN" sz="2800" dirty="0">
                <a:ea typeface="宋体" panose="02010600030101010101" pitchFamily="2" charset="-122"/>
              </a:rPr>
              <a:t>NAT</a:t>
            </a:r>
            <a:r>
              <a:rPr lang="zh-CN" altLang="en-US" sz="2800" dirty="0">
                <a:ea typeface="宋体" panose="02010600030101010101" pitchFamily="2" charset="-122"/>
              </a:rPr>
              <a:t>的配置，公私有地址的转换只是做到了静态配置，未实现动态的配置</a:t>
            </a:r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  <a:sym typeface="+mn-ea"/>
              </a:rPr>
              <a:t>   </a:t>
            </a:r>
            <a:r>
              <a:rPr lang="zh-CN" altLang="en-US" sz="2800" dirty="0"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800" dirty="0">
                <a:ea typeface="宋体" panose="02010600030101010101" pitchFamily="2" charset="-122"/>
                <a:sym typeface="+mn-ea"/>
              </a:rPr>
              <a:t>）默认路由的配置</a:t>
            </a:r>
            <a:endParaRPr lang="en-US" altLang="zh-CN" sz="2800" dirty="0">
              <a:ea typeface="宋体" panose="02010600030101010101" pitchFamily="2" charset="-122"/>
              <a:sym typeface="+mn-ea"/>
            </a:endParaRPr>
          </a:p>
          <a:p>
            <a:r>
              <a:rPr lang="en-US" altLang="zh-CN" sz="2800" dirty="0">
                <a:ea typeface="宋体" panose="02010600030101010101" pitchFamily="2" charset="-122"/>
                <a:sym typeface="+mn-ea"/>
              </a:rPr>
              <a:t>   </a:t>
            </a:r>
            <a:r>
              <a:rPr lang="zh-CN" altLang="en-US" sz="2800" dirty="0"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800" dirty="0">
                <a:ea typeface="宋体" panose="02010600030101010101" pitchFamily="2" charset="-122"/>
                <a:sym typeface="+mn-ea"/>
              </a:rPr>
              <a:t>）访问控制列表的配置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51791" y="225287"/>
            <a:ext cx="11675166" cy="638754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61"/>
          <p:cNvSpPr txBox="1"/>
          <p:nvPr/>
        </p:nvSpPr>
        <p:spPr>
          <a:xfrm>
            <a:off x="2682240" y="2614930"/>
            <a:ext cx="72885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sz="7200" spc="600" dirty="0">
                <a:solidFill>
                  <a:schemeClr val="bg2">
                    <a:lumMod val="25000"/>
                  </a:schemeClr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网络拓扑图</a:t>
            </a:r>
          </a:p>
        </p:txBody>
      </p:sp>
      <p:sp>
        <p:nvSpPr>
          <p:cNvPr id="3" name="TextBox 61"/>
          <p:cNvSpPr txBox="1"/>
          <p:nvPr/>
        </p:nvSpPr>
        <p:spPr>
          <a:xfrm>
            <a:off x="4836988" y="4196320"/>
            <a:ext cx="2518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en-US" altLang="zh-CN" sz="2800" b="0" dirty="0">
                <a:solidFill>
                  <a:schemeClr val="bg2">
                    <a:lumMod val="25000"/>
                  </a:schemeClr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PART ONE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529432" y="2232276"/>
            <a:ext cx="1485378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图片包含 植物, 龙舌兰&#10;&#10;已生成极高可信度的说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45592" flipV="1">
            <a:off x="5588714" y="436685"/>
            <a:ext cx="1014572" cy="3271478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>
            <a:off x="4272121" y="4010953"/>
            <a:ext cx="3647758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177190" y="2232276"/>
            <a:ext cx="1485378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51791" y="225287"/>
            <a:ext cx="11675166" cy="638754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 descr="图片包含 鲜花, 植物&#10;&#10;已生成极高可信度的说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21203">
            <a:off x="3220494" y="-1886720"/>
            <a:ext cx="1389084" cy="823653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505960" y="2911475"/>
            <a:ext cx="61480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/>
              <a:t>Thanks!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5133544" y="225616"/>
            <a:ext cx="366100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spc="600" dirty="0">
                <a:solidFill>
                  <a:schemeClr val="tx1"/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拓扑图</a:t>
            </a:r>
          </a:p>
        </p:txBody>
      </p:sp>
      <p:sp>
        <p:nvSpPr>
          <p:cNvPr id="13" name="矩形 12"/>
          <p:cNvSpPr/>
          <p:nvPr/>
        </p:nvSpPr>
        <p:spPr>
          <a:xfrm>
            <a:off x="251791" y="225287"/>
            <a:ext cx="11675166" cy="638754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4591670" y="611841"/>
            <a:ext cx="2769900" cy="382344"/>
            <a:chOff x="4630057" y="1237951"/>
            <a:chExt cx="2769900" cy="382344"/>
          </a:xfrm>
        </p:grpSpPr>
        <p:pic>
          <p:nvPicPr>
            <p:cNvPr id="18" name="图片 17" descr="图片包含 植物, 龙舌兰&#10;&#10;已生成极高可信度的说明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745592" flipV="1">
              <a:off x="5858423" y="812692"/>
              <a:ext cx="382344" cy="1232862"/>
            </a:xfrm>
            <a:prstGeom prst="rect">
              <a:avLst/>
            </a:prstGeom>
          </p:spPr>
        </p:pic>
        <p:cxnSp>
          <p:nvCxnSpPr>
            <p:cNvPr id="19" name="直接连接符 18"/>
            <p:cNvCxnSpPr/>
            <p:nvPr/>
          </p:nvCxnSpPr>
          <p:spPr>
            <a:xfrm>
              <a:off x="4630057" y="1390447"/>
              <a:ext cx="660524" cy="0"/>
            </a:xfrm>
            <a:prstGeom prst="line">
              <a:avLst/>
            </a:prstGeom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739433" y="1390447"/>
              <a:ext cx="660524" cy="0"/>
            </a:xfrm>
            <a:prstGeom prst="line">
              <a:avLst/>
            </a:prstGeom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638" y="1100429"/>
            <a:ext cx="10140724" cy="5225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1"/>
          <p:cNvSpPr txBox="1"/>
          <p:nvPr/>
        </p:nvSpPr>
        <p:spPr>
          <a:xfrm>
            <a:off x="3301365" y="2614930"/>
            <a:ext cx="58889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sz="7200" spc="600" dirty="0">
                <a:solidFill>
                  <a:schemeClr val="bg2">
                    <a:lumMod val="25000"/>
                  </a:schemeClr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功能及配置</a:t>
            </a:r>
          </a:p>
        </p:txBody>
      </p:sp>
      <p:sp>
        <p:nvSpPr>
          <p:cNvPr id="5" name="TextBox 61"/>
          <p:cNvSpPr txBox="1"/>
          <p:nvPr/>
        </p:nvSpPr>
        <p:spPr>
          <a:xfrm>
            <a:off x="4836988" y="4196320"/>
            <a:ext cx="2518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en-US" altLang="zh-CN" sz="2800" b="0" dirty="0">
                <a:solidFill>
                  <a:schemeClr val="bg2">
                    <a:lumMod val="25000"/>
                  </a:schemeClr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PART TWO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529432" y="2232276"/>
            <a:ext cx="1485378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272121" y="4010953"/>
            <a:ext cx="3647758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177190" y="2232276"/>
            <a:ext cx="1485378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图片包含 植物&#10;&#10;已生成极高可信度的说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26168">
            <a:off x="5593883" y="624536"/>
            <a:ext cx="1303964" cy="274404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51791" y="225287"/>
            <a:ext cx="11675166" cy="638754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图片包含 植物, 树叶&#10;&#10;已生成高可信度的说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69065" flipV="1">
            <a:off x="5665181" y="837414"/>
            <a:ext cx="861638" cy="11325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58141" y="317362"/>
            <a:ext cx="11675166" cy="638754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4711050" y="1390447"/>
            <a:ext cx="660524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820426" y="1390447"/>
            <a:ext cx="660524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/>
          <p:nvPr/>
        </p:nvSpPr>
        <p:spPr>
          <a:xfrm>
            <a:off x="3769393" y="599631"/>
            <a:ext cx="465321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3200" spc="600">
                <a:solidFill>
                  <a:schemeClr val="tx1"/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实现的功能 </a:t>
            </a:r>
            <a:endParaRPr lang="zh-CN" altLang="en-US" sz="3200" spc="600" dirty="0">
              <a:solidFill>
                <a:schemeClr val="tx1"/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</p:txBody>
      </p:sp>
      <p:sp>
        <p:nvSpPr>
          <p:cNvPr id="23" name="TextBox 8"/>
          <p:cNvSpPr txBox="1"/>
          <p:nvPr/>
        </p:nvSpPr>
        <p:spPr>
          <a:xfrm>
            <a:off x="890270" y="3759835"/>
            <a:ext cx="17297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三层交换机</a:t>
            </a:r>
          </a:p>
        </p:txBody>
      </p:sp>
      <p:sp>
        <p:nvSpPr>
          <p:cNvPr id="24" name="TextBox 10"/>
          <p:cNvSpPr txBox="1"/>
          <p:nvPr/>
        </p:nvSpPr>
        <p:spPr>
          <a:xfrm>
            <a:off x="1067887" y="2308301"/>
            <a:ext cx="109606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划分</a:t>
            </a: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vlan</a:t>
            </a:r>
          </a:p>
        </p:txBody>
      </p:sp>
      <p:sp>
        <p:nvSpPr>
          <p:cNvPr id="25" name="椭圆 24"/>
          <p:cNvSpPr/>
          <p:nvPr/>
        </p:nvSpPr>
        <p:spPr>
          <a:xfrm>
            <a:off x="4799782" y="2069981"/>
            <a:ext cx="1451662" cy="1451662"/>
          </a:xfrm>
          <a:prstGeom prst="ellipse">
            <a:avLst/>
          </a:prstGeom>
          <a:noFill/>
          <a:ln w="28575">
            <a:solidFill>
              <a:schemeClr val="bg2">
                <a:lumMod val="25000"/>
                <a:alpha val="50000"/>
              </a:schemeClr>
            </a:solidFill>
            <a:prstDash val="dash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TextBox 8"/>
          <p:cNvSpPr txBox="1"/>
          <p:nvPr/>
        </p:nvSpPr>
        <p:spPr>
          <a:xfrm>
            <a:off x="2762250" y="3774681"/>
            <a:ext cx="1707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三层交换机</a:t>
            </a:r>
          </a:p>
        </p:txBody>
      </p:sp>
      <p:sp>
        <p:nvSpPr>
          <p:cNvPr id="27" name="TextBox 10"/>
          <p:cNvSpPr txBox="1"/>
          <p:nvPr/>
        </p:nvSpPr>
        <p:spPr>
          <a:xfrm>
            <a:off x="3031490" y="2376170"/>
            <a:ext cx="12738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跨网段访问</a:t>
            </a:r>
          </a:p>
        </p:txBody>
      </p:sp>
      <p:sp>
        <p:nvSpPr>
          <p:cNvPr id="28" name="椭圆 27"/>
          <p:cNvSpPr/>
          <p:nvPr/>
        </p:nvSpPr>
        <p:spPr>
          <a:xfrm>
            <a:off x="2942830" y="2059186"/>
            <a:ext cx="1451662" cy="1451662"/>
          </a:xfrm>
          <a:prstGeom prst="ellipse">
            <a:avLst/>
          </a:prstGeom>
          <a:noFill/>
          <a:ln w="28575">
            <a:solidFill>
              <a:schemeClr val="bg2">
                <a:lumMod val="25000"/>
                <a:alpha val="50000"/>
              </a:schemeClr>
            </a:solidFill>
            <a:prstDash val="dash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TextBox 8"/>
          <p:cNvSpPr txBox="1"/>
          <p:nvPr/>
        </p:nvSpPr>
        <p:spPr>
          <a:xfrm>
            <a:off x="6822468" y="3790425"/>
            <a:ext cx="145166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DNS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服务器</a:t>
            </a:r>
          </a:p>
        </p:txBody>
      </p:sp>
      <p:sp>
        <p:nvSpPr>
          <p:cNvPr id="30" name="TextBox 10"/>
          <p:cNvSpPr txBox="1"/>
          <p:nvPr/>
        </p:nvSpPr>
        <p:spPr>
          <a:xfrm>
            <a:off x="6911340" y="2308225"/>
            <a:ext cx="12738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域名</a:t>
            </a:r>
          </a:p>
          <a:p>
            <a:pPr algn="ctr"/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解析</a:t>
            </a:r>
          </a:p>
        </p:txBody>
      </p:sp>
      <p:sp>
        <p:nvSpPr>
          <p:cNvPr id="31" name="椭圆 30"/>
          <p:cNvSpPr/>
          <p:nvPr/>
        </p:nvSpPr>
        <p:spPr>
          <a:xfrm>
            <a:off x="6822468" y="2058551"/>
            <a:ext cx="1451662" cy="1451662"/>
          </a:xfrm>
          <a:prstGeom prst="ellipse">
            <a:avLst/>
          </a:prstGeom>
          <a:noFill/>
          <a:ln w="28575">
            <a:solidFill>
              <a:schemeClr val="bg2">
                <a:lumMod val="25000"/>
                <a:alpha val="50000"/>
              </a:schemeClr>
            </a:solidFill>
            <a:prstDash val="dash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TextBox 10"/>
          <p:cNvSpPr txBox="1"/>
          <p:nvPr/>
        </p:nvSpPr>
        <p:spPr>
          <a:xfrm>
            <a:off x="8888095" y="2319655"/>
            <a:ext cx="16935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动态</a:t>
            </a: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IP</a:t>
            </a:r>
          </a:p>
          <a:p>
            <a:pPr algn="ctr"/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的分配</a:t>
            </a:r>
          </a:p>
        </p:txBody>
      </p:sp>
      <p:sp>
        <p:nvSpPr>
          <p:cNvPr id="34" name="椭圆 33"/>
          <p:cNvSpPr/>
          <p:nvPr/>
        </p:nvSpPr>
        <p:spPr>
          <a:xfrm>
            <a:off x="9009196" y="2069346"/>
            <a:ext cx="1451662" cy="1451662"/>
          </a:xfrm>
          <a:prstGeom prst="ellipse">
            <a:avLst/>
          </a:prstGeom>
          <a:noFill/>
          <a:ln w="28575">
            <a:solidFill>
              <a:schemeClr val="bg2">
                <a:lumMod val="25000"/>
                <a:alpha val="50000"/>
              </a:schemeClr>
            </a:solidFill>
            <a:prstDash val="dash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5" name="图片 34" descr="图片包含 植物&#10;&#10;已生成高可信度的说明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4966">
            <a:off x="2098182" y="1608964"/>
            <a:ext cx="467514" cy="1106219"/>
          </a:xfrm>
          <a:prstGeom prst="rect">
            <a:avLst/>
          </a:prstGeom>
        </p:spPr>
      </p:pic>
      <p:pic>
        <p:nvPicPr>
          <p:cNvPr id="36" name="图片 35" descr="图片包含 植物&#10;&#10;已生成高可信度的说明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4966">
            <a:off x="4051642" y="1608964"/>
            <a:ext cx="467514" cy="1106219"/>
          </a:xfrm>
          <a:prstGeom prst="rect">
            <a:avLst/>
          </a:prstGeom>
        </p:spPr>
      </p:pic>
      <p:pic>
        <p:nvPicPr>
          <p:cNvPr id="37" name="图片 36" descr="图片包含 植物&#10;&#10;已生成高可信度的说明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4966">
            <a:off x="8462550" y="1608964"/>
            <a:ext cx="467514" cy="1106219"/>
          </a:xfrm>
          <a:prstGeom prst="rect">
            <a:avLst/>
          </a:prstGeom>
        </p:spPr>
      </p:pic>
      <p:pic>
        <p:nvPicPr>
          <p:cNvPr id="38" name="图片 37" descr="图片包含 植物&#10;&#10;已生成高可信度的说明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4966">
            <a:off x="10693489" y="1608965"/>
            <a:ext cx="467514" cy="110621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009380" y="3732530"/>
            <a:ext cx="16757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ea typeface="宋体" panose="02010600030101010101" pitchFamily="2" charset="-122"/>
              </a:rPr>
              <a:t>三层交换机</a:t>
            </a:r>
          </a:p>
        </p:txBody>
      </p:sp>
      <p:sp>
        <p:nvSpPr>
          <p:cNvPr id="3" name="椭圆 2"/>
          <p:cNvSpPr/>
          <p:nvPr/>
        </p:nvSpPr>
        <p:spPr>
          <a:xfrm>
            <a:off x="890087" y="2069981"/>
            <a:ext cx="1451662" cy="1451662"/>
          </a:xfrm>
          <a:prstGeom prst="ellipse">
            <a:avLst/>
          </a:prstGeom>
          <a:noFill/>
          <a:ln w="28575">
            <a:solidFill>
              <a:schemeClr val="bg2">
                <a:lumMod val="25000"/>
                <a:alpha val="50000"/>
              </a:schemeClr>
            </a:solidFill>
            <a:prstDash val="dash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" name="图片 3" descr="图片包含 植物&#10;&#10;已生成高可信度的说明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4966">
            <a:off x="6446227" y="1608964"/>
            <a:ext cx="467514" cy="11062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99965" y="3732530"/>
            <a:ext cx="1961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  <a:sym typeface="+mn-ea"/>
              </a:rPr>
              <a:t>web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  <a:sym typeface="+mn-ea"/>
              </a:rPr>
              <a:t>服务器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5014595" y="2319655"/>
            <a:ext cx="10572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  <a:sym typeface="+mn-ea"/>
              </a:rPr>
              <a:t>访问网页</a:t>
            </a:r>
            <a:endParaRPr lang="zh-CN" altLang="en-US" sz="2800"/>
          </a:p>
        </p:txBody>
      </p:sp>
      <p:sp>
        <p:nvSpPr>
          <p:cNvPr id="7" name="TextBox 8"/>
          <p:cNvSpPr txBox="1"/>
          <p:nvPr/>
        </p:nvSpPr>
        <p:spPr>
          <a:xfrm>
            <a:off x="1029335" y="6052185"/>
            <a:ext cx="20720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EMAIL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服务器</a:t>
            </a:r>
          </a:p>
        </p:txBody>
      </p:sp>
      <p:sp>
        <p:nvSpPr>
          <p:cNvPr id="8" name="TextBox 10"/>
          <p:cNvSpPr txBox="1"/>
          <p:nvPr/>
        </p:nvSpPr>
        <p:spPr>
          <a:xfrm>
            <a:off x="1118235" y="4570095"/>
            <a:ext cx="12738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邮件发送</a:t>
            </a:r>
          </a:p>
        </p:txBody>
      </p:sp>
      <p:sp>
        <p:nvSpPr>
          <p:cNvPr id="9" name="椭圆 8"/>
          <p:cNvSpPr/>
          <p:nvPr/>
        </p:nvSpPr>
        <p:spPr>
          <a:xfrm>
            <a:off x="1029363" y="4320421"/>
            <a:ext cx="1451662" cy="1451662"/>
          </a:xfrm>
          <a:prstGeom prst="ellipse">
            <a:avLst/>
          </a:prstGeom>
          <a:noFill/>
          <a:ln w="28575">
            <a:solidFill>
              <a:schemeClr val="bg2">
                <a:lumMod val="25000"/>
                <a:alpha val="50000"/>
              </a:schemeClr>
            </a:solidFill>
            <a:prstDash val="dash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 descr="图片包含 植物&#10;&#10;已生成高可信度的说明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4966">
            <a:off x="2311940" y="3793999"/>
            <a:ext cx="467514" cy="1106219"/>
          </a:xfrm>
          <a:prstGeom prst="rect">
            <a:avLst/>
          </a:prstGeom>
        </p:spPr>
      </p:pic>
      <p:sp>
        <p:nvSpPr>
          <p:cNvPr id="12" name="TextBox 8"/>
          <p:cNvSpPr txBox="1"/>
          <p:nvPr/>
        </p:nvSpPr>
        <p:spPr>
          <a:xfrm>
            <a:off x="5062855" y="6134100"/>
            <a:ext cx="17297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rip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协议</a:t>
            </a:r>
          </a:p>
        </p:txBody>
      </p:sp>
      <p:sp>
        <p:nvSpPr>
          <p:cNvPr id="16" name="TextBox 10"/>
          <p:cNvSpPr txBox="1"/>
          <p:nvPr/>
        </p:nvSpPr>
        <p:spPr>
          <a:xfrm>
            <a:off x="5240655" y="4682490"/>
            <a:ext cx="15208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内外网连接</a:t>
            </a:r>
          </a:p>
        </p:txBody>
      </p:sp>
      <p:pic>
        <p:nvPicPr>
          <p:cNvPr id="17" name="图片 16" descr="图片包含 植物&#10;&#10;已生成高可信度的说明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4966">
            <a:off x="6393957" y="3936239"/>
            <a:ext cx="467514" cy="1106219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5201737" y="4432816"/>
            <a:ext cx="1451662" cy="1451662"/>
          </a:xfrm>
          <a:prstGeom prst="ellipse">
            <a:avLst/>
          </a:prstGeom>
          <a:noFill/>
          <a:ln w="28575">
            <a:solidFill>
              <a:schemeClr val="bg2">
                <a:lumMod val="25000"/>
                <a:alpha val="50000"/>
              </a:schemeClr>
            </a:solidFill>
            <a:prstDash val="dash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TextBox 8"/>
          <p:cNvSpPr txBox="1"/>
          <p:nvPr/>
        </p:nvSpPr>
        <p:spPr>
          <a:xfrm>
            <a:off x="9008745" y="6134100"/>
            <a:ext cx="17297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NAT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连接</a:t>
            </a:r>
          </a:p>
        </p:txBody>
      </p:sp>
      <p:sp>
        <p:nvSpPr>
          <p:cNvPr id="32" name="TextBox 10"/>
          <p:cNvSpPr txBox="1"/>
          <p:nvPr/>
        </p:nvSpPr>
        <p:spPr>
          <a:xfrm>
            <a:off x="9186362" y="4682566"/>
            <a:ext cx="109606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外网配置</a:t>
            </a:r>
          </a:p>
        </p:txBody>
      </p:sp>
      <p:sp>
        <p:nvSpPr>
          <p:cNvPr id="40" name="椭圆 39"/>
          <p:cNvSpPr/>
          <p:nvPr/>
        </p:nvSpPr>
        <p:spPr>
          <a:xfrm>
            <a:off x="9008562" y="4444246"/>
            <a:ext cx="1451662" cy="1451662"/>
          </a:xfrm>
          <a:prstGeom prst="ellipse">
            <a:avLst/>
          </a:prstGeom>
          <a:noFill/>
          <a:ln w="28575">
            <a:solidFill>
              <a:schemeClr val="bg2">
                <a:lumMod val="25000"/>
                <a:alpha val="50000"/>
              </a:schemeClr>
            </a:solidFill>
            <a:prstDash val="dash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1" name="图片 40" descr="图片包含 植物&#10;&#10;已生成高可信度的说明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4966">
            <a:off x="10330322" y="3793999"/>
            <a:ext cx="467514" cy="11062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265499" y="446596"/>
            <a:ext cx="366100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3200" spc="600" dirty="0">
                <a:solidFill>
                  <a:schemeClr val="tx1"/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静态</a:t>
            </a:r>
            <a:r>
              <a:rPr lang="en-US" altLang="zh-CN" sz="3200" spc="600" dirty="0">
                <a:solidFill>
                  <a:schemeClr val="tx1"/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IP</a:t>
            </a:r>
            <a:r>
              <a:rPr lang="zh-CN" altLang="en-US" sz="3200" spc="600" dirty="0">
                <a:solidFill>
                  <a:schemeClr val="tx1"/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设置</a:t>
            </a:r>
            <a:endParaRPr lang="en-US" altLang="zh-CN" sz="3200" spc="600" dirty="0">
              <a:solidFill>
                <a:schemeClr val="tx1"/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722480" y="1001096"/>
            <a:ext cx="2769900" cy="382344"/>
            <a:chOff x="4630057" y="1237951"/>
            <a:chExt cx="2769900" cy="382344"/>
          </a:xfrm>
        </p:grpSpPr>
        <p:pic>
          <p:nvPicPr>
            <p:cNvPr id="5" name="图片 4" descr="图片包含 植物, 龙舌兰&#10;&#10;已生成极高可信度的说明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745592" flipV="1">
              <a:off x="5858423" y="812692"/>
              <a:ext cx="382344" cy="1232862"/>
            </a:xfrm>
            <a:prstGeom prst="rect">
              <a:avLst/>
            </a:prstGeom>
          </p:spPr>
        </p:pic>
        <p:cxnSp>
          <p:nvCxnSpPr>
            <p:cNvPr id="6" name="直接连接符 5"/>
            <p:cNvCxnSpPr/>
            <p:nvPr/>
          </p:nvCxnSpPr>
          <p:spPr>
            <a:xfrm>
              <a:off x="4630057" y="1390447"/>
              <a:ext cx="660524" cy="0"/>
            </a:xfrm>
            <a:prstGeom prst="line">
              <a:avLst/>
            </a:prstGeom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739433" y="1390447"/>
              <a:ext cx="660524" cy="0"/>
            </a:xfrm>
            <a:prstGeom prst="line">
              <a:avLst/>
            </a:prstGeom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表格 12"/>
          <p:cNvGraphicFramePr>
            <a:graphicFrameLocks noGrp="1"/>
          </p:cNvGraphicFramePr>
          <p:nvPr/>
        </p:nvGraphicFramePr>
        <p:xfrm>
          <a:off x="2312891" y="2092623"/>
          <a:ext cx="718465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0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2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9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设备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IP</a:t>
                      </a:r>
                      <a:r>
                        <a:rPr lang="zh-CN" altLang="en-US" dirty="0"/>
                        <a:t>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子网掩码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默认网关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DNS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PC0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192.168.10.1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255.255.255.0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192.168.10.254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192.168.10.2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255.255.255.0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192.168.10.254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192.168.20.1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255.255.255.0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192.168.20.254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192.168.20.2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255.255.255.0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192.168.20.254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PC4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192.168.30.1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255.255.255.0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192.168.30.254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PC5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192.168.30.2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255.255.255.0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192.168.30.254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PC6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192.168.40.1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255.255.255.0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192.168.40.254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PC7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192.168.40.2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255.255.255.0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192.168.40.254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2418542" y="1463017"/>
            <a:ext cx="3490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ea typeface="+mn-lt"/>
                <a:cs typeface="+mn-lt"/>
              </a:rPr>
              <a:t>步骤一</a:t>
            </a:r>
            <a:r>
              <a:rPr lang="en-US" altLang="zh-CN" b="1" dirty="0">
                <a:ea typeface="+mn-lt"/>
                <a:cs typeface="+mn-lt"/>
              </a:rPr>
              <a:t>:</a:t>
            </a:r>
            <a:r>
              <a:rPr lang="zh-CN" altLang="en-US" b="1" dirty="0">
                <a:ea typeface="+mn-lt"/>
                <a:cs typeface="+mn-lt"/>
              </a:rPr>
              <a:t>对</a:t>
            </a:r>
            <a:r>
              <a:rPr lang="en-US" altLang="zh-CN" b="1" dirty="0">
                <a:ea typeface="+mn-lt"/>
                <a:cs typeface="+mn-lt"/>
              </a:rPr>
              <a:t>PC</a:t>
            </a:r>
            <a:r>
              <a:rPr lang="zh-CN" altLang="en-US" b="1" dirty="0">
                <a:ea typeface="+mn-lt"/>
                <a:cs typeface="+mn-lt"/>
              </a:rPr>
              <a:t>主机进行静态</a:t>
            </a:r>
            <a:r>
              <a:rPr lang="en-US" altLang="zh-CN" b="1" dirty="0">
                <a:ea typeface="+mn-lt"/>
                <a:cs typeface="+mn-lt"/>
              </a:rPr>
              <a:t>IP</a:t>
            </a:r>
            <a:r>
              <a:rPr lang="zh-CN" altLang="en-US" b="1" dirty="0">
                <a:ea typeface="+mn-lt"/>
                <a:cs typeface="+mn-lt"/>
              </a:rPr>
              <a:t>设置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857" y="1505084"/>
            <a:ext cx="8114286" cy="197142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51791" y="225287"/>
            <a:ext cx="11675166" cy="638754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699" y="3575426"/>
            <a:ext cx="7947877" cy="26101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265499" y="446596"/>
            <a:ext cx="366100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3200" spc="600" dirty="0">
                <a:solidFill>
                  <a:schemeClr val="tx1"/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VLAN</a:t>
            </a:r>
            <a:r>
              <a:rPr lang="zh-CN" altLang="en-US" sz="3200" spc="600" dirty="0">
                <a:solidFill>
                  <a:schemeClr val="tx1"/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划分</a:t>
            </a:r>
            <a:endParaRPr lang="en-US" altLang="zh-CN" sz="3200" spc="600" dirty="0">
              <a:solidFill>
                <a:schemeClr val="tx1"/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722480" y="1001096"/>
            <a:ext cx="2769900" cy="382344"/>
            <a:chOff x="4630057" y="1237951"/>
            <a:chExt cx="2769900" cy="382344"/>
          </a:xfrm>
        </p:grpSpPr>
        <p:pic>
          <p:nvPicPr>
            <p:cNvPr id="5" name="图片 4" descr="图片包含 植物, 龙舌兰&#10;&#10;已生成极高可信度的说明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745592" flipV="1">
              <a:off x="5858423" y="812692"/>
              <a:ext cx="382344" cy="1232862"/>
            </a:xfrm>
            <a:prstGeom prst="rect">
              <a:avLst/>
            </a:prstGeom>
          </p:spPr>
        </p:pic>
        <p:cxnSp>
          <p:nvCxnSpPr>
            <p:cNvPr id="6" name="直接连接符 5"/>
            <p:cNvCxnSpPr/>
            <p:nvPr/>
          </p:nvCxnSpPr>
          <p:spPr>
            <a:xfrm>
              <a:off x="4630057" y="1390447"/>
              <a:ext cx="660524" cy="0"/>
            </a:xfrm>
            <a:prstGeom prst="line">
              <a:avLst/>
            </a:prstGeom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739433" y="1390447"/>
              <a:ext cx="660524" cy="0"/>
            </a:xfrm>
            <a:prstGeom prst="line">
              <a:avLst/>
            </a:prstGeom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/>
        </p:nvSpPr>
        <p:spPr>
          <a:xfrm>
            <a:off x="251791" y="225287"/>
            <a:ext cx="11675166" cy="638754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99247" y="1463017"/>
            <a:ext cx="1095487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步骤二</a:t>
            </a:r>
            <a:r>
              <a:rPr lang="en-US" altLang="zh-CN" b="1" dirty="0"/>
              <a:t>:</a:t>
            </a:r>
            <a:r>
              <a:rPr lang="zh-CN" altLang="en-US" b="1" dirty="0"/>
              <a:t>利用核心的三层交换机进行</a:t>
            </a:r>
            <a:r>
              <a:rPr lang="en-US" altLang="zh-CN" b="1" dirty="0"/>
              <a:t>VLAN</a:t>
            </a:r>
            <a:r>
              <a:rPr lang="zh-CN" altLang="en-US" b="1" dirty="0"/>
              <a:t>划分</a:t>
            </a:r>
            <a:endParaRPr lang="en-US" altLang="zh-CN" dirty="0"/>
          </a:p>
          <a:p>
            <a:r>
              <a:rPr lang="en-US" altLang="zh-CN" dirty="0"/>
              <a:t>Switch&gt;enable	%</a:t>
            </a:r>
            <a:r>
              <a:rPr lang="zh-CN" altLang="en-US" dirty="0"/>
              <a:t>进入特权模式</a:t>
            </a:r>
            <a:endParaRPr lang="en-US" altLang="zh-CN" dirty="0"/>
          </a:p>
          <a:p>
            <a:r>
              <a:rPr lang="en-US" altLang="zh-CN" dirty="0" err="1"/>
              <a:t>Switch#config</a:t>
            </a:r>
            <a:r>
              <a:rPr lang="en-US" altLang="zh-CN" dirty="0"/>
              <a:t> terminal 	%</a:t>
            </a:r>
            <a:r>
              <a:rPr lang="zh-CN" altLang="en-US" dirty="0"/>
              <a:t>进入全局配置模式</a:t>
            </a:r>
            <a:endParaRPr lang="en-US" altLang="zh-CN" dirty="0"/>
          </a:p>
          <a:p>
            <a:r>
              <a:rPr lang="en-US" altLang="zh-CN" dirty="0"/>
              <a:t>Enter configuration commands, one per line. End with CNTL/Z.</a:t>
            </a:r>
          </a:p>
          <a:p>
            <a:r>
              <a:rPr lang="en-US" altLang="zh-CN" dirty="0"/>
              <a:t>%CDP-4-NATIVE_VLAN_MISMATCH: Native VLAN mismatch discovered on FastEthernet0/4 (40), with Switch FastEthernet0/3 (1).	%</a:t>
            </a:r>
            <a:r>
              <a:rPr lang="en-US" altLang="zh-CN" dirty="0" err="1"/>
              <a:t>cdp</a:t>
            </a:r>
            <a:r>
              <a:rPr lang="zh-CN" altLang="en-US" dirty="0"/>
              <a:t>报文更新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% Incomplete command.</a:t>
            </a:r>
          </a:p>
          <a:p>
            <a:r>
              <a:rPr lang="en-US" altLang="zh-CN" dirty="0"/>
              <a:t>Switch(config)#int range fa0/1-24	%</a:t>
            </a:r>
            <a:r>
              <a:rPr lang="zh-CN" altLang="en-US" dirty="0"/>
              <a:t>配置交换机</a:t>
            </a:r>
            <a:r>
              <a:rPr lang="en-US" altLang="zh-CN" dirty="0"/>
              <a:t>0/1-24</a:t>
            </a:r>
            <a:r>
              <a:rPr lang="zh-CN" altLang="en-US" dirty="0"/>
              <a:t>端口</a:t>
            </a:r>
            <a:endParaRPr lang="en-US" altLang="zh-CN" dirty="0"/>
          </a:p>
          <a:p>
            <a:r>
              <a:rPr lang="en-US" altLang="zh-CN" dirty="0"/>
              <a:t>Switch(config-if-range)#</a:t>
            </a:r>
            <a:r>
              <a:rPr lang="en-US" altLang="zh-CN" b="1" dirty="0">
                <a:solidFill>
                  <a:srgbClr val="002060"/>
                </a:solidFill>
              </a:rPr>
              <a:t>no </a:t>
            </a:r>
            <a:r>
              <a:rPr lang="en-US" altLang="zh-CN" b="1" dirty="0" err="1">
                <a:solidFill>
                  <a:srgbClr val="002060"/>
                </a:solidFill>
              </a:rPr>
              <a:t>cdp</a:t>
            </a:r>
            <a:r>
              <a:rPr lang="en-US" altLang="zh-CN" b="1" dirty="0">
                <a:solidFill>
                  <a:srgbClr val="002060"/>
                </a:solidFill>
              </a:rPr>
              <a:t> enable</a:t>
            </a:r>
            <a:r>
              <a:rPr lang="en-US" altLang="zh-CN" dirty="0"/>
              <a:t>	%</a:t>
            </a:r>
            <a:r>
              <a:rPr lang="zh-CN" altLang="en-US" dirty="0"/>
              <a:t>关闭</a:t>
            </a:r>
            <a:r>
              <a:rPr lang="en-US" altLang="zh-CN" dirty="0" err="1"/>
              <a:t>cdp</a:t>
            </a:r>
            <a:r>
              <a:rPr lang="zh-CN" altLang="en-US" dirty="0"/>
              <a:t>报文更新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Switch(config)#</a:t>
            </a:r>
            <a:r>
              <a:rPr lang="en-US" altLang="zh-CN" dirty="0" err="1"/>
              <a:t>vlan</a:t>
            </a:r>
            <a:r>
              <a:rPr lang="en-US" altLang="zh-CN" dirty="0"/>
              <a:t> 10	%</a:t>
            </a:r>
            <a:r>
              <a:rPr lang="zh-CN" altLang="en-US" dirty="0"/>
              <a:t>创建</a:t>
            </a:r>
            <a:r>
              <a:rPr lang="en-US" altLang="zh-CN" dirty="0"/>
              <a:t>vlan10</a:t>
            </a:r>
          </a:p>
          <a:p>
            <a:r>
              <a:rPr lang="en-US" altLang="zh-CN" dirty="0"/>
              <a:t>Switch(config-</a:t>
            </a:r>
            <a:r>
              <a:rPr lang="en-US" altLang="zh-CN" dirty="0" err="1"/>
              <a:t>vlan</a:t>
            </a:r>
            <a:r>
              <a:rPr lang="en-US" altLang="zh-CN" dirty="0"/>
              <a:t>)#exit</a:t>
            </a:r>
          </a:p>
          <a:p>
            <a:r>
              <a:rPr lang="en-US" altLang="zh-CN" dirty="0"/>
              <a:t>Switch(config)#</a:t>
            </a:r>
            <a:r>
              <a:rPr lang="en-US" altLang="zh-CN" b="1" dirty="0">
                <a:solidFill>
                  <a:srgbClr val="002060"/>
                </a:solidFill>
              </a:rPr>
              <a:t>int fa0/1</a:t>
            </a:r>
            <a:r>
              <a:rPr lang="en-US" altLang="zh-CN" dirty="0"/>
              <a:t>	%</a:t>
            </a:r>
            <a:r>
              <a:rPr lang="zh-CN" altLang="en-US" dirty="0"/>
              <a:t>配置</a:t>
            </a:r>
            <a:r>
              <a:rPr lang="en-US" altLang="zh-CN" dirty="0"/>
              <a:t>0/1</a:t>
            </a:r>
            <a:r>
              <a:rPr lang="zh-CN" altLang="en-US" dirty="0"/>
              <a:t>端口</a:t>
            </a:r>
            <a:endParaRPr lang="en-US" altLang="zh-CN" dirty="0"/>
          </a:p>
          <a:p>
            <a:r>
              <a:rPr lang="en-US" altLang="zh-CN" dirty="0"/>
              <a:t>Switch(config-if)#</a:t>
            </a:r>
            <a:r>
              <a:rPr lang="en-US" altLang="zh-CN" b="1" dirty="0">
                <a:solidFill>
                  <a:srgbClr val="002060"/>
                </a:solidFill>
              </a:rPr>
              <a:t>switchport mode access</a:t>
            </a:r>
            <a:r>
              <a:rPr lang="en-US" altLang="zh-CN" dirty="0"/>
              <a:t>	%</a:t>
            </a:r>
            <a:r>
              <a:rPr lang="zh-CN" altLang="en-US" dirty="0"/>
              <a:t>强制端口成为</a:t>
            </a:r>
            <a:r>
              <a:rPr lang="en-US" altLang="zh-CN" dirty="0"/>
              <a:t>access</a:t>
            </a:r>
            <a:r>
              <a:rPr lang="zh-CN" altLang="en-US" dirty="0"/>
              <a:t>模式</a:t>
            </a:r>
            <a:endParaRPr lang="en-US" altLang="zh-CN" dirty="0"/>
          </a:p>
          <a:p>
            <a:r>
              <a:rPr lang="en-US" altLang="zh-CN" dirty="0"/>
              <a:t>Switch(config-if)#</a:t>
            </a:r>
            <a:r>
              <a:rPr lang="en-US" altLang="zh-CN" b="1" dirty="0">
                <a:solidFill>
                  <a:srgbClr val="002060"/>
                </a:solidFill>
              </a:rPr>
              <a:t>switchport access </a:t>
            </a:r>
            <a:r>
              <a:rPr lang="en-US" altLang="zh-CN" b="1" dirty="0" err="1">
                <a:solidFill>
                  <a:srgbClr val="002060"/>
                </a:solidFill>
              </a:rPr>
              <a:t>vlan</a:t>
            </a:r>
            <a:r>
              <a:rPr lang="en-US" altLang="zh-CN" b="1" dirty="0">
                <a:solidFill>
                  <a:srgbClr val="002060"/>
                </a:solidFill>
              </a:rPr>
              <a:t> 10</a:t>
            </a:r>
            <a:r>
              <a:rPr lang="en-US" altLang="zh-CN" dirty="0"/>
              <a:t>	%</a:t>
            </a:r>
            <a:r>
              <a:rPr lang="zh-CN" altLang="en-US" dirty="0"/>
              <a:t>端口配置</a:t>
            </a:r>
            <a:r>
              <a:rPr lang="en-US" altLang="zh-CN" dirty="0"/>
              <a:t>vlan10</a:t>
            </a:r>
          </a:p>
          <a:p>
            <a:r>
              <a:rPr lang="en-US" altLang="zh-CN" dirty="0"/>
              <a:t>Switch(config-if)#exit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980" y="1404940"/>
            <a:ext cx="7298040" cy="5166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265499" y="446596"/>
            <a:ext cx="366100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3200" spc="600" dirty="0">
                <a:solidFill>
                  <a:schemeClr val="tx1"/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VLAN</a:t>
            </a:r>
            <a:r>
              <a:rPr lang="zh-CN" altLang="en-US" sz="3200" spc="600" dirty="0">
                <a:solidFill>
                  <a:schemeClr val="tx1"/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地址配置</a:t>
            </a:r>
            <a:endParaRPr lang="en-US" altLang="zh-CN" sz="3200" spc="600" dirty="0">
              <a:solidFill>
                <a:schemeClr val="tx1"/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722480" y="1001096"/>
            <a:ext cx="2769900" cy="382344"/>
            <a:chOff x="4630057" y="1237951"/>
            <a:chExt cx="2769900" cy="382344"/>
          </a:xfrm>
        </p:grpSpPr>
        <p:pic>
          <p:nvPicPr>
            <p:cNvPr id="5" name="图片 4" descr="图片包含 植物, 龙舌兰&#10;&#10;已生成极高可信度的说明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745592" flipV="1">
              <a:off x="5858423" y="812692"/>
              <a:ext cx="382344" cy="1232862"/>
            </a:xfrm>
            <a:prstGeom prst="rect">
              <a:avLst/>
            </a:prstGeom>
          </p:spPr>
        </p:pic>
        <p:cxnSp>
          <p:nvCxnSpPr>
            <p:cNvPr id="6" name="直接连接符 5"/>
            <p:cNvCxnSpPr/>
            <p:nvPr/>
          </p:nvCxnSpPr>
          <p:spPr>
            <a:xfrm>
              <a:off x="4630057" y="1390447"/>
              <a:ext cx="660524" cy="0"/>
            </a:xfrm>
            <a:prstGeom prst="line">
              <a:avLst/>
            </a:prstGeom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739433" y="1390447"/>
              <a:ext cx="660524" cy="0"/>
            </a:xfrm>
            <a:prstGeom prst="line">
              <a:avLst/>
            </a:prstGeom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/>
        </p:nvSpPr>
        <p:spPr>
          <a:xfrm>
            <a:off x="251791" y="225287"/>
            <a:ext cx="11675166" cy="638754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99247" y="1463017"/>
            <a:ext cx="1095487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步骤三</a:t>
            </a:r>
            <a:r>
              <a:rPr lang="en-US" altLang="zh-CN" b="1" dirty="0"/>
              <a:t>:</a:t>
            </a:r>
            <a:r>
              <a:rPr lang="zh-CN" altLang="en-US" b="1" dirty="0"/>
              <a:t>三层交换机配置</a:t>
            </a:r>
            <a:r>
              <a:rPr lang="en-US" altLang="zh-CN" b="1" dirty="0"/>
              <a:t>VLAN</a:t>
            </a:r>
            <a:r>
              <a:rPr lang="zh-CN" altLang="en-US" b="1" dirty="0"/>
              <a:t>的</a:t>
            </a:r>
            <a:r>
              <a:rPr lang="en-US" altLang="zh-CN" b="1" dirty="0"/>
              <a:t>IP</a:t>
            </a:r>
            <a:r>
              <a:rPr lang="zh-CN" altLang="en-US" b="1" dirty="0"/>
              <a:t>地址</a:t>
            </a:r>
            <a:endParaRPr lang="en-US" altLang="zh-CN" dirty="0"/>
          </a:p>
          <a:p>
            <a:r>
              <a:rPr lang="en-US" altLang="zh-CN" dirty="0"/>
              <a:t>Switch(config)#int </a:t>
            </a:r>
            <a:r>
              <a:rPr lang="en-US" altLang="zh-CN" dirty="0" err="1"/>
              <a:t>vlan</a:t>
            </a:r>
            <a:r>
              <a:rPr lang="en-US" altLang="zh-CN" dirty="0"/>
              <a:t> 10	%</a:t>
            </a:r>
            <a:r>
              <a:rPr lang="zh-CN" altLang="en-US" dirty="0"/>
              <a:t>配置</a:t>
            </a:r>
            <a:r>
              <a:rPr lang="en-US" altLang="zh-CN" dirty="0"/>
              <a:t>vlan10</a:t>
            </a:r>
          </a:p>
          <a:p>
            <a:r>
              <a:rPr lang="en-US" altLang="zh-CN" dirty="0"/>
              <a:t>Switch(config-if)#</a:t>
            </a:r>
            <a:r>
              <a:rPr lang="en-US" altLang="zh-CN" b="1" dirty="0" err="1">
                <a:solidFill>
                  <a:srgbClr val="002060"/>
                </a:solidFill>
              </a:rPr>
              <a:t>ip</a:t>
            </a:r>
            <a:r>
              <a:rPr lang="en-US" altLang="zh-CN" b="1" dirty="0">
                <a:solidFill>
                  <a:srgbClr val="002060"/>
                </a:solidFill>
              </a:rPr>
              <a:t> address 192.168.10.254 255.255.255.0</a:t>
            </a:r>
            <a:r>
              <a:rPr lang="en-US" altLang="zh-CN" dirty="0"/>
              <a:t>	%</a:t>
            </a:r>
            <a:r>
              <a:rPr lang="zh-CN" altLang="en-US" dirty="0"/>
              <a:t>配置</a:t>
            </a:r>
            <a:r>
              <a:rPr lang="en-US" altLang="zh-CN" dirty="0"/>
              <a:t>vlan10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en-US" altLang="zh-CN" dirty="0"/>
              <a:t>Switch(config-if)#exit</a:t>
            </a:r>
          </a:p>
          <a:p>
            <a:r>
              <a:rPr lang="en-US" altLang="zh-CN" dirty="0"/>
              <a:t>Switch(config)#int </a:t>
            </a:r>
            <a:r>
              <a:rPr lang="en-US" altLang="zh-CN" dirty="0" err="1"/>
              <a:t>vlan</a:t>
            </a:r>
            <a:r>
              <a:rPr lang="en-US" altLang="zh-CN" dirty="0"/>
              <a:t> 20	%</a:t>
            </a:r>
            <a:r>
              <a:rPr lang="zh-CN" altLang="en-US" dirty="0"/>
              <a:t>配置</a:t>
            </a:r>
            <a:r>
              <a:rPr lang="en-US" altLang="zh-CN" dirty="0"/>
              <a:t>vlan20</a:t>
            </a:r>
          </a:p>
          <a:p>
            <a:r>
              <a:rPr lang="en-US" altLang="zh-CN" dirty="0"/>
              <a:t>Switch(config-if)#</a:t>
            </a:r>
            <a:r>
              <a:rPr lang="en-US" altLang="zh-CN" b="1" dirty="0" err="1">
                <a:solidFill>
                  <a:srgbClr val="002060"/>
                </a:solidFill>
              </a:rPr>
              <a:t>ip</a:t>
            </a:r>
            <a:r>
              <a:rPr lang="en-US" altLang="zh-CN" b="1" dirty="0">
                <a:solidFill>
                  <a:srgbClr val="002060"/>
                </a:solidFill>
              </a:rPr>
              <a:t> address 192.168.20.254 255.255.255.0</a:t>
            </a:r>
            <a:r>
              <a:rPr lang="en-US" altLang="zh-CN" dirty="0"/>
              <a:t>	%</a:t>
            </a:r>
            <a:r>
              <a:rPr lang="zh-CN" altLang="en-US" dirty="0"/>
              <a:t>配置</a:t>
            </a:r>
            <a:r>
              <a:rPr lang="en-US" altLang="zh-CN" dirty="0"/>
              <a:t>vlan20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en-US" altLang="zh-CN" dirty="0"/>
              <a:t>Switch(config-if)#exit</a:t>
            </a:r>
          </a:p>
          <a:p>
            <a:r>
              <a:rPr lang="en-US" altLang="zh-CN" dirty="0"/>
              <a:t>Switch(config)#int </a:t>
            </a:r>
            <a:r>
              <a:rPr lang="en-US" altLang="zh-CN" dirty="0" err="1"/>
              <a:t>vlan</a:t>
            </a:r>
            <a:r>
              <a:rPr lang="en-US" altLang="zh-CN" dirty="0"/>
              <a:t> 30	%</a:t>
            </a:r>
            <a:r>
              <a:rPr lang="zh-CN" altLang="en-US" dirty="0"/>
              <a:t>配置</a:t>
            </a:r>
            <a:r>
              <a:rPr lang="en-US" altLang="zh-CN" dirty="0"/>
              <a:t>vlan30</a:t>
            </a:r>
          </a:p>
          <a:p>
            <a:r>
              <a:rPr lang="en-US" altLang="zh-CN" dirty="0"/>
              <a:t>Switch(config-if)#</a:t>
            </a:r>
            <a:r>
              <a:rPr lang="en-US" altLang="zh-CN" b="1" dirty="0" err="1">
                <a:solidFill>
                  <a:srgbClr val="002060"/>
                </a:solidFill>
              </a:rPr>
              <a:t>ip</a:t>
            </a:r>
            <a:r>
              <a:rPr lang="en-US" altLang="zh-CN" b="1" dirty="0">
                <a:solidFill>
                  <a:srgbClr val="002060"/>
                </a:solidFill>
              </a:rPr>
              <a:t> address 192.168.30.254 255.255.255.0</a:t>
            </a:r>
            <a:r>
              <a:rPr lang="en-US" altLang="zh-CN" dirty="0"/>
              <a:t>	%</a:t>
            </a:r>
            <a:r>
              <a:rPr lang="zh-CN" altLang="en-US" dirty="0"/>
              <a:t>配置</a:t>
            </a:r>
            <a:r>
              <a:rPr lang="en-US" altLang="zh-CN" dirty="0"/>
              <a:t>vlan30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en-US" altLang="zh-CN" dirty="0"/>
              <a:t>Switch(config-if)#exit</a:t>
            </a:r>
          </a:p>
          <a:p>
            <a:r>
              <a:rPr lang="en-US" altLang="zh-CN" dirty="0"/>
              <a:t>Switch(config)#int </a:t>
            </a:r>
            <a:r>
              <a:rPr lang="en-US" altLang="zh-CN" dirty="0" err="1"/>
              <a:t>vlan</a:t>
            </a:r>
            <a:r>
              <a:rPr lang="en-US" altLang="zh-CN" dirty="0"/>
              <a:t> 40	%</a:t>
            </a:r>
            <a:r>
              <a:rPr lang="zh-CN" altLang="en-US" dirty="0"/>
              <a:t>配置</a:t>
            </a:r>
            <a:r>
              <a:rPr lang="en-US" altLang="zh-CN" dirty="0"/>
              <a:t>vlan40</a:t>
            </a:r>
          </a:p>
          <a:p>
            <a:r>
              <a:rPr lang="en-US" altLang="zh-CN" dirty="0"/>
              <a:t>Switch(config-if)#</a:t>
            </a:r>
            <a:r>
              <a:rPr lang="en-US" altLang="zh-CN" b="1" dirty="0" err="1">
                <a:solidFill>
                  <a:srgbClr val="002060"/>
                </a:solidFill>
              </a:rPr>
              <a:t>ip</a:t>
            </a:r>
            <a:r>
              <a:rPr lang="en-US" altLang="zh-CN" b="1" dirty="0">
                <a:solidFill>
                  <a:srgbClr val="002060"/>
                </a:solidFill>
              </a:rPr>
              <a:t> address 192.168.40.254 255.255.255.0</a:t>
            </a:r>
            <a:r>
              <a:rPr lang="en-US" altLang="zh-CN" dirty="0"/>
              <a:t>	%</a:t>
            </a:r>
            <a:r>
              <a:rPr lang="zh-CN" altLang="en-US" dirty="0"/>
              <a:t>配置</a:t>
            </a:r>
            <a:r>
              <a:rPr lang="en-US" altLang="zh-CN" dirty="0"/>
              <a:t>vlan40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en-US" altLang="zh-CN" dirty="0"/>
              <a:t>Switch(config-if)#exit</a:t>
            </a:r>
          </a:p>
          <a:p>
            <a:r>
              <a:rPr lang="en-US" altLang="zh-CN" dirty="0"/>
              <a:t>Switch(config)#int </a:t>
            </a:r>
            <a:r>
              <a:rPr lang="en-US" altLang="zh-CN" dirty="0" err="1"/>
              <a:t>vlan</a:t>
            </a:r>
            <a:r>
              <a:rPr lang="en-US" altLang="zh-CN" dirty="0"/>
              <a:t> 50	%</a:t>
            </a:r>
            <a:r>
              <a:rPr lang="zh-CN" altLang="en-US" dirty="0"/>
              <a:t>配置</a:t>
            </a:r>
            <a:r>
              <a:rPr lang="en-US" altLang="zh-CN" dirty="0"/>
              <a:t>vlan50</a:t>
            </a:r>
          </a:p>
          <a:p>
            <a:r>
              <a:rPr lang="en-US" altLang="zh-CN" dirty="0"/>
              <a:t>Switch(config-if)#</a:t>
            </a:r>
            <a:r>
              <a:rPr lang="en-US" altLang="zh-CN" b="1" dirty="0" err="1">
                <a:solidFill>
                  <a:srgbClr val="002060"/>
                </a:solidFill>
              </a:rPr>
              <a:t>ip</a:t>
            </a:r>
            <a:r>
              <a:rPr lang="en-US" altLang="zh-CN" b="1" dirty="0">
                <a:solidFill>
                  <a:srgbClr val="002060"/>
                </a:solidFill>
              </a:rPr>
              <a:t> address 192.168.50.254 255.255.255.0</a:t>
            </a:r>
            <a:r>
              <a:rPr lang="en-US" altLang="zh-CN" dirty="0"/>
              <a:t>	%</a:t>
            </a:r>
            <a:r>
              <a:rPr lang="zh-CN" altLang="en-US" dirty="0"/>
              <a:t>配置</a:t>
            </a:r>
            <a:r>
              <a:rPr lang="en-US" altLang="zh-CN" dirty="0"/>
              <a:t>vlan50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en-US" altLang="zh-CN" dirty="0"/>
              <a:t>Switch(config-if)#exit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365" y="1141731"/>
            <a:ext cx="6612376" cy="311803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003" y="3092598"/>
            <a:ext cx="6612375" cy="3185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1485</Words>
  <Application>Microsoft Office PowerPoint</Application>
  <PresentationFormat>宽屏</PresentationFormat>
  <Paragraphs>262</Paragraphs>
  <Slides>30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等线</vt:lpstr>
      <vt:lpstr>等线 Light</vt:lpstr>
      <vt:lpstr>思源宋体</vt:lpstr>
      <vt:lpstr>思源宋体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1402792495@qq.com</cp:lastModifiedBy>
  <cp:revision>177</cp:revision>
  <dcterms:created xsi:type="dcterms:W3CDTF">2017-10-10T00:44:00Z</dcterms:created>
  <dcterms:modified xsi:type="dcterms:W3CDTF">2019-12-18T03:09:08Z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