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62" r:id="rId6"/>
    <p:sldId id="270" r:id="rId7"/>
    <p:sldId id="273" r:id="rId8"/>
    <p:sldId id="271" r:id="rId9"/>
    <p:sldId id="272" r:id="rId10"/>
    <p:sldId id="259" r:id="rId11"/>
    <p:sldId id="280" r:id="rId12"/>
    <p:sldId id="275" r:id="rId13"/>
    <p:sldId id="274" r:id="rId14"/>
    <p:sldId id="268" r:id="rId15"/>
    <p:sldId id="267" r:id="rId16"/>
    <p:sldId id="282" r:id="rId17"/>
    <p:sldId id="269" r:id="rId18"/>
    <p:sldId id="27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58987-5C2E-40C1-9D70-0D616B5187C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928C-65EB-4D74-93A6-A27C461A6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9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6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5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kirti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928C-65EB-4D74-93A6-A27C461A6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3AE9-C9F1-4AAA-B58D-E9E70223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CCB9-A5B6-4DA5-9010-A2429306A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0029-134C-4C98-A906-D5C23B25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0537-8CD6-48EA-87EB-B1E05046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9CD5-B177-4D82-9AE6-EBFA36F3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192A-4658-4A9D-AB40-3A4F7474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790E9-CDF3-4718-B4DD-42491A26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BE8-EC42-4B6D-B3ED-7AF25F5B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296E-C463-4EAA-BCD3-466E9AF5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09BF-D81D-4B4D-8B90-417EE46D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DB014-8AFE-42B0-AD76-CA3C00FBF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AF28D-AEED-4B7C-919C-72C74BF7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5C4A-B5D9-4990-AD29-BFF1A0C1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9E19-855E-40AE-BF2B-8376079C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C449-7949-4F1E-A7D5-63882252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3BE-FE69-42FC-A0FA-4C7D0ED5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4F69-7B1E-4EE9-8CC8-55966100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B0CB-E7EF-4E68-8C33-EED664F5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B6FA-9126-4507-9A77-513891FA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01D1-03D1-4EC7-9794-008DAD8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1FC7-69B8-483A-B1A0-5B7B3093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5DD5-AAA0-426E-A835-ADDBB10D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519E-6D80-4FC5-8800-B8DD781B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8725-C4CB-46FB-B6A6-FF154188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E871-7853-4801-AF48-7EBCF992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5EAB-A151-4C64-A549-3D8FF197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76DC-1A00-4FAB-90D0-20D1CBB7B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0362A-57CE-47FF-BA52-07571430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74688-EA15-4606-B56B-ACEB0151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A48D-F000-456B-9F2B-198E395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7785-07DF-4BB0-9B44-92FA4FD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AAF2-2F68-4070-BCF8-8C66B7E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47EC5-A0EA-4CBE-A959-362237B7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0C00A-3098-4BCE-946A-14D61F4F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1CFEC-0172-41D4-9CC7-AF8D8DE1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F53B7-4B36-4547-AE03-E7297779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958EE-4F59-4FAB-8FFF-DD338548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D1231-F534-4A35-A5AE-1D92A1AC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44C4D-3541-416D-8093-0DE0F52F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3CDE-8B76-4E34-9167-C63CEA61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2D13D-C757-4E37-B761-57C56CC1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DFCAA-8606-4478-8BBD-622AD008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46A9-A6E5-4080-887B-8713F017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B1545-7AA7-4259-9C39-215C47CC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DF95F-04DA-4ECA-AA03-A86C21D0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0A3B-DF50-4F03-8796-F734271D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80B-B978-4DBD-B53A-19B79B20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AB0F-1C37-42F4-8E57-F62F9C07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5F9D-8135-444B-9154-0FDF1A36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22A23-2EB0-4C59-8DF6-960854F6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99577-4098-4FBA-A1D7-67D4D1F7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087E-6CAC-4C4B-A15B-C2C0B74C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0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6487-B0DB-401C-ACB8-13B902B1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98E3-B54B-4F0F-88DE-92CA6F7B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3E1D3-AF7E-4D21-B0E7-37A40A7F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E4AB-2D17-4798-B552-5A142CBF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F6F8-5720-4086-8A53-C7DD90B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02D4-E968-41F8-B423-EC83F84F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F3E80-6DCB-4F8B-B158-B2302869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D41A-58CA-43D7-ACDE-EB240BB3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16C6-3FD9-4CE6-9CA6-EDB28B722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4AFB-ADAA-42ED-9E84-79EABEE682A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5B87-0DDA-48FE-A9AA-516EE088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1AA6-BFE0-4027-B795-39795A791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708B-7010-4F6A-914A-004A374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72C60C-368B-427A-B5C8-552676723247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blipFill dpi="0" rotWithShape="1"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9DE89-F07C-4F6E-A70B-968985F65F37}"/>
              </a:ext>
            </a:extLst>
          </p:cNvPr>
          <p:cNvSpPr/>
          <p:nvPr/>
        </p:nvSpPr>
        <p:spPr>
          <a:xfrm>
            <a:off x="-1" y="3821229"/>
            <a:ext cx="12166281" cy="1542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5805C-018E-4D91-8F79-58E53E3F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2" y="2976347"/>
            <a:ext cx="9669517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Examining H1B Data</a:t>
            </a:r>
            <a:br>
              <a:rPr lang="en-US" sz="4800" b="1" dirty="0"/>
            </a:br>
            <a:r>
              <a:rPr lang="en-US" sz="4000" b="1" dirty="0"/>
              <a:t>Group 3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ED5CC-BD33-4864-BDC4-2BF99287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22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Cory Nguyen, Cuiting Zhong, Kirti Pande, Ryan Hoff, Sagar Chadha</a:t>
            </a:r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BFCABC20-D154-4B8D-AD32-4A5311902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" y="134274"/>
            <a:ext cx="1962751" cy="19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12E-CE75-44D1-9789-B9B706EF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326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ABD52-09F8-4D6F-852F-D8DE0C00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" y="1476303"/>
            <a:ext cx="12011346" cy="4351338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Removed rows with missing data.</a:t>
            </a:r>
          </a:p>
          <a:p>
            <a:r>
              <a:rPr lang="en-US" sz="2500" dirty="0">
                <a:solidFill>
                  <a:schemeClr val="bg1"/>
                </a:solidFill>
              </a:rPr>
              <a:t>Removed data before the year 2016.</a:t>
            </a:r>
          </a:p>
          <a:p>
            <a:r>
              <a:rPr lang="en-US" sz="2500" dirty="0">
                <a:solidFill>
                  <a:schemeClr val="bg1"/>
                </a:solidFill>
              </a:rPr>
              <a:t>Kept rows where visa is H1B.</a:t>
            </a:r>
          </a:p>
          <a:p>
            <a:r>
              <a:rPr lang="en-US" sz="2500" dirty="0">
                <a:solidFill>
                  <a:schemeClr val="bg1"/>
                </a:solidFill>
              </a:rPr>
              <a:t>Added a variable to keep track of waiting times between application submission and decision.</a:t>
            </a:r>
          </a:p>
          <a:p>
            <a:r>
              <a:rPr lang="en-US" sz="2500" dirty="0">
                <a:solidFill>
                  <a:schemeClr val="bg1"/>
                </a:solidFill>
              </a:rPr>
              <a:t>Added a new variable – “wage” that standardizes the wages to yearly.</a:t>
            </a:r>
          </a:p>
          <a:p>
            <a:r>
              <a:rPr lang="en-US" sz="2500" dirty="0">
                <a:solidFill>
                  <a:schemeClr val="bg1"/>
                </a:solidFill>
              </a:rPr>
              <a:t>The job applied for was categorized as STEM or NOT-STEM.</a:t>
            </a:r>
          </a:p>
          <a:p>
            <a:r>
              <a:rPr lang="en-US" sz="2500" dirty="0">
                <a:solidFill>
                  <a:schemeClr val="bg1"/>
                </a:solidFill>
              </a:rPr>
              <a:t>The job function was arranged into groups based on denial rates.</a:t>
            </a:r>
          </a:p>
          <a:p>
            <a:r>
              <a:rPr lang="en-US" sz="2500" dirty="0">
                <a:solidFill>
                  <a:schemeClr val="bg1"/>
                </a:solidFill>
              </a:rPr>
              <a:t>The employment state/worksite state was put into regions – to make it easier to process.</a:t>
            </a:r>
          </a:p>
          <a:p>
            <a:r>
              <a:rPr lang="en-US" sz="2500" dirty="0">
                <a:solidFill>
                  <a:schemeClr val="bg1"/>
                </a:solidFill>
              </a:rPr>
              <a:t>Scaled the wage and waiting times to normalize data.</a:t>
            </a:r>
          </a:p>
        </p:txBody>
      </p:sp>
    </p:spTree>
    <p:extLst>
      <p:ext uri="{BB962C8B-B14F-4D97-AF65-F5344CB8AC3E}">
        <p14:creationId xmlns:p14="http://schemas.microsoft.com/office/powerpoint/2010/main" val="134722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CEB9AA-2ABF-4C8F-8763-DA0C1BE8DF30}"/>
              </a:ext>
            </a:extLst>
          </p:cNvPr>
          <p:cNvSpPr/>
          <p:nvPr/>
        </p:nvSpPr>
        <p:spPr>
          <a:xfrm>
            <a:off x="-1" y="-18790"/>
            <a:ext cx="12192001" cy="6858001"/>
          </a:xfrm>
          <a:prstGeom prst="rect">
            <a:avLst/>
          </a:prstGeom>
          <a:blipFill dpi="0" rotWithShape="1">
            <a:blip r:embed="rId2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73E6D-F2AE-4C1E-8645-F4B79CCD10D6}"/>
              </a:ext>
            </a:extLst>
          </p:cNvPr>
          <p:cNvSpPr/>
          <p:nvPr/>
        </p:nvSpPr>
        <p:spPr>
          <a:xfrm>
            <a:off x="-1" y="3821229"/>
            <a:ext cx="12166281" cy="1542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97FEC4-C71F-4A0B-A2FE-EE62E0E8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73" y="4108534"/>
            <a:ext cx="11630415" cy="101494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12632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1487-3A7F-4598-9877-EB621030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177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Interpreting Results - Confusion Matrix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FDC84B4-2D9C-4610-9A38-DBF08B9E1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83445"/>
              </p:ext>
            </p:extLst>
          </p:nvPr>
        </p:nvGraphicFramePr>
        <p:xfrm>
          <a:off x="288757" y="1239065"/>
          <a:ext cx="8862425" cy="25663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904">
                  <a:extLst>
                    <a:ext uri="{9D8B030D-6E8A-4147-A177-3AD203B41FA5}">
                      <a16:colId xmlns:a16="http://schemas.microsoft.com/office/drawing/2014/main" val="902395405"/>
                    </a:ext>
                  </a:extLst>
                </a:gridCol>
                <a:gridCol w="2491047">
                  <a:extLst>
                    <a:ext uri="{9D8B030D-6E8A-4147-A177-3AD203B41FA5}">
                      <a16:colId xmlns:a16="http://schemas.microsoft.com/office/drawing/2014/main" val="3887033361"/>
                    </a:ext>
                  </a:extLst>
                </a:gridCol>
                <a:gridCol w="3190474">
                  <a:extLst>
                    <a:ext uri="{9D8B030D-6E8A-4147-A177-3AD203B41FA5}">
                      <a16:colId xmlns:a16="http://schemas.microsoft.com/office/drawing/2014/main" val="3027467174"/>
                    </a:ext>
                  </a:extLst>
                </a:gridCol>
              </a:tblGrid>
              <a:tr h="539565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Actual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Predictions</a:t>
                      </a:r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819803"/>
                  </a:ext>
                </a:extLst>
              </a:tr>
              <a:tr h="945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Denied(+</a:t>
                      </a:r>
                      <a:r>
                        <a:rPr lang="en-US" sz="2600" b="1" dirty="0" err="1"/>
                        <a:t>ve</a:t>
                      </a:r>
                      <a:r>
                        <a:rPr lang="en-US" sz="2600" b="1" dirty="0"/>
                        <a:t>)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Certified(-</a:t>
                      </a:r>
                      <a:r>
                        <a:rPr lang="en-US" sz="2600" b="1" dirty="0" err="1"/>
                        <a:t>ve</a:t>
                      </a:r>
                      <a:r>
                        <a:rPr lang="en-US" sz="2600" b="1" dirty="0"/>
                        <a:t>)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609804"/>
                  </a:ext>
                </a:extLst>
              </a:tr>
              <a:tr h="5407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Denied (+</a:t>
                      </a:r>
                      <a:r>
                        <a:rPr lang="en-US" sz="2600" b="1" dirty="0" err="1"/>
                        <a:t>ve</a:t>
                      </a:r>
                      <a:r>
                        <a:rPr lang="en-US" sz="2600" b="1" dirty="0"/>
                        <a:t>)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True Positive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False Negative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880870"/>
                  </a:ext>
                </a:extLst>
              </a:tr>
              <a:tr h="5407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Certified (-</a:t>
                      </a:r>
                      <a:r>
                        <a:rPr lang="en-US" sz="2600" b="1" dirty="0" err="1"/>
                        <a:t>ve</a:t>
                      </a:r>
                      <a:r>
                        <a:rPr lang="en-US" sz="2600" b="1" dirty="0"/>
                        <a:t>)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False Positive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True Negative</a:t>
                      </a:r>
                    </a:p>
                  </a:txBody>
                  <a:tcPr marL="161992" marR="161992" marT="66938" marB="669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868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856DF6-58E6-4EB0-8E94-19AC3092CBE4}"/>
              </a:ext>
            </a:extLst>
          </p:cNvPr>
          <p:cNvSpPr txBox="1"/>
          <p:nvPr/>
        </p:nvSpPr>
        <p:spPr>
          <a:xfrm>
            <a:off x="288756" y="4254364"/>
            <a:ext cx="10087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False Negative Rate = False Negative/ (False Negative + True Positive)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False Positive Rate = False Positive/(False Positive + True Negative)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Total Error Rate = (False Positive + False Negative)/(Total)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7B801-6702-4F85-8953-4FE58742E029}"/>
              </a:ext>
            </a:extLst>
          </p:cNvPr>
          <p:cNvSpPr/>
          <p:nvPr/>
        </p:nvSpPr>
        <p:spPr>
          <a:xfrm>
            <a:off x="288756" y="5878878"/>
            <a:ext cx="119032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</a:rPr>
              <a:t>We want to minimize false negative rate first, then minimize the total error rate.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25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DEFE-F104-4037-8605-635FCB4A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Logistic Regression with stepwise selection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B5C1B8-1F12-4660-8E87-FE923E95F87F}"/>
              </a:ext>
            </a:extLst>
          </p:cNvPr>
          <p:cNvSpPr txBox="1">
            <a:spLocks/>
          </p:cNvSpPr>
          <p:nvPr/>
        </p:nvSpPr>
        <p:spPr>
          <a:xfrm>
            <a:off x="167745" y="1031490"/>
            <a:ext cx="6698400" cy="520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73038"/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2D39FF-D27B-412C-8BB5-658A2FB2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51129"/>
              </p:ext>
            </p:extLst>
          </p:nvPr>
        </p:nvGraphicFramePr>
        <p:xfrm>
          <a:off x="6866144" y="2772296"/>
          <a:ext cx="5002607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537">
                  <a:extLst>
                    <a:ext uri="{9D8B030D-6E8A-4147-A177-3AD203B41FA5}">
                      <a16:colId xmlns:a16="http://schemas.microsoft.com/office/drawing/2014/main" val="902395405"/>
                    </a:ext>
                  </a:extLst>
                </a:gridCol>
                <a:gridCol w="1406131">
                  <a:extLst>
                    <a:ext uri="{9D8B030D-6E8A-4147-A177-3AD203B41FA5}">
                      <a16:colId xmlns:a16="http://schemas.microsoft.com/office/drawing/2014/main" val="3887033361"/>
                    </a:ext>
                  </a:extLst>
                </a:gridCol>
                <a:gridCol w="1800939">
                  <a:extLst>
                    <a:ext uri="{9D8B030D-6E8A-4147-A177-3AD203B41FA5}">
                      <a16:colId xmlns:a16="http://schemas.microsoft.com/office/drawing/2014/main" val="3027467174"/>
                    </a:ext>
                  </a:extLst>
                </a:gridCol>
              </a:tblGrid>
              <a:tr h="36220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5857792"/>
                  </a:ext>
                </a:extLst>
              </a:tr>
              <a:tr h="362208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819803"/>
                  </a:ext>
                </a:extLst>
              </a:tr>
              <a:tr h="3622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609804"/>
                  </a:ext>
                </a:extLst>
              </a:tr>
              <a:tr h="3622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 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880870"/>
                  </a:ext>
                </a:extLst>
              </a:tr>
              <a:tr h="3622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 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</a:t>
                      </a:r>
                      <a:r>
                        <a:rPr lang="en-US" altLang="zh-CN" dirty="0"/>
                        <a:t>493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868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2F8B86-F6F6-4B38-90B9-37C206F90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66882"/>
              </p:ext>
            </p:extLst>
          </p:nvPr>
        </p:nvGraphicFramePr>
        <p:xfrm>
          <a:off x="6866143" y="5154459"/>
          <a:ext cx="500260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8856">
                  <a:extLst>
                    <a:ext uri="{9D8B030D-6E8A-4147-A177-3AD203B41FA5}">
                      <a16:colId xmlns:a16="http://schemas.microsoft.com/office/drawing/2014/main" val="3680920020"/>
                    </a:ext>
                  </a:extLst>
                </a:gridCol>
                <a:gridCol w="1913752">
                  <a:extLst>
                    <a:ext uri="{9D8B030D-6E8A-4147-A177-3AD203B41FA5}">
                      <a16:colId xmlns:a16="http://schemas.microsoft.com/office/drawing/2014/main" val="402568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Total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29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6952E-081A-43CF-91D1-4A049DEC9FD6}"/>
              </a:ext>
            </a:extLst>
          </p:cNvPr>
          <p:cNvSpPr txBox="1"/>
          <p:nvPr/>
        </p:nvSpPr>
        <p:spPr>
          <a:xfrm>
            <a:off x="264306" y="1115494"/>
            <a:ext cx="11604445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Variables Used-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Status  ~  </a:t>
            </a:r>
            <a:r>
              <a:rPr lang="en-US" altLang="zh-CN" sz="2000" b="1" dirty="0" err="1">
                <a:solidFill>
                  <a:schemeClr val="bg1"/>
                </a:solidFill>
              </a:rPr>
              <a:t>Sub_mon</a:t>
            </a:r>
            <a:r>
              <a:rPr lang="en-US" altLang="zh-CN" sz="2000" b="1" dirty="0">
                <a:solidFill>
                  <a:schemeClr val="bg1"/>
                </a:solidFill>
              </a:rPr>
              <a:t> + </a:t>
            </a:r>
            <a:r>
              <a:rPr lang="en-US" altLang="zh-CN" sz="2000" b="1" dirty="0" err="1">
                <a:solidFill>
                  <a:schemeClr val="bg1"/>
                </a:solidFill>
              </a:rPr>
              <a:t>Dec_mon</a:t>
            </a:r>
            <a:r>
              <a:rPr lang="en-US" altLang="zh-CN" sz="2000" b="1" dirty="0">
                <a:solidFill>
                  <a:schemeClr val="bg1"/>
                </a:solidFill>
              </a:rPr>
              <a:t> + Workers + Fulltime + </a:t>
            </a:r>
            <a:r>
              <a:rPr lang="en-US" altLang="zh-CN" sz="2000" b="1" dirty="0" err="1">
                <a:solidFill>
                  <a:schemeClr val="bg1"/>
                </a:solidFill>
              </a:rPr>
              <a:t>Pay_unit</a:t>
            </a:r>
            <a:r>
              <a:rPr lang="en-US" altLang="zh-CN" sz="2000" b="1" dirty="0">
                <a:solidFill>
                  <a:schemeClr val="bg1"/>
                </a:solidFill>
              </a:rPr>
              <a:t> + H1Bdepen + STEM +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en-US" altLang="zh-CN" sz="2000" b="1" dirty="0" err="1">
                <a:solidFill>
                  <a:schemeClr val="bg1"/>
                </a:solidFill>
              </a:rPr>
              <a:t>Willful_violator</a:t>
            </a:r>
            <a:r>
              <a:rPr lang="en-US" altLang="zh-CN" sz="2000" b="1" dirty="0">
                <a:solidFill>
                  <a:schemeClr val="bg1"/>
                </a:solidFill>
              </a:rPr>
              <a:t> + </a:t>
            </a:r>
            <a:r>
              <a:rPr lang="en-US" altLang="zh-CN" sz="2000" b="1" dirty="0" err="1">
                <a:solidFill>
                  <a:schemeClr val="bg1"/>
                </a:solidFill>
              </a:rPr>
              <a:t>Employer_region</a:t>
            </a:r>
            <a:r>
              <a:rPr lang="en-US" altLang="zh-CN" sz="2000" b="1" dirty="0">
                <a:solidFill>
                  <a:schemeClr val="bg1"/>
                </a:solidFill>
              </a:rPr>
              <a:t> + </a:t>
            </a:r>
            <a:r>
              <a:rPr lang="en-US" altLang="zh-CN" sz="2000" b="1" dirty="0" err="1">
                <a:solidFill>
                  <a:schemeClr val="bg1"/>
                </a:solidFill>
              </a:rPr>
              <a:t>Worksite_region</a:t>
            </a:r>
            <a:r>
              <a:rPr lang="en-US" altLang="zh-CN" sz="2000" b="1" dirty="0">
                <a:solidFill>
                  <a:schemeClr val="bg1"/>
                </a:solidFill>
              </a:rPr>
              <a:t> + </a:t>
            </a:r>
            <a:r>
              <a:rPr lang="en-US" altLang="zh-CN" sz="2000" b="1" dirty="0" err="1">
                <a:solidFill>
                  <a:schemeClr val="bg1"/>
                </a:solidFill>
              </a:rPr>
              <a:t>Sub_to_dec</a:t>
            </a:r>
            <a:r>
              <a:rPr lang="en-US" altLang="zh-CN" sz="2000" b="1" dirty="0">
                <a:solidFill>
                  <a:schemeClr val="bg1"/>
                </a:solidFill>
              </a:rPr>
              <a:t> + Wage + </a:t>
            </a:r>
            <a:r>
              <a:rPr lang="en-US" altLang="zh-CN" sz="2000" b="1" dirty="0" err="1">
                <a:solidFill>
                  <a:schemeClr val="bg1"/>
                </a:solidFill>
              </a:rPr>
              <a:t>Soc_group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7F50B-7994-4A13-A78A-716E2794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3" y="2772296"/>
            <a:ext cx="6318948" cy="38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0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DEFE-F104-4037-8605-635FCB4A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03"/>
            <a:ext cx="12192000" cy="9326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Logistic Regression with threshold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2D39FF-D27B-412C-8BB5-658A2FB2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96124"/>
              </p:ext>
            </p:extLst>
          </p:nvPr>
        </p:nvGraphicFramePr>
        <p:xfrm>
          <a:off x="6949440" y="2685735"/>
          <a:ext cx="5022638" cy="1951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727">
                  <a:extLst>
                    <a:ext uri="{9D8B030D-6E8A-4147-A177-3AD203B41FA5}">
                      <a16:colId xmlns:a16="http://schemas.microsoft.com/office/drawing/2014/main" val="902395405"/>
                    </a:ext>
                  </a:extLst>
                </a:gridCol>
                <a:gridCol w="1588437">
                  <a:extLst>
                    <a:ext uri="{9D8B030D-6E8A-4147-A177-3AD203B41FA5}">
                      <a16:colId xmlns:a16="http://schemas.microsoft.com/office/drawing/2014/main" val="3887033361"/>
                    </a:ext>
                  </a:extLst>
                </a:gridCol>
                <a:gridCol w="1631474">
                  <a:extLst>
                    <a:ext uri="{9D8B030D-6E8A-4147-A177-3AD203B41FA5}">
                      <a16:colId xmlns:a16="http://schemas.microsoft.com/office/drawing/2014/main" val="3027467174"/>
                    </a:ext>
                  </a:extLst>
                </a:gridCol>
              </a:tblGrid>
              <a:tr h="39028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5857792"/>
                  </a:ext>
                </a:extLst>
              </a:tr>
              <a:tr h="39028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819803"/>
                  </a:ext>
                </a:extLst>
              </a:tr>
              <a:tr h="3902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609804"/>
                  </a:ext>
                </a:extLst>
              </a:tr>
              <a:tr h="3902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 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880870"/>
                  </a:ext>
                </a:extLst>
              </a:tr>
              <a:tr h="3902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 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868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2F8B86-F6F6-4B38-90B9-37C206F90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42497"/>
              </p:ext>
            </p:extLst>
          </p:nvPr>
        </p:nvGraphicFramePr>
        <p:xfrm>
          <a:off x="6949440" y="4956455"/>
          <a:ext cx="502263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1224">
                  <a:extLst>
                    <a:ext uri="{9D8B030D-6E8A-4147-A177-3AD203B41FA5}">
                      <a16:colId xmlns:a16="http://schemas.microsoft.com/office/drawing/2014/main" val="3680920020"/>
                    </a:ext>
                  </a:extLst>
                </a:gridCol>
                <a:gridCol w="1921414">
                  <a:extLst>
                    <a:ext uri="{9D8B030D-6E8A-4147-A177-3AD203B41FA5}">
                      <a16:colId xmlns:a16="http://schemas.microsoft.com/office/drawing/2014/main" val="402568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Negative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Positive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Error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29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2B6198A-28A9-495D-AD44-7669BEBA1400}"/>
              </a:ext>
            </a:extLst>
          </p:cNvPr>
          <p:cNvSpPr txBox="1"/>
          <p:nvPr/>
        </p:nvSpPr>
        <p:spPr>
          <a:xfrm>
            <a:off x="1473705" y="5053449"/>
            <a:ext cx="6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0.08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6E35093-7503-43EB-B8AE-B034335E7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954" y="1197950"/>
                <a:ext cx="10866453" cy="1114576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>
                    <a:solidFill>
                      <a:schemeClr val="bg1"/>
                    </a:solidFill>
                  </a:rPr>
                  <a:t>From the plot, we choose 0.08 as our threshold for prediction. </a:t>
                </a:r>
              </a:p>
              <a:p>
                <a:r>
                  <a:rPr lang="en-US" sz="2500" dirty="0">
                    <a:solidFill>
                      <a:schemeClr val="bg1"/>
                    </a:solidFill>
                  </a:rPr>
                  <a:t>If , then we predict it as ‘Denied’.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E35093-7503-43EB-B8AE-B034335E7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954" y="1197950"/>
                <a:ext cx="10866453" cy="1114576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16D9A10-377E-4559-A5A1-C9D02F0B7B47}"/>
              </a:ext>
            </a:extLst>
          </p:cNvPr>
          <p:cNvGrpSpPr/>
          <p:nvPr/>
        </p:nvGrpSpPr>
        <p:grpSpPr>
          <a:xfrm>
            <a:off x="319954" y="2271209"/>
            <a:ext cx="6339501" cy="4179076"/>
            <a:chOff x="319954" y="2271209"/>
            <a:chExt cx="6339501" cy="41790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8DE5E9-EC4A-4CE0-9A68-66EDEBFC1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54" y="2685735"/>
              <a:ext cx="6339501" cy="37645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EC292B-38E3-485A-A948-111C6F1D2798}"/>
                </a:ext>
              </a:extLst>
            </p:cNvPr>
            <p:cNvSpPr/>
            <p:nvPr/>
          </p:nvSpPr>
          <p:spPr>
            <a:xfrm>
              <a:off x="2473144" y="2271209"/>
              <a:ext cx="2033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Threshold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45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351C-50C3-430E-8FF9-4EDF8596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326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45A4-F0A9-4148-B163-8BC58A80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10" y="1149584"/>
            <a:ext cx="11920888" cy="116370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We selected a random forest with 50 trees and 4 predictors per tree.</a:t>
            </a:r>
          </a:p>
          <a:p>
            <a:r>
              <a:rPr lang="en-US" sz="2500" dirty="0">
                <a:solidFill>
                  <a:schemeClr val="bg1"/>
                </a:solidFill>
              </a:rPr>
              <a:t>Variables same as that for logistic regression with backward selection.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D44960-D3D0-41A8-9104-3C902C2CD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39219"/>
              </p:ext>
            </p:extLst>
          </p:nvPr>
        </p:nvGraphicFramePr>
        <p:xfrm>
          <a:off x="6888480" y="2818981"/>
          <a:ext cx="4984815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151">
                  <a:extLst>
                    <a:ext uri="{9D8B030D-6E8A-4147-A177-3AD203B41FA5}">
                      <a16:colId xmlns:a16="http://schemas.microsoft.com/office/drawing/2014/main" val="902395405"/>
                    </a:ext>
                  </a:extLst>
                </a:gridCol>
                <a:gridCol w="1401130">
                  <a:extLst>
                    <a:ext uri="{9D8B030D-6E8A-4147-A177-3AD203B41FA5}">
                      <a16:colId xmlns:a16="http://schemas.microsoft.com/office/drawing/2014/main" val="3887033361"/>
                    </a:ext>
                  </a:extLst>
                </a:gridCol>
                <a:gridCol w="1794534">
                  <a:extLst>
                    <a:ext uri="{9D8B030D-6E8A-4147-A177-3AD203B41FA5}">
                      <a16:colId xmlns:a16="http://schemas.microsoft.com/office/drawing/2014/main" val="3027467174"/>
                    </a:ext>
                  </a:extLst>
                </a:gridCol>
              </a:tblGrid>
              <a:tr h="3445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5857792"/>
                  </a:ext>
                </a:extLst>
              </a:tr>
              <a:tr h="13729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819803"/>
                  </a:ext>
                </a:extLst>
              </a:tr>
              <a:tr h="3445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609804"/>
                  </a:ext>
                </a:extLst>
              </a:tr>
              <a:tr h="344527">
                <a:tc>
                  <a:txBody>
                    <a:bodyPr/>
                    <a:lstStyle/>
                    <a:p>
                      <a:r>
                        <a:rPr lang="en-US" b="1" dirty="0"/>
                        <a:t>Denied 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880870"/>
                  </a:ext>
                </a:extLst>
              </a:tr>
              <a:tr h="344527">
                <a:tc>
                  <a:txBody>
                    <a:bodyPr/>
                    <a:lstStyle/>
                    <a:p>
                      <a:r>
                        <a:rPr lang="en-US" b="1" dirty="0"/>
                        <a:t>Certified 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49,532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86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BD8CD-C884-4825-9AC2-48D06F144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85267"/>
              </p:ext>
            </p:extLst>
          </p:nvPr>
        </p:nvGraphicFramePr>
        <p:xfrm>
          <a:off x="6888479" y="4896006"/>
          <a:ext cx="498481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4003">
                  <a:extLst>
                    <a:ext uri="{9D8B030D-6E8A-4147-A177-3AD203B41FA5}">
                      <a16:colId xmlns:a16="http://schemas.microsoft.com/office/drawing/2014/main" val="368092002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402568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292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57DBAC7-9641-43A5-8969-E7C5FC54E8AD}"/>
              </a:ext>
            </a:extLst>
          </p:cNvPr>
          <p:cNvGrpSpPr/>
          <p:nvPr/>
        </p:nvGrpSpPr>
        <p:grpSpPr>
          <a:xfrm>
            <a:off x="202130" y="2433970"/>
            <a:ext cx="6508723" cy="3945396"/>
            <a:chOff x="5547721" y="2675163"/>
            <a:chExt cx="6508723" cy="39453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39ABF-F82F-4813-990B-6852A65C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721" y="3054120"/>
              <a:ext cx="6508723" cy="356643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2FBD84-1D4C-4881-B773-ED184BB7F378}"/>
                </a:ext>
              </a:extLst>
            </p:cNvPr>
            <p:cNvSpPr/>
            <p:nvPr/>
          </p:nvSpPr>
          <p:spPr>
            <a:xfrm>
              <a:off x="7547379" y="2675163"/>
              <a:ext cx="25094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Variable Importance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39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351C-50C3-430E-8FF9-4EDF8596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326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Random Forest </a:t>
            </a:r>
            <a:r>
              <a:rPr lang="mr-IN" b="1" dirty="0">
                <a:solidFill>
                  <a:schemeClr val="bg1"/>
                </a:solidFill>
              </a:rPr>
              <a:t>–</a:t>
            </a:r>
            <a:r>
              <a:rPr lang="en-US" b="1" dirty="0">
                <a:solidFill>
                  <a:schemeClr val="bg1"/>
                </a:solidFill>
              </a:rPr>
              <a:t> Bagging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45A4-F0A9-4148-B163-8BC58A80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10" y="1149584"/>
            <a:ext cx="11920888" cy="1163702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Using the 3 most important variables found in the Random Forest model</a:t>
            </a:r>
          </a:p>
          <a:p>
            <a:r>
              <a:rPr lang="en-US" sz="2500" dirty="0">
                <a:solidFill>
                  <a:schemeClr val="bg1"/>
                </a:solidFill>
              </a:rPr>
              <a:t>We fit a model with 50 bags using the submission-to-decision, wage, and job function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D44960-D3D0-41A8-9104-3C902C2CD6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8480" y="2818981"/>
          <a:ext cx="4984815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151">
                  <a:extLst>
                    <a:ext uri="{9D8B030D-6E8A-4147-A177-3AD203B41FA5}">
                      <a16:colId xmlns:a16="http://schemas.microsoft.com/office/drawing/2014/main" val="902395405"/>
                    </a:ext>
                  </a:extLst>
                </a:gridCol>
                <a:gridCol w="1401130">
                  <a:extLst>
                    <a:ext uri="{9D8B030D-6E8A-4147-A177-3AD203B41FA5}">
                      <a16:colId xmlns:a16="http://schemas.microsoft.com/office/drawing/2014/main" val="3887033361"/>
                    </a:ext>
                  </a:extLst>
                </a:gridCol>
                <a:gridCol w="1794534">
                  <a:extLst>
                    <a:ext uri="{9D8B030D-6E8A-4147-A177-3AD203B41FA5}">
                      <a16:colId xmlns:a16="http://schemas.microsoft.com/office/drawing/2014/main" val="3027467174"/>
                    </a:ext>
                  </a:extLst>
                </a:gridCol>
              </a:tblGrid>
              <a:tr h="3445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5857792"/>
                  </a:ext>
                </a:extLst>
              </a:tr>
              <a:tr h="13729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819803"/>
                  </a:ext>
                </a:extLst>
              </a:tr>
              <a:tr h="3445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609804"/>
                  </a:ext>
                </a:extLst>
              </a:tr>
              <a:tr h="344527">
                <a:tc>
                  <a:txBody>
                    <a:bodyPr/>
                    <a:lstStyle/>
                    <a:p>
                      <a:r>
                        <a:rPr lang="en-US" b="1" dirty="0"/>
                        <a:t>Denied 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880870"/>
                  </a:ext>
                </a:extLst>
              </a:tr>
              <a:tr h="344527">
                <a:tc>
                  <a:txBody>
                    <a:bodyPr/>
                    <a:lstStyle/>
                    <a:p>
                      <a:r>
                        <a:rPr lang="en-US" b="1" dirty="0"/>
                        <a:t>Certified 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49,454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86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BD8CD-C884-4825-9AC2-48D06F1443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8479" y="4896006"/>
          <a:ext cx="498481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4003">
                  <a:extLst>
                    <a:ext uri="{9D8B030D-6E8A-4147-A177-3AD203B41FA5}">
                      <a16:colId xmlns:a16="http://schemas.microsoft.com/office/drawing/2014/main" val="368092002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402568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292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57DBAC7-9641-43A5-8969-E7C5FC54E8AD}"/>
              </a:ext>
            </a:extLst>
          </p:cNvPr>
          <p:cNvGrpSpPr/>
          <p:nvPr/>
        </p:nvGrpSpPr>
        <p:grpSpPr>
          <a:xfrm>
            <a:off x="202130" y="2433970"/>
            <a:ext cx="6508723" cy="3945396"/>
            <a:chOff x="5547721" y="2675163"/>
            <a:chExt cx="6508723" cy="39453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39ABF-F82F-4813-990B-6852A65C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721" y="3054120"/>
              <a:ext cx="6508723" cy="356643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2FBD84-1D4C-4881-B773-ED184BB7F378}"/>
                </a:ext>
              </a:extLst>
            </p:cNvPr>
            <p:cNvSpPr/>
            <p:nvPr/>
          </p:nvSpPr>
          <p:spPr>
            <a:xfrm>
              <a:off x="7547379" y="2675163"/>
              <a:ext cx="25094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Variable Importance Plot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307866" y="3367660"/>
            <a:ext cx="1885684" cy="788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3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AB0-A321-42D7-BA76-F14463DE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326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 - </a:t>
            </a:r>
            <a:r>
              <a:rPr lang="en-US" b="1" dirty="0" err="1">
                <a:solidFill>
                  <a:schemeClr val="bg1"/>
                </a:solidFill>
              </a:rPr>
              <a:t>XGBoost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0983F-0BE2-4AB6-BCD5-8E15A08F13DC}"/>
              </a:ext>
            </a:extLst>
          </p:cNvPr>
          <p:cNvSpPr txBox="1">
            <a:spLocks/>
          </p:cNvSpPr>
          <p:nvPr/>
        </p:nvSpPr>
        <p:spPr>
          <a:xfrm>
            <a:off x="135556" y="950943"/>
            <a:ext cx="11612611" cy="167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bg1"/>
                </a:solidFill>
              </a:rPr>
              <a:t>Ran boosting with 200 trees with a depth of 10 each.</a:t>
            </a:r>
          </a:p>
          <a:p>
            <a:r>
              <a:rPr lang="en-US" sz="2500" dirty="0">
                <a:solidFill>
                  <a:schemeClr val="bg1"/>
                </a:solidFill>
              </a:rPr>
              <a:t>Lambda value = 0.3</a:t>
            </a:r>
          </a:p>
          <a:p>
            <a:r>
              <a:rPr lang="en-US" sz="2500" dirty="0">
                <a:solidFill>
                  <a:schemeClr val="bg1"/>
                </a:solidFill>
              </a:rPr>
              <a:t>Threshold for certified/denied is 0.05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6BD5A-6E78-44D7-9B3D-667A83F8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19673"/>
              </p:ext>
            </p:extLst>
          </p:nvPr>
        </p:nvGraphicFramePr>
        <p:xfrm>
          <a:off x="6928692" y="3044496"/>
          <a:ext cx="4984815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151">
                  <a:extLst>
                    <a:ext uri="{9D8B030D-6E8A-4147-A177-3AD203B41FA5}">
                      <a16:colId xmlns:a16="http://schemas.microsoft.com/office/drawing/2014/main" val="902395405"/>
                    </a:ext>
                  </a:extLst>
                </a:gridCol>
                <a:gridCol w="1401130">
                  <a:extLst>
                    <a:ext uri="{9D8B030D-6E8A-4147-A177-3AD203B41FA5}">
                      <a16:colId xmlns:a16="http://schemas.microsoft.com/office/drawing/2014/main" val="3887033361"/>
                    </a:ext>
                  </a:extLst>
                </a:gridCol>
                <a:gridCol w="1794534">
                  <a:extLst>
                    <a:ext uri="{9D8B030D-6E8A-4147-A177-3AD203B41FA5}">
                      <a16:colId xmlns:a16="http://schemas.microsoft.com/office/drawing/2014/main" val="3027467174"/>
                    </a:ext>
                  </a:extLst>
                </a:gridCol>
              </a:tblGrid>
              <a:tr h="3445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5857792"/>
                  </a:ext>
                </a:extLst>
              </a:tr>
              <a:tr h="13729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819803"/>
                  </a:ext>
                </a:extLst>
              </a:tr>
              <a:tr h="3445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Denied(+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Certified(-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609804"/>
                  </a:ext>
                </a:extLst>
              </a:tr>
              <a:tr h="344527">
                <a:tc>
                  <a:txBody>
                    <a:bodyPr/>
                    <a:lstStyle/>
                    <a:p>
                      <a:r>
                        <a:rPr lang="en-US" b="1" dirty="0"/>
                        <a:t>Denied (+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880870"/>
                  </a:ext>
                </a:extLst>
              </a:tr>
              <a:tr h="344527">
                <a:tc>
                  <a:txBody>
                    <a:bodyPr/>
                    <a:lstStyle/>
                    <a:p>
                      <a:r>
                        <a:rPr lang="en-US" b="1" dirty="0"/>
                        <a:t>Certified (-</a:t>
                      </a:r>
                      <a:r>
                        <a:rPr lang="en-US" b="1" dirty="0" err="1"/>
                        <a:t>ve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48,844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86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0C4D9A-EAB9-4D20-B5C9-4A1F66993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4549"/>
              </p:ext>
            </p:extLst>
          </p:nvPr>
        </p:nvGraphicFramePr>
        <p:xfrm>
          <a:off x="6928692" y="5147616"/>
          <a:ext cx="498481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4003">
                  <a:extLst>
                    <a:ext uri="{9D8B030D-6E8A-4147-A177-3AD203B41FA5}">
                      <a16:colId xmlns:a16="http://schemas.microsoft.com/office/drawing/2014/main" val="368092002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402568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292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BCDB4A7-D406-410C-92A7-E684DD45D1A9}"/>
              </a:ext>
            </a:extLst>
          </p:cNvPr>
          <p:cNvGrpSpPr/>
          <p:nvPr/>
        </p:nvGrpSpPr>
        <p:grpSpPr>
          <a:xfrm>
            <a:off x="443833" y="2704699"/>
            <a:ext cx="6149472" cy="3926277"/>
            <a:chOff x="7615419" y="1414914"/>
            <a:chExt cx="4132748" cy="52160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E723CC-5F06-422E-B2C1-BAB2264BB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5419" y="1892092"/>
              <a:ext cx="4132748" cy="47388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4A81B9-A640-4938-83D6-5681F7361862}"/>
                </a:ext>
              </a:extLst>
            </p:cNvPr>
            <p:cNvSpPr txBox="1"/>
            <p:nvPr/>
          </p:nvSpPr>
          <p:spPr>
            <a:xfrm>
              <a:off x="8300568" y="1414914"/>
              <a:ext cx="2762450" cy="49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Variable Importance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21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0132-99ED-4AA4-BF6D-8026BB71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0"/>
            <a:ext cx="12192000" cy="102127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 of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640AAD-443F-4312-8718-CD9CE235C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214807"/>
              </p:ext>
            </p:extLst>
          </p:nvPr>
        </p:nvGraphicFramePr>
        <p:xfrm>
          <a:off x="222250" y="1252538"/>
          <a:ext cx="10515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486898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29299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7809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5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Stepwise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6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threshold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2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LDA with equal prior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1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Without bagging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4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bagging (3 variables)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9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669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6CB0A4-C775-4AF8-99D9-3077D563597C}"/>
              </a:ext>
            </a:extLst>
          </p:cNvPr>
          <p:cNvSpPr/>
          <p:nvPr/>
        </p:nvSpPr>
        <p:spPr>
          <a:xfrm>
            <a:off x="222250" y="5282296"/>
            <a:ext cx="10615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1" dirty="0">
                <a:solidFill>
                  <a:schemeClr val="bg1"/>
                </a:solidFill>
              </a:rPr>
              <a:t>The best model in terms of minimized false negative rate is </a:t>
            </a:r>
            <a:r>
              <a:rPr lang="en-US" sz="2500" b="1" i="1" dirty="0" err="1">
                <a:solidFill>
                  <a:schemeClr val="bg1"/>
                </a:solidFill>
              </a:rPr>
              <a:t>XGBoost</a:t>
            </a:r>
            <a:r>
              <a:rPr lang="en-US" sz="2500" b="1" i="1" dirty="0">
                <a:solidFill>
                  <a:schemeClr val="bg1"/>
                </a:solidFill>
              </a:rPr>
              <a:t>, but we prefer to use the Random Forest model because it has the lowest error rate.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6888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CEB9AA-2ABF-4C8F-8763-DA0C1BE8DF3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blipFill dpi="0" rotWithShape="1">
            <a:blip r:embed="rId2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73E6D-F2AE-4C1E-8645-F4B79CCD10D6}"/>
              </a:ext>
            </a:extLst>
          </p:cNvPr>
          <p:cNvSpPr/>
          <p:nvPr/>
        </p:nvSpPr>
        <p:spPr>
          <a:xfrm>
            <a:off x="-1" y="3821229"/>
            <a:ext cx="12166281" cy="1542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97FEC4-C71F-4A0B-A2FE-EE62E0E8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73" y="4108534"/>
            <a:ext cx="11667993" cy="101494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439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7027-9DA3-4DDE-8F41-BACADFA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19" y="359335"/>
            <a:ext cx="4906281" cy="132556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+mn-lt"/>
              </a:rPr>
              <a:t>Have you applied for an H1B visa for the United States and want to know if you will get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BBA2-9549-42A9-99B9-94A09234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96" y="2455469"/>
            <a:ext cx="5006336" cy="3849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500" b="1" i="1" dirty="0">
                <a:sym typeface="Wingdings" panose="05000000000000000000" pitchFamily="2" charset="2"/>
              </a:rPr>
              <a:t>  </a:t>
            </a:r>
            <a:r>
              <a:rPr lang="en-US" sz="2500" dirty="0"/>
              <a:t>Our Team of Machine Learning Experts has a way to help! </a:t>
            </a:r>
          </a:p>
          <a:p>
            <a:pPr marL="0" indent="0">
              <a:buNone/>
            </a:pPr>
            <a:endParaRPr lang="en-US" sz="2500" b="1" i="1" dirty="0"/>
          </a:p>
          <a:p>
            <a:pPr marL="0" indent="0">
              <a:buNone/>
            </a:pPr>
            <a:endParaRPr lang="en-US" sz="2500" b="1" i="1" dirty="0"/>
          </a:p>
          <a:p>
            <a:pPr marL="0" indent="0">
              <a:buNone/>
            </a:pPr>
            <a:r>
              <a:rPr lang="en-US" sz="2500" b="1" i="1" dirty="0"/>
              <a:t>“</a:t>
            </a:r>
            <a:r>
              <a:rPr lang="en-US" sz="2500" dirty="0"/>
              <a:t>If we predict</a:t>
            </a:r>
            <a:r>
              <a:rPr lang="en-US" sz="2500" b="1" dirty="0"/>
              <a:t> </a:t>
            </a:r>
            <a:r>
              <a:rPr lang="en-US" sz="2500" b="1" i="1" dirty="0"/>
              <a:t>‘Certified’, </a:t>
            </a:r>
            <a:r>
              <a:rPr lang="en-US" sz="2500" dirty="0"/>
              <a:t>you can be</a:t>
            </a:r>
            <a:r>
              <a:rPr lang="en-US" sz="2500" b="1" i="1" dirty="0"/>
              <a:t> 99% </a:t>
            </a:r>
            <a:r>
              <a:rPr lang="en-US" sz="2500" dirty="0"/>
              <a:t>sure of getting the visa</a:t>
            </a:r>
            <a:r>
              <a:rPr lang="en-US" sz="2500" b="1" i="1" dirty="0"/>
              <a:t>. </a:t>
            </a:r>
          </a:p>
          <a:p>
            <a:pPr marL="0" indent="0">
              <a:buNone/>
            </a:pPr>
            <a:r>
              <a:rPr lang="en-US" sz="2500" dirty="0"/>
              <a:t>If we predict</a:t>
            </a:r>
            <a:r>
              <a:rPr lang="en-US" sz="2500" b="1" i="1" dirty="0"/>
              <a:t> ‘Denied’, </a:t>
            </a:r>
            <a:r>
              <a:rPr lang="en-US" sz="2500" dirty="0"/>
              <a:t>you can be</a:t>
            </a:r>
            <a:r>
              <a:rPr lang="en-US" sz="2500" b="1" i="1" dirty="0"/>
              <a:t> 98% </a:t>
            </a:r>
            <a:r>
              <a:rPr lang="en-US" sz="2500" dirty="0"/>
              <a:t>sure of not getting it.</a:t>
            </a:r>
            <a:r>
              <a:rPr lang="en-US" sz="2500" b="1" i="1" dirty="0"/>
              <a:t>”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7F9FA-669D-45D3-ACCA-E1C820367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r="3237"/>
          <a:stretch/>
        </p:blipFill>
        <p:spPr>
          <a:xfrm>
            <a:off x="7800975" y="359335"/>
            <a:ext cx="4105275" cy="46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5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35B696-439A-4194-B449-B05B56B2B6C2}"/>
              </a:ext>
            </a:extLst>
          </p:cNvPr>
          <p:cNvSpPr/>
          <p:nvPr/>
        </p:nvSpPr>
        <p:spPr>
          <a:xfrm>
            <a:off x="6394417" y="2253581"/>
            <a:ext cx="5559552" cy="39383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179C80-BC95-4998-BDF6-42F19F1F5FD1}"/>
              </a:ext>
            </a:extLst>
          </p:cNvPr>
          <p:cNvSpPr/>
          <p:nvPr/>
        </p:nvSpPr>
        <p:spPr>
          <a:xfrm>
            <a:off x="133256" y="1620615"/>
            <a:ext cx="1344284" cy="136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54FAFE-1DAA-41C8-837D-0FA9D96AFB17}"/>
              </a:ext>
            </a:extLst>
          </p:cNvPr>
          <p:cNvSpPr/>
          <p:nvPr/>
        </p:nvSpPr>
        <p:spPr>
          <a:xfrm>
            <a:off x="408135" y="2236399"/>
            <a:ext cx="5561742" cy="39383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39FF-661B-43E8-81B9-7F8DDA9C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069" y="1373138"/>
            <a:ext cx="3667874" cy="11119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Our Data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45A9C2-E1BE-4A91-A2CC-392DE80C981A}"/>
              </a:ext>
            </a:extLst>
          </p:cNvPr>
          <p:cNvSpPr/>
          <p:nvPr/>
        </p:nvSpPr>
        <p:spPr>
          <a:xfrm>
            <a:off x="6085505" y="1620615"/>
            <a:ext cx="1370128" cy="136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AE46-7822-4BEB-AABF-515BD00E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14" y="2219217"/>
            <a:ext cx="5146492" cy="4102996"/>
          </a:xfrm>
          <a:ln>
            <a:noFill/>
          </a:ln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500,000 rows of visa applications to the US from 2011 – 2017</a:t>
            </a:r>
          </a:p>
          <a:p>
            <a:r>
              <a:rPr lang="en-US" sz="2400" dirty="0"/>
              <a:t>Predictor variables - job applied for, wage offered, submission day, decision day, etc.</a:t>
            </a:r>
          </a:p>
          <a:p>
            <a:r>
              <a:rPr lang="en-US" sz="2400" dirty="0"/>
              <a:t>“Status" is categorical and has two possible values – </a:t>
            </a:r>
            <a:r>
              <a:rPr lang="en-US" sz="2400" b="1" dirty="0"/>
              <a:t>‘</a:t>
            </a:r>
            <a:r>
              <a:rPr lang="en-US" sz="2400" b="1" i="1" dirty="0"/>
              <a:t>Certified</a:t>
            </a:r>
            <a:r>
              <a:rPr lang="en-US" sz="2400" b="1" dirty="0"/>
              <a:t>’</a:t>
            </a:r>
            <a:r>
              <a:rPr lang="en-US" sz="2400" dirty="0"/>
              <a:t> and </a:t>
            </a:r>
            <a:r>
              <a:rPr lang="en-US" sz="2400" b="1" dirty="0"/>
              <a:t>‘</a:t>
            </a:r>
            <a:r>
              <a:rPr lang="en-US" sz="2400" b="1" i="1" dirty="0"/>
              <a:t>Denied</a:t>
            </a:r>
            <a:r>
              <a:rPr lang="en-US" sz="2400" b="1" dirty="0"/>
              <a:t>’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A38B76-50DF-406E-A669-08EA0EFCCA37}"/>
              </a:ext>
            </a:extLst>
          </p:cNvPr>
          <p:cNvSpPr txBox="1">
            <a:spLocks/>
          </p:cNvSpPr>
          <p:nvPr/>
        </p:nvSpPr>
        <p:spPr>
          <a:xfrm>
            <a:off x="7340821" y="1369472"/>
            <a:ext cx="3666744" cy="111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Our Vision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0BEF73-6BB1-4326-8120-50F741C2A02A}"/>
              </a:ext>
            </a:extLst>
          </p:cNvPr>
          <p:cNvSpPr txBox="1">
            <a:spLocks/>
          </p:cNvSpPr>
          <p:nvPr/>
        </p:nvSpPr>
        <p:spPr>
          <a:xfrm>
            <a:off x="6575686" y="2187687"/>
            <a:ext cx="5146492" cy="440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anose="05000000000000000000" pitchFamily="2" charset="2"/>
              </a:rPr>
              <a:t> T</a:t>
            </a:r>
            <a:r>
              <a:rPr lang="en-US" sz="2400" dirty="0"/>
              <a:t>ell with absolute certainty that an application would be certified.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×</a:t>
            </a:r>
            <a:r>
              <a:rPr lang="en-US" dirty="0"/>
              <a:t> </a:t>
            </a:r>
            <a:r>
              <a:rPr lang="en-US" sz="2400" dirty="0"/>
              <a:t>Predict with high confidence when an application would be denied.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1D18D-A313-4BDF-B185-9AF9BC17B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1" y="1778903"/>
            <a:ext cx="798695" cy="798695"/>
          </a:xfrm>
          <a:prstGeom prst="rect">
            <a:avLst/>
          </a:prstGeom>
        </p:spPr>
      </p:pic>
      <p:pic>
        <p:nvPicPr>
          <p:cNvPr id="11" name="Picture 10" descr="A picture containing fan, device&#10;&#10;Description generated with high confidence">
            <a:extLst>
              <a:ext uri="{FF2B5EF4-FFF2-40B4-BE49-F238E27FC236}">
                <a16:creationId xmlns:a16="http://schemas.microsoft.com/office/drawing/2014/main" id="{4976EF16-D761-4BB8-9E1E-2CC1520F6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66" y="1657673"/>
            <a:ext cx="1041155" cy="10411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664EE5-58F4-4D2E-9B71-D5727108654D}"/>
              </a:ext>
            </a:extLst>
          </p:cNvPr>
          <p:cNvSpPr/>
          <p:nvPr/>
        </p:nvSpPr>
        <p:spPr>
          <a:xfrm>
            <a:off x="534257" y="291947"/>
            <a:ext cx="1114746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</a:rPr>
              <a:t>“The main objective is to give, with as much accuracy as possible, the chance of denial to an applicant.”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0524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CEB9AA-2ABF-4C8F-8763-DA0C1BE8DF3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blipFill dpi="0" rotWithShape="1">
            <a:blip r:embed="rId2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73E6D-F2AE-4C1E-8645-F4B79CCD10D6}"/>
              </a:ext>
            </a:extLst>
          </p:cNvPr>
          <p:cNvSpPr/>
          <p:nvPr/>
        </p:nvSpPr>
        <p:spPr>
          <a:xfrm>
            <a:off x="-1" y="3821229"/>
            <a:ext cx="12166281" cy="1542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97FEC4-C71F-4A0B-A2FE-EE62E0E8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74" y="4108534"/>
            <a:ext cx="11686782" cy="101494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725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12E-CE75-44D1-9789-B9B706EF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5909913" cy="9326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Hypothesis Generation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E47678-CE28-4BCD-B431-91DB5BAC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60259"/>
              </p:ext>
            </p:extLst>
          </p:nvPr>
        </p:nvGraphicFramePr>
        <p:xfrm>
          <a:off x="96932" y="1067440"/>
          <a:ext cx="5812981" cy="5487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4329">
                  <a:extLst>
                    <a:ext uri="{9D8B030D-6E8A-4147-A177-3AD203B41FA5}">
                      <a16:colId xmlns:a16="http://schemas.microsoft.com/office/drawing/2014/main" val="3760555723"/>
                    </a:ext>
                  </a:extLst>
                </a:gridCol>
                <a:gridCol w="3648652">
                  <a:extLst>
                    <a:ext uri="{9D8B030D-6E8A-4147-A177-3AD203B41FA5}">
                      <a16:colId xmlns:a16="http://schemas.microsoft.com/office/drawing/2014/main" val="3470223143"/>
                    </a:ext>
                  </a:extLst>
                </a:gridCol>
              </a:tblGrid>
              <a:tr h="597595">
                <a:tc>
                  <a:txBody>
                    <a:bodyPr/>
                    <a:lstStyle/>
                    <a:p>
                      <a:r>
                        <a:rPr lang="en-US" dirty="0"/>
                        <a:t>Important Predictors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4619"/>
                  </a:ext>
                </a:extLst>
              </a:tr>
              <a:tr h="763910">
                <a:tc>
                  <a:txBody>
                    <a:bodyPr/>
                    <a:lstStyle/>
                    <a:p>
                      <a:r>
                        <a:rPr lang="en-US" b="1" dirty="0"/>
                        <a:t>Pay Unit of the job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More likely to reject applications for ad-hoc jobs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20039"/>
                  </a:ext>
                </a:extLst>
              </a:tr>
              <a:tr h="1031464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for high paying jobs should be certified more easily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68197"/>
                  </a:ext>
                </a:extLst>
              </a:tr>
              <a:tr h="1031464">
                <a:tc>
                  <a:txBody>
                    <a:bodyPr/>
                    <a:lstStyle/>
                    <a:p>
                      <a:r>
                        <a:rPr lang="en-US" dirty="0"/>
                        <a:t>Submission/Decision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Tendency to deny more for lean application periods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71162"/>
                  </a:ext>
                </a:extLst>
              </a:tr>
              <a:tr h="1031464">
                <a:tc>
                  <a:txBody>
                    <a:bodyPr/>
                    <a:lstStyle/>
                    <a:p>
                      <a:r>
                        <a:rPr lang="en-US" dirty="0"/>
                        <a:t>Waiting times for the 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Rejections should be much quicker than certifications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41645"/>
                  </a:ext>
                </a:extLst>
              </a:tr>
              <a:tr h="1031464">
                <a:tc>
                  <a:txBody>
                    <a:bodyPr/>
                    <a:lstStyle/>
                    <a:p>
                      <a:r>
                        <a:rPr lang="en-US" dirty="0"/>
                        <a:t>Job Function Group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Certification depends on the job function that the person applies for.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3490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0947EB9-019B-4DDB-847F-17A836F9E54C}"/>
              </a:ext>
            </a:extLst>
          </p:cNvPr>
          <p:cNvGrpSpPr/>
          <p:nvPr/>
        </p:nvGrpSpPr>
        <p:grpSpPr>
          <a:xfrm>
            <a:off x="6336386" y="1281400"/>
            <a:ext cx="5218537" cy="4676154"/>
            <a:chOff x="6336386" y="1281400"/>
            <a:chExt cx="5218537" cy="46761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654A7A-CC28-4F6D-8E0F-3C564191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386" y="1664686"/>
              <a:ext cx="5218537" cy="42928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0B4B8-FE9F-49A2-86DF-45631840D23A}"/>
                </a:ext>
              </a:extLst>
            </p:cNvPr>
            <p:cNvSpPr txBox="1"/>
            <p:nvPr/>
          </p:nvSpPr>
          <p:spPr>
            <a:xfrm>
              <a:off x="7141945" y="1281400"/>
              <a:ext cx="3811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Unit of Pay vs Denial Rate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AF49EEED-577B-4A7F-9259-C2F1A176BCFE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9576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12E-CE75-44D1-9789-B9B706EF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5902889" cy="9326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Hypothesis Generation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E47678-CE28-4BCD-B431-91DB5BAC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92264"/>
              </p:ext>
            </p:extLst>
          </p:nvPr>
        </p:nvGraphicFramePr>
        <p:xfrm>
          <a:off x="87305" y="1073705"/>
          <a:ext cx="5815584" cy="5486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7380">
                  <a:extLst>
                    <a:ext uri="{9D8B030D-6E8A-4147-A177-3AD203B41FA5}">
                      <a16:colId xmlns:a16="http://schemas.microsoft.com/office/drawing/2014/main" val="3760555723"/>
                    </a:ext>
                  </a:extLst>
                </a:gridCol>
                <a:gridCol w="3648204">
                  <a:extLst>
                    <a:ext uri="{9D8B030D-6E8A-4147-A177-3AD203B41FA5}">
                      <a16:colId xmlns:a16="http://schemas.microsoft.com/office/drawing/2014/main" val="3470223143"/>
                    </a:ext>
                  </a:extLst>
                </a:gridCol>
              </a:tblGrid>
              <a:tr h="597490">
                <a:tc>
                  <a:txBody>
                    <a:bodyPr/>
                    <a:lstStyle/>
                    <a:p>
                      <a:r>
                        <a:rPr lang="en-US" dirty="0"/>
                        <a:t>Important Predictors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4619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r>
                        <a:rPr lang="en-US" dirty="0"/>
                        <a:t>Pay Unit of the job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likely to reject applications for ad-hoc jobs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20039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b="1" dirty="0"/>
                        <a:t>Wage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Applications for high paying jobs should be certified more easily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8197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Submission/Decision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Tendency to deny more for lean application periods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71162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Waiting times for the 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Rejections should be much quicker than certifications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41645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Job Function Group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Certification depends on the job function that the person applies for.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34904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D6D81F6-EC4B-45A0-9D9D-4A065A4A6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62" y="1067442"/>
            <a:ext cx="5815584" cy="55046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7C7D58-70DA-44A7-BF8B-97C11B83591C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71011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E47678-CE28-4BCD-B431-91DB5BAC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84235"/>
              </p:ext>
            </p:extLst>
          </p:nvPr>
        </p:nvGraphicFramePr>
        <p:xfrm>
          <a:off x="87305" y="1067442"/>
          <a:ext cx="5815584" cy="5486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7380">
                  <a:extLst>
                    <a:ext uri="{9D8B030D-6E8A-4147-A177-3AD203B41FA5}">
                      <a16:colId xmlns:a16="http://schemas.microsoft.com/office/drawing/2014/main" val="3760555723"/>
                    </a:ext>
                  </a:extLst>
                </a:gridCol>
                <a:gridCol w="3648204">
                  <a:extLst>
                    <a:ext uri="{9D8B030D-6E8A-4147-A177-3AD203B41FA5}">
                      <a16:colId xmlns:a16="http://schemas.microsoft.com/office/drawing/2014/main" val="3470223143"/>
                    </a:ext>
                  </a:extLst>
                </a:gridCol>
              </a:tblGrid>
              <a:tr h="597490">
                <a:tc>
                  <a:txBody>
                    <a:bodyPr/>
                    <a:lstStyle/>
                    <a:p>
                      <a:r>
                        <a:rPr lang="en-US" dirty="0"/>
                        <a:t>Important Predictors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4619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r>
                        <a:rPr lang="en-US" dirty="0"/>
                        <a:t>Pay Unit of the job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likely to reject applications for ad-hoc jobs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20039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for high paying jobs should be certified more easily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68197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b="1" dirty="0"/>
                        <a:t>Submission/Decision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Dependence on when the application was submitted or decided upon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1162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Waiting times for the 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Rejections should be much quicker than certifications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41645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Job Function Group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Certification depends on the job function that the person applies for.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3490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4EB7A07-BF10-4A53-A5A8-B32DF789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5902889" cy="9326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Hypothesis Generation</a:t>
            </a:r>
          </a:p>
        </p:txBody>
      </p:sp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A2D2DDF-739E-4928-9743-4F0EB76B0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96" y="1081602"/>
            <a:ext cx="3465965" cy="260990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D5505B-119A-4F58-BB9A-5628301AA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13" y="3931327"/>
            <a:ext cx="3430847" cy="2870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FB86F9-9612-4C05-B29F-FBE96B464757}"/>
              </a:ext>
            </a:extLst>
          </p:cNvPr>
          <p:cNvSpPr txBox="1"/>
          <p:nvPr/>
        </p:nvSpPr>
        <p:spPr>
          <a:xfrm>
            <a:off x="6430365" y="773825"/>
            <a:ext cx="281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Submission Month vs Denial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E82B1-C1F9-4351-81F4-075A609D887C}"/>
              </a:ext>
            </a:extLst>
          </p:cNvPr>
          <p:cNvSpPr txBox="1"/>
          <p:nvPr/>
        </p:nvSpPr>
        <p:spPr>
          <a:xfrm>
            <a:off x="8741923" y="3656752"/>
            <a:ext cx="281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Decision Month vs Denial Rate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79A151-2666-4D7E-BED9-14C45D92B9DC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9338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E47678-CE28-4BCD-B431-91DB5BAC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33221"/>
              </p:ext>
            </p:extLst>
          </p:nvPr>
        </p:nvGraphicFramePr>
        <p:xfrm>
          <a:off x="87305" y="1067442"/>
          <a:ext cx="5815584" cy="5486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4632">
                  <a:extLst>
                    <a:ext uri="{9D8B030D-6E8A-4147-A177-3AD203B41FA5}">
                      <a16:colId xmlns:a16="http://schemas.microsoft.com/office/drawing/2014/main" val="3760555723"/>
                    </a:ext>
                  </a:extLst>
                </a:gridCol>
                <a:gridCol w="3640952">
                  <a:extLst>
                    <a:ext uri="{9D8B030D-6E8A-4147-A177-3AD203B41FA5}">
                      <a16:colId xmlns:a16="http://schemas.microsoft.com/office/drawing/2014/main" val="3470223143"/>
                    </a:ext>
                  </a:extLst>
                </a:gridCol>
              </a:tblGrid>
              <a:tr h="597490">
                <a:tc>
                  <a:txBody>
                    <a:bodyPr/>
                    <a:lstStyle/>
                    <a:p>
                      <a:r>
                        <a:rPr lang="en-US" dirty="0"/>
                        <a:t>Important Predictors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4619"/>
                  </a:ext>
                </a:extLst>
              </a:tr>
              <a:tr h="763776">
                <a:tc>
                  <a:txBody>
                    <a:bodyPr/>
                    <a:lstStyle/>
                    <a:p>
                      <a:r>
                        <a:rPr lang="en-US" dirty="0"/>
                        <a:t>Pay Unit of the job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likely to reject applications for ad-hoc jobs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20039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for high paying jobs should be certified more easily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68197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Submission/Decision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Tendency to deny more for lean application periods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71162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b="1" dirty="0"/>
                        <a:t>Waiting times for the 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Rejections should be much quicker than certifications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41645"/>
                  </a:ext>
                </a:extLst>
              </a:tr>
              <a:tr h="1031283">
                <a:tc>
                  <a:txBody>
                    <a:bodyPr/>
                    <a:lstStyle/>
                    <a:p>
                      <a:r>
                        <a:rPr lang="en-US" dirty="0"/>
                        <a:t>Job Function Group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Certification depends on the job function that the person applies for.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34904"/>
                  </a:ext>
                </a:extLst>
              </a:tr>
            </a:tbl>
          </a:graphicData>
        </a:graphic>
      </p:graphicFrame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48C9BC2-5EFB-42B4-8AF4-40D48E913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8190"/>
            <a:ext cx="5927144" cy="55056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812B86D-1D87-45D4-8EF5-4D59BCA2675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Hypothesis Generation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47FD8F-7C71-442D-BF39-BADCD6C1FFB0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4813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E47678-CE28-4BCD-B431-91DB5BAC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98661"/>
              </p:ext>
            </p:extLst>
          </p:nvPr>
        </p:nvGraphicFramePr>
        <p:xfrm>
          <a:off x="87305" y="1067442"/>
          <a:ext cx="5815584" cy="5491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4257">
                  <a:extLst>
                    <a:ext uri="{9D8B030D-6E8A-4147-A177-3AD203B41FA5}">
                      <a16:colId xmlns:a16="http://schemas.microsoft.com/office/drawing/2014/main" val="3760555723"/>
                    </a:ext>
                  </a:extLst>
                </a:gridCol>
                <a:gridCol w="3631327">
                  <a:extLst>
                    <a:ext uri="{9D8B030D-6E8A-4147-A177-3AD203B41FA5}">
                      <a16:colId xmlns:a16="http://schemas.microsoft.com/office/drawing/2014/main" val="3470223143"/>
                    </a:ext>
                  </a:extLst>
                </a:gridCol>
              </a:tblGrid>
              <a:tr h="611046">
                <a:tc>
                  <a:txBody>
                    <a:bodyPr/>
                    <a:lstStyle/>
                    <a:p>
                      <a:r>
                        <a:rPr lang="en-US" dirty="0"/>
                        <a:t>Important Predictors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4619"/>
                  </a:ext>
                </a:extLst>
              </a:tr>
              <a:tr h="757893">
                <a:tc>
                  <a:txBody>
                    <a:bodyPr/>
                    <a:lstStyle/>
                    <a:p>
                      <a:r>
                        <a:rPr lang="en-US" dirty="0"/>
                        <a:t>Pay Unit of the job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likely to reject applications for ad-hoc jobs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20039"/>
                  </a:ext>
                </a:extLst>
              </a:tr>
              <a:tr h="1023339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for high paying jobs should be certified more easily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68197"/>
                  </a:ext>
                </a:extLst>
              </a:tr>
              <a:tr h="1023339">
                <a:tc>
                  <a:txBody>
                    <a:bodyPr/>
                    <a:lstStyle/>
                    <a:p>
                      <a:r>
                        <a:rPr lang="en-US" dirty="0"/>
                        <a:t>Submission/Decision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Tendency to deny more for lean application periods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71162"/>
                  </a:ext>
                </a:extLst>
              </a:tr>
              <a:tr h="1023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Waiting times for the decision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Rejections should be much quicker than certifications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41645"/>
                  </a:ext>
                </a:extLst>
              </a:tr>
              <a:tr h="1052098">
                <a:tc>
                  <a:txBody>
                    <a:bodyPr/>
                    <a:lstStyle/>
                    <a:p>
                      <a:r>
                        <a:rPr lang="en-US" b="1" dirty="0"/>
                        <a:t>Job Function Group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Certification depends on the job function that the person applies for.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349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7352EFB-3CED-4FBC-8F89-953FD94AF77C}"/>
              </a:ext>
            </a:extLst>
          </p:cNvPr>
          <p:cNvGrpSpPr/>
          <p:nvPr/>
        </p:nvGrpSpPr>
        <p:grpSpPr>
          <a:xfrm>
            <a:off x="6194697" y="1281400"/>
            <a:ext cx="5221224" cy="4591150"/>
            <a:chOff x="6194697" y="1281400"/>
            <a:chExt cx="5221224" cy="45911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7B9918-B4C4-42CE-89E6-972FE666E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697" y="1748733"/>
              <a:ext cx="5221224" cy="41238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28C62B-C074-4F6E-BE40-3091880F0688}"/>
                </a:ext>
              </a:extLst>
            </p:cNvPr>
            <p:cNvSpPr txBox="1"/>
            <p:nvPr/>
          </p:nvSpPr>
          <p:spPr>
            <a:xfrm>
              <a:off x="6899507" y="1281400"/>
              <a:ext cx="3811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Job Function Group vs Denial Rate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82C9C91-2564-4740-8076-782597A9FB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Hypothesis Generation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AE73FF-B8B0-401C-9FC1-6418B38C1352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590288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4590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1222</Words>
  <Application>Microsoft Office PowerPoint</Application>
  <PresentationFormat>Widescreen</PresentationFormat>
  <Paragraphs>295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Mangal</vt:lpstr>
      <vt:lpstr>Wingdings</vt:lpstr>
      <vt:lpstr>Office Theme</vt:lpstr>
      <vt:lpstr>Examining H1B Data Group 3</vt:lpstr>
      <vt:lpstr>Have you applied for an H1B visa for the United States and want to know if you will get it??</vt:lpstr>
      <vt:lpstr>Our Data</vt:lpstr>
      <vt:lpstr>Exploratory Data Analysis</vt:lpstr>
      <vt:lpstr>Hypothesis Generation</vt:lpstr>
      <vt:lpstr>Hypothesis Generation</vt:lpstr>
      <vt:lpstr>Hypothesis Generation</vt:lpstr>
      <vt:lpstr>PowerPoint Presentation</vt:lpstr>
      <vt:lpstr>PowerPoint Presentation</vt:lpstr>
      <vt:lpstr>Data Cleaning</vt:lpstr>
      <vt:lpstr>Predictions</vt:lpstr>
      <vt:lpstr>Interpreting Results - Confusion Matrix</vt:lpstr>
      <vt:lpstr>Logistic Regression with stepwise selection</vt:lpstr>
      <vt:lpstr>Logistic Regression with threshold selection</vt:lpstr>
      <vt:lpstr>Random Forest</vt:lpstr>
      <vt:lpstr>Random Forest – Bagging Important Variables</vt:lpstr>
      <vt:lpstr>Boosting - XGBoost</vt:lpstr>
      <vt:lpstr>Comparison of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sagar chadha</dc:creator>
  <cp:lastModifiedBy>sagar chadha</cp:lastModifiedBy>
  <cp:revision>495</cp:revision>
  <dcterms:created xsi:type="dcterms:W3CDTF">2018-07-24T21:53:39Z</dcterms:created>
  <dcterms:modified xsi:type="dcterms:W3CDTF">2018-07-26T14:33:52Z</dcterms:modified>
</cp:coreProperties>
</file>