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54" y="-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5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94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0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2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38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4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39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24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1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1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28B2A-62C9-49FE-81C0-CB589F0A9E2E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107F4-ABF0-4923-9E69-55CA8CB96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Silhouette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422" y="4644426"/>
            <a:ext cx="10774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Convert to binary (foreground vs background)</a:t>
            </a:r>
          </a:p>
          <a:p>
            <a:pPr marL="342900" indent="-342900">
              <a:buAutoNum type="arabicPeriod"/>
            </a:pPr>
            <a:r>
              <a:rPr lang="en-US" dirty="0" smtClean="0"/>
              <a:t>Transform width-by-height binary matrices to 1-by-N arrays</a:t>
            </a:r>
          </a:p>
          <a:p>
            <a:pPr marL="342900" indent="-342900">
              <a:buAutoNum type="arabicPeriod"/>
            </a:pPr>
            <a:r>
              <a:rPr lang="en-US" dirty="0" smtClean="0"/>
              <a:t>Calculate correlation (Spearman) between each pair of arrays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815" y="553175"/>
            <a:ext cx="2351385" cy="19144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130" y="2714888"/>
            <a:ext cx="2369955" cy="19295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668" y="1690688"/>
            <a:ext cx="56483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94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Colour</a:t>
            </a:r>
            <a:r>
              <a:rPr lang="en-US" dirty="0" smtClean="0"/>
              <a:t> Profile (foreground or all-pixels)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5080" y="5056131"/>
            <a:ext cx="8259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Reduce </a:t>
            </a:r>
            <a:r>
              <a:rPr lang="en-US" dirty="0" err="1" smtClean="0"/>
              <a:t>colour</a:t>
            </a:r>
            <a:r>
              <a:rPr lang="en-US" dirty="0" smtClean="0"/>
              <a:t> depth (default is 64 total </a:t>
            </a:r>
            <a:r>
              <a:rPr lang="en-US" dirty="0" err="1" smtClean="0"/>
              <a:t>colours</a:t>
            </a:r>
            <a:r>
              <a:rPr lang="en-US" dirty="0" smtClean="0"/>
              <a:t>, other options are 27 and 125)</a:t>
            </a:r>
          </a:p>
          <a:p>
            <a:pPr marL="342900" indent="-342900">
              <a:buAutoNum type="arabicPeriod"/>
            </a:pPr>
            <a:r>
              <a:rPr lang="en-US" dirty="0" smtClean="0"/>
              <a:t>Create </a:t>
            </a:r>
            <a:r>
              <a:rPr lang="en-US" dirty="0" err="1" smtClean="0"/>
              <a:t>colour</a:t>
            </a:r>
            <a:r>
              <a:rPr lang="en-US" dirty="0" smtClean="0"/>
              <a:t> profiles (number pixels per </a:t>
            </a:r>
            <a:r>
              <a:rPr lang="en-US" dirty="0" err="1" smtClean="0"/>
              <a:t>colour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Correlate (Spearman) each pair of </a:t>
            </a:r>
            <a:r>
              <a:rPr lang="en-US" dirty="0" err="1" smtClean="0"/>
              <a:t>colour</a:t>
            </a:r>
            <a:r>
              <a:rPr lang="en-US" dirty="0" smtClean="0"/>
              <a:t> profiles</a:t>
            </a:r>
          </a:p>
          <a:p>
            <a:r>
              <a:rPr lang="en-US" i="1" dirty="0" smtClean="0"/>
              <a:t>Foreground </a:t>
            </a:r>
            <a:r>
              <a:rPr lang="en-US" i="1" dirty="0" err="1" smtClean="0"/>
              <a:t>vs</a:t>
            </a:r>
            <a:r>
              <a:rPr lang="en-US" i="1" dirty="0" smtClean="0"/>
              <a:t> all-pixels makes very little difference.</a:t>
            </a:r>
            <a:endParaRPr lang="en-US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490940"/>
            <a:ext cx="5588000" cy="346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617" y="3810122"/>
            <a:ext cx="2697606" cy="2579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4620" y="1354121"/>
            <a:ext cx="2641600" cy="2456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438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Notes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Many models have been adjusted to have a range of 0-to-1 or -1 to +1</a:t>
            </a:r>
          </a:p>
          <a:p>
            <a:pPr lvl="1"/>
            <a:r>
              <a:rPr lang="en-CA" dirty="0" smtClean="0"/>
              <a:t>This does not affect </a:t>
            </a:r>
            <a:r>
              <a:rPr lang="en-CA" dirty="0"/>
              <a:t>data-model </a:t>
            </a:r>
            <a:r>
              <a:rPr lang="en-CA" dirty="0" smtClean="0"/>
              <a:t>correlations, but can make for nicer figures</a:t>
            </a:r>
          </a:p>
          <a:p>
            <a:endParaRPr lang="en-CA" dirty="0"/>
          </a:p>
          <a:p>
            <a:r>
              <a:rPr lang="en-US" dirty="0" smtClean="0"/>
              <a:t>Silhouette and </a:t>
            </a:r>
            <a:r>
              <a:rPr lang="en-US" dirty="0"/>
              <a:t>Luminance </a:t>
            </a:r>
            <a:r>
              <a:rPr lang="en-CA" dirty="0" smtClean="0"/>
              <a:t>models exclude pixels that are not used by any image (i.e., pixels that are always background)</a:t>
            </a:r>
          </a:p>
          <a:p>
            <a:pPr lvl="1"/>
            <a:r>
              <a:rPr lang="en-CA" dirty="0" smtClean="0"/>
              <a:t>This shifts values in the correlation matrix equally so data-model correlations are not affected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414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Luminance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9422" y="4639928"/>
            <a:ext cx="10774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Convert to approx. pixel luminance = (0.299 x red</a:t>
            </a:r>
            <a:r>
              <a:rPr lang="en-US" baseline="30000" dirty="0" smtClean="0"/>
              <a:t>2</a:t>
            </a:r>
            <a:r>
              <a:rPr lang="en-US" dirty="0" smtClean="0"/>
              <a:t>) + (0.587 x green</a:t>
            </a:r>
            <a:r>
              <a:rPr lang="en-US" baseline="30000" dirty="0" smtClean="0"/>
              <a:t>2</a:t>
            </a:r>
            <a:r>
              <a:rPr lang="en-US" dirty="0" smtClean="0"/>
              <a:t>) + (0.114 x blue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Transform width-by-height luminance matrices to 1-by-N arrays</a:t>
            </a:r>
          </a:p>
          <a:p>
            <a:pPr marL="342900" indent="-342900">
              <a:buAutoNum type="arabicPeriod"/>
            </a:pPr>
            <a:r>
              <a:rPr lang="en-US" dirty="0" smtClean="0"/>
              <a:t>Calculate correlation (Spearman) between each pair of arrays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22" y="2003159"/>
            <a:ext cx="7899400" cy="23287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004" y="542925"/>
            <a:ext cx="2313322" cy="18834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132" y="2738825"/>
            <a:ext cx="2335030" cy="190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3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Luminance (All)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4647" y="1690688"/>
            <a:ext cx="10774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Convert to approx. pixel luminance = (0.299 x red</a:t>
            </a:r>
            <a:r>
              <a:rPr lang="en-US" baseline="30000" dirty="0" smtClean="0"/>
              <a:t>2</a:t>
            </a:r>
            <a:r>
              <a:rPr lang="en-US" dirty="0" smtClean="0"/>
              <a:t>) + (0.587 x green</a:t>
            </a:r>
            <a:r>
              <a:rPr lang="en-US" baseline="30000" dirty="0" smtClean="0"/>
              <a:t>2</a:t>
            </a:r>
            <a:r>
              <a:rPr lang="en-US" dirty="0" smtClean="0"/>
              <a:t>) + (0.114 x blue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For ach image, calculate mean luminance across all pixels (1 value per image)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Includes white background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Compute distance matrix</a:t>
            </a:r>
          </a:p>
          <a:p>
            <a:pPr marL="342900" indent="-342900">
              <a:buAutoNum type="arabicPeriod"/>
            </a:pPr>
            <a:r>
              <a:rPr lang="en-US" dirty="0" smtClean="0"/>
              <a:t>Invert for similarity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862" y="3371849"/>
            <a:ext cx="3030062" cy="24669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862" y="457200"/>
            <a:ext cx="3030063" cy="24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4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Luminance (Foreground)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4647" y="1690688"/>
            <a:ext cx="10774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Convert to approx. pixel luminance = (0.299 x red</a:t>
            </a:r>
            <a:r>
              <a:rPr lang="en-US" baseline="30000" dirty="0" smtClean="0"/>
              <a:t>2</a:t>
            </a:r>
            <a:r>
              <a:rPr lang="en-US" dirty="0" smtClean="0"/>
              <a:t>) + (0.587 x green</a:t>
            </a:r>
            <a:r>
              <a:rPr lang="en-US" baseline="30000" dirty="0" smtClean="0"/>
              <a:t>2</a:t>
            </a:r>
            <a:r>
              <a:rPr lang="en-US" dirty="0" smtClean="0"/>
              <a:t>) + (0.114 x blue</a:t>
            </a:r>
            <a:r>
              <a:rPr lang="en-US" baseline="30000" dirty="0" smtClean="0"/>
              <a:t>2</a:t>
            </a:r>
            <a:r>
              <a:rPr lang="en-US" dirty="0" smtClean="0"/>
              <a:t>)</a:t>
            </a:r>
          </a:p>
          <a:p>
            <a:pPr marL="342900" indent="-342900">
              <a:buAutoNum type="arabicPeriod"/>
            </a:pPr>
            <a:r>
              <a:rPr lang="en-US" dirty="0" smtClean="0"/>
              <a:t>For ach image, calculate mean luminance across all </a:t>
            </a:r>
            <a:r>
              <a:rPr lang="en-US" b="1" u="sng" dirty="0" smtClean="0"/>
              <a:t>foreground</a:t>
            </a:r>
            <a:r>
              <a:rPr lang="en-US" dirty="0" smtClean="0"/>
              <a:t> pixels (1 value per image)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Compute distance matrix</a:t>
            </a:r>
          </a:p>
          <a:p>
            <a:pPr marL="342900" indent="-342900">
              <a:buAutoNum type="arabicPeriod"/>
            </a:pPr>
            <a:r>
              <a:rPr lang="en-US" dirty="0" smtClean="0"/>
              <a:t>Invert for similarity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530" y="3521645"/>
            <a:ext cx="2916270" cy="23743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531" y="892745"/>
            <a:ext cx="2916269" cy="237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91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EdgeCount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0347" y="3414436"/>
            <a:ext cx="86312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Use edge detection on each image</a:t>
            </a:r>
          </a:p>
          <a:p>
            <a:pPr marL="800100" lvl="1" indent="-342900">
              <a:buFontTx/>
              <a:buAutoNum type="arabicPeriod"/>
            </a:pPr>
            <a:r>
              <a:rPr lang="en-US" dirty="0" smtClean="0"/>
              <a:t>Can select between </a:t>
            </a:r>
            <a:r>
              <a:rPr lang="en-CA" dirty="0" err="1"/>
              <a:t>sobel</a:t>
            </a:r>
            <a:r>
              <a:rPr lang="en-CA" dirty="0"/>
              <a:t>, </a:t>
            </a:r>
            <a:r>
              <a:rPr lang="en-CA" dirty="0" err="1"/>
              <a:t>prewitt</a:t>
            </a:r>
            <a:r>
              <a:rPr lang="en-CA" dirty="0"/>
              <a:t>, </a:t>
            </a:r>
            <a:r>
              <a:rPr lang="en-CA" dirty="0" err="1"/>
              <a:t>roberts</a:t>
            </a:r>
            <a:r>
              <a:rPr lang="en-CA" dirty="0"/>
              <a:t>, log, </a:t>
            </a:r>
            <a:r>
              <a:rPr lang="en-CA" dirty="0" err="1"/>
              <a:t>zerocross</a:t>
            </a:r>
            <a:r>
              <a:rPr lang="en-CA" dirty="0"/>
              <a:t>, canny, or </a:t>
            </a:r>
            <a:r>
              <a:rPr lang="en-CA" dirty="0" err="1" smtClean="0"/>
              <a:t>approxcanny</a:t>
            </a:r>
            <a:endParaRPr lang="en-CA" dirty="0" smtClean="0"/>
          </a:p>
          <a:p>
            <a:pPr marL="1257300" lvl="2" indent="-342900">
              <a:buFontTx/>
              <a:buAutoNum type="arabicPeriod"/>
            </a:pPr>
            <a:r>
              <a:rPr lang="en-CA" dirty="0" smtClean="0"/>
              <a:t>Above used </a:t>
            </a:r>
            <a:r>
              <a:rPr lang="en-CA" dirty="0" err="1" smtClean="0"/>
              <a:t>prewitt</a:t>
            </a:r>
            <a:endParaRPr lang="en-CA" dirty="0"/>
          </a:p>
          <a:p>
            <a:pPr marL="800100" lvl="1" indent="-342900">
              <a:buAutoNum type="arabicPeriod"/>
            </a:pPr>
            <a:r>
              <a:rPr lang="en-US" dirty="0" smtClean="0"/>
              <a:t>Most methods require that the image be converted to grayscale first</a:t>
            </a:r>
          </a:p>
          <a:p>
            <a:pPr marL="1257300" lvl="2" indent="-342900">
              <a:buFontTx/>
              <a:buAutoNum type="arabicPeriod"/>
            </a:pPr>
            <a:r>
              <a:rPr lang="en-US" dirty="0" smtClean="0"/>
              <a:t>Used fast approx. luminance = (0.299 x red) + (0.587 x green) + (0.114 x blue)</a:t>
            </a:r>
          </a:p>
          <a:p>
            <a:pPr marL="342900" indent="-342900">
              <a:buFontTx/>
              <a:buAutoNum type="arabicPeriod"/>
            </a:pPr>
            <a:r>
              <a:rPr lang="en-US" dirty="0" smtClean="0"/>
              <a:t>Count edge pixels (white pixels in the image image), yields 1 value per image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Compute distance matrix</a:t>
            </a:r>
          </a:p>
          <a:p>
            <a:pPr marL="342900" indent="-342900">
              <a:buAutoNum type="arabicPeriod"/>
            </a:pPr>
            <a:r>
              <a:rPr lang="en-US" dirty="0" smtClean="0"/>
              <a:t>Invert for similarity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84" y="1348063"/>
            <a:ext cx="5845581" cy="20663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633" y="3141485"/>
            <a:ext cx="3170450" cy="2581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632" y="400050"/>
            <a:ext cx="31704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6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Elongation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0347" y="4138336"/>
            <a:ext cx="8259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Convert to binary (foreground vs background)</a:t>
            </a:r>
          </a:p>
          <a:p>
            <a:pPr marL="342900" indent="-342900">
              <a:buAutoNum type="arabicPeriod"/>
            </a:pPr>
            <a:r>
              <a:rPr lang="en-US" dirty="0" smtClean="0"/>
              <a:t>For each image, rotate up to 180</a:t>
            </a:r>
            <a:r>
              <a:rPr lang="en-US" baseline="30000" dirty="0" smtClean="0"/>
              <a:t>o</a:t>
            </a:r>
            <a:r>
              <a:rPr lang="en-US" dirty="0" smtClean="0"/>
              <a:t> to find the angle that maximizes image height considering the foreground pixels only</a:t>
            </a:r>
          </a:p>
          <a:p>
            <a:pPr marL="800100" lvl="1" indent="-342900">
              <a:buAutoNum type="arabicPeriod"/>
            </a:pPr>
            <a:r>
              <a:rPr lang="en-US" dirty="0" smtClean="0"/>
              <a:t>By default, steps are 0.5</a:t>
            </a:r>
            <a:r>
              <a:rPr lang="en-US" baseline="30000" dirty="0"/>
              <a:t>o</a:t>
            </a:r>
            <a:endParaRPr lang="en-US" baseline="30000" dirty="0" smtClean="0"/>
          </a:p>
          <a:p>
            <a:pPr marL="342900" indent="-342900">
              <a:buAutoNum type="arabicPeriod"/>
            </a:pPr>
            <a:r>
              <a:rPr lang="en-US" dirty="0" smtClean="0"/>
              <a:t>Calculate the ratio of height to width at the optimal angle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Compute distance matrix</a:t>
            </a:r>
          </a:p>
          <a:p>
            <a:pPr marL="342900" indent="-342900">
              <a:buAutoNum type="arabicPeriod"/>
            </a:pPr>
            <a:r>
              <a:rPr lang="en-US" dirty="0" smtClean="0"/>
              <a:t>Invert for similarity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47" y="1404188"/>
            <a:ext cx="2982928" cy="266510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330" y="489214"/>
            <a:ext cx="2936469" cy="2390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331" y="3271836"/>
            <a:ext cx="2936469" cy="2390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001" y="1622414"/>
            <a:ext cx="4712328" cy="208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9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PixelCount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60347" y="4138336"/>
            <a:ext cx="8259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Convert to binary (foreground vs background)</a:t>
            </a:r>
          </a:p>
          <a:p>
            <a:pPr marL="342900" indent="-342900">
              <a:buAutoNum type="arabicPeriod"/>
            </a:pPr>
            <a:r>
              <a:rPr lang="en-US" dirty="0" smtClean="0"/>
              <a:t>For each image, count the number of foreground pixels (1 value per image)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Compute distance matrix</a:t>
            </a:r>
          </a:p>
          <a:p>
            <a:pPr marL="342900" indent="-342900">
              <a:buAutoNum type="arabicPeriod"/>
            </a:pPr>
            <a:r>
              <a:rPr lang="en-US" dirty="0" smtClean="0"/>
              <a:t>Invert for similarity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68" y="1690688"/>
            <a:ext cx="5648325" cy="2495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531" y="365125"/>
            <a:ext cx="3486327" cy="283845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532" y="3267075"/>
            <a:ext cx="3486326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87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Colour</a:t>
            </a:r>
            <a:r>
              <a:rPr lang="en-US" dirty="0" smtClean="0"/>
              <a:t> Average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5080" y="5170431"/>
            <a:ext cx="8259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Find foreground pixels</a:t>
            </a:r>
          </a:p>
          <a:p>
            <a:pPr marL="342900" indent="-342900">
              <a:buAutoNum type="arabicPeriod"/>
            </a:pPr>
            <a:r>
              <a:rPr lang="en-US" dirty="0" smtClean="0"/>
              <a:t>Calculate average RGB of foreground pixels (1 </a:t>
            </a:r>
            <a:r>
              <a:rPr lang="en-US" dirty="0" err="1" smtClean="0"/>
              <a:t>colour</a:t>
            </a:r>
            <a:r>
              <a:rPr lang="en-US" dirty="0" smtClean="0"/>
              <a:t> per image)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Compute distance matrix (3-dimension point distances)</a:t>
            </a:r>
          </a:p>
          <a:p>
            <a:pPr marL="342900" indent="-342900">
              <a:buAutoNum type="arabicPeriod"/>
            </a:pPr>
            <a:r>
              <a:rPr lang="en-US" dirty="0" smtClean="0"/>
              <a:t>Invert for similarity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61" y="1272914"/>
            <a:ext cx="4544758" cy="38975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581" y="3668378"/>
            <a:ext cx="2950219" cy="24019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3581" y="830420"/>
            <a:ext cx="2950219" cy="240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03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Colour</a:t>
            </a:r>
            <a:r>
              <a:rPr lang="en-US" dirty="0" smtClean="0"/>
              <a:t> Average (All)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5080" y="5170431"/>
            <a:ext cx="8259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Same as </a:t>
            </a:r>
            <a:r>
              <a:rPr lang="en-US" dirty="0" err="1"/>
              <a:t>Colour</a:t>
            </a:r>
            <a:r>
              <a:rPr lang="en-US" dirty="0"/>
              <a:t> </a:t>
            </a:r>
            <a:r>
              <a:rPr lang="en-US" dirty="0" smtClean="0"/>
              <a:t>Average, but uses all pixels (not just foreground)</a:t>
            </a:r>
          </a:p>
          <a:p>
            <a:pPr marL="342900" indent="-342900">
              <a:buAutoNum type="arabicPeriod"/>
            </a:pP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61" y="1280811"/>
            <a:ext cx="4544758" cy="3948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591" y="3435942"/>
            <a:ext cx="3205101" cy="260948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593" y="554701"/>
            <a:ext cx="3205099" cy="260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37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505</Words>
  <Application>Microsoft Office PowerPoint</Application>
  <PresentationFormat>Custom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Silhouette</vt:lpstr>
      <vt:lpstr>Luminance</vt:lpstr>
      <vt:lpstr>Mean Luminance (All)</vt:lpstr>
      <vt:lpstr>Mean Luminance (Foreground)</vt:lpstr>
      <vt:lpstr>EdgeCount</vt:lpstr>
      <vt:lpstr>Elongation</vt:lpstr>
      <vt:lpstr>PixelCount</vt:lpstr>
      <vt:lpstr>Colour Average</vt:lpstr>
      <vt:lpstr>Colour Average (All)</vt:lpstr>
      <vt:lpstr>Colour Profile (foreground or all-pixels)</vt:lpstr>
      <vt:lpstr>Notes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Silhouette</dc:title>
  <dc:creator>Kevin Michael Stubbs</dc:creator>
  <cp:lastModifiedBy>Kevin Stubbs</cp:lastModifiedBy>
  <cp:revision>45</cp:revision>
  <dcterms:created xsi:type="dcterms:W3CDTF">2019-10-15T18:16:08Z</dcterms:created>
  <dcterms:modified xsi:type="dcterms:W3CDTF">2019-10-16T01:13:23Z</dcterms:modified>
</cp:coreProperties>
</file>