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83" r:id="rId2"/>
    <p:sldId id="290" r:id="rId3"/>
    <p:sldId id="537" r:id="rId4"/>
    <p:sldId id="538" r:id="rId5"/>
    <p:sldId id="539" r:id="rId6"/>
    <p:sldId id="540" r:id="rId7"/>
    <p:sldId id="541" r:id="rId8"/>
    <p:sldId id="501" r:id="rId9"/>
    <p:sldId id="502" r:id="rId10"/>
    <p:sldId id="503" r:id="rId11"/>
    <p:sldId id="504" r:id="rId12"/>
    <p:sldId id="516" r:id="rId13"/>
    <p:sldId id="517" r:id="rId14"/>
    <p:sldId id="518" r:id="rId15"/>
    <p:sldId id="519" r:id="rId16"/>
    <p:sldId id="507" r:id="rId17"/>
    <p:sldId id="525" r:id="rId18"/>
    <p:sldId id="526" r:id="rId19"/>
    <p:sldId id="532" r:id="rId20"/>
    <p:sldId id="533" r:id="rId21"/>
    <p:sldId id="534" r:id="rId22"/>
    <p:sldId id="535" r:id="rId23"/>
    <p:sldId id="536" r:id="rId24"/>
    <p:sldId id="508" r:id="rId25"/>
    <p:sldId id="527" r:id="rId26"/>
    <p:sldId id="528" r:id="rId27"/>
    <p:sldId id="529" r:id="rId28"/>
    <p:sldId id="530" r:id="rId29"/>
    <p:sldId id="53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F1"/>
    <a:srgbClr val="66B11F"/>
    <a:srgbClr val="9570D5"/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76934"/>
  </p:normalViewPr>
  <p:slideViewPr>
    <p:cSldViewPr snapToGrid="0" snapToObjects="1">
      <p:cViewPr varScale="1">
        <p:scale>
          <a:sx n="69" d="100"/>
          <a:sy n="69" d="100"/>
        </p:scale>
        <p:origin x="11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will create</a:t>
            </a:r>
            <a:r>
              <a:rPr lang="en-US" baseline="0" dirty="0"/>
              <a:t> our own Xamarin.Forms control in our shared code. In this case we are simply inheriting from “Entry”, however you can even inherit from View which can be anything.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Optional: Add custom properties and bindings</a:t>
            </a:r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+mn-lt"/>
                <a:cs typeface="+mn-cs"/>
              </a:rPr>
              <a:t>We</a:t>
            </a:r>
            <a:r>
              <a:rPr lang="en-US" sz="1200" baseline="0" dirty="0">
                <a:solidFill>
                  <a:schemeClr val="tx1"/>
                </a:solidFill>
                <a:latin typeface="+mn-lt"/>
                <a:cs typeface="+mn-cs"/>
              </a:rPr>
              <a:t> can simply reference and use this new custom control like any of the other control that come out of the box.</a:t>
            </a:r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5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</a:t>
            </a:r>
            <a:r>
              <a:rPr lang="en-US" baseline="0" dirty="0"/>
              <a:t> mentioned earlier each Xamarin.Forms control has a custom renderer that knows how to “render” and display the native control. </a:t>
            </a:r>
          </a:p>
          <a:p>
            <a:endParaRPr lang="en-US" sz="1050" baseline="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r>
              <a:rPr lang="en-US" sz="1050" baseline="0" dirty="0">
                <a:solidFill>
                  <a:srgbClr val="595959"/>
                </a:solidFill>
                <a:latin typeface="Helvetica Light"/>
                <a:cs typeface="Helvetica Light"/>
              </a:rPr>
              <a:t>Each Xamarin.Forms control has a Renderer that we can inherit from (including “View” for our custom controls that we might have purchased or created). </a:t>
            </a:r>
          </a:p>
          <a:p>
            <a:endParaRPr lang="en-US" sz="1050" baseline="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r>
              <a:rPr lang="en-US" sz="1050" baseline="0" dirty="0">
                <a:solidFill>
                  <a:srgbClr val="595959"/>
                </a:solidFill>
                <a:latin typeface="Helvetica Light"/>
                <a:cs typeface="Helvetica Light"/>
              </a:rPr>
              <a:t>Here we will inherit from </a:t>
            </a:r>
            <a:r>
              <a:rPr lang="en-US" sz="1050" baseline="0" dirty="0" err="1">
                <a:solidFill>
                  <a:srgbClr val="595959"/>
                </a:solidFill>
                <a:latin typeface="Helvetica Light"/>
                <a:cs typeface="Helvetica Light"/>
              </a:rPr>
              <a:t>EntryRenderer</a:t>
            </a:r>
            <a:r>
              <a:rPr lang="en-US" sz="1050" baseline="0" dirty="0">
                <a:solidFill>
                  <a:srgbClr val="595959"/>
                </a:solidFill>
                <a:latin typeface="Helvetica Light"/>
                <a:cs typeface="Helvetica Light"/>
              </a:rPr>
              <a:t> and customize the actual </a:t>
            </a:r>
            <a:r>
              <a:rPr lang="en-US" sz="1050" baseline="0" dirty="0" err="1">
                <a:solidFill>
                  <a:srgbClr val="595959"/>
                </a:solidFill>
                <a:latin typeface="Helvetica Light"/>
                <a:cs typeface="Helvetica Light"/>
              </a:rPr>
              <a:t>UITextField</a:t>
            </a:r>
            <a:r>
              <a:rPr lang="en-US" sz="1050" baseline="0" dirty="0">
                <a:solidFill>
                  <a:srgbClr val="595959"/>
                </a:solidFill>
                <a:latin typeface="Helvetica Light"/>
                <a:cs typeface="Helvetica Light"/>
              </a:rPr>
              <a:t> control and set the border style and background color.</a:t>
            </a:r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thing to do is add</a:t>
            </a:r>
            <a:r>
              <a:rPr lang="en-US" baseline="0" dirty="0"/>
              <a:t> an export assembly attribute and we are done!</a:t>
            </a:r>
            <a:endParaRPr lang="en-US" sz="10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6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1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6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33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</a:t>
            </a:r>
            <a:r>
              <a:rPr lang="en-US" baseline="0" dirty="0"/>
              <a:t> for using the the Dependency service is to setup an Interface that is accessible from your shared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8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each platform we plan to support (iOS, Android, and Windows Phone), we will implement the native functionality. For instance here, we are using </a:t>
            </a:r>
            <a:r>
              <a:rPr lang="en-US" baseline="0" dirty="0" err="1"/>
              <a:t>AVSpeechSynthesizer</a:t>
            </a:r>
            <a:r>
              <a:rPr lang="en-US" baseline="0" dirty="0"/>
              <a:t> on iOS to perform </a:t>
            </a:r>
            <a:r>
              <a:rPr lang="en-US" baseline="0" dirty="0" err="1"/>
              <a:t>TextToSpeech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Xamarin.Forms has a complete</a:t>
            </a:r>
            <a:r>
              <a:rPr lang="en-US" baseline="0" dirty="0"/>
              <a:t> cross platform animations </a:t>
            </a:r>
            <a:r>
              <a:rPr lang="en-US" baseline="0" dirty="0" err="1"/>
              <a:t>api</a:t>
            </a:r>
            <a:r>
              <a:rPr lang="en-US" baseline="0" dirty="0"/>
              <a:t> as well. It takes advantage of the underlying APIs on each platform such as </a:t>
            </a:r>
            <a:r>
              <a:rPr lang="en-US" baseline="0" dirty="0" err="1"/>
              <a:t>CoreAnimation</a:t>
            </a:r>
            <a:r>
              <a:rPr lang="en-US" baseline="0" dirty="0"/>
              <a:t> on iOS.</a:t>
            </a:r>
          </a:p>
          <a:p>
            <a:endParaRPr lang="en-US" baseline="0" dirty="0"/>
          </a:p>
          <a:p>
            <a:r>
              <a:rPr lang="en-US" baseline="0" dirty="0"/>
              <a:t>Additionally, it is completely asynchronous with an </a:t>
            </a:r>
            <a:r>
              <a:rPr lang="en-US" baseline="0" dirty="0" err="1"/>
              <a:t>async</a:t>
            </a:r>
            <a:r>
              <a:rPr lang="en-US" baseline="0" dirty="0"/>
              <a:t>/await </a:t>
            </a:r>
            <a:r>
              <a:rPr lang="en-US" baseline="0" dirty="0" err="1"/>
              <a:t>api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36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built in dependency service uses</a:t>
            </a:r>
            <a:r>
              <a:rPr lang="en-US" baseline="0" dirty="0"/>
              <a:t> an assembly attribute to know what class to use for the interface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98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dependency service allows you to easily resolve your interface for the platform specific implementation. Here we are playing back “Hello from Xamarin</a:t>
            </a:r>
            <a:r>
              <a:rPr lang="en-US" baseline="0" dirty="0"/>
              <a:t> Forms” when we click a button.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1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7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Plugins for Xamarin are for! 1</a:t>
            </a:r>
            <a:r>
              <a:rPr lang="en-US" baseline="0" dirty="0"/>
              <a:t> API for all common APIs:</a:t>
            </a:r>
          </a:p>
          <a:p>
            <a:endParaRPr lang="en-US" baseline="0" dirty="0"/>
          </a:p>
          <a:p>
            <a:r>
              <a:rPr lang="en-US" baseline="0" dirty="0"/>
              <a:t>Camera</a:t>
            </a:r>
          </a:p>
          <a:p>
            <a:r>
              <a:rPr lang="en-US" baseline="0" dirty="0"/>
              <a:t>GPS</a:t>
            </a:r>
          </a:p>
          <a:p>
            <a:r>
              <a:rPr lang="en-US" baseline="0" dirty="0"/>
              <a:t>Settings</a:t>
            </a:r>
          </a:p>
          <a:p>
            <a:r>
              <a:rPr lang="en-US" baseline="0" dirty="0"/>
              <a:t>Notifications</a:t>
            </a:r>
          </a:p>
          <a:p>
            <a:r>
              <a:rPr lang="en-US" baseline="0" dirty="0"/>
              <a:t>Battery</a:t>
            </a:r>
          </a:p>
          <a:p>
            <a:r>
              <a:rPr lang="en-US" baseline="0" dirty="0"/>
              <a:t>And so much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1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iOS we would call</a:t>
            </a:r>
            <a:r>
              <a:rPr lang="en-US" baseline="0" dirty="0"/>
              <a:t> into the Text to Speech </a:t>
            </a:r>
            <a:r>
              <a:rPr lang="en-US" baseline="0" dirty="0" err="1"/>
              <a:t>AVSpeechSynthesizer</a:t>
            </a:r>
            <a:r>
              <a:rPr lang="en-US" baseline="0" dirty="0"/>
              <a:t>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Android,</a:t>
            </a:r>
            <a:r>
              <a:rPr lang="en-US" baseline="0" dirty="0"/>
              <a:t> it is a bit longer and I </a:t>
            </a:r>
            <a:r>
              <a:rPr lang="en-US" baseline="0" dirty="0" err="1"/>
              <a:t>couldn</a:t>
            </a:r>
            <a:r>
              <a:rPr lang="fr-FR" baseline="0" dirty="0"/>
              <a:t>’</a:t>
            </a:r>
            <a:r>
              <a:rPr lang="en-US" baseline="0" dirty="0"/>
              <a:t>t’ fit it all into a single slide for the </a:t>
            </a:r>
            <a:r>
              <a:rPr lang="en-US" baseline="0" dirty="0" err="1"/>
              <a:t>TextToSpeech</a:t>
            </a:r>
            <a:r>
              <a:rPr lang="en-US" baseline="0" dirty="0"/>
              <a:t>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Windows is</a:t>
            </a:r>
            <a:r>
              <a:rPr lang="en-US" baseline="0" dirty="0"/>
              <a:t> actually pretty simple with just a few lines of code. However, what happens when I want to actually call text to speech from my shared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6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I would have to create an interface and then use my favorite Dependency Service such as </a:t>
            </a:r>
            <a:r>
              <a:rPr lang="en-US" dirty="0" err="1"/>
              <a:t>MvvmLight</a:t>
            </a:r>
            <a:r>
              <a:rPr lang="en-US" dirty="0"/>
              <a:t> or Xamarin.Forms built in Dependency Service to grab</a:t>
            </a:r>
            <a:r>
              <a:rPr lang="en-US" baseline="0" dirty="0"/>
              <a:t> it. This is just 1 method, what happens when I want to extend it to gather the available languages, or see when the speech is starting or stopping? This will get really messy real quick.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</a:t>
            </a:r>
            <a:r>
              <a:rPr lang="en-US" baseline="0" dirty="0"/>
              <a:t> we have our event for the button click.</a:t>
            </a:r>
          </a:p>
          <a:p>
            <a:endParaRPr lang="en-US" baseline="0" dirty="0"/>
          </a:p>
          <a:p>
            <a:r>
              <a:rPr lang="en-US" baseline="0" dirty="0"/>
              <a:t>We first disable the button and set the box to Green.</a:t>
            </a:r>
          </a:p>
          <a:p>
            <a:endParaRPr lang="en-US" baseline="0" dirty="0"/>
          </a:p>
          <a:p>
            <a:r>
              <a:rPr lang="en-US" baseline="0" dirty="0"/>
              <a:t>We save out the location and set a new location to drop to the bottom of the page and bounce.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await for that to finish and start to fade out the box, change the color to yellow.</a:t>
            </a:r>
          </a:p>
          <a:p>
            <a:endParaRPr lang="en-US" dirty="0"/>
          </a:p>
          <a:p>
            <a:r>
              <a:rPr lang="en-US" dirty="0"/>
              <a:t>Then</a:t>
            </a:r>
            <a:r>
              <a:rPr lang="en-US" baseline="0" dirty="0"/>
              <a:t> we scale the box up, wait for that to finish and scale it back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that is completed</a:t>
            </a:r>
            <a:r>
              <a:rPr lang="en-US" baseline="0" dirty="0"/>
              <a:t> we move it back to the original position linearly.</a:t>
            </a:r>
          </a:p>
          <a:p>
            <a:endParaRPr lang="en-US" baseline="0" dirty="0"/>
          </a:p>
          <a:p>
            <a:r>
              <a:rPr lang="en-US" baseline="0" dirty="0"/>
              <a:t>After that completes we set the box back to red and enable our button again. </a:t>
            </a:r>
          </a:p>
          <a:p>
            <a:endParaRPr lang="en-US" baseline="0" dirty="0"/>
          </a:p>
          <a:p>
            <a:r>
              <a:rPr lang="en-US" baseline="0" dirty="0"/>
              <a:t>Let’s see what it looks like one more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9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587" y="5670380"/>
            <a:ext cx="3665174" cy="8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04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55600" y="990600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203200"/>
            <a:ext cx="9398000" cy="787400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95421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4" r:id="rId10"/>
    <p:sldLayoutId id="2147483678" r:id="rId11"/>
    <p:sldLayoutId id="2147483679" r:id="rId12"/>
    <p:sldLayoutId id="2147483708" r:id="rId13"/>
    <p:sldLayoutId id="2147483711" r:id="rId1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r-HR" b="1" dirty="0"/>
              <a:t>Ivan Čuljak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Xamarin.Forms 3. predavanje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Effects</a:t>
            </a:r>
          </a:p>
        </p:txBody>
      </p:sp>
    </p:spTree>
    <p:extLst>
      <p:ext uri="{BB962C8B-B14F-4D97-AF65-F5344CB8AC3E}">
        <p14:creationId xmlns:p14="http://schemas.microsoft.com/office/powerpoint/2010/main" val="36981081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Custom renderers</a:t>
            </a:r>
          </a:p>
        </p:txBody>
      </p:sp>
    </p:spTree>
    <p:extLst>
      <p:ext uri="{BB962C8B-B14F-4D97-AF65-F5344CB8AC3E}">
        <p14:creationId xmlns:p14="http://schemas.microsoft.com/office/powerpoint/2010/main" val="26906377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Extensibility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55601" y="1397023"/>
            <a:ext cx="11418711" cy="419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3733" dirty="0">
                <a:solidFill>
                  <a:srgbClr val="595959"/>
                </a:solidFill>
                <a:latin typeface="Helvetica Light"/>
                <a:cs typeface="Helvetica Light"/>
              </a:rPr>
              <a:t>Step 1: Custom Xamarin.Forms Control</a:t>
            </a: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56" y="2478960"/>
            <a:ext cx="4114800" cy="4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1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Extensibility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55601" y="1397023"/>
            <a:ext cx="11418711" cy="419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3733" dirty="0">
                <a:solidFill>
                  <a:srgbClr val="595959"/>
                </a:solidFill>
                <a:latin typeface="Helvetica Light"/>
                <a:cs typeface="Helvetica Light"/>
              </a:rPr>
              <a:t>Step 2: Use Custom Control in our shared Pages</a:t>
            </a: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03" y="2367666"/>
            <a:ext cx="5433819" cy="41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1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Extensibility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55601" y="1397023"/>
            <a:ext cx="11418711" cy="419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3733" dirty="0">
                <a:solidFill>
                  <a:srgbClr val="595959"/>
                </a:solidFill>
                <a:latin typeface="Helvetica Light"/>
                <a:cs typeface="Helvetica Light"/>
              </a:rPr>
              <a:t>Step 3: Implement Custom Renderer</a:t>
            </a: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94" y="2636398"/>
            <a:ext cx="9674021" cy="38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1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Extensibility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55601" y="1397023"/>
            <a:ext cx="11418711" cy="419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3733" dirty="0">
                <a:solidFill>
                  <a:srgbClr val="595959"/>
                </a:solidFill>
                <a:latin typeface="Helvetica Light"/>
                <a:cs typeface="Helvetica Light"/>
              </a:rPr>
              <a:t>Step 4: Export Renderer</a:t>
            </a: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37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67" y="2336752"/>
            <a:ext cx="8873067" cy="491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67" y="3420533"/>
            <a:ext cx="3589867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3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Messaging Center</a:t>
            </a:r>
          </a:p>
        </p:txBody>
      </p:sp>
    </p:spTree>
    <p:extLst>
      <p:ext uri="{BB962C8B-B14F-4D97-AF65-F5344CB8AC3E}">
        <p14:creationId xmlns:p14="http://schemas.microsoft.com/office/powerpoint/2010/main" val="22474545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216BAB"/>
                </a:solidFill>
              </a:rPr>
              <a:t>Messaging Center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82345"/>
            <a:ext cx="12192000" cy="2389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MessagingCenter.Subscribe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&lt;T&gt;(object subscriber, string message, Action&lt;T&gt; callback);</a:t>
            </a: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r>
              <a:rPr lang="en-US" sz="2133" dirty="0" err="1">
                <a:solidFill>
                  <a:srgbClr val="595959"/>
                </a:solidFill>
                <a:latin typeface="Helvetica Light"/>
                <a:cs typeface="Helvetica Light"/>
              </a:rPr>
              <a:t>MessagingCenter.Send</a:t>
            </a: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(T  item, string message);</a:t>
            </a:r>
          </a:p>
          <a:p>
            <a:pPr marL="685783" lvl="1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67" y="1361360"/>
            <a:ext cx="8466667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216BAB"/>
                </a:solidFill>
              </a:rPr>
              <a:t>Messaging Center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55600" y="1232875"/>
            <a:ext cx="11418712" cy="403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Master Page:</a:t>
            </a: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r>
              <a:rPr lang="en-US" sz="2133" dirty="0">
                <a:solidFill>
                  <a:srgbClr val="595959"/>
                </a:solidFill>
                <a:latin typeface="Helvetica Light"/>
                <a:cs typeface="Helvetica Light"/>
              </a:rPr>
              <a:t>Detail Page:</a:t>
            </a: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133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4" y="1945560"/>
            <a:ext cx="9821333" cy="2048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3" y="5049992"/>
            <a:ext cx="5689600" cy="4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Dependency Service</a:t>
            </a:r>
          </a:p>
        </p:txBody>
      </p:sp>
    </p:spTree>
    <p:extLst>
      <p:ext uri="{BB962C8B-B14F-4D97-AF65-F5344CB8AC3E}">
        <p14:creationId xmlns:p14="http://schemas.microsoft.com/office/powerpoint/2010/main" val="12601780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9303902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Extensibility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55601" y="1397023"/>
            <a:ext cx="11418711" cy="1898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3733" dirty="0">
                <a:solidFill>
                  <a:srgbClr val="595959"/>
                </a:solidFill>
                <a:latin typeface="Helvetica Light"/>
                <a:cs typeface="Helvetica Light"/>
              </a:rPr>
              <a:t>Step 1: Interface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lvl="1"/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457189" indent="-457189">
              <a:buFont typeface="Wingdings" charset="2"/>
              <a:buChar char="§"/>
            </a:pP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320" y="2309627"/>
            <a:ext cx="4064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99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Extensibility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55601" y="1397023"/>
            <a:ext cx="11418711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3733" dirty="0">
                <a:solidFill>
                  <a:srgbClr val="595959"/>
                </a:solidFill>
                <a:latin typeface="Helvetica Light"/>
                <a:cs typeface="Helvetica Light"/>
              </a:rPr>
              <a:t>Step 2: Implement on each Platform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226" y="2340495"/>
            <a:ext cx="6392773" cy="42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4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Extensibility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55601" y="1397023"/>
            <a:ext cx="11418711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3733" dirty="0">
                <a:solidFill>
                  <a:srgbClr val="595959"/>
                </a:solidFill>
                <a:latin typeface="Helvetica Light"/>
                <a:cs typeface="Helvetica Light"/>
              </a:rPr>
              <a:t>Step 3: Register with Dependency Service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760133"/>
            <a:ext cx="7924800" cy="4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1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solidFill>
                  <a:srgbClr val="1F497D"/>
                </a:solidFill>
              </a:rPr>
              <a:t>Extensibility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4613" y="2970027"/>
            <a:ext cx="5529700" cy="9054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55601" y="1397023"/>
            <a:ext cx="11418711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charset="2"/>
              <a:buChar char="§"/>
            </a:pPr>
            <a:r>
              <a:rPr lang="en-US" sz="3733" dirty="0">
                <a:solidFill>
                  <a:srgbClr val="595959"/>
                </a:solidFill>
                <a:latin typeface="Helvetica Light"/>
                <a:cs typeface="Helvetica Light"/>
              </a:rPr>
              <a:t>Step 4: Access from shared code</a:t>
            </a:r>
            <a:endParaRPr lang="en-US" sz="2667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7" y="2569510"/>
            <a:ext cx="9668933" cy="9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2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8927163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396484" cy="899665"/>
          </a:xfrm>
        </p:spPr>
        <p:txBody>
          <a:bodyPr/>
          <a:lstStyle/>
          <a:p>
            <a:r>
              <a:rPr lang="en-US" dirty="0"/>
              <a:t>Plugins for </a:t>
            </a:r>
            <a:r>
              <a:rPr lang="en-US" sz="4700" dirty="0"/>
              <a:t>Xamarin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355009" y="2163560"/>
            <a:ext cx="9481982" cy="1465992"/>
          </a:xfrm>
          <a:prstGeom prst="rect">
            <a:avLst/>
          </a:prstGeom>
          <a:solidFill>
            <a:srgbClr val="72ACB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55009" y="2372975"/>
            <a:ext cx="9481981" cy="96676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</a:rPr>
              <a:t>Common API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55009" y="4092929"/>
            <a:ext cx="9481982" cy="1421090"/>
            <a:chOff x="1125407" y="4176479"/>
            <a:chExt cx="9481982" cy="1421090"/>
          </a:xfrm>
        </p:grpSpPr>
        <p:pic>
          <p:nvPicPr>
            <p:cNvPr id="9" name="Picture 8" descr="Icon_A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5407" y="4176480"/>
              <a:ext cx="1061431" cy="1421089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37039" y="4305705"/>
              <a:ext cx="1207292" cy="1080559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4532" y="4305705"/>
              <a:ext cx="1206330" cy="1191619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1063" y="4176480"/>
              <a:ext cx="1137969" cy="137538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83500" y="4176479"/>
              <a:ext cx="1023889" cy="142108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39233" y="4416765"/>
              <a:ext cx="1094067" cy="1080559"/>
            </a:xfrm>
            <a:prstGeom prst="rect">
              <a:avLst/>
            </a:prstGeom>
          </p:spPr>
        </p:pic>
      </p:grpSp>
      <p:sp>
        <p:nvSpPr>
          <p:cNvPr id="81" name="Title 1"/>
          <p:cNvSpPr txBox="1">
            <a:spLocks/>
          </p:cNvSpPr>
          <p:nvPr/>
        </p:nvSpPr>
        <p:spPr>
          <a:xfrm>
            <a:off x="6005614" y="503478"/>
            <a:ext cx="5710129" cy="51497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US" sz="2800"/>
              <a:t>github.com/xamarin/plugins</a:t>
            </a:r>
          </a:p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6893194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23693" y="1189176"/>
            <a:ext cx="2352556" cy="1602877"/>
            <a:chOff x="5089101" y="3100798"/>
            <a:chExt cx="2010441" cy="136978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089101" y="3100798"/>
              <a:ext cx="2010441" cy="4711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733924" y="3749787"/>
              <a:ext cx="720794" cy="720793"/>
              <a:chOff x="3383706" y="1220071"/>
              <a:chExt cx="720794" cy="720793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383706" y="1220071"/>
                <a:ext cx="720794" cy="720793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pple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7077" y="1368855"/>
                <a:ext cx="327969" cy="366553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5089101" y="3120812"/>
              <a:ext cx="2010441" cy="43164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AVSpeechSynthesizer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130702" y="1189176"/>
            <a:ext cx="82983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69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3364AD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3364AD"/>
                </a:solidFill>
              </a:rPr>
              <a:t>Speak</a:t>
            </a:r>
            <a:r>
              <a:rPr lang="en-US" dirty="0"/>
              <a:t> (</a:t>
            </a:r>
            <a:r>
              <a:rPr lang="en-US" dirty="0">
                <a:solidFill>
                  <a:srgbClr val="3364AD"/>
                </a:solidFill>
              </a:rPr>
              <a:t>string</a:t>
            </a:r>
            <a:r>
              <a:rPr lang="en-US" dirty="0"/>
              <a:t> text)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9695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speechSynthesizer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3364AD"/>
                </a:solidFill>
              </a:rPr>
              <a:t>AVSpeechSynthesizer</a:t>
            </a:r>
            <a:r>
              <a:rPr lang="en-US" dirty="0"/>
              <a:t> (); </a:t>
            </a:r>
          </a:p>
          <a:p>
            <a:r>
              <a:rPr lang="en-US" dirty="0">
                <a:solidFill>
                  <a:srgbClr val="009695"/>
                </a:solidFill>
              </a:rPr>
              <a:t>  </a:t>
            </a:r>
            <a:r>
              <a:rPr lang="en-US" dirty="0" err="1">
                <a:solidFill>
                  <a:srgbClr val="009695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speechUtterance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695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555753"/>
                </a:solidFill>
              </a:rPr>
              <a:t>AVSpeechUtterance</a:t>
            </a:r>
            <a:r>
              <a:rPr lang="en-US" dirty="0"/>
              <a:t> (text) </a:t>
            </a:r>
          </a:p>
          <a:p>
            <a:r>
              <a:rPr lang="en-US" dirty="0"/>
              <a:t>  { </a:t>
            </a:r>
          </a:p>
          <a:p>
            <a:r>
              <a:rPr lang="en-US" dirty="0">
                <a:solidFill>
                  <a:srgbClr val="3364AD"/>
                </a:solidFill>
              </a:rPr>
              <a:t>    Rate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64AD"/>
                </a:solidFill>
              </a:rPr>
              <a:t>AVSpeechUtterance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555753"/>
                </a:solidFill>
              </a:rPr>
              <a:t>MaximumSpeechRate</a:t>
            </a:r>
            <a:r>
              <a:rPr lang="en-US" dirty="0">
                <a:solidFill>
                  <a:srgbClr val="268BD2"/>
                </a:solidFill>
              </a:rPr>
              <a:t>/</a:t>
            </a:r>
            <a:r>
              <a:rPr lang="en-US" dirty="0">
                <a:solidFill>
                  <a:srgbClr val="F57D00"/>
                </a:solidFill>
              </a:rPr>
              <a:t>4</a:t>
            </a:r>
            <a:r>
              <a:rPr lang="en-US" dirty="0"/>
              <a:t>,     </a:t>
            </a:r>
          </a:p>
          <a:p>
            <a:r>
              <a:rPr lang="en-US" dirty="0">
                <a:solidFill>
                  <a:srgbClr val="3364AD"/>
                </a:solidFill>
              </a:rPr>
              <a:t>    Voice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3364AD"/>
                </a:solidFill>
              </a:rPr>
              <a:t>AVSpeechSynthesisVoice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4AD"/>
                </a:solidFill>
              </a:rPr>
              <a:t>FromLanguage</a:t>
            </a:r>
            <a:r>
              <a:rPr lang="en-US" dirty="0"/>
              <a:t> (</a:t>
            </a:r>
            <a:r>
              <a:rPr lang="en-US" dirty="0">
                <a:solidFill>
                  <a:srgbClr val="F57D00"/>
                </a:solidFill>
              </a:rPr>
              <a:t>"en-US"</a:t>
            </a:r>
            <a:r>
              <a:rPr lang="en-US" dirty="0"/>
              <a:t>), </a:t>
            </a:r>
          </a:p>
          <a:p>
            <a:r>
              <a:rPr lang="en-US" dirty="0">
                <a:solidFill>
                  <a:srgbClr val="3364AD"/>
                </a:solidFill>
              </a:rPr>
              <a:t>    Volume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57D00"/>
                </a:solidFill>
              </a:rPr>
              <a:t>0.5</a:t>
            </a:r>
            <a:r>
              <a:rPr lang="en-US" dirty="0"/>
              <a:t>f, </a:t>
            </a:r>
          </a:p>
          <a:p>
            <a:r>
              <a:rPr lang="en-US" dirty="0">
                <a:solidFill>
                  <a:srgbClr val="3364AD"/>
                </a:solidFill>
              </a:rPr>
              <a:t>    </a:t>
            </a:r>
            <a:r>
              <a:rPr lang="en-US" dirty="0" err="1">
                <a:solidFill>
                  <a:srgbClr val="3364AD"/>
                </a:solidFill>
              </a:rPr>
              <a:t>PitchMultiplier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57D00"/>
                </a:solidFill>
              </a:rPr>
              <a:t>1.0</a:t>
            </a:r>
            <a:r>
              <a:rPr lang="en-US" dirty="0"/>
              <a:t>f </a:t>
            </a:r>
          </a:p>
          <a:p>
            <a:r>
              <a:rPr lang="en-US" dirty="0"/>
              <a:t>  }; </a:t>
            </a:r>
          </a:p>
          <a:p>
            <a:r>
              <a:rPr lang="en-US" dirty="0"/>
              <a:t>  </a:t>
            </a:r>
            <a:r>
              <a:rPr lang="en-US" dirty="0" err="1"/>
              <a:t>speechSynthesizer.</a:t>
            </a:r>
            <a:r>
              <a:rPr lang="en-US" dirty="0" err="1">
                <a:solidFill>
                  <a:srgbClr val="3364AD"/>
                </a:solidFill>
              </a:rPr>
              <a:t>SpeakUtterance</a:t>
            </a:r>
            <a:r>
              <a:rPr lang="en-US" dirty="0"/>
              <a:t> (</a:t>
            </a:r>
            <a:r>
              <a:rPr lang="en-US" dirty="0" err="1"/>
              <a:t>speechUtterance</a:t>
            </a:r>
            <a:r>
              <a:rPr lang="en-US" dirty="0"/>
              <a:t>);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96688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23693" y="1189176"/>
            <a:ext cx="2352556" cy="1602877"/>
            <a:chOff x="5089101" y="3100798"/>
            <a:chExt cx="2010441" cy="136978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089101" y="3100798"/>
              <a:ext cx="2010441" cy="4711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r>
                <a: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733924" y="3749787"/>
              <a:ext cx="720794" cy="720793"/>
              <a:chOff x="3383706" y="1220071"/>
              <a:chExt cx="720794" cy="720793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383706" y="1220071"/>
                <a:ext cx="720794" cy="720793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89642" tIns="89642" rIns="33620" bIns="33620" rtlCol="0" anchor="b" anchorCtr="0"/>
              <a:lstStyle/>
              <a:p>
                <a:pPr algn="ctr" defTabSz="914038"/>
                <a:endParaRPr lang="en-US" sz="784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pple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7077" y="1368855"/>
                <a:ext cx="327969" cy="366553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5089101" y="3120812"/>
              <a:ext cx="2010441" cy="43164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AVSpeechSynthesizer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130702" y="1189176"/>
            <a:ext cx="82983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64AD"/>
                </a:solidFill>
              </a:rPr>
              <a:t>TextToSpeech</a:t>
            </a:r>
            <a:r>
              <a:rPr lang="en-US" dirty="0"/>
              <a:t> speaker; </a:t>
            </a:r>
          </a:p>
          <a:p>
            <a:r>
              <a:rPr lang="en-US" dirty="0">
                <a:solidFill>
                  <a:srgbClr val="3364AD"/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/>
              <a:t>toSpeak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00969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3364AD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3364AD"/>
                </a:solidFill>
              </a:rPr>
              <a:t>Speak</a:t>
            </a:r>
            <a:r>
              <a:rPr lang="en-US" dirty="0"/>
              <a:t> (</a:t>
            </a:r>
            <a:r>
              <a:rPr lang="en-US" dirty="0">
                <a:solidFill>
                  <a:srgbClr val="3364AD"/>
                </a:solidFill>
              </a:rPr>
              <a:t>string</a:t>
            </a:r>
            <a:r>
              <a:rPr lang="en-US" dirty="0"/>
              <a:t> text)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 err="1"/>
              <a:t>toSpeak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text; </a:t>
            </a:r>
          </a:p>
          <a:p>
            <a:r>
              <a:rPr lang="en-US" dirty="0">
                <a:solidFill>
                  <a:srgbClr val="009695"/>
                </a:solidFill>
              </a:rPr>
              <a:t>  if</a:t>
            </a:r>
            <a:r>
              <a:rPr lang="en-US" dirty="0"/>
              <a:t> (speaker </a:t>
            </a:r>
            <a:r>
              <a:rPr lang="en-US" dirty="0">
                <a:solidFill>
                  <a:srgbClr val="268BD2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57D00"/>
                </a:solidFill>
              </a:rPr>
              <a:t>null</a:t>
            </a:r>
            <a:r>
              <a:rPr lang="en-US" dirty="0"/>
              <a:t>)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speaker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695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3364AD"/>
                </a:solidFill>
              </a:rPr>
              <a:t>TextToSpeech</a:t>
            </a:r>
            <a:r>
              <a:rPr lang="en-US" dirty="0"/>
              <a:t> (</a:t>
            </a:r>
            <a:r>
              <a:rPr lang="en-US" dirty="0" err="1"/>
              <a:t>ctx</a:t>
            </a:r>
            <a:r>
              <a:rPr lang="en-US" dirty="0"/>
              <a:t>, </a:t>
            </a:r>
            <a:r>
              <a:rPr lang="en-US" dirty="0">
                <a:solidFill>
                  <a:srgbClr val="F57D00"/>
                </a:solidFill>
              </a:rPr>
              <a:t>this</a:t>
            </a:r>
            <a:r>
              <a:rPr lang="en-US" dirty="0"/>
              <a:t>);</a:t>
            </a:r>
          </a:p>
          <a:p>
            <a:r>
              <a:rPr lang="en-US" dirty="0"/>
              <a:t>  } </a:t>
            </a:r>
          </a:p>
          <a:p>
            <a:r>
              <a:rPr lang="en-US" dirty="0">
                <a:solidFill>
                  <a:srgbClr val="009695"/>
                </a:solidFill>
              </a:rPr>
              <a:t>  else</a:t>
            </a:r>
            <a:r>
              <a:rPr lang="en-US" dirty="0"/>
              <a:t> </a:t>
            </a:r>
          </a:p>
          <a:p>
            <a:r>
              <a:rPr lang="en-US" dirty="0"/>
              <a:t>  { </a:t>
            </a:r>
          </a:p>
          <a:p>
            <a:r>
              <a:rPr lang="en-US" dirty="0">
                <a:solidFill>
                  <a:srgbClr val="009695"/>
                </a:solidFill>
              </a:rPr>
              <a:t>    </a:t>
            </a:r>
            <a:r>
              <a:rPr lang="en-US" dirty="0" err="1">
                <a:solidFill>
                  <a:srgbClr val="009695"/>
                </a:solidFill>
              </a:rPr>
              <a:t>var</a:t>
            </a:r>
            <a:r>
              <a:rPr lang="en-US" dirty="0"/>
              <a:t> p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9695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3364AD"/>
                </a:solidFill>
              </a:rPr>
              <a:t>Dictionary</a:t>
            </a:r>
            <a:r>
              <a:rPr lang="en-US" dirty="0">
                <a:solidFill>
                  <a:srgbClr val="268BD2"/>
                </a:solidFill>
              </a:rPr>
              <a:t>&lt;</a:t>
            </a:r>
            <a:r>
              <a:rPr lang="en-US" dirty="0" err="1">
                <a:solidFill>
                  <a:srgbClr val="3364AD"/>
                </a:solidFill>
              </a:rPr>
              <a:t>string</a:t>
            </a:r>
            <a:r>
              <a:rPr lang="en-US" dirty="0" err="1"/>
              <a:t>,</a:t>
            </a:r>
            <a:r>
              <a:rPr lang="en-US" dirty="0" err="1">
                <a:solidFill>
                  <a:srgbClr val="3364AD"/>
                </a:solidFill>
              </a:rPr>
              <a:t>string</a:t>
            </a:r>
            <a:r>
              <a:rPr lang="en-US" dirty="0">
                <a:solidFill>
                  <a:srgbClr val="268BD2"/>
                </a:solidFill>
              </a:rPr>
              <a:t>&gt;</a:t>
            </a:r>
            <a:r>
              <a:rPr lang="en-US" dirty="0"/>
              <a:t> (); </a:t>
            </a:r>
          </a:p>
          <a:p>
            <a:r>
              <a:rPr lang="en-US" dirty="0"/>
              <a:t>    </a:t>
            </a:r>
            <a:r>
              <a:rPr lang="en-US" dirty="0" err="1"/>
              <a:t>speaker.</a:t>
            </a:r>
            <a:r>
              <a:rPr lang="en-US" dirty="0" err="1">
                <a:solidFill>
                  <a:srgbClr val="555753"/>
                </a:solidFill>
              </a:rPr>
              <a:t>Speak</a:t>
            </a:r>
            <a:r>
              <a:rPr lang="en-US" dirty="0"/>
              <a:t> (</a:t>
            </a:r>
            <a:r>
              <a:rPr lang="en-US" dirty="0" err="1"/>
              <a:t>toSpeak</a:t>
            </a:r>
            <a:r>
              <a:rPr lang="en-US" dirty="0"/>
              <a:t>, </a:t>
            </a:r>
            <a:r>
              <a:rPr lang="en-US" dirty="0" err="1">
                <a:solidFill>
                  <a:srgbClr val="3364AD"/>
                </a:solidFill>
              </a:rPr>
              <a:t>QueueMode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4AD"/>
                </a:solidFill>
              </a:rPr>
              <a:t>Flush</a:t>
            </a:r>
            <a:r>
              <a:rPr lang="en-US" dirty="0"/>
              <a:t>, p);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 </a:t>
            </a:r>
          </a:p>
          <a:p>
            <a:r>
              <a:rPr lang="en-US" dirty="0">
                <a:solidFill>
                  <a:srgbClr val="00969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3364AD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rgbClr val="555753"/>
                </a:solidFill>
              </a:rPr>
              <a:t>OnInit</a:t>
            </a:r>
            <a:r>
              <a:rPr lang="en-US" dirty="0"/>
              <a:t> (</a:t>
            </a:r>
            <a:r>
              <a:rPr lang="en-US" dirty="0" err="1">
                <a:solidFill>
                  <a:srgbClr val="3364AD"/>
                </a:solidFill>
              </a:rPr>
              <a:t>OperationResult</a:t>
            </a:r>
            <a:r>
              <a:rPr lang="en-US" dirty="0"/>
              <a:t> status)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//… more stuff</a:t>
            </a:r>
          </a:p>
          <a:p>
            <a:r>
              <a:rPr lang="en-US" dirty="0"/>
              <a:t>}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3693" y="1189176"/>
            <a:ext cx="2352556" cy="551267"/>
          </a:xfrm>
          <a:prstGeom prst="rect">
            <a:avLst/>
          </a:prstGeom>
          <a:solidFill>
            <a:srgbClr val="66B1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693" y="1205083"/>
            <a:ext cx="2352556" cy="5051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</a:rPr>
              <a:t>TextToSpeech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278245" y="1948603"/>
            <a:ext cx="843451" cy="843450"/>
          </a:xfrm>
          <a:prstGeom prst="ellipse">
            <a:avLst/>
          </a:prstGeom>
          <a:solidFill>
            <a:srgbClr val="66B1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Android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9" y="2160117"/>
            <a:ext cx="356644" cy="4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925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30702" y="1189176"/>
            <a:ext cx="8298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69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>
                <a:solidFill>
                  <a:srgbClr val="3364AD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3364AD"/>
                </a:solidFill>
              </a:rPr>
              <a:t>Speak</a:t>
            </a:r>
            <a:r>
              <a:rPr lang="en-US" dirty="0"/>
              <a:t>(</a:t>
            </a:r>
            <a:r>
              <a:rPr lang="en-US" dirty="0">
                <a:solidFill>
                  <a:srgbClr val="3364AD"/>
                </a:solidFill>
              </a:rPr>
              <a:t>string</a:t>
            </a:r>
            <a:r>
              <a:rPr lang="en-US" dirty="0"/>
              <a:t> text)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3364AD"/>
                </a:solidFill>
              </a:rPr>
              <a:t>SpeechSynthesizer</a:t>
            </a:r>
            <a:r>
              <a:rPr lang="en-US" dirty="0"/>
              <a:t> synth </a:t>
            </a:r>
            <a:r>
              <a:rPr lang="en-US" dirty="0">
                <a:solidFill>
                  <a:srgbClr val="268BD2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268BD2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555753"/>
                </a:solidFill>
              </a:rPr>
              <a:t>SpeechSynthesizer</a:t>
            </a:r>
            <a:r>
              <a:rPr lang="en-US" dirty="0"/>
              <a:t>(); </a:t>
            </a:r>
          </a:p>
          <a:p>
            <a:r>
              <a:rPr lang="en-US" dirty="0"/>
              <a:t>  await </a:t>
            </a:r>
            <a:r>
              <a:rPr lang="en-US" dirty="0" err="1"/>
              <a:t>synth.</a:t>
            </a:r>
            <a:r>
              <a:rPr lang="en-US" dirty="0" err="1">
                <a:solidFill>
                  <a:srgbClr val="555753"/>
                </a:solidFill>
              </a:rPr>
              <a:t>SpeakTextAsync</a:t>
            </a:r>
            <a:r>
              <a:rPr lang="en-US" dirty="0"/>
              <a:t>(text); 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7140" y="1185702"/>
            <a:ext cx="2352556" cy="551267"/>
          </a:xfrm>
          <a:prstGeom prst="rect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r>
              <a:rPr lang="en-US" sz="784" dirty="0">
                <a:solidFill>
                  <a:srgbClr val="00BBF1"/>
                </a:soli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276612" y="1945129"/>
            <a:ext cx="843452" cy="843450"/>
          </a:xfrm>
          <a:prstGeom prst="ellipse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 descr="Windows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09" y="2184628"/>
            <a:ext cx="382119" cy="3566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978" y="1202822"/>
            <a:ext cx="2382718" cy="5051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</a:rPr>
              <a:t>SpeechSynthesizer</a:t>
            </a:r>
          </a:p>
        </p:txBody>
      </p:sp>
    </p:spTree>
    <p:extLst>
      <p:ext uri="{BB962C8B-B14F-4D97-AF65-F5344CB8AC3E}">
        <p14:creationId xmlns:p14="http://schemas.microsoft.com/office/powerpoint/2010/main" val="342330684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Interface?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30702" y="1189176"/>
            <a:ext cx="8298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695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9695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>
                <a:solidFill>
                  <a:srgbClr val="3364AD"/>
                </a:solidFill>
              </a:rPr>
              <a:t>ITextToSpeech</a:t>
            </a:r>
            <a:r>
              <a:rPr lang="en-US" dirty="0"/>
              <a:t> </a:t>
            </a:r>
          </a:p>
          <a:p>
            <a:r>
              <a:rPr lang="en-US" dirty="0"/>
              <a:t>{ </a:t>
            </a:r>
          </a:p>
          <a:p>
            <a:r>
              <a:rPr lang="en-US" dirty="0">
                <a:solidFill>
                  <a:srgbClr val="3364AD"/>
                </a:solidFill>
              </a:rPr>
              <a:t>   void</a:t>
            </a:r>
            <a:r>
              <a:rPr lang="en-US" dirty="0"/>
              <a:t> </a:t>
            </a:r>
            <a:r>
              <a:rPr lang="en-US" dirty="0">
                <a:solidFill>
                  <a:srgbClr val="555753"/>
                </a:solidFill>
              </a:rPr>
              <a:t>Speak</a:t>
            </a:r>
            <a:r>
              <a:rPr lang="en-US" dirty="0"/>
              <a:t> (</a:t>
            </a:r>
            <a:r>
              <a:rPr lang="en-US" dirty="0">
                <a:solidFill>
                  <a:srgbClr val="3364AD"/>
                </a:solidFill>
              </a:rPr>
              <a:t>string</a:t>
            </a:r>
            <a:r>
              <a:rPr lang="en-US" dirty="0"/>
              <a:t> text); 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7140" y="1185702"/>
            <a:ext cx="2352556" cy="551267"/>
          </a:xfrm>
          <a:prstGeom prst="rect">
            <a:avLst/>
          </a:prstGeom>
          <a:solidFill>
            <a:srgbClr val="72ACB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r>
              <a:rPr lang="en-US" sz="784" dirty="0">
                <a:solidFill>
                  <a:srgbClr val="00BBF1"/>
                </a:solidFill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4314" y="1967780"/>
            <a:ext cx="665382" cy="665380"/>
            <a:chOff x="537140" y="1967780"/>
            <a:chExt cx="843452" cy="843450"/>
          </a:xfrm>
        </p:grpSpPr>
        <p:sp>
          <p:nvSpPr>
            <p:cNvPr id="11" name="Oval 10"/>
            <p:cNvSpPr/>
            <p:nvPr/>
          </p:nvSpPr>
          <p:spPr bwMode="auto">
            <a:xfrm>
              <a:off x="537140" y="1967780"/>
              <a:ext cx="843452" cy="843450"/>
            </a:xfrm>
            <a:prstGeom prst="ellipse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 descr="Windows_logo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37" y="2207279"/>
              <a:ext cx="382119" cy="356644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506978" y="1202822"/>
            <a:ext cx="2382718" cy="5051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bg1"/>
                </a:solidFill>
              </a:rPr>
              <a:t>ITextToSpeech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09317" y="1963724"/>
            <a:ext cx="665381" cy="665380"/>
            <a:chOff x="1621598" y="1967780"/>
            <a:chExt cx="843451" cy="843450"/>
          </a:xfrm>
        </p:grpSpPr>
        <p:sp>
          <p:nvSpPr>
            <p:cNvPr id="9" name="Oval 8"/>
            <p:cNvSpPr/>
            <p:nvPr/>
          </p:nvSpPr>
          <p:spPr bwMode="auto">
            <a:xfrm>
              <a:off x="1621598" y="1967780"/>
              <a:ext cx="843451" cy="843450"/>
            </a:xfrm>
            <a:prstGeom prst="ellipse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 descr="Android_logo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192" y="2179294"/>
              <a:ext cx="356644" cy="41014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61155" y="1963724"/>
            <a:ext cx="665381" cy="665380"/>
            <a:chOff x="1278245" y="1948603"/>
            <a:chExt cx="843451" cy="843450"/>
          </a:xfrm>
        </p:grpSpPr>
        <p:sp>
          <p:nvSpPr>
            <p:cNvPr id="15" name="Oval 14"/>
            <p:cNvSpPr/>
            <p:nvPr/>
          </p:nvSpPr>
          <p:spPr bwMode="auto">
            <a:xfrm>
              <a:off x="1278245" y="1948603"/>
              <a:ext cx="843451" cy="843450"/>
            </a:xfrm>
            <a:prstGeom prst="ellipse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42" tIns="89642" rIns="33620" bIns="33620" rtlCol="0" anchor="b" anchorCtr="0"/>
            <a:lstStyle/>
            <a:p>
              <a:pPr algn="ctr" defTabSz="914038"/>
              <a:endPara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 descr="Apple_logo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820" y="2122706"/>
              <a:ext cx="383779" cy="428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5249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9627" y="6187343"/>
            <a:ext cx="813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latin typeface="Helvetica Neue Light"/>
                <a:cs typeface="Helvetica Neue Light"/>
              </a:rPr>
              <a:t>www.github.com</a:t>
            </a:r>
            <a:r>
              <a:rPr lang="en-US" sz="2400" dirty="0">
                <a:latin typeface="Helvetica Neue Light"/>
                <a:cs typeface="Helvetica Neue Light"/>
              </a:rPr>
              <a:t>/</a:t>
            </a:r>
            <a:r>
              <a:rPr lang="en-US" sz="2400" dirty="0" err="1">
                <a:latin typeface="Helvetica Neue Light"/>
                <a:cs typeface="Helvetica Neue Light"/>
              </a:rPr>
              <a:t>JamesMontemagno</a:t>
            </a:r>
            <a:r>
              <a:rPr lang="en-US" sz="2400" dirty="0">
                <a:latin typeface="Helvetica Neue Light"/>
                <a:cs typeface="Helvetica Neue Light"/>
              </a:rPr>
              <a:t>/</a:t>
            </a:r>
            <a:r>
              <a:rPr lang="en-US" sz="2400" dirty="0" err="1">
                <a:latin typeface="Helvetica Neue Light"/>
                <a:cs typeface="Helvetica Neue Light"/>
              </a:rPr>
              <a:t>FormsAnimations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pic>
        <p:nvPicPr>
          <p:cNvPr id="3" name="Animation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87745" y="1"/>
            <a:ext cx="9875305" cy="61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289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4" y="0"/>
            <a:ext cx="880322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3334" y="2774613"/>
            <a:ext cx="8803229" cy="4083387"/>
          </a:xfrm>
          <a:prstGeom prst="rect">
            <a:avLst/>
          </a:prstGeom>
          <a:solidFill>
            <a:srgbClr val="000000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572139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4" y="0"/>
            <a:ext cx="880322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3334" y="4751011"/>
            <a:ext cx="8803229" cy="2106988"/>
          </a:xfrm>
          <a:prstGeom prst="rect">
            <a:avLst/>
          </a:prstGeom>
          <a:solidFill>
            <a:srgbClr val="000000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693334" y="532477"/>
            <a:ext cx="8803229" cy="2305587"/>
          </a:xfrm>
          <a:prstGeom prst="rect">
            <a:avLst/>
          </a:prstGeom>
          <a:solidFill>
            <a:srgbClr val="000000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498030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4" y="0"/>
            <a:ext cx="880322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3334" y="2838065"/>
            <a:ext cx="8803229" cy="1928628"/>
          </a:xfrm>
          <a:prstGeom prst="rect">
            <a:avLst/>
          </a:prstGeom>
          <a:solidFill>
            <a:srgbClr val="000000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693334" y="532477"/>
            <a:ext cx="8803229" cy="2305587"/>
          </a:xfrm>
          <a:prstGeom prst="rect">
            <a:avLst/>
          </a:prstGeom>
          <a:solidFill>
            <a:srgbClr val="000000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51584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9627" y="6187343"/>
            <a:ext cx="813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>
                <a:latin typeface="Helvetica Neue Light"/>
                <a:cs typeface="Helvetica Neue Light"/>
              </a:rPr>
              <a:t>www.github.com</a:t>
            </a:r>
            <a:r>
              <a:rPr lang="en-US" sz="2400" dirty="0">
                <a:latin typeface="Helvetica Neue Light"/>
                <a:cs typeface="Helvetica Neue Light"/>
              </a:rPr>
              <a:t>/</a:t>
            </a:r>
            <a:r>
              <a:rPr lang="en-US" sz="2400" dirty="0" err="1">
                <a:latin typeface="Helvetica Neue Light"/>
                <a:cs typeface="Helvetica Neue Light"/>
              </a:rPr>
              <a:t>JamesMontemagno</a:t>
            </a:r>
            <a:r>
              <a:rPr lang="en-US" sz="2400" dirty="0">
                <a:latin typeface="Helvetica Neue Light"/>
                <a:cs typeface="Helvetica Neue Light"/>
              </a:rPr>
              <a:t>/</a:t>
            </a:r>
            <a:r>
              <a:rPr lang="en-US" sz="2400" dirty="0" err="1">
                <a:latin typeface="Helvetica Neue Light"/>
                <a:cs typeface="Helvetica Neue Light"/>
              </a:rPr>
              <a:t>FormsAnimations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pic>
        <p:nvPicPr>
          <p:cNvPr id="3" name="Animation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7745" y="1"/>
            <a:ext cx="9875305" cy="61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3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Behaviors</a:t>
            </a:r>
          </a:p>
        </p:txBody>
      </p:sp>
    </p:spTree>
    <p:extLst>
      <p:ext uri="{BB962C8B-B14F-4D97-AF65-F5344CB8AC3E}">
        <p14:creationId xmlns:p14="http://schemas.microsoft.com/office/powerpoint/2010/main" val="14746170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65665" y="3018140"/>
            <a:ext cx="9860672" cy="82172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hr-HR" sz="4705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42565264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914</Words>
  <Application>Microsoft Office PowerPoint</Application>
  <PresentationFormat>Widescreen</PresentationFormat>
  <Paragraphs>193</Paragraphs>
  <Slides>29</Slides>
  <Notes>27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Avenir LT Pro 45 Book</vt:lpstr>
      <vt:lpstr>Calibri</vt:lpstr>
      <vt:lpstr>Consolas</vt:lpstr>
      <vt:lpstr>Helvetica Light</vt:lpstr>
      <vt:lpstr>Helvetica Neue Light</vt:lpstr>
      <vt:lpstr>Segoe UI</vt:lpstr>
      <vt:lpstr>Segoe UI Light</vt:lpstr>
      <vt:lpstr>Wingdings</vt:lpstr>
      <vt:lpstr>XamarinTemplate</vt:lpstr>
      <vt:lpstr>Xamarin.Forms 3. predavanje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Extensibility</vt:lpstr>
      <vt:lpstr>Extensibility</vt:lpstr>
      <vt:lpstr>Extensibility</vt:lpstr>
      <vt:lpstr>Extensibility</vt:lpstr>
      <vt:lpstr>PowerPoint Presentation</vt:lpstr>
      <vt:lpstr>Messaging Center</vt:lpstr>
      <vt:lpstr>Messaging Center</vt:lpstr>
      <vt:lpstr>PowerPoint Presentation</vt:lpstr>
      <vt:lpstr>Extensibility</vt:lpstr>
      <vt:lpstr>Extensibility</vt:lpstr>
      <vt:lpstr>Extensibility</vt:lpstr>
      <vt:lpstr>Extensibility</vt:lpstr>
      <vt:lpstr>PowerPoint Presentation</vt:lpstr>
      <vt:lpstr>Plugins for Xamarin</vt:lpstr>
      <vt:lpstr>Text To Speech</vt:lpstr>
      <vt:lpstr>Text To Speech</vt:lpstr>
      <vt:lpstr>Text To Speech</vt:lpstr>
      <vt:lpstr>Common Interface?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Ivan</cp:lastModifiedBy>
  <cp:revision>147</cp:revision>
  <dcterms:created xsi:type="dcterms:W3CDTF">2015-05-05T21:43:30Z</dcterms:created>
  <dcterms:modified xsi:type="dcterms:W3CDTF">2016-03-22T19:38:19Z</dcterms:modified>
</cp:coreProperties>
</file>