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67" r:id="rId3"/>
    <p:sldId id="759" r:id="rId4"/>
    <p:sldId id="760" r:id="rId5"/>
    <p:sldId id="766" r:id="rId6"/>
    <p:sldId id="767" r:id="rId7"/>
    <p:sldId id="795" r:id="rId8"/>
    <p:sldId id="796" r:id="rId9"/>
    <p:sldId id="797" r:id="rId10"/>
    <p:sldId id="798" r:id="rId11"/>
    <p:sldId id="260" r:id="rId12"/>
  </p:sldIdLst>
  <p:sldSz cx="16256000" cy="9144000"/>
  <p:notesSz cx="6858000" cy="9144000"/>
  <p:embeddedFontLst>
    <p:embeddedFont>
      <p:font typeface="Open Sans"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998">
          <p15:clr>
            <a:srgbClr val="A4A3A4"/>
          </p15:clr>
        </p15:guide>
        <p15:guide id="2" pos="5120" userDrawn="1">
          <p15:clr>
            <a:srgbClr val="A4A3A4"/>
          </p15:clr>
        </p15:guide>
        <p15:guide id="3" pos="9679" userDrawn="1">
          <p15:clr>
            <a:srgbClr val="A4A3A4"/>
          </p15:clr>
        </p15:guide>
        <p15:guide id="4" pos="1038" userDrawn="1">
          <p15:clr>
            <a:srgbClr val="A4A3A4"/>
          </p15:clr>
        </p15:guide>
        <p15:guide id="5" orient="horz" pos="1383" userDrawn="1">
          <p15:clr>
            <a:srgbClr val="A4A3A4"/>
          </p15:clr>
        </p15:guide>
      </p15:sldGuideLst>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104" roundtripDataSignature="AMtx7mjHxEVoIDQVsOGw+OVzpmovhZbz4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D8D8D8"/>
    <a:srgbClr val="DDEAF6"/>
    <a:srgbClr val="B3B3B3"/>
    <a:srgbClr val="009FB7"/>
    <a:srgbClr val="839788"/>
    <a:srgbClr val="C7D3DD"/>
    <a:srgbClr val="FF8966"/>
    <a:srgbClr val="EFC88B"/>
    <a:srgbClr val="162E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199" autoAdjust="0"/>
  </p:normalViewPr>
  <p:slideViewPr>
    <p:cSldViewPr snapToGrid="0">
      <p:cViewPr varScale="1">
        <p:scale>
          <a:sx n="45" d="100"/>
          <a:sy n="45" d="100"/>
        </p:scale>
        <p:origin x="1104" y="54"/>
      </p:cViewPr>
      <p:guideLst>
        <p:guide orient="horz" pos="998"/>
        <p:guide pos="5120"/>
        <p:guide pos="9679"/>
        <p:guide pos="1038"/>
        <p:guide orient="horz" pos="1383"/>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10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10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107"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6"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10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ata.mendeley.com/datasets/hxt48yk462/2"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5" name="Google Shape;16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4" name="Google Shape;17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8068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88" name="Google Shape;18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69" name="Google Shape;16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56362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b="1" dirty="0"/>
              <a:t>Trainer Notes: </a:t>
            </a:r>
          </a:p>
          <a:p>
            <a:pPr algn="just" rtl="0">
              <a:spcBef>
                <a:spcPts val="1200"/>
              </a:spcBef>
              <a:spcAft>
                <a:spcPts val="0"/>
              </a:spcAft>
            </a:pPr>
            <a:r>
              <a:rPr lang="en-US" sz="1800" b="0" i="1" u="none" strike="noStrike" dirty="0">
                <a:solidFill>
                  <a:srgbClr val="000000"/>
                </a:solidFill>
                <a:effectLst/>
                <a:latin typeface="Calibri" panose="020F0502020204030204" pitchFamily="34" charset="0"/>
              </a:rPr>
              <a:t>Aura can provide intuitive analysis on image and text data for natural scene classification, face mask detection on humans, classify consumer products reviews, early detection of customers who might churn, and denoising of images. This helps customers of Aura make informed decisions to push relevant ads, services and products based on real-time user sentiments.</a:t>
            </a:r>
            <a:endParaRPr lang="en-US" sz="2800" b="0" dirty="0">
              <a:effectLst/>
            </a:endParaRPr>
          </a:p>
          <a:p>
            <a:pPr algn="just" rtl="0">
              <a:spcBef>
                <a:spcPts val="1200"/>
              </a:spcBef>
              <a:spcAft>
                <a:spcPts val="0"/>
              </a:spcAft>
            </a:pPr>
            <a:r>
              <a:rPr lang="en-US" sz="1800" b="0" i="1" u="none" strike="noStrike" dirty="0">
                <a:solidFill>
                  <a:srgbClr val="000000"/>
                </a:solidFill>
                <a:effectLst/>
                <a:latin typeface="Calibri" panose="020F0502020204030204" pitchFamily="34" charset="0"/>
              </a:rPr>
              <a:t>In this project, Aura will help customers in the following sectors:</a:t>
            </a:r>
            <a:endParaRPr lang="en-US" sz="2800" b="0" dirty="0">
              <a:effectLst/>
            </a:endParaRPr>
          </a:p>
          <a:p>
            <a:pPr algn="just" rtl="0" fontAlgn="base">
              <a:spcBef>
                <a:spcPts val="1200"/>
              </a:spcBef>
              <a:spcAft>
                <a:spcPts val="0"/>
              </a:spcAft>
              <a:buFont typeface="+mj-lt"/>
              <a:buAutoNum type="arabicPeriod"/>
            </a:pPr>
            <a:r>
              <a:rPr lang="en-US" sz="1800" b="0" i="0" u="none" strike="noStrike" dirty="0">
                <a:solidFill>
                  <a:srgbClr val="000000"/>
                </a:solidFill>
                <a:effectLst/>
                <a:latin typeface="Calibri" panose="020F0502020204030204" pitchFamily="34" charset="0"/>
              </a:rPr>
              <a:t>Identify customers who may result in churn for a retail banking organization - churn can impact the topline and bottom line of the bank. The bank desires to cross-sell new digital banking products to such potential churn customers so that they reverse their decision to leave the bank.</a:t>
            </a:r>
          </a:p>
          <a:p>
            <a:pPr algn="just" rtl="0" fontAlgn="base">
              <a:spcBef>
                <a:spcPts val="0"/>
              </a:spcBef>
              <a:spcAft>
                <a:spcPts val="0"/>
              </a:spcAft>
              <a:buFont typeface="+mj-lt"/>
              <a:buAutoNum type="arabicPeriod"/>
            </a:pPr>
            <a:r>
              <a:rPr lang="en-US" sz="1800" b="0" i="0" u="none" strike="noStrike" dirty="0">
                <a:solidFill>
                  <a:srgbClr val="000000"/>
                </a:solidFill>
                <a:effectLst/>
                <a:latin typeface="Calibri" panose="020F0502020204030204" pitchFamily="34" charset="0"/>
              </a:rPr>
              <a:t>Aura must support the Realtors Association of California with their new platform where they will showcase premium houses for sale. The platform must classify Natural Scene images into buildings, forest, glacier, mountain, sea and street. This feature will be used to distinguish between human users and bots to reduce spam on the platform.</a:t>
            </a:r>
          </a:p>
          <a:p>
            <a:pPr algn="just" rtl="0" fontAlgn="base">
              <a:spcBef>
                <a:spcPts val="0"/>
              </a:spcBef>
              <a:spcAft>
                <a:spcPts val="0"/>
              </a:spcAft>
              <a:buFont typeface="+mj-lt"/>
              <a:buAutoNum type="arabicPeriod"/>
            </a:pPr>
            <a:r>
              <a:rPr lang="en-US" sz="1800" b="0" i="0" u="none" strike="noStrike" dirty="0">
                <a:solidFill>
                  <a:srgbClr val="000000"/>
                </a:solidFill>
                <a:effectLst/>
                <a:latin typeface="Calibri" panose="020F0502020204030204" pitchFamily="34" charset="0"/>
              </a:rPr>
              <a:t>In the post-pandemic scenario, as cinemas across the US open again, a large cinema property owner MMC Sercado wants to detect humans who are wearing face masks correctly, incorrectly and not wearing at all. Those who are not wearing face masks will be sold mandatory masks at $8 per mask (an up-sell opportunity at the cinema).</a:t>
            </a:r>
          </a:p>
          <a:p>
            <a:pPr algn="just" rtl="0" fontAlgn="base">
              <a:spcBef>
                <a:spcPts val="0"/>
              </a:spcBef>
              <a:spcAft>
                <a:spcPts val="0"/>
              </a:spcAft>
              <a:buFont typeface="+mj-lt"/>
              <a:buAutoNum type="arabicPeriod"/>
            </a:pPr>
            <a:r>
              <a:rPr lang="en-US" sz="1800" b="0" i="0" u="none" strike="noStrike" dirty="0">
                <a:solidFill>
                  <a:srgbClr val="000000"/>
                </a:solidFill>
                <a:effectLst/>
                <a:latin typeface="Calibri" panose="020F0502020204030204" pitchFamily="34" charset="0"/>
              </a:rPr>
              <a:t>Aura’s e-commerce customer getmeatshirt.com desires to classify customer product reviews into good or bad. </a:t>
            </a:r>
          </a:p>
          <a:p>
            <a:pPr algn="just" rtl="0" fontAlgn="base">
              <a:spcBef>
                <a:spcPts val="0"/>
              </a:spcBef>
              <a:spcAft>
                <a:spcPts val="1200"/>
              </a:spcAft>
              <a:buFont typeface="+mj-lt"/>
              <a:buAutoNum type="arabicPeriod"/>
            </a:pPr>
            <a:r>
              <a:rPr lang="en-US" sz="1800" b="0" i="0" u="none" strike="noStrike" dirty="0">
                <a:solidFill>
                  <a:srgbClr val="000000"/>
                </a:solidFill>
                <a:effectLst/>
                <a:latin typeface="Calibri" panose="020F0502020204030204" pitchFamily="34" charset="0"/>
              </a:rPr>
              <a:t>Boston Dental Clinic is an old ClickO customer who wishes to use Aura’s ML/DL capabilities to retain old patients and provide better service. The clinic is looking at cleaning its older X-Ray Database by denoising poorer X-Rays. A market research analysis has found that providing better quality historical X-rays is a sure-shot way of retaining customers.</a:t>
            </a:r>
          </a:p>
          <a:p>
            <a:pPr marL="228600" indent="0" algn="just" rtl="0" fontAlgn="base">
              <a:spcBef>
                <a:spcPts val="0"/>
              </a:spcBef>
              <a:spcAft>
                <a:spcPts val="1200"/>
              </a:spcAft>
              <a:buFont typeface="+mj-lt"/>
              <a:buNone/>
            </a:pPr>
            <a:endParaRPr lang="en-US" sz="1800" b="0" i="0" u="none" strike="noStrike" dirty="0">
              <a:solidFill>
                <a:srgbClr val="000000"/>
              </a:solidFill>
              <a:effectLst/>
              <a:latin typeface="Calibri" panose="020F0502020204030204" pitchFamily="34" charset="0"/>
            </a:endParaRPr>
          </a:p>
          <a:p>
            <a:pPr marL="228600" indent="0" algn="just" rtl="0" fontAlgn="base">
              <a:spcBef>
                <a:spcPts val="0"/>
              </a:spcBef>
              <a:spcAft>
                <a:spcPts val="1200"/>
              </a:spcAft>
              <a:buFont typeface="+mj-lt"/>
              <a:buNone/>
            </a:pPr>
            <a:r>
              <a:rPr lang="en-US" sz="1800" b="0" i="0" u="none" strike="noStrike" dirty="0">
                <a:solidFill>
                  <a:srgbClr val="000000"/>
                </a:solidFill>
                <a:effectLst/>
                <a:latin typeface="Calibri" panose="020F0502020204030204" pitchFamily="34" charset="0"/>
              </a:rPr>
              <a:t>Images:</a:t>
            </a:r>
          </a:p>
          <a:p>
            <a:pPr marL="228600" indent="0" algn="just" rtl="0" fontAlgn="base">
              <a:spcBef>
                <a:spcPts val="0"/>
              </a:spcBef>
              <a:spcAft>
                <a:spcPts val="1200"/>
              </a:spcAft>
              <a:buFont typeface="+mj-lt"/>
              <a:buNone/>
            </a:pPr>
            <a:r>
              <a:rPr lang="en-US" sz="1800" b="0" i="0" u="none" strike="noStrike" dirty="0">
                <a:solidFill>
                  <a:srgbClr val="000000"/>
                </a:solidFill>
                <a:effectLst/>
                <a:latin typeface="Calibri" panose="020F0502020204030204" pitchFamily="34" charset="0"/>
              </a:rPr>
              <a:t>https://www.flaticon.com/premium-icon/face-detection_3041270?related_id=3041270&amp;origin=search</a:t>
            </a:r>
          </a:p>
          <a:p>
            <a:pPr marL="228600" indent="0" algn="just" rtl="0" fontAlgn="base">
              <a:spcBef>
                <a:spcPts val="0"/>
              </a:spcBef>
              <a:spcAft>
                <a:spcPts val="1200"/>
              </a:spcAft>
              <a:buFont typeface="+mj-lt"/>
              <a:buNone/>
            </a:pPr>
            <a:r>
              <a:rPr lang="en-US" sz="1800" b="0" i="0" u="none" strike="noStrike" dirty="0">
                <a:solidFill>
                  <a:srgbClr val="000000"/>
                </a:solidFill>
                <a:effectLst/>
                <a:latin typeface="Calibri" panose="020F0502020204030204" pitchFamily="34" charset="0"/>
              </a:rPr>
              <a:t>https://www.flaticon.com/free-icon/medical-mask_2750656?term=face%20masks&amp;page=1&amp;position=18&amp;page=1&amp;position=18&amp;related_id=2750656&amp;origin=search</a:t>
            </a:r>
          </a:p>
          <a:p>
            <a:pPr marL="228600" indent="0" algn="just" rtl="0" fontAlgn="base">
              <a:spcBef>
                <a:spcPts val="0"/>
              </a:spcBef>
              <a:spcAft>
                <a:spcPts val="1200"/>
              </a:spcAft>
              <a:buFont typeface="+mj-lt"/>
              <a:buNone/>
            </a:pPr>
            <a:r>
              <a:rPr lang="en-US" sz="1800" b="0" i="0" u="none" strike="noStrike" dirty="0">
                <a:solidFill>
                  <a:srgbClr val="000000"/>
                </a:solidFill>
                <a:effectLst/>
                <a:latin typeface="Calibri" panose="020F0502020204030204" pitchFamily="34" charset="0"/>
              </a:rPr>
              <a:t>https://www.flaticon.com/premium-icon/add-to-cart_3649281?related_id=3649281&amp;origin=search</a:t>
            </a:r>
          </a:p>
          <a:p>
            <a:pPr marL="228600" indent="0" algn="just" rtl="0" fontAlgn="base">
              <a:spcBef>
                <a:spcPts val="0"/>
              </a:spcBef>
              <a:spcAft>
                <a:spcPts val="1200"/>
              </a:spcAft>
              <a:buFont typeface="+mj-lt"/>
              <a:buNone/>
            </a:pPr>
            <a:r>
              <a:rPr lang="en-US" sz="1800" b="0" i="0" u="none" strike="noStrike" dirty="0">
                <a:solidFill>
                  <a:srgbClr val="000000"/>
                </a:solidFill>
                <a:effectLst/>
                <a:latin typeface="Calibri" panose="020F0502020204030204" pitchFamily="34" charset="0"/>
              </a:rPr>
              <a:t>https://www.flaticon.com/free-icon/x-ray_4100972?related_id=4100972&amp;origin=search</a:t>
            </a:r>
          </a:p>
        </p:txBody>
      </p:sp>
      <p:sp>
        <p:nvSpPr>
          <p:cNvPr id="174" name="Google Shape;17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2161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IN" b="1" dirty="0"/>
              <a:t>Trainer Notes: </a:t>
            </a:r>
          </a:p>
          <a:p>
            <a:pPr rtl="0">
              <a:spcBef>
                <a:spcPts val="1000"/>
              </a:spcBef>
              <a:spcAft>
                <a:spcPts val="0"/>
              </a:spcAft>
            </a:pPr>
            <a:r>
              <a:rPr lang="en-US" sz="1800" b="1" i="0" u="none" strike="noStrike" dirty="0">
                <a:solidFill>
                  <a:srgbClr val="000000"/>
                </a:solidFill>
                <a:effectLst/>
                <a:latin typeface="Calibri" panose="020F0502020204030204" pitchFamily="34" charset="0"/>
              </a:rPr>
              <a:t>Project Statement</a:t>
            </a:r>
          </a:p>
          <a:p>
            <a:pPr algn="just" rtl="0">
              <a:spcBef>
                <a:spcPts val="1200"/>
              </a:spcBef>
              <a:spcAft>
                <a:spcPts val="0"/>
              </a:spcAft>
            </a:pPr>
            <a:r>
              <a:rPr lang="en-US" sz="1800" b="0" i="0" u="none" strike="noStrike" dirty="0">
                <a:solidFill>
                  <a:srgbClr val="000000"/>
                </a:solidFill>
                <a:effectLst/>
                <a:latin typeface="Calibri" panose="020F0502020204030204" pitchFamily="34" charset="0"/>
              </a:rPr>
              <a:t>Aura must:</a:t>
            </a:r>
            <a:endParaRPr lang="en-US" sz="2800" b="0" dirty="0">
              <a:effectLst/>
            </a:endParaRPr>
          </a:p>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Identify customers who might churn the bank</a:t>
            </a:r>
          </a:p>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Classify the Natural Scenes images into buildings, forest, glacier, mountain, sea and street.</a:t>
            </a:r>
          </a:p>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Detect humans who are wearing face masks correctly, incorrectly and not wearing at all</a:t>
            </a:r>
          </a:p>
          <a:p>
            <a:pPr algn="just"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Classify customer product reviews into good or bad</a:t>
            </a:r>
          </a:p>
          <a:p>
            <a:pPr algn="just" rtl="0" fontAlgn="base">
              <a:spcBef>
                <a:spcPts val="0"/>
              </a:spcBef>
              <a:spcAft>
                <a:spcPts val="120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Denoise dirty documents into cleaner documents.</a:t>
            </a:r>
          </a:p>
          <a:p>
            <a:pPr marL="228600" indent="0" algn="just" rtl="0" fontAlgn="base">
              <a:spcBef>
                <a:spcPts val="0"/>
              </a:spcBef>
              <a:spcAft>
                <a:spcPts val="1200"/>
              </a:spcAft>
              <a:buFont typeface="Arial" panose="020B0604020202020204" pitchFamily="34" charset="0"/>
              <a:buNone/>
            </a:pPr>
            <a:r>
              <a:rPr lang="en-US" sz="1800" b="0" i="0" u="none" strike="noStrike" dirty="0">
                <a:solidFill>
                  <a:srgbClr val="000000"/>
                </a:solidFill>
                <a:effectLst/>
                <a:latin typeface="Calibri" panose="020F0502020204030204" pitchFamily="34" charset="0"/>
              </a:rPr>
              <a:t>https://www.freepik.com/free-vector/illustration-data-analysis-graph_2807756.htm#page=2&amp;query=data%20analysis&amp;position=16&amp;from_view=search</a:t>
            </a:r>
          </a:p>
        </p:txBody>
      </p:sp>
      <p:sp>
        <p:nvSpPr>
          <p:cNvPr id="174" name="Google Shape;17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7390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1" dirty="0"/>
              <a:t>Trainer Notes:</a:t>
            </a:r>
          </a:p>
          <a:p>
            <a:pPr marL="0" lvl="0" indent="0" algn="l" rtl="0">
              <a:spcBef>
                <a:spcPts val="0"/>
              </a:spcBef>
              <a:spcAft>
                <a:spcPts val="0"/>
              </a:spcAft>
              <a:buNone/>
            </a:pPr>
            <a:r>
              <a:rPr lang="en-US" b="0" dirty="0"/>
              <a:t>This is the dataset description for the current week’s task.</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1" i="1" u="none" strike="noStrike" dirty="0">
                <a:solidFill>
                  <a:srgbClr val="24292F"/>
                </a:solidFill>
                <a:effectLst/>
                <a:latin typeface="Calibri" panose="020F0502020204030204" pitchFamily="34" charset="0"/>
              </a:rPr>
              <a:t>Note:</a:t>
            </a:r>
            <a:r>
              <a:rPr lang="en-US" sz="1200" b="0" i="1" u="none" strike="noStrike" dirty="0">
                <a:solidFill>
                  <a:srgbClr val="24292F"/>
                </a:solidFill>
                <a:effectLst/>
                <a:latin typeface="Calibri" panose="020F0502020204030204" pitchFamily="34" charset="0"/>
              </a:rPr>
              <a:t> Use </a:t>
            </a:r>
            <a:r>
              <a:rPr lang="en-US" sz="1200" b="1" i="1" u="none" strike="noStrike" dirty="0">
                <a:solidFill>
                  <a:srgbClr val="24292F"/>
                </a:solidFill>
                <a:effectLst/>
                <a:latin typeface="Calibri" panose="020F0502020204030204" pitchFamily="34" charset="0"/>
              </a:rPr>
              <a:t>Dental-Panaromic-Autoencoder.npz </a:t>
            </a:r>
            <a:r>
              <a:rPr lang="en-US" b="1" i="1" u="none" strike="noStrike"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 </a:t>
            </a:r>
            <a:r>
              <a:rPr lang="en-US" sz="1200" b="0" i="1" u="none" strike="noStrike" dirty="0">
                <a:solidFill>
                  <a:srgbClr val="24292F"/>
                </a:solidFill>
                <a:effectLst/>
                <a:latin typeface="Calibri" panose="020F0502020204030204" pitchFamily="34" charset="0"/>
              </a:rPr>
              <a:t>for this task</a:t>
            </a:r>
            <a:r>
              <a:rPr lang="en-US" sz="1200" b="0" i="1" u="none" strike="noStrike" dirty="0">
                <a:solidFill>
                  <a:srgbClr val="000000"/>
                </a:solidFill>
                <a:effectLst/>
                <a:latin typeface="Calibri" panose="020F0502020204030204" pitchFamily="34" charset="0"/>
              </a:rPr>
              <a:t>. </a:t>
            </a:r>
          </a:p>
          <a:p>
            <a:pPr marL="0" lvl="0" indent="0" algn="l" rtl="0">
              <a:spcBef>
                <a:spcPts val="0"/>
              </a:spcBef>
              <a:spcAft>
                <a:spcPts val="0"/>
              </a:spcAft>
              <a:buNone/>
            </a:pPr>
            <a:endParaRPr dirty="0"/>
          </a:p>
        </p:txBody>
      </p:sp>
      <p:sp>
        <p:nvSpPr>
          <p:cNvPr id="174" name="Google Shape;17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85570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u="none" strike="noStrike" dirty="0">
                <a:solidFill>
                  <a:srgbClr val="000000"/>
                </a:solidFill>
                <a:effectLst/>
                <a:latin typeface="Calibri" panose="020F0502020204030204" pitchFamily="34" charset="0"/>
              </a:rPr>
              <a:t>Note to Simplilearn: This dataset has been customized using the </a:t>
            </a:r>
            <a:r>
              <a:rPr lang="en-US" sz="1200" b="0" i="0" u="sng" strike="noStrike" dirty="0">
                <a:solidFill>
                  <a:srgbClr val="1155CC"/>
                </a:solidFill>
                <a:effectLst/>
                <a:latin typeface="Calibri" panose="020F0502020204030204" pitchFamily="34" charset="0"/>
                <a:hlinkClick r:id="rId3"/>
              </a:rPr>
              <a:t>Panoramic Dental X-rays With Segmented Mandibles</a:t>
            </a:r>
            <a:endParaRPr lang="en-US" i="0" u="none" strike="noStrike"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a:p>
            <a:pPr marL="0" lvl="0" indent="0" algn="l" rtl="0">
              <a:spcBef>
                <a:spcPts val="0"/>
              </a:spcBef>
              <a:spcAft>
                <a:spcPts val="0"/>
              </a:spcAft>
              <a:buNone/>
            </a:pPr>
            <a:endParaRPr dirty="0"/>
          </a:p>
        </p:txBody>
      </p:sp>
      <p:sp>
        <p:nvSpPr>
          <p:cNvPr id="174" name="Google Shape;17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88000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4" name="Google Shape;17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9921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4" name="Google Shape;17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02558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4" name="Google Shape;17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9000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userDrawn="1">
  <p:cSld name="Custom Layout">
    <p:spTree>
      <p:nvGrpSpPr>
        <p:cNvPr id="1" name="Shape 15"/>
        <p:cNvGrpSpPr/>
        <p:nvPr/>
      </p:nvGrpSpPr>
      <p:grpSpPr>
        <a:xfrm>
          <a:off x="0" y="0"/>
          <a:ext cx="0" cy="0"/>
          <a:chOff x="0" y="0"/>
          <a:chExt cx="0" cy="0"/>
        </a:xfrm>
      </p:grpSpPr>
      <p:pic>
        <p:nvPicPr>
          <p:cNvPr id="2" name="Google Shape;21;p23">
            <a:extLst>
              <a:ext uri="{FF2B5EF4-FFF2-40B4-BE49-F238E27FC236}">
                <a16:creationId xmlns:a16="http://schemas.microsoft.com/office/drawing/2014/main" id="{E6BC4EF5-FEFB-4499-2E0B-51B63CEE712B}"/>
              </a:ext>
            </a:extLst>
          </p:cNvPr>
          <p:cNvPicPr preferRelativeResize="0"/>
          <p:nvPr userDrawn="1"/>
        </p:nvPicPr>
        <p:blipFill>
          <a:blip r:embed="rId2"/>
          <a:srcRect/>
          <a:stretch/>
        </p:blipFill>
        <p:spPr>
          <a:xfrm>
            <a:off x="0" y="0"/>
            <a:ext cx="16255999" cy="9143999"/>
          </a:xfrm>
          <a:prstGeom prst="rect">
            <a:avLst/>
          </a:prstGeom>
          <a:noFill/>
          <a:ln>
            <a:noFill/>
          </a:ln>
        </p:spPr>
      </p:pic>
      <p:sp>
        <p:nvSpPr>
          <p:cNvPr id="3" name="Google Shape;24;p23">
            <a:extLst>
              <a:ext uri="{FF2B5EF4-FFF2-40B4-BE49-F238E27FC236}">
                <a16:creationId xmlns:a16="http://schemas.microsoft.com/office/drawing/2014/main" id="{B9E12FEB-3479-A0B1-297B-9104523527E9}"/>
              </a:ext>
            </a:extLst>
          </p:cNvPr>
          <p:cNvSpPr txBox="1">
            <a:spLocks noGrp="1"/>
          </p:cNvSpPr>
          <p:nvPr>
            <p:ph type="body" idx="10"/>
          </p:nvPr>
        </p:nvSpPr>
        <p:spPr>
          <a:xfrm>
            <a:off x="653386" y="4114800"/>
            <a:ext cx="7835706" cy="914400"/>
          </a:xfrm>
          <a:prstGeom prst="rect">
            <a:avLst/>
          </a:prstGeom>
          <a:noFill/>
          <a:ln>
            <a:noFill/>
          </a:ln>
        </p:spPr>
        <p:txBody>
          <a:bodyPr spcFirstLastPara="1" wrap="square" lIns="91425" tIns="91425" rIns="91425" bIns="91425" anchor="ctr" anchorCtr="0">
            <a:noAutofit/>
          </a:bodyPr>
          <a:lstStyle>
            <a:lvl1pPr marL="0" lvl="0" indent="0" algn="ctr">
              <a:lnSpc>
                <a:spcPct val="114000"/>
              </a:lnSpc>
              <a:spcBef>
                <a:spcPts val="0"/>
              </a:spcBef>
              <a:spcAft>
                <a:spcPts val="0"/>
              </a:spcAft>
              <a:buSzPts val="2800"/>
              <a:buFont typeface="Arial" panose="020B0604020202020204" pitchFamily="34" charset="0"/>
              <a:buNone/>
              <a:defRPr sz="2800" b="1">
                <a:solidFill>
                  <a:schemeClr val="tx1">
                    <a:lumMod val="75000"/>
                    <a:lumOff val="25000"/>
                  </a:schemeClr>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880" userDrawn="1">
          <p15:clr>
            <a:srgbClr val="FBAE40"/>
          </p15:clr>
        </p15:guide>
        <p15:guide id="2" pos="512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opic Name" userDrawn="1">
  <p:cSld name="Topic Name">
    <p:spTree>
      <p:nvGrpSpPr>
        <p:cNvPr id="1" name="Shape 20"/>
        <p:cNvGrpSpPr/>
        <p:nvPr/>
      </p:nvGrpSpPr>
      <p:grpSpPr>
        <a:xfrm>
          <a:off x="0" y="0"/>
          <a:ext cx="0" cy="0"/>
          <a:chOff x="0" y="0"/>
          <a:chExt cx="0" cy="0"/>
        </a:xfrm>
      </p:grpSpPr>
      <p:pic>
        <p:nvPicPr>
          <p:cNvPr id="2" name="Google Shape;55;p28">
            <a:extLst>
              <a:ext uri="{FF2B5EF4-FFF2-40B4-BE49-F238E27FC236}">
                <a16:creationId xmlns:a16="http://schemas.microsoft.com/office/drawing/2014/main" id="{86BAC9CF-DEFF-294B-8A33-C87C0F6FB1F8}"/>
              </a:ext>
            </a:extLst>
          </p:cNvPr>
          <p:cNvPicPr preferRelativeResize="0"/>
          <p:nvPr userDrawn="1"/>
        </p:nvPicPr>
        <p:blipFill>
          <a:blip r:embed="rId2"/>
          <a:srcRect/>
          <a:stretch/>
        </p:blipFill>
        <p:spPr>
          <a:xfrm>
            <a:off x="0" y="0"/>
            <a:ext cx="16255998" cy="9143999"/>
          </a:xfrm>
          <a:prstGeom prst="rect">
            <a:avLst/>
          </a:prstGeom>
          <a:noFill/>
          <a:ln>
            <a:noFill/>
          </a:ln>
        </p:spPr>
      </p:pic>
      <p:sp>
        <p:nvSpPr>
          <p:cNvPr id="3" name="Google Shape;57;p28">
            <a:extLst>
              <a:ext uri="{FF2B5EF4-FFF2-40B4-BE49-F238E27FC236}">
                <a16:creationId xmlns:a16="http://schemas.microsoft.com/office/drawing/2014/main" id="{8E5E82A0-7D01-51EB-3E55-DDE517B1F918}"/>
              </a:ext>
            </a:extLst>
          </p:cNvPr>
          <p:cNvSpPr txBox="1">
            <a:spLocks noGrp="1"/>
          </p:cNvSpPr>
          <p:nvPr>
            <p:ph type="body" idx="10"/>
          </p:nvPr>
        </p:nvSpPr>
        <p:spPr>
          <a:xfrm>
            <a:off x="0" y="4114800"/>
            <a:ext cx="16256001" cy="914400"/>
          </a:xfrm>
          <a:prstGeom prst="rect">
            <a:avLst/>
          </a:prstGeom>
          <a:noFill/>
          <a:ln>
            <a:noFill/>
          </a:ln>
        </p:spPr>
        <p:txBody>
          <a:bodyPr spcFirstLastPara="1" wrap="square" lIns="91425" tIns="91425" rIns="91425" bIns="91425" anchor="ctr" anchorCtr="0">
            <a:noAutofit/>
          </a:bodyPr>
          <a:lstStyle>
            <a:lvl1pPr marL="0" lvl="0" indent="0" algn="ctr">
              <a:lnSpc>
                <a:spcPct val="114000"/>
              </a:lnSpc>
              <a:spcBef>
                <a:spcPts val="0"/>
              </a:spcBef>
              <a:spcAft>
                <a:spcPts val="0"/>
              </a:spcAft>
              <a:buSzPts val="2800"/>
              <a:buNone/>
              <a:defRPr sz="2800" b="1" i="0" u="none" strike="noStrike" cap="none">
                <a:solidFill>
                  <a:schemeClr val="tx1">
                    <a:lumMod val="75000"/>
                    <a:lumOff val="25000"/>
                  </a:schemeClr>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Slide">
  <p:cSld name="Content Slide">
    <p:spTree>
      <p:nvGrpSpPr>
        <p:cNvPr id="1" name="Shape 25"/>
        <p:cNvGrpSpPr/>
        <p:nvPr/>
      </p:nvGrpSpPr>
      <p:grpSpPr>
        <a:xfrm>
          <a:off x="0" y="0"/>
          <a:ext cx="0" cy="0"/>
          <a:chOff x="0" y="0"/>
          <a:chExt cx="0" cy="0"/>
        </a:xfrm>
      </p:grpSpPr>
      <p:pic>
        <p:nvPicPr>
          <p:cNvPr id="2" name="Google Shape;60;p29">
            <a:extLst>
              <a:ext uri="{FF2B5EF4-FFF2-40B4-BE49-F238E27FC236}">
                <a16:creationId xmlns:a16="http://schemas.microsoft.com/office/drawing/2014/main" id="{09BB6684-81E8-EE35-4F55-775075FE9ECF}"/>
              </a:ext>
            </a:extLst>
          </p:cNvPr>
          <p:cNvPicPr preferRelativeResize="0"/>
          <p:nvPr userDrawn="1"/>
        </p:nvPicPr>
        <p:blipFill>
          <a:blip r:embed="rId2"/>
          <a:srcRect/>
          <a:stretch/>
        </p:blipFill>
        <p:spPr>
          <a:xfrm>
            <a:off x="0" y="0"/>
            <a:ext cx="16255999" cy="9143999"/>
          </a:xfrm>
          <a:prstGeom prst="rect">
            <a:avLst/>
          </a:prstGeom>
          <a:noFill/>
          <a:ln>
            <a:noFill/>
          </a:ln>
        </p:spPr>
      </p:pic>
      <p:sp>
        <p:nvSpPr>
          <p:cNvPr id="28" name="Google Shape;28;p9"/>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SzPts val="4400"/>
              <a:buFont typeface="Arial"/>
              <a:buNone/>
              <a:defRPr sz="2800" b="1">
                <a:solidFill>
                  <a:srgbClr val="3F3F3F"/>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1902091" y="1808291"/>
            <a:ext cx="12451817" cy="5527418"/>
          </a:xfrm>
          <a:prstGeom prst="rect">
            <a:avLst/>
          </a:prstGeom>
          <a:noFill/>
          <a:ln>
            <a:noFill/>
          </a:ln>
        </p:spPr>
        <p:txBody>
          <a:bodyPr spcFirstLastPara="1" wrap="square" lIns="91425" tIns="0" rIns="91425" bIns="0" anchor="t" anchorCtr="0">
            <a:normAutofit/>
          </a:bodyPr>
          <a:lstStyle>
            <a:lvl1pPr marL="457200" lvl="0" indent="-228600" algn="l">
              <a:lnSpc>
                <a:spcPct val="115000"/>
              </a:lnSpc>
              <a:spcBef>
                <a:spcPts val="1000"/>
              </a:spcBef>
              <a:spcAft>
                <a:spcPts val="0"/>
              </a:spcAft>
              <a:buSzPts val="2800"/>
              <a:buFont typeface="Arial"/>
              <a:buNone/>
              <a:defRPr sz="22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30" name="Google Shape;30;p9"/>
          <p:cNvSpPr/>
          <p:nvPr/>
        </p:nvSpPr>
        <p:spPr>
          <a:xfrm>
            <a:off x="16375347" y="785880"/>
            <a:ext cx="617018" cy="617018"/>
          </a:xfrm>
          <a:prstGeom prst="ellipse">
            <a:avLst/>
          </a:prstGeom>
          <a:solidFill>
            <a:srgbClr val="0284E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31" name="Google Shape;31;p9"/>
          <p:cNvSpPr/>
          <p:nvPr/>
        </p:nvSpPr>
        <p:spPr>
          <a:xfrm>
            <a:off x="16375347" y="2367024"/>
            <a:ext cx="617018" cy="617018"/>
          </a:xfrm>
          <a:prstGeom prst="ellipse">
            <a:avLst/>
          </a:prstGeom>
          <a:solidFill>
            <a:srgbClr val="44AAF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32" name="Google Shape;32;p9"/>
          <p:cNvSpPr/>
          <p:nvPr/>
        </p:nvSpPr>
        <p:spPr>
          <a:xfrm>
            <a:off x="16375347" y="1576452"/>
            <a:ext cx="617018" cy="617018"/>
          </a:xfrm>
          <a:prstGeom prst="ellipse">
            <a:avLst/>
          </a:prstGeom>
          <a:solidFill>
            <a:srgbClr val="37858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highlight>
                <a:srgbClr val="FFFF00"/>
              </a:highlight>
              <a:latin typeface="Arial"/>
              <a:ea typeface="Arial"/>
              <a:cs typeface="Arial"/>
              <a:sym typeface="Arial"/>
            </a:endParaRPr>
          </a:p>
        </p:txBody>
      </p:sp>
      <p:sp>
        <p:nvSpPr>
          <p:cNvPr id="33" name="Google Shape;33;p9"/>
          <p:cNvSpPr/>
          <p:nvPr/>
        </p:nvSpPr>
        <p:spPr>
          <a:xfrm>
            <a:off x="16375347" y="5529312"/>
            <a:ext cx="617018" cy="617018"/>
          </a:xfrm>
          <a:prstGeom prst="ellipse">
            <a:avLst/>
          </a:prstGeom>
          <a:solidFill>
            <a:srgbClr val="EFC88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highlight>
                <a:srgbClr val="FFFF00"/>
              </a:highlight>
              <a:latin typeface="Arial"/>
              <a:ea typeface="Arial"/>
              <a:cs typeface="Arial"/>
              <a:sym typeface="Arial"/>
            </a:endParaRPr>
          </a:p>
        </p:txBody>
      </p:sp>
      <p:sp>
        <p:nvSpPr>
          <p:cNvPr id="34" name="Google Shape;34;p9"/>
          <p:cNvSpPr/>
          <p:nvPr/>
        </p:nvSpPr>
        <p:spPr>
          <a:xfrm>
            <a:off x="16375347" y="4738740"/>
            <a:ext cx="617018" cy="617018"/>
          </a:xfrm>
          <a:prstGeom prst="ellipse">
            <a:avLst/>
          </a:prstGeom>
          <a:solidFill>
            <a:srgbClr val="C7D3D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35" name="Google Shape;35;p9"/>
          <p:cNvSpPr/>
          <p:nvPr/>
        </p:nvSpPr>
        <p:spPr>
          <a:xfrm>
            <a:off x="16375347" y="6319884"/>
            <a:ext cx="617018" cy="617018"/>
          </a:xfrm>
          <a:prstGeom prst="ellipse">
            <a:avLst/>
          </a:prstGeom>
          <a:solidFill>
            <a:srgbClr val="CF5C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36" name="Google Shape;36;p9"/>
          <p:cNvSpPr/>
          <p:nvPr/>
        </p:nvSpPr>
        <p:spPr>
          <a:xfrm>
            <a:off x="16375347" y="3157596"/>
            <a:ext cx="617018" cy="617018"/>
          </a:xfrm>
          <a:prstGeom prst="ellipse">
            <a:avLst/>
          </a:prstGeom>
          <a:solidFill>
            <a:srgbClr val="162E5D"/>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37" name="Google Shape;37;p9"/>
          <p:cNvSpPr/>
          <p:nvPr/>
        </p:nvSpPr>
        <p:spPr>
          <a:xfrm>
            <a:off x="16375347" y="3948168"/>
            <a:ext cx="617018" cy="617018"/>
          </a:xfrm>
          <a:prstGeom prst="ellipse">
            <a:avLst/>
          </a:prstGeom>
          <a:solidFill>
            <a:srgbClr val="FF896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38" name="Google Shape;38;p9"/>
          <p:cNvSpPr/>
          <p:nvPr/>
        </p:nvSpPr>
        <p:spPr>
          <a:xfrm>
            <a:off x="16375347" y="7110456"/>
            <a:ext cx="617018" cy="617018"/>
          </a:xfrm>
          <a:prstGeom prst="ellipse">
            <a:avLst/>
          </a:prstGeom>
          <a:solidFill>
            <a:srgbClr val="83978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39" name="Google Shape;39;p9"/>
          <p:cNvSpPr/>
          <p:nvPr/>
        </p:nvSpPr>
        <p:spPr>
          <a:xfrm>
            <a:off x="16375347" y="7901030"/>
            <a:ext cx="617018" cy="617018"/>
          </a:xfrm>
          <a:prstGeom prst="ellipse">
            <a:avLst/>
          </a:prstGeom>
          <a:solidFill>
            <a:srgbClr val="009FB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Custom Layout" userDrawn="1">
  <p:cSld name="1_Custom Layout">
    <p:spTree>
      <p:nvGrpSpPr>
        <p:cNvPr id="1" name="Shape 40"/>
        <p:cNvGrpSpPr/>
        <p:nvPr/>
      </p:nvGrpSpPr>
      <p:grpSpPr>
        <a:xfrm>
          <a:off x="0" y="0"/>
          <a:ext cx="0" cy="0"/>
          <a:chOff x="0" y="0"/>
          <a:chExt cx="0" cy="0"/>
        </a:xfrm>
      </p:grpSpPr>
      <p:pic>
        <p:nvPicPr>
          <p:cNvPr id="2" name="Google Shape;55;p28">
            <a:extLst>
              <a:ext uri="{FF2B5EF4-FFF2-40B4-BE49-F238E27FC236}">
                <a16:creationId xmlns:a16="http://schemas.microsoft.com/office/drawing/2014/main" id="{B17E8399-CC07-9326-BEEA-EE4A51C96731}"/>
              </a:ext>
            </a:extLst>
          </p:cNvPr>
          <p:cNvPicPr preferRelativeResize="0"/>
          <p:nvPr userDrawn="1"/>
        </p:nvPicPr>
        <p:blipFill>
          <a:blip r:embed="rId2"/>
          <a:srcRect/>
          <a:stretch/>
        </p:blipFill>
        <p:spPr>
          <a:xfrm>
            <a:off x="0" y="0"/>
            <a:ext cx="16255998" cy="9143999"/>
          </a:xfrm>
          <a:prstGeom prst="rect">
            <a:avLst/>
          </a:prstGeom>
          <a:noFill/>
          <a:ln>
            <a:noFill/>
          </a:ln>
        </p:spPr>
      </p:pic>
      <p:sp>
        <p:nvSpPr>
          <p:cNvPr id="3" name="Google Shape;57;p28">
            <a:extLst>
              <a:ext uri="{FF2B5EF4-FFF2-40B4-BE49-F238E27FC236}">
                <a16:creationId xmlns:a16="http://schemas.microsoft.com/office/drawing/2014/main" id="{54903D4C-3777-4D71-46A6-B345D17576D5}"/>
              </a:ext>
            </a:extLst>
          </p:cNvPr>
          <p:cNvSpPr txBox="1">
            <a:spLocks noGrp="1"/>
          </p:cNvSpPr>
          <p:nvPr>
            <p:ph type="body" idx="10"/>
          </p:nvPr>
        </p:nvSpPr>
        <p:spPr>
          <a:xfrm>
            <a:off x="0" y="4114800"/>
            <a:ext cx="16256001" cy="914400"/>
          </a:xfrm>
          <a:prstGeom prst="rect">
            <a:avLst/>
          </a:prstGeom>
          <a:noFill/>
          <a:ln>
            <a:noFill/>
          </a:ln>
        </p:spPr>
        <p:txBody>
          <a:bodyPr spcFirstLastPara="1" wrap="square" lIns="91425" tIns="91425" rIns="91425" bIns="91425" anchor="ctr" anchorCtr="0">
            <a:noAutofit/>
          </a:bodyPr>
          <a:lstStyle>
            <a:lvl1pPr marL="0" lvl="0" indent="0" algn="ctr">
              <a:lnSpc>
                <a:spcPct val="114000"/>
              </a:lnSpc>
              <a:spcBef>
                <a:spcPts val="0"/>
              </a:spcBef>
              <a:spcAft>
                <a:spcPts val="0"/>
              </a:spcAft>
              <a:buSzPts val="2800"/>
              <a:buNone/>
              <a:defRPr sz="2800" b="1" i="0" u="none" strike="noStrike" cap="none">
                <a:solidFill>
                  <a:schemeClr val="tx1">
                    <a:lumMod val="75000"/>
                    <a:lumOff val="25000"/>
                  </a:schemeClr>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1117600" y="487363"/>
            <a:ext cx="14020801" cy="1766887"/>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1117600" y="2433638"/>
            <a:ext cx="14020801" cy="5802312"/>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1117600" y="8475663"/>
            <a:ext cx="3657600" cy="48577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13" name="Google Shape;13;p6"/>
          <p:cNvSpPr txBox="1">
            <a:spLocks noGrp="1"/>
          </p:cNvSpPr>
          <p:nvPr>
            <p:ph type="ftr" idx="11"/>
          </p:nvPr>
        </p:nvSpPr>
        <p:spPr>
          <a:xfrm>
            <a:off x="5384800" y="8475663"/>
            <a:ext cx="5486400" cy="48577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14" name="Google Shape;14;p6"/>
          <p:cNvSpPr txBox="1">
            <a:spLocks noGrp="1"/>
          </p:cNvSpPr>
          <p:nvPr>
            <p:ph type="sldNum" idx="12"/>
          </p:nvPr>
        </p:nvSpPr>
        <p:spPr>
          <a:xfrm>
            <a:off x="11480800" y="8475663"/>
            <a:ext cx="3657600" cy="48577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880" userDrawn="1">
          <p15:clr>
            <a:srgbClr val="F26B43"/>
          </p15:clr>
        </p15:guide>
        <p15:guide id="2" pos="51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2" name="Text Placeholder 1">
            <a:extLst>
              <a:ext uri="{FF2B5EF4-FFF2-40B4-BE49-F238E27FC236}">
                <a16:creationId xmlns:a16="http://schemas.microsoft.com/office/drawing/2014/main" id="{498F1C0F-1BF4-30D3-CAA6-AA4BBD06F83D}"/>
              </a:ext>
            </a:extLst>
          </p:cNvPr>
          <p:cNvSpPr>
            <a:spLocks noGrp="1"/>
          </p:cNvSpPr>
          <p:nvPr>
            <p:ph type="body" idx="10"/>
          </p:nvPr>
        </p:nvSpPr>
        <p:spPr/>
        <p:txBody>
          <a:bodyPr/>
          <a:lstStyle/>
          <a:p>
            <a:r>
              <a:rPr lang="en-IN" dirty="0"/>
              <a:t>Capstone Session 12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Arial"/>
              <a:buNone/>
            </a:pPr>
            <a:r>
              <a:rPr lang="en-US" b="1" i="0" dirty="0">
                <a:solidFill>
                  <a:srgbClr val="0D0D0D"/>
                </a:solidFill>
                <a:effectLst/>
                <a:latin typeface="Open Sans" pitchFamily="2" charset="0"/>
                <a:ea typeface="Open Sans" pitchFamily="2" charset="0"/>
                <a:cs typeface="Open Sans" pitchFamily="2" charset="0"/>
              </a:rPr>
              <a:t>Session 12: Enhancing Dental X-rays with Autoencoders</a:t>
            </a:r>
            <a:endParaRPr dirty="0"/>
          </a:p>
        </p:txBody>
      </p:sp>
      <p:sp>
        <p:nvSpPr>
          <p:cNvPr id="177" name="Google Shape;177;p3"/>
          <p:cNvSpPr txBox="1">
            <a:spLocks noGrp="1"/>
          </p:cNvSpPr>
          <p:nvPr>
            <p:ph type="body" idx="1"/>
          </p:nvPr>
        </p:nvSpPr>
        <p:spPr>
          <a:xfrm>
            <a:off x="1902091" y="1808291"/>
            <a:ext cx="12451817" cy="5527418"/>
          </a:xfrm>
          <a:prstGeom prst="rect">
            <a:avLst/>
          </a:prstGeom>
          <a:noFill/>
          <a:ln>
            <a:noFill/>
          </a:ln>
        </p:spPr>
        <p:txBody>
          <a:bodyPr spcFirstLastPara="1" wrap="square" lIns="91425" tIns="0" rIns="91425" bIns="0" anchor="t" anchorCtr="0">
            <a:noAutofit/>
          </a:bodyPr>
          <a:lstStyle/>
          <a:p>
            <a:pPr marL="228600" indent="0" algn="just" rtl="0">
              <a:spcBef>
                <a:spcPts val="0"/>
              </a:spcBef>
              <a:spcAft>
                <a:spcPts val="0"/>
              </a:spcAft>
            </a:pPr>
            <a:r>
              <a:rPr lang="en-US" b="1" i="0" u="none" strike="noStrike"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Task B:</a:t>
            </a:r>
          </a:p>
          <a:p>
            <a:pPr marL="228600" indent="0" algn="just" rtl="0">
              <a:spcBef>
                <a:spcPts val="0"/>
              </a:spcBef>
              <a:spcAft>
                <a:spcPts val="0"/>
              </a:spcAft>
            </a:pPr>
            <a:endParaRPr lang="en-US" b="0"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a:p>
            <a:pPr marL="571500" indent="-342900" rtl="0" fontAlgn="base">
              <a:spcBef>
                <a:spcPts val="0"/>
              </a:spcBef>
              <a:spcAft>
                <a:spcPts val="0"/>
              </a:spcAft>
              <a:buFont typeface="Arial" panose="020B0604020202020204" pitchFamily="34" charset="0"/>
              <a:buChar char="•"/>
            </a:pPr>
            <a:r>
              <a:rPr lang="en-US" b="0" i="0" u="none" strike="noStrike"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Evaluate the autoencoder model on x_test</a:t>
            </a:r>
          </a:p>
          <a:p>
            <a:pPr marL="1371600" rtl="0" fontAlgn="base">
              <a:spcBef>
                <a:spcPts val="0"/>
              </a:spcBef>
              <a:spcAft>
                <a:spcPts val="0"/>
              </a:spcAft>
              <a:buFont typeface="Arial" panose="020B0604020202020204" pitchFamily="34" charset="0"/>
              <a:buChar char="•"/>
            </a:pPr>
            <a:r>
              <a:rPr lang="en-US" b="0" i="0" u="none" strike="noStrike"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Pass the x_test into the encoder</a:t>
            </a:r>
          </a:p>
          <a:p>
            <a:pPr marL="1371600" rtl="0" fontAlgn="base">
              <a:spcBef>
                <a:spcPts val="0"/>
              </a:spcBef>
              <a:spcAft>
                <a:spcPts val="0"/>
              </a:spcAft>
              <a:buFont typeface="Arial" panose="020B0604020202020204" pitchFamily="34" charset="0"/>
              <a:buChar char="•"/>
            </a:pPr>
            <a:r>
              <a:rPr lang="en-US" b="0" i="0" u="none" strike="noStrike"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Pass the encoded images into the decoder. This step gives the decoded images that are reconstructed from the original.</a:t>
            </a:r>
          </a:p>
          <a:p>
            <a:pPr marL="571500" indent="-342900" rtl="0" fontAlgn="base">
              <a:spcBef>
                <a:spcPts val="0"/>
              </a:spcBef>
              <a:spcAft>
                <a:spcPts val="0"/>
              </a:spcAft>
              <a:buFont typeface="Arial" panose="020B0604020202020204" pitchFamily="34" charset="0"/>
              <a:buChar char="•"/>
            </a:pPr>
            <a:r>
              <a:rPr lang="en-US" b="0" i="0" u="none" strike="noStrike"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Plot both the first 10 noisy images (x_test_noisy) and images without noise produced by the autoencoder.  Check how well the AutoEncoder model has done the job with denoising.</a:t>
            </a:r>
          </a:p>
          <a:p>
            <a:pPr marL="228600" indent="0"/>
            <a:br>
              <a:rPr lang="en-US" b="0"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br>
            <a:endParaRPr lang="en-US" b="0" i="0" u="none" strike="noStrike"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3" name="Brandline_LVC">
            <a:extLst>
              <a:ext uri="{FF2B5EF4-FFF2-40B4-BE49-F238E27FC236}">
                <a16:creationId xmlns:a16="http://schemas.microsoft.com/office/drawing/2014/main" id="{2110C89F-0283-7F5A-1645-4FB34080C3EC}"/>
              </a:ext>
            </a:extLst>
          </p:cNvPr>
          <p:cNvSpPr/>
          <p:nvPr/>
        </p:nvSpPr>
        <p:spPr>
          <a:xfrm>
            <a:off x="2975030" y="816324"/>
            <a:ext cx="10305226"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25400" cap="flat" cmpd="sng" algn="ctr">
            <a:noFill/>
            <a:prstDash val="soli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158488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2" name="Text Placeholder 1">
            <a:extLst>
              <a:ext uri="{FF2B5EF4-FFF2-40B4-BE49-F238E27FC236}">
                <a16:creationId xmlns:a16="http://schemas.microsoft.com/office/drawing/2014/main" id="{4851A74D-0B65-3FCD-1FAD-8688A9E25106}"/>
              </a:ext>
            </a:extLst>
          </p:cNvPr>
          <p:cNvSpPr>
            <a:spLocks noGrp="1"/>
          </p:cNvSpPr>
          <p:nvPr>
            <p:ph type="body" idx="10"/>
          </p:nvPr>
        </p:nvSpPr>
        <p:spPr/>
        <p:txBody>
          <a:bodyPr/>
          <a:lstStyle/>
          <a:p>
            <a:r>
              <a:rPr lang="en-IN" dirty="0"/>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
          <p:cNvSpPr txBox="1">
            <a:spLocks noGrp="1"/>
          </p:cNvSpPr>
          <p:nvPr>
            <p:ph type="body" idx="10"/>
          </p:nvPr>
        </p:nvSpPr>
        <p:spPr>
          <a:xfrm>
            <a:off x="0" y="4114800"/>
            <a:ext cx="16256000" cy="914400"/>
          </a:xfrm>
          <a:noFill/>
          <a:ln>
            <a:noFill/>
          </a:ln>
        </p:spPr>
        <p:txBody>
          <a:bodyPr spcFirstLastPara="1" wrap="square" lIns="91425" tIns="91425" rIns="91425" bIns="91425" anchor="ctr" anchorCtr="0">
            <a:noAutofit/>
          </a:bodyPr>
          <a:lstStyle/>
          <a:p>
            <a:pPr lvl="0"/>
            <a:r>
              <a:rPr lang="en-US" dirty="0"/>
              <a:t>Deep Learning for Advanced Modeling</a:t>
            </a:r>
          </a:p>
        </p:txBody>
      </p:sp>
    </p:spTree>
    <p:extLst>
      <p:ext uri="{BB962C8B-B14F-4D97-AF65-F5344CB8AC3E}">
        <p14:creationId xmlns:p14="http://schemas.microsoft.com/office/powerpoint/2010/main" val="433651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Arial"/>
              <a:buNone/>
            </a:pPr>
            <a:r>
              <a:rPr lang="en-US" dirty="0"/>
              <a:t>Deep Learning for Customer Insights</a:t>
            </a:r>
            <a:endParaRPr dirty="0"/>
          </a:p>
        </p:txBody>
      </p:sp>
      <p:sp>
        <p:nvSpPr>
          <p:cNvPr id="6" name="Google Shape;177;p3">
            <a:extLst>
              <a:ext uri="{FF2B5EF4-FFF2-40B4-BE49-F238E27FC236}">
                <a16:creationId xmlns:a16="http://schemas.microsoft.com/office/drawing/2014/main" id="{AAB92152-DAE2-4E60-8126-B46EF40EB5AC}"/>
              </a:ext>
            </a:extLst>
          </p:cNvPr>
          <p:cNvSpPr txBox="1">
            <a:spLocks/>
          </p:cNvSpPr>
          <p:nvPr/>
        </p:nvSpPr>
        <p:spPr>
          <a:xfrm>
            <a:off x="1662602" y="1358457"/>
            <a:ext cx="12930795" cy="1102110"/>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228600" algn="l" rtl="0">
              <a:lnSpc>
                <a:spcPct val="115000"/>
              </a:lnSpc>
              <a:spcBef>
                <a:spcPts val="1000"/>
              </a:spcBef>
              <a:spcAft>
                <a:spcPts val="0"/>
              </a:spcAft>
              <a:buClr>
                <a:schemeClr val="dk1"/>
              </a:buClr>
              <a:buSzPts val="2800"/>
              <a:buFont typeface="Arial"/>
              <a:buNone/>
              <a:defRPr sz="22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ctr"/>
            <a:r>
              <a:rPr lang="en-US" dirty="0">
                <a:solidFill>
                  <a:schemeClr val="tx1">
                    <a:lumMod val="75000"/>
                    <a:lumOff val="25000"/>
                  </a:schemeClr>
                </a:solidFill>
              </a:rPr>
              <a:t>Aura must offer intuitive analyses that help customers make informed decisions to push relevant ads, services and products based on real-time user sentiments. </a:t>
            </a:r>
          </a:p>
          <a:p>
            <a:pPr algn="ctr" rtl="0">
              <a:spcBef>
                <a:spcPts val="1000"/>
              </a:spcBef>
              <a:spcAft>
                <a:spcPts val="0"/>
              </a:spcAft>
            </a:pPr>
            <a:endParaRPr lang="en-US" dirty="0">
              <a:solidFill>
                <a:schemeClr val="tx1">
                  <a:lumMod val="75000"/>
                  <a:lumOff val="25000"/>
                </a:schemeClr>
              </a:solidFill>
            </a:endParaRPr>
          </a:p>
        </p:txBody>
      </p:sp>
      <p:grpSp>
        <p:nvGrpSpPr>
          <p:cNvPr id="36" name="Group 35">
            <a:extLst>
              <a:ext uri="{FF2B5EF4-FFF2-40B4-BE49-F238E27FC236}">
                <a16:creationId xmlns:a16="http://schemas.microsoft.com/office/drawing/2014/main" id="{E8D70B6B-BDDB-41E9-8039-163CA348E8CC}"/>
              </a:ext>
            </a:extLst>
          </p:cNvPr>
          <p:cNvGrpSpPr/>
          <p:nvPr/>
        </p:nvGrpSpPr>
        <p:grpSpPr>
          <a:xfrm>
            <a:off x="2322183" y="3490360"/>
            <a:ext cx="11611634" cy="3941176"/>
            <a:chOff x="1785389" y="3490360"/>
            <a:chExt cx="11611634" cy="3941176"/>
          </a:xfrm>
        </p:grpSpPr>
        <p:sp>
          <p:nvSpPr>
            <p:cNvPr id="13" name="Rectangle: Rounded Corners 12">
              <a:extLst>
                <a:ext uri="{FF2B5EF4-FFF2-40B4-BE49-F238E27FC236}">
                  <a16:creationId xmlns:a16="http://schemas.microsoft.com/office/drawing/2014/main" id="{FB20417E-810A-4294-82D2-1F5F0A42C502}"/>
                </a:ext>
              </a:extLst>
            </p:cNvPr>
            <p:cNvSpPr/>
            <p:nvPr/>
          </p:nvSpPr>
          <p:spPr>
            <a:xfrm>
              <a:off x="1785389" y="3947253"/>
              <a:ext cx="11611634" cy="3484283"/>
            </a:xfrm>
            <a:prstGeom prst="roundRect">
              <a:avLst/>
            </a:prstGeom>
            <a:noFill/>
            <a:ln>
              <a:solidFill>
                <a:srgbClr val="162E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Rectangle: Rounded Corners 13">
              <a:extLst>
                <a:ext uri="{FF2B5EF4-FFF2-40B4-BE49-F238E27FC236}">
                  <a16:creationId xmlns:a16="http://schemas.microsoft.com/office/drawing/2014/main" id="{12720957-D595-400C-9928-1939F9726917}"/>
                </a:ext>
              </a:extLst>
            </p:cNvPr>
            <p:cNvSpPr/>
            <p:nvPr/>
          </p:nvSpPr>
          <p:spPr>
            <a:xfrm>
              <a:off x="4531206" y="3490360"/>
              <a:ext cx="5297716" cy="684415"/>
            </a:xfrm>
            <a:prstGeom prst="roundRect">
              <a:avLst/>
            </a:prstGeom>
            <a:solidFill>
              <a:srgbClr val="C7D3DD"/>
            </a:solidFill>
            <a:ln>
              <a:solidFill>
                <a:srgbClr val="162E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err="1">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ClickO’s</a:t>
              </a: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 customers</a:t>
              </a:r>
            </a:p>
          </p:txBody>
        </p:sp>
        <p:grpSp>
          <p:nvGrpSpPr>
            <p:cNvPr id="32" name="Group 31">
              <a:extLst>
                <a:ext uri="{FF2B5EF4-FFF2-40B4-BE49-F238E27FC236}">
                  <a16:creationId xmlns:a16="http://schemas.microsoft.com/office/drawing/2014/main" id="{1F823BB5-6FCB-4023-AC76-A455C3A68E5D}"/>
                </a:ext>
              </a:extLst>
            </p:cNvPr>
            <p:cNvGrpSpPr/>
            <p:nvPr/>
          </p:nvGrpSpPr>
          <p:grpSpPr>
            <a:xfrm>
              <a:off x="1956274" y="4885084"/>
              <a:ext cx="2084486" cy="2104664"/>
              <a:chOff x="1956274" y="4885084"/>
              <a:chExt cx="2084486" cy="2104664"/>
            </a:xfrm>
          </p:grpSpPr>
          <p:sp>
            <p:nvSpPr>
              <p:cNvPr id="24" name="TextBox 23">
                <a:extLst>
                  <a:ext uri="{FF2B5EF4-FFF2-40B4-BE49-F238E27FC236}">
                    <a16:creationId xmlns:a16="http://schemas.microsoft.com/office/drawing/2014/main" id="{BF4D5D64-3B07-4F56-9730-F859BFFB10E5}"/>
                  </a:ext>
                </a:extLst>
              </p:cNvPr>
              <p:cNvSpPr txBox="1"/>
              <p:nvPr/>
            </p:nvSpPr>
            <p:spPr>
              <a:xfrm>
                <a:off x="1956274" y="6149133"/>
                <a:ext cx="2084486" cy="840615"/>
              </a:xfrm>
              <a:prstGeom prst="rect">
                <a:avLst/>
              </a:prstGeom>
              <a:noFill/>
            </p:spPr>
            <p:txBody>
              <a:bodyPr wrap="square" rtlCol="0">
                <a:spAutoFit/>
              </a:bodyPr>
              <a:lstStyle/>
              <a:p>
                <a:pPr algn="ctr">
                  <a:lnSpc>
                    <a:spcPct val="114000"/>
                  </a:lnSpc>
                </a:pP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Banking Organization</a:t>
                </a:r>
                <a:endPar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5" name="Graphic 4">
                <a:extLst>
                  <a:ext uri="{FF2B5EF4-FFF2-40B4-BE49-F238E27FC236}">
                    <a16:creationId xmlns:a16="http://schemas.microsoft.com/office/drawing/2014/main" id="{7A2DEBA7-77BF-41E8-A2E6-DEF76ED654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47963" y="4885084"/>
                <a:ext cx="1260000" cy="1260000"/>
              </a:xfrm>
              <a:prstGeom prst="rect">
                <a:avLst/>
              </a:prstGeom>
            </p:spPr>
          </p:pic>
        </p:grpSp>
        <p:grpSp>
          <p:nvGrpSpPr>
            <p:cNvPr id="33" name="Group 32">
              <a:extLst>
                <a:ext uri="{FF2B5EF4-FFF2-40B4-BE49-F238E27FC236}">
                  <a16:creationId xmlns:a16="http://schemas.microsoft.com/office/drawing/2014/main" id="{AD690AE4-F96A-4E81-BEF0-5045E637E44B}"/>
                </a:ext>
              </a:extLst>
            </p:cNvPr>
            <p:cNvGrpSpPr/>
            <p:nvPr/>
          </p:nvGrpSpPr>
          <p:grpSpPr>
            <a:xfrm>
              <a:off x="4881991" y="4865767"/>
              <a:ext cx="2084486" cy="2114654"/>
              <a:chOff x="4881991" y="4865767"/>
              <a:chExt cx="2084486" cy="2114654"/>
            </a:xfrm>
          </p:grpSpPr>
          <p:sp>
            <p:nvSpPr>
              <p:cNvPr id="20" name="TextBox 19">
                <a:extLst>
                  <a:ext uri="{FF2B5EF4-FFF2-40B4-BE49-F238E27FC236}">
                    <a16:creationId xmlns:a16="http://schemas.microsoft.com/office/drawing/2014/main" id="{734B8380-BF50-4B01-8E23-95F914D363CF}"/>
                  </a:ext>
                </a:extLst>
              </p:cNvPr>
              <p:cNvSpPr txBox="1"/>
              <p:nvPr/>
            </p:nvSpPr>
            <p:spPr>
              <a:xfrm>
                <a:off x="4881991" y="6139806"/>
                <a:ext cx="2084486" cy="840615"/>
              </a:xfrm>
              <a:prstGeom prst="rect">
                <a:avLst/>
              </a:prstGeom>
              <a:noFill/>
            </p:spPr>
            <p:txBody>
              <a:bodyPr wrap="square" rtlCol="0">
                <a:spAutoFit/>
              </a:bodyPr>
              <a:lstStyle/>
              <a:p>
                <a:pPr algn="ctr">
                  <a:lnSpc>
                    <a:spcPct val="114000"/>
                  </a:lnSpc>
                </a:pP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Movie Theater Owner</a:t>
                </a:r>
                <a:endPar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6" name="Graphic 25">
                <a:extLst>
                  <a:ext uri="{FF2B5EF4-FFF2-40B4-BE49-F238E27FC236}">
                    <a16:creationId xmlns:a16="http://schemas.microsoft.com/office/drawing/2014/main" id="{00AD6CC9-C1E7-41D4-BE93-DEBB552A1B7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288237" y="4865767"/>
                <a:ext cx="1260000" cy="1260000"/>
              </a:xfrm>
              <a:prstGeom prst="rect">
                <a:avLst/>
              </a:prstGeom>
            </p:spPr>
          </p:pic>
        </p:grpSp>
        <p:grpSp>
          <p:nvGrpSpPr>
            <p:cNvPr id="34" name="Group 33">
              <a:extLst>
                <a:ext uri="{FF2B5EF4-FFF2-40B4-BE49-F238E27FC236}">
                  <a16:creationId xmlns:a16="http://schemas.microsoft.com/office/drawing/2014/main" id="{1FB8010F-3A17-4D68-9E9F-13D0DD05FCD8}"/>
                </a:ext>
              </a:extLst>
            </p:cNvPr>
            <p:cNvGrpSpPr/>
            <p:nvPr/>
          </p:nvGrpSpPr>
          <p:grpSpPr>
            <a:xfrm>
              <a:off x="7716268" y="4885084"/>
              <a:ext cx="2084486" cy="2104664"/>
              <a:chOff x="7716268" y="4885084"/>
              <a:chExt cx="2084486" cy="2104664"/>
            </a:xfrm>
          </p:grpSpPr>
          <p:sp>
            <p:nvSpPr>
              <p:cNvPr id="18" name="TextBox 17">
                <a:extLst>
                  <a:ext uri="{FF2B5EF4-FFF2-40B4-BE49-F238E27FC236}">
                    <a16:creationId xmlns:a16="http://schemas.microsoft.com/office/drawing/2014/main" id="{80662213-22DD-4D8E-9663-26EC4E283577}"/>
                  </a:ext>
                </a:extLst>
              </p:cNvPr>
              <p:cNvSpPr txBox="1"/>
              <p:nvPr/>
            </p:nvSpPr>
            <p:spPr>
              <a:xfrm>
                <a:off x="7716268" y="6149133"/>
                <a:ext cx="2084486" cy="840615"/>
              </a:xfrm>
              <a:prstGeom prst="rect">
                <a:avLst/>
              </a:prstGeom>
              <a:noFill/>
            </p:spPr>
            <p:txBody>
              <a:bodyPr wrap="square" rtlCol="0">
                <a:spAutoFit/>
              </a:bodyPr>
              <a:lstStyle/>
              <a:p>
                <a:pPr algn="ctr">
                  <a:lnSpc>
                    <a:spcPct val="114000"/>
                  </a:lnSpc>
                </a:pP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E-Commerce Company</a:t>
                </a:r>
                <a:endPar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28" name="Graphic 27">
                <a:extLst>
                  <a:ext uri="{FF2B5EF4-FFF2-40B4-BE49-F238E27FC236}">
                    <a16:creationId xmlns:a16="http://schemas.microsoft.com/office/drawing/2014/main" id="{9AD56205-4F55-4324-B19A-F7D2D3CDADA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128511" y="4885084"/>
                <a:ext cx="1260000" cy="1260000"/>
              </a:xfrm>
              <a:prstGeom prst="rect">
                <a:avLst/>
              </a:prstGeom>
            </p:spPr>
          </p:pic>
        </p:grpSp>
        <p:grpSp>
          <p:nvGrpSpPr>
            <p:cNvPr id="35" name="Group 34">
              <a:extLst>
                <a:ext uri="{FF2B5EF4-FFF2-40B4-BE49-F238E27FC236}">
                  <a16:creationId xmlns:a16="http://schemas.microsoft.com/office/drawing/2014/main" id="{6E6215FB-C83A-4F83-A500-E73CDCD75CDF}"/>
                </a:ext>
              </a:extLst>
            </p:cNvPr>
            <p:cNvGrpSpPr/>
            <p:nvPr/>
          </p:nvGrpSpPr>
          <p:grpSpPr>
            <a:xfrm>
              <a:off x="10721224" y="4865767"/>
              <a:ext cx="2084486" cy="1738042"/>
              <a:chOff x="10721224" y="4865767"/>
              <a:chExt cx="2084486" cy="1738042"/>
            </a:xfrm>
          </p:grpSpPr>
          <p:sp>
            <p:nvSpPr>
              <p:cNvPr id="16" name="TextBox 15">
                <a:extLst>
                  <a:ext uri="{FF2B5EF4-FFF2-40B4-BE49-F238E27FC236}">
                    <a16:creationId xmlns:a16="http://schemas.microsoft.com/office/drawing/2014/main" id="{50AD9E54-2E2B-4C8F-A16A-E004394C5727}"/>
                  </a:ext>
                </a:extLst>
              </p:cNvPr>
              <p:cNvSpPr txBox="1"/>
              <p:nvPr/>
            </p:nvSpPr>
            <p:spPr>
              <a:xfrm>
                <a:off x="10721224" y="6149133"/>
                <a:ext cx="2084486" cy="454676"/>
              </a:xfrm>
              <a:prstGeom prst="rect">
                <a:avLst/>
              </a:prstGeom>
              <a:noFill/>
            </p:spPr>
            <p:txBody>
              <a:bodyPr wrap="square" rtlCol="0">
                <a:spAutoFit/>
              </a:bodyPr>
              <a:lstStyle/>
              <a:p>
                <a:pPr algn="ctr">
                  <a:lnSpc>
                    <a:spcPct val="114000"/>
                  </a:lnSpc>
                </a:pP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Dental Clinic</a:t>
                </a:r>
                <a:endParaRPr lang="en-IN"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31" name="Graphic 30">
                <a:extLst>
                  <a:ext uri="{FF2B5EF4-FFF2-40B4-BE49-F238E27FC236}">
                    <a16:creationId xmlns:a16="http://schemas.microsoft.com/office/drawing/2014/main" id="{B5087CC5-8C2A-4C6B-B331-F3DD52EC303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968785" y="4865767"/>
                <a:ext cx="1260000" cy="1260000"/>
              </a:xfrm>
              <a:prstGeom prst="rect">
                <a:avLst/>
              </a:prstGeom>
            </p:spPr>
          </p:pic>
        </p:grpSp>
      </p:grpSp>
      <p:sp>
        <p:nvSpPr>
          <p:cNvPr id="3" name="Brandline_LVC">
            <a:extLst>
              <a:ext uri="{FF2B5EF4-FFF2-40B4-BE49-F238E27FC236}">
                <a16:creationId xmlns:a16="http://schemas.microsoft.com/office/drawing/2014/main" id="{F8D8AE08-F026-6478-300C-ED4A85145221}"/>
              </a:ext>
            </a:extLst>
          </p:cNvPr>
          <p:cNvSpPr/>
          <p:nvPr/>
        </p:nvSpPr>
        <p:spPr>
          <a:xfrm>
            <a:off x="4629118" y="816324"/>
            <a:ext cx="6996653"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25400" cap="flat" cmpd="sng" algn="ctr">
            <a:noFill/>
            <a:prstDash val="soli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23639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
          <p:cNvSpPr txBox="1">
            <a:spLocks noGrp="1"/>
          </p:cNvSpPr>
          <p:nvPr>
            <p:ph type="title"/>
          </p:nvPr>
        </p:nvSpPr>
        <p:spPr>
          <a:xfrm>
            <a:off x="-10160" y="213252"/>
            <a:ext cx="16276320" cy="6872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Arial"/>
              <a:buNone/>
            </a:pPr>
            <a:r>
              <a:rPr lang="en-US" dirty="0"/>
              <a:t>Project Statement</a:t>
            </a:r>
            <a:endParaRPr dirty="0"/>
          </a:p>
        </p:txBody>
      </p:sp>
      <p:sp>
        <p:nvSpPr>
          <p:cNvPr id="6" name="Google Shape;177;p3">
            <a:extLst>
              <a:ext uri="{FF2B5EF4-FFF2-40B4-BE49-F238E27FC236}">
                <a16:creationId xmlns:a16="http://schemas.microsoft.com/office/drawing/2014/main" id="{AAB92152-DAE2-4E60-8126-B46EF40EB5AC}"/>
              </a:ext>
            </a:extLst>
          </p:cNvPr>
          <p:cNvSpPr txBox="1">
            <a:spLocks/>
          </p:cNvSpPr>
          <p:nvPr/>
        </p:nvSpPr>
        <p:spPr>
          <a:xfrm>
            <a:off x="1662602" y="1358457"/>
            <a:ext cx="12930795" cy="852728"/>
          </a:xfrm>
          <a:prstGeom prst="rect">
            <a:avLst/>
          </a:prstGeom>
          <a:noFill/>
          <a:ln>
            <a:noFill/>
          </a:ln>
        </p:spPr>
        <p:txBody>
          <a:bodyPr spcFirstLastPara="1" wrap="square" lIns="91425" tIns="0" rIns="91425" bIns="0" anchor="t" anchorCtr="0">
            <a:noAutofit/>
          </a:bodyPr>
          <a:lstStyle>
            <a:defPPr marR="0" lvl="0" algn="l" rtl="0">
              <a:lnSpc>
                <a:spcPct val="100000"/>
              </a:lnSpc>
              <a:spcBef>
                <a:spcPts val="0"/>
              </a:spcBef>
              <a:spcAft>
                <a:spcPts val="0"/>
              </a:spcAft>
            </a:defPPr>
            <a:lvl1pPr marL="457200" marR="0" lvl="0" indent="-228600" algn="l" rtl="0">
              <a:lnSpc>
                <a:spcPct val="115000"/>
              </a:lnSpc>
              <a:spcBef>
                <a:spcPts val="1000"/>
              </a:spcBef>
              <a:spcAft>
                <a:spcPts val="0"/>
              </a:spcAft>
              <a:buClr>
                <a:schemeClr val="dk1"/>
              </a:buClr>
              <a:buSzPts val="2800"/>
              <a:buFont typeface="Arial"/>
              <a:buNone/>
              <a:defRPr sz="22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algn="ctr" rtl="0">
              <a:spcBef>
                <a:spcPts val="1000"/>
              </a:spcBef>
              <a:spcAft>
                <a:spcPts val="0"/>
              </a:spcAft>
            </a:pPr>
            <a:r>
              <a:rPr lang="en-US" dirty="0">
                <a:solidFill>
                  <a:schemeClr val="tx1">
                    <a:lumMod val="75000"/>
                    <a:lumOff val="25000"/>
                  </a:schemeClr>
                </a:solidFill>
              </a:rPr>
              <a:t>Build necessary data aggregation, wrangling, and visualization modules for Aura using the Healthcare dataset.</a:t>
            </a:r>
          </a:p>
        </p:txBody>
      </p:sp>
      <p:grpSp>
        <p:nvGrpSpPr>
          <p:cNvPr id="5" name="Group 4">
            <a:extLst>
              <a:ext uri="{FF2B5EF4-FFF2-40B4-BE49-F238E27FC236}">
                <a16:creationId xmlns:a16="http://schemas.microsoft.com/office/drawing/2014/main" id="{767C7A11-D8CE-428E-9E65-0F34C33BFFAB}"/>
              </a:ext>
            </a:extLst>
          </p:cNvPr>
          <p:cNvGrpSpPr/>
          <p:nvPr/>
        </p:nvGrpSpPr>
        <p:grpSpPr>
          <a:xfrm>
            <a:off x="1101502" y="2792566"/>
            <a:ext cx="14052996" cy="4819322"/>
            <a:chOff x="876632" y="2773516"/>
            <a:chExt cx="14052996" cy="4819322"/>
          </a:xfrm>
        </p:grpSpPr>
        <p:grpSp>
          <p:nvGrpSpPr>
            <p:cNvPr id="9" name="Group 8">
              <a:extLst>
                <a:ext uri="{FF2B5EF4-FFF2-40B4-BE49-F238E27FC236}">
                  <a16:creationId xmlns:a16="http://schemas.microsoft.com/office/drawing/2014/main" id="{112D4D84-51BC-49FB-B7F9-34B1BBC7B46E}"/>
                </a:ext>
              </a:extLst>
            </p:cNvPr>
            <p:cNvGrpSpPr/>
            <p:nvPr/>
          </p:nvGrpSpPr>
          <p:grpSpPr>
            <a:xfrm>
              <a:off x="8308754" y="2773516"/>
              <a:ext cx="6620874" cy="4819322"/>
              <a:chOff x="7779644" y="3172523"/>
              <a:chExt cx="6620874" cy="4819322"/>
            </a:xfrm>
          </p:grpSpPr>
          <p:sp>
            <p:nvSpPr>
              <p:cNvPr id="11" name="Google Shape;844;p80">
                <a:extLst>
                  <a:ext uri="{FF2B5EF4-FFF2-40B4-BE49-F238E27FC236}">
                    <a16:creationId xmlns:a16="http://schemas.microsoft.com/office/drawing/2014/main" id="{D8F19AB4-7153-4EB8-B38E-75C8C611D21A}"/>
                  </a:ext>
                </a:extLst>
              </p:cNvPr>
              <p:cNvSpPr/>
              <p:nvPr/>
            </p:nvSpPr>
            <p:spPr>
              <a:xfrm>
                <a:off x="8516707" y="4520737"/>
                <a:ext cx="5883811" cy="774680"/>
              </a:xfrm>
              <a:prstGeom prst="roundRect">
                <a:avLst>
                  <a:gd name="adj" fmla="val 16667"/>
                </a:avLst>
              </a:prstGeom>
              <a:noFill/>
              <a:ln w="9525" cap="flat" cmpd="sng">
                <a:solidFill>
                  <a:srgbClr val="009FB7"/>
                </a:solidFill>
                <a:prstDash val="solid"/>
                <a:round/>
                <a:headEnd type="none" w="sm" len="sm"/>
                <a:tailEnd type="none" w="sm" len="sm"/>
              </a:ln>
            </p:spPr>
            <p:txBody>
              <a:bodyPr spcFirstLastPara="1" wrap="square" lIns="91425" tIns="0" rIns="91425" bIns="0" anchor="t" anchorCtr="0">
                <a:noAutofit/>
              </a:bodyPr>
              <a:lstStyle/>
              <a:p>
                <a:pPr marL="0" marR="0" lvl="0" indent="0" algn="l" rtl="0">
                  <a:lnSpc>
                    <a:spcPct val="115000"/>
                  </a:lnSpc>
                  <a:spcBef>
                    <a:spcPts val="1000"/>
                  </a:spcBef>
                  <a:spcAft>
                    <a:spcPts val="0"/>
                  </a:spcAft>
                  <a:buClr>
                    <a:schemeClr val="dk1"/>
                  </a:buClr>
                  <a:buSzPts val="2800"/>
                  <a:buFont typeface="Arial"/>
                  <a:buNone/>
                </a:pPr>
                <a:r>
                  <a:rPr lang="en-US" sz="2200" b="0" i="0" u="none" strike="noStrike" cap="none" dirty="0">
                    <a:solidFill>
                      <a:srgbClr val="404040"/>
                    </a:solidFill>
                    <a:latin typeface="Open Sans"/>
                    <a:ea typeface="Open Sans"/>
                    <a:cs typeface="Open Sans"/>
                    <a:sym typeface="Open Sans"/>
                  </a:rPr>
                  <a:t>Detect humans wearing face masks</a:t>
                </a:r>
                <a:endParaRPr dirty="0"/>
              </a:p>
            </p:txBody>
          </p:sp>
          <p:sp>
            <p:nvSpPr>
              <p:cNvPr id="13" name="Google Shape;846;p80">
                <a:extLst>
                  <a:ext uri="{FF2B5EF4-FFF2-40B4-BE49-F238E27FC236}">
                    <a16:creationId xmlns:a16="http://schemas.microsoft.com/office/drawing/2014/main" id="{D850F102-A30B-468C-BD4E-6BBAB6C7BF88}"/>
                  </a:ext>
                </a:extLst>
              </p:cNvPr>
              <p:cNvSpPr/>
              <p:nvPr/>
            </p:nvSpPr>
            <p:spPr>
              <a:xfrm>
                <a:off x="8516707" y="5868951"/>
                <a:ext cx="5883805" cy="774680"/>
              </a:xfrm>
              <a:prstGeom prst="roundRect">
                <a:avLst>
                  <a:gd name="adj" fmla="val 16667"/>
                </a:avLst>
              </a:prstGeom>
              <a:noFill/>
              <a:ln w="9525" cap="flat" cmpd="sng">
                <a:solidFill>
                  <a:srgbClr val="009FB7"/>
                </a:solidFill>
                <a:prstDash val="solid"/>
                <a:round/>
                <a:headEnd type="none" w="sm" len="sm"/>
                <a:tailEnd type="none" w="sm" len="sm"/>
              </a:ln>
            </p:spPr>
            <p:txBody>
              <a:bodyPr spcFirstLastPara="1" wrap="square" lIns="91425" tIns="0" rIns="91425" bIns="0" anchor="t" anchorCtr="0">
                <a:noAutofit/>
              </a:bodyPr>
              <a:lstStyle/>
              <a:p>
                <a:pPr marL="0" marR="0" lvl="0" indent="0" algn="l" rtl="0">
                  <a:lnSpc>
                    <a:spcPct val="115000"/>
                  </a:lnSpc>
                  <a:spcBef>
                    <a:spcPts val="1000"/>
                  </a:spcBef>
                  <a:spcAft>
                    <a:spcPts val="0"/>
                  </a:spcAft>
                  <a:buClr>
                    <a:schemeClr val="dk1"/>
                  </a:buClr>
                  <a:buSzPts val="2800"/>
                  <a:buFont typeface="Arial"/>
                  <a:buNone/>
                </a:pPr>
                <a:r>
                  <a:rPr lang="en-US" sz="2200" b="0" i="0" u="none" strike="noStrike" cap="none" dirty="0">
                    <a:solidFill>
                      <a:srgbClr val="404040"/>
                    </a:solidFill>
                    <a:latin typeface="Open Sans"/>
                    <a:ea typeface="Open Sans"/>
                    <a:cs typeface="Open Sans"/>
                    <a:sym typeface="Open Sans"/>
                  </a:rPr>
                  <a:t>Classify customer product reviews</a:t>
                </a:r>
                <a:endParaRPr dirty="0"/>
              </a:p>
            </p:txBody>
          </p:sp>
          <p:sp>
            <p:nvSpPr>
              <p:cNvPr id="14" name="Google Shape;847;p80">
                <a:extLst>
                  <a:ext uri="{FF2B5EF4-FFF2-40B4-BE49-F238E27FC236}">
                    <a16:creationId xmlns:a16="http://schemas.microsoft.com/office/drawing/2014/main" id="{22FFD164-2102-4C75-8F8C-EB69C1C0403F}"/>
                  </a:ext>
                </a:extLst>
              </p:cNvPr>
              <p:cNvSpPr/>
              <p:nvPr/>
            </p:nvSpPr>
            <p:spPr>
              <a:xfrm>
                <a:off x="8516708" y="3172523"/>
                <a:ext cx="5883806" cy="774680"/>
              </a:xfrm>
              <a:prstGeom prst="roundRect">
                <a:avLst>
                  <a:gd name="adj" fmla="val 16667"/>
                </a:avLst>
              </a:prstGeom>
              <a:noFill/>
              <a:ln w="9525" cap="flat" cmpd="sng">
                <a:solidFill>
                  <a:srgbClr val="009FB7"/>
                </a:solidFill>
                <a:prstDash val="solid"/>
                <a:round/>
                <a:headEnd type="none" w="sm" len="sm"/>
                <a:tailEnd type="none" w="sm" len="sm"/>
              </a:ln>
            </p:spPr>
            <p:txBody>
              <a:bodyPr spcFirstLastPara="1" wrap="square" lIns="91425" tIns="0" rIns="91425" bIns="0" anchor="t" anchorCtr="0">
                <a:noAutofit/>
              </a:bodyPr>
              <a:lstStyle/>
              <a:p>
                <a:pPr marL="0" marR="0" lvl="0" indent="0" algn="l" rtl="0">
                  <a:lnSpc>
                    <a:spcPct val="115000"/>
                  </a:lnSpc>
                  <a:spcBef>
                    <a:spcPts val="1000"/>
                  </a:spcBef>
                  <a:spcAft>
                    <a:spcPts val="0"/>
                  </a:spcAft>
                  <a:buClr>
                    <a:schemeClr val="dk1"/>
                  </a:buClr>
                  <a:buSzPts val="2800"/>
                  <a:buFont typeface="Arial"/>
                  <a:buNone/>
                </a:pPr>
                <a:r>
                  <a:rPr lang="en-US" sz="2200" b="0" i="0" u="none" strike="noStrike" cap="none" dirty="0">
                    <a:solidFill>
                      <a:srgbClr val="3F3F3F"/>
                    </a:solidFill>
                    <a:latin typeface="Open Sans"/>
                    <a:ea typeface="Open Sans"/>
                    <a:cs typeface="Open Sans"/>
                    <a:sym typeface="Open Sans"/>
                  </a:rPr>
                  <a:t>Identify customers who churn the bank</a:t>
                </a:r>
                <a:endParaRPr sz="2200" b="0" i="0" u="none" strike="noStrike" cap="none" dirty="0">
                  <a:solidFill>
                    <a:srgbClr val="404040"/>
                  </a:solidFill>
                  <a:latin typeface="Open Sans"/>
                  <a:ea typeface="Open Sans"/>
                  <a:cs typeface="Open Sans"/>
                  <a:sym typeface="Open Sans"/>
                </a:endParaRPr>
              </a:p>
            </p:txBody>
          </p:sp>
          <p:cxnSp>
            <p:nvCxnSpPr>
              <p:cNvPr id="15" name="Google Shape;849;p80">
                <a:extLst>
                  <a:ext uri="{FF2B5EF4-FFF2-40B4-BE49-F238E27FC236}">
                    <a16:creationId xmlns:a16="http://schemas.microsoft.com/office/drawing/2014/main" id="{900860DB-6A9C-448D-AD56-516EAB0157F2}"/>
                  </a:ext>
                </a:extLst>
              </p:cNvPr>
              <p:cNvCxnSpPr>
                <a:cxnSpLocks/>
                <a:stCxn id="16" idx="4"/>
                <a:endCxn id="20" idx="0"/>
              </p:cNvCxnSpPr>
              <p:nvPr/>
            </p:nvCxnSpPr>
            <p:spPr>
              <a:xfrm>
                <a:off x="8014324" y="3962159"/>
                <a:ext cx="0" cy="3354024"/>
              </a:xfrm>
              <a:prstGeom prst="straightConnector1">
                <a:avLst/>
              </a:prstGeom>
              <a:noFill/>
              <a:ln w="38100" cap="flat" cmpd="sng">
                <a:solidFill>
                  <a:srgbClr val="848FA5"/>
                </a:solidFill>
                <a:prstDash val="solid"/>
                <a:round/>
                <a:headEnd type="none" w="sm" len="sm"/>
                <a:tailEnd type="none" w="sm" len="sm"/>
              </a:ln>
              <a:effectLst>
                <a:outerShdw blurRad="50800" dist="38100" dir="2700000" algn="tl" rotWithShape="0">
                  <a:srgbClr val="000000">
                    <a:alpha val="40000"/>
                  </a:srgbClr>
                </a:outerShdw>
              </a:effectLst>
            </p:spPr>
          </p:cxnSp>
          <p:sp>
            <p:nvSpPr>
              <p:cNvPr id="16" name="Google Shape;850;p80">
                <a:extLst>
                  <a:ext uri="{FF2B5EF4-FFF2-40B4-BE49-F238E27FC236}">
                    <a16:creationId xmlns:a16="http://schemas.microsoft.com/office/drawing/2014/main" id="{CFAF11C9-333C-4AE3-A129-E6D8DBB8F0B8}"/>
                  </a:ext>
                </a:extLst>
              </p:cNvPr>
              <p:cNvSpPr/>
              <p:nvPr/>
            </p:nvSpPr>
            <p:spPr>
              <a:xfrm>
                <a:off x="7779644" y="3492799"/>
                <a:ext cx="469360" cy="469360"/>
              </a:xfrm>
              <a:prstGeom prst="ellipse">
                <a:avLst/>
              </a:prstGeom>
              <a:solidFill>
                <a:srgbClr val="009FB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7" name="Google Shape;851;p80">
                <a:extLst>
                  <a:ext uri="{FF2B5EF4-FFF2-40B4-BE49-F238E27FC236}">
                    <a16:creationId xmlns:a16="http://schemas.microsoft.com/office/drawing/2014/main" id="{82C88724-D394-4FC0-8A6F-62C631A8DF25}"/>
                  </a:ext>
                </a:extLst>
              </p:cNvPr>
              <p:cNvSpPr/>
              <p:nvPr/>
            </p:nvSpPr>
            <p:spPr>
              <a:xfrm>
                <a:off x="7779644" y="4448645"/>
                <a:ext cx="469360" cy="469360"/>
              </a:xfrm>
              <a:prstGeom prst="ellipse">
                <a:avLst/>
              </a:prstGeom>
              <a:solidFill>
                <a:srgbClr val="009FB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8" name="Google Shape;852;p80">
                <a:extLst>
                  <a:ext uri="{FF2B5EF4-FFF2-40B4-BE49-F238E27FC236}">
                    <a16:creationId xmlns:a16="http://schemas.microsoft.com/office/drawing/2014/main" id="{84187A80-EE36-40C4-8A54-5E16F319AE7C}"/>
                  </a:ext>
                </a:extLst>
              </p:cNvPr>
              <p:cNvSpPr/>
              <p:nvPr/>
            </p:nvSpPr>
            <p:spPr>
              <a:xfrm>
                <a:off x="7779644" y="5404491"/>
                <a:ext cx="469360" cy="469360"/>
              </a:xfrm>
              <a:prstGeom prst="ellipse">
                <a:avLst/>
              </a:prstGeom>
              <a:solidFill>
                <a:srgbClr val="009FB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9" name="Google Shape;853;p80">
                <a:extLst>
                  <a:ext uri="{FF2B5EF4-FFF2-40B4-BE49-F238E27FC236}">
                    <a16:creationId xmlns:a16="http://schemas.microsoft.com/office/drawing/2014/main" id="{99EF2AFC-A077-40AE-8A09-035391486DCD}"/>
                  </a:ext>
                </a:extLst>
              </p:cNvPr>
              <p:cNvSpPr/>
              <p:nvPr/>
            </p:nvSpPr>
            <p:spPr>
              <a:xfrm>
                <a:off x="7779644" y="6360337"/>
                <a:ext cx="469360" cy="469360"/>
              </a:xfrm>
              <a:prstGeom prst="ellipse">
                <a:avLst/>
              </a:prstGeom>
              <a:solidFill>
                <a:srgbClr val="009FB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20" name="Google Shape;853;p80">
                <a:extLst>
                  <a:ext uri="{FF2B5EF4-FFF2-40B4-BE49-F238E27FC236}">
                    <a16:creationId xmlns:a16="http://schemas.microsoft.com/office/drawing/2014/main" id="{CD6B8438-254A-4773-84FA-B2F83CB70017}"/>
                  </a:ext>
                </a:extLst>
              </p:cNvPr>
              <p:cNvSpPr/>
              <p:nvPr/>
            </p:nvSpPr>
            <p:spPr>
              <a:xfrm>
                <a:off x="7779644" y="7316183"/>
                <a:ext cx="469360" cy="469360"/>
              </a:xfrm>
              <a:prstGeom prst="ellipse">
                <a:avLst/>
              </a:prstGeom>
              <a:solidFill>
                <a:srgbClr val="009FB7"/>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21" name="Google Shape;846;p80">
                <a:extLst>
                  <a:ext uri="{FF2B5EF4-FFF2-40B4-BE49-F238E27FC236}">
                    <a16:creationId xmlns:a16="http://schemas.microsoft.com/office/drawing/2014/main" id="{F233DCF1-C4D3-4F6F-BED5-4AC8923F241E}"/>
                  </a:ext>
                </a:extLst>
              </p:cNvPr>
              <p:cNvSpPr/>
              <p:nvPr/>
            </p:nvSpPr>
            <p:spPr>
              <a:xfrm>
                <a:off x="8516706" y="7217165"/>
                <a:ext cx="5883805" cy="774680"/>
              </a:xfrm>
              <a:prstGeom prst="roundRect">
                <a:avLst>
                  <a:gd name="adj" fmla="val 16667"/>
                </a:avLst>
              </a:prstGeom>
              <a:noFill/>
              <a:ln w="9525" cap="flat" cmpd="sng">
                <a:solidFill>
                  <a:srgbClr val="009FB7"/>
                </a:solidFill>
                <a:prstDash val="solid"/>
                <a:round/>
                <a:headEnd type="none" w="sm" len="sm"/>
                <a:tailEnd type="none" w="sm" len="sm"/>
              </a:ln>
            </p:spPr>
            <p:txBody>
              <a:bodyPr spcFirstLastPara="1" wrap="square" lIns="91425" tIns="0" rIns="91425" bIns="0" anchor="t" anchorCtr="0">
                <a:noAutofit/>
              </a:bodyPr>
              <a:lstStyle/>
              <a:p>
                <a:pPr marL="0" marR="0" lvl="0" indent="0" algn="l" rtl="0">
                  <a:lnSpc>
                    <a:spcPct val="115000"/>
                  </a:lnSpc>
                  <a:spcBef>
                    <a:spcPts val="1000"/>
                  </a:spcBef>
                  <a:spcAft>
                    <a:spcPts val="0"/>
                  </a:spcAft>
                  <a:buClr>
                    <a:schemeClr val="dk1"/>
                  </a:buClr>
                  <a:buSzPts val="2800"/>
                  <a:buFont typeface="Arial"/>
                  <a:buNone/>
                </a:pPr>
                <a:r>
                  <a:rPr lang="en-US" sz="2200" b="0" i="0" u="none" strike="noStrike" cap="none" dirty="0">
                    <a:solidFill>
                      <a:srgbClr val="404040"/>
                    </a:solidFill>
                    <a:latin typeface="Open Sans"/>
                    <a:ea typeface="Open Sans"/>
                    <a:cs typeface="Open Sans"/>
                    <a:sym typeface="Open Sans"/>
                  </a:rPr>
                  <a:t>Denoise dirty documents</a:t>
                </a:r>
                <a:endParaRPr dirty="0"/>
              </a:p>
            </p:txBody>
          </p:sp>
        </p:grpSp>
        <p:pic>
          <p:nvPicPr>
            <p:cNvPr id="4" name="Picture 3" descr="Diagram&#10;&#10;Description automatically generated">
              <a:extLst>
                <a:ext uri="{FF2B5EF4-FFF2-40B4-BE49-F238E27FC236}">
                  <a16:creationId xmlns:a16="http://schemas.microsoft.com/office/drawing/2014/main" id="{265940C3-391D-4E2F-B3FD-75D676BB58AF}"/>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76632" y="3023177"/>
              <a:ext cx="6929740" cy="4320000"/>
            </a:xfrm>
            <a:prstGeom prst="rect">
              <a:avLst/>
            </a:prstGeom>
          </p:spPr>
        </p:pic>
      </p:grpSp>
      <p:sp>
        <p:nvSpPr>
          <p:cNvPr id="3" name="Brandline_LVC">
            <a:extLst>
              <a:ext uri="{FF2B5EF4-FFF2-40B4-BE49-F238E27FC236}">
                <a16:creationId xmlns:a16="http://schemas.microsoft.com/office/drawing/2014/main" id="{AE01868F-F748-2DA6-9918-9B36BE609A00}"/>
              </a:ext>
            </a:extLst>
          </p:cNvPr>
          <p:cNvSpPr/>
          <p:nvPr/>
        </p:nvSpPr>
        <p:spPr>
          <a:xfrm>
            <a:off x="6108700" y="799698"/>
            <a:ext cx="4032330"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25400" cap="flat" cmpd="sng" algn="ctr">
            <a:noFill/>
            <a:prstDash val="soli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7844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Arial"/>
              <a:buNone/>
            </a:pPr>
            <a:r>
              <a:rPr lang="en-US" dirty="0"/>
              <a:t>Session 9 12: Dataset Description</a:t>
            </a:r>
            <a:endParaRPr dirty="0"/>
          </a:p>
        </p:txBody>
      </p:sp>
      <p:graphicFrame>
        <p:nvGraphicFramePr>
          <p:cNvPr id="5" name="Google Shape;91;p13">
            <a:extLst>
              <a:ext uri="{FF2B5EF4-FFF2-40B4-BE49-F238E27FC236}">
                <a16:creationId xmlns:a16="http://schemas.microsoft.com/office/drawing/2014/main" id="{4111EFAC-BC7A-4373-B67F-1D8FC16D9ABB}"/>
              </a:ext>
            </a:extLst>
          </p:cNvPr>
          <p:cNvGraphicFramePr/>
          <p:nvPr>
            <p:extLst>
              <p:ext uri="{D42A27DB-BD31-4B8C-83A1-F6EECF244321}">
                <p14:modId xmlns:p14="http://schemas.microsoft.com/office/powerpoint/2010/main" val="2024446075"/>
              </p:ext>
            </p:extLst>
          </p:nvPr>
        </p:nvGraphicFramePr>
        <p:xfrm>
          <a:off x="3405874" y="1801506"/>
          <a:ext cx="9444251" cy="1482697"/>
        </p:xfrm>
        <a:graphic>
          <a:graphicData uri="http://schemas.openxmlformats.org/drawingml/2006/table">
            <a:tbl>
              <a:tblPr>
                <a:noFill/>
              </a:tblPr>
              <a:tblGrid>
                <a:gridCol w="1878778">
                  <a:extLst>
                    <a:ext uri="{9D8B030D-6E8A-4147-A177-3AD203B41FA5}">
                      <a16:colId xmlns:a16="http://schemas.microsoft.com/office/drawing/2014/main" val="20000"/>
                    </a:ext>
                  </a:extLst>
                </a:gridCol>
                <a:gridCol w="7565473">
                  <a:extLst>
                    <a:ext uri="{9D8B030D-6E8A-4147-A177-3AD203B41FA5}">
                      <a16:colId xmlns:a16="http://schemas.microsoft.com/office/drawing/2014/main" val="20002"/>
                    </a:ext>
                  </a:extLst>
                </a:gridCol>
              </a:tblGrid>
              <a:tr h="690187">
                <a:tc>
                  <a:txBody>
                    <a:bodyPr/>
                    <a:lstStyle/>
                    <a:p>
                      <a:pPr marL="0" marR="0" lvl="0" indent="0" algn="l" rtl="0">
                        <a:lnSpc>
                          <a:spcPct val="100000"/>
                        </a:lnSpc>
                        <a:spcBef>
                          <a:spcPts val="0"/>
                        </a:spcBef>
                        <a:spcAft>
                          <a:spcPts val="0"/>
                        </a:spcAft>
                        <a:buClr>
                          <a:srgbClr val="000000"/>
                        </a:buClr>
                        <a:buSzPts val="2000"/>
                        <a:buFont typeface="Arial"/>
                        <a:buNone/>
                      </a:pPr>
                      <a:r>
                        <a:rPr lang="en-IN" sz="2200" b="1" dirty="0">
                          <a:solidFill>
                            <a:srgbClr val="FFFFFF"/>
                          </a:solidFill>
                          <a:latin typeface="Open Sans"/>
                          <a:ea typeface="Open Sans"/>
                          <a:cs typeface="Open Sans"/>
                          <a:sym typeface="Open Sans"/>
                        </a:rPr>
                        <a:t>Variable</a:t>
                      </a:r>
                      <a:endParaRPr sz="2200" b="1" u="none" strike="noStrike" cap="none" dirty="0">
                        <a:solidFill>
                          <a:srgbClr val="595959"/>
                        </a:solidFill>
                        <a:latin typeface="Open Sans"/>
                        <a:ea typeface="Open Sans"/>
                        <a:cs typeface="Open Sans"/>
                        <a:sym typeface="Open Sans"/>
                      </a:endParaRPr>
                    </a:p>
                  </a:txBody>
                  <a:tcPr marL="121925" marR="121925" marT="60975" marB="6097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lgn="ctr">
                      <a:solidFill>
                        <a:srgbClr val="A5A5A5"/>
                      </a:solidFill>
                      <a:prstDash val="solid"/>
                      <a:round/>
                      <a:headEnd type="none" w="sm" len="sm"/>
                      <a:tailEnd type="none" w="sm" len="sm"/>
                    </a:lnB>
                    <a:solidFill>
                      <a:srgbClr val="5B9BD5"/>
                    </a:solidFill>
                  </a:tcPr>
                </a:tc>
                <a:tc>
                  <a:txBody>
                    <a:bodyPr/>
                    <a:lstStyle/>
                    <a:p>
                      <a:pPr marL="0" marR="0" lvl="0" indent="0" algn="l" rtl="0">
                        <a:lnSpc>
                          <a:spcPct val="100000"/>
                        </a:lnSpc>
                        <a:spcBef>
                          <a:spcPts val="0"/>
                        </a:spcBef>
                        <a:spcAft>
                          <a:spcPts val="0"/>
                        </a:spcAft>
                        <a:buClr>
                          <a:srgbClr val="595959"/>
                        </a:buClr>
                        <a:buSzPts val="2400"/>
                        <a:buFont typeface="Calibri"/>
                        <a:buNone/>
                      </a:pPr>
                      <a:r>
                        <a:rPr lang="en-IN" sz="2200" b="1" dirty="0">
                          <a:solidFill>
                            <a:srgbClr val="FFFFFF"/>
                          </a:solidFill>
                          <a:latin typeface="Open Sans"/>
                          <a:ea typeface="Open Sans"/>
                          <a:cs typeface="Open Sans"/>
                          <a:sym typeface="Open Sans"/>
                        </a:rPr>
                        <a:t>Description</a:t>
                      </a:r>
                      <a:endParaRPr sz="2200" b="1" u="none" strike="noStrike" cap="none" dirty="0">
                        <a:solidFill>
                          <a:srgbClr val="595959"/>
                        </a:solidFill>
                        <a:latin typeface="Open Sans"/>
                        <a:ea typeface="Open Sans"/>
                        <a:cs typeface="Open Sans"/>
                        <a:sym typeface="Open Sans"/>
                      </a:endParaRPr>
                    </a:p>
                  </a:txBody>
                  <a:tcPr marL="121925" marR="121925" marT="60975" marB="60975" anchor="ctr">
                    <a:lnL w="12700" cap="flat" cmpd="sng" algn="ctr">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lgn="ctr">
                      <a:solidFill>
                        <a:srgbClr val="A5A5A5"/>
                      </a:solidFill>
                      <a:prstDash val="solid"/>
                      <a:round/>
                      <a:headEnd type="none" w="sm" len="sm"/>
                      <a:tailEnd type="none" w="sm" len="sm"/>
                    </a:lnB>
                    <a:solidFill>
                      <a:srgbClr val="5B9BD5"/>
                    </a:solidFill>
                  </a:tcPr>
                </a:tc>
                <a:extLst>
                  <a:ext uri="{0D108BD9-81ED-4DB2-BD59-A6C34878D82A}">
                    <a16:rowId xmlns:a16="http://schemas.microsoft.com/office/drawing/2014/main" val="10000"/>
                  </a:ext>
                </a:extLst>
              </a:tr>
              <a:tr h="690187">
                <a:tc>
                  <a:txBody>
                    <a:bodyPr/>
                    <a:lstStyle/>
                    <a:p>
                      <a:pPr marL="0" marR="0" lvl="0" indent="0" algn="l" rtl="0">
                        <a:lnSpc>
                          <a:spcPct val="100000"/>
                        </a:lnSpc>
                        <a:spcBef>
                          <a:spcPts val="0"/>
                        </a:spcBef>
                        <a:spcAft>
                          <a:spcPts val="0"/>
                        </a:spcAft>
                        <a:buClr>
                          <a:srgbClr val="000000"/>
                        </a:buClr>
                        <a:buSzPts val="2000"/>
                        <a:buFont typeface="Arial"/>
                        <a:buNone/>
                      </a:pPr>
                      <a:r>
                        <a:rPr lang="en-US" sz="2200" u="none" strike="noStrike" cap="none" dirty="0">
                          <a:solidFill>
                            <a:srgbClr val="3F3F3F"/>
                          </a:solidFill>
                          <a:latin typeface="Open Sans"/>
                          <a:ea typeface="Open Sans"/>
                          <a:cs typeface="Open Sans"/>
                          <a:sym typeface="Open Sans"/>
                        </a:rPr>
                        <a:t>Image File Name</a:t>
                      </a:r>
                      <a:endParaRPr sz="2200" u="none" strike="noStrike" cap="none" dirty="0">
                        <a:solidFill>
                          <a:srgbClr val="3F3F3F"/>
                        </a:solidFill>
                        <a:latin typeface="Open Sans"/>
                        <a:ea typeface="Open Sans"/>
                        <a:cs typeface="Open Sans"/>
                        <a:sym typeface="Open Sans"/>
                      </a:endParaRPr>
                    </a:p>
                  </a:txBody>
                  <a:tcPr marL="121925" marR="121925" marT="60975" marB="60975" anchor="ctr">
                    <a:lnL w="12700" cap="flat" cmpd="sng">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solidFill>
                        <a:srgbClr val="A5A5A5"/>
                      </a:solidFill>
                      <a:prstDash val="solid"/>
                      <a:round/>
                      <a:headEnd type="none" w="sm" len="sm"/>
                      <a:tailEnd type="none" w="sm" len="sm"/>
                    </a:lnT>
                    <a:lnB w="12700" cap="flat" cmpd="sng">
                      <a:solidFill>
                        <a:srgbClr val="A5A5A5"/>
                      </a:solidFill>
                      <a:prstDash val="solid"/>
                      <a:round/>
                      <a:headEnd type="none" w="sm" len="sm"/>
                      <a:tailEnd type="none" w="sm" len="sm"/>
                    </a:lnB>
                    <a:solidFill>
                      <a:srgbClr val="DDEAF6"/>
                    </a:solidFill>
                  </a:tcPr>
                </a:tc>
                <a:tc>
                  <a:txBody>
                    <a:bodyPr/>
                    <a:lstStyle/>
                    <a:p>
                      <a:pPr marL="0" marR="0" lvl="0" indent="0" algn="l" rtl="0">
                        <a:lnSpc>
                          <a:spcPct val="100000"/>
                        </a:lnSpc>
                        <a:spcBef>
                          <a:spcPts val="0"/>
                        </a:spcBef>
                        <a:spcAft>
                          <a:spcPts val="0"/>
                        </a:spcAft>
                        <a:buClr>
                          <a:srgbClr val="000000"/>
                        </a:buClr>
                        <a:buSzPts val="2000"/>
                        <a:buFont typeface="Arial"/>
                        <a:buNone/>
                      </a:pPr>
                      <a:r>
                        <a:rPr lang="en-US" sz="2200" b="0" i="0" u="none" strike="noStrike" cap="none" dirty="0">
                          <a:solidFill>
                            <a:srgbClr val="3F3F3F"/>
                          </a:solidFill>
                          <a:latin typeface="Open Sans"/>
                          <a:ea typeface="Open Sans"/>
                          <a:cs typeface="Open Sans"/>
                          <a:sym typeface="Arial"/>
                        </a:rPr>
                        <a:t>Name of the image file </a:t>
                      </a:r>
                    </a:p>
                    <a:p>
                      <a:pPr marL="0" marR="0" lvl="0" indent="0" algn="l" rtl="0">
                        <a:lnSpc>
                          <a:spcPct val="100000"/>
                        </a:lnSpc>
                        <a:spcBef>
                          <a:spcPts val="0"/>
                        </a:spcBef>
                        <a:spcAft>
                          <a:spcPts val="0"/>
                        </a:spcAft>
                        <a:buClr>
                          <a:srgbClr val="000000"/>
                        </a:buClr>
                        <a:buSzPts val="2000"/>
                        <a:buFont typeface="Arial"/>
                        <a:buNone/>
                      </a:pPr>
                      <a:r>
                        <a:rPr lang="en-US" sz="2200" b="0" i="0" u="none" strike="noStrike" cap="none" dirty="0">
                          <a:solidFill>
                            <a:srgbClr val="3F3F3F"/>
                          </a:solidFill>
                          <a:latin typeface="Open Sans"/>
                          <a:ea typeface="Open Sans"/>
                          <a:cs typeface="Open Sans"/>
                          <a:sym typeface="Arial"/>
                        </a:rPr>
                        <a:t>[name is a number from 1-116]</a:t>
                      </a:r>
                      <a:endParaRPr sz="2200" b="0" i="0" u="none" strike="noStrike" cap="none" dirty="0">
                        <a:solidFill>
                          <a:srgbClr val="3F3F3F"/>
                        </a:solidFill>
                        <a:latin typeface="Open Sans"/>
                        <a:ea typeface="Open Sans"/>
                        <a:cs typeface="Open Sans"/>
                        <a:sym typeface="Open Sans"/>
                      </a:endParaRPr>
                    </a:p>
                  </a:txBody>
                  <a:tcPr marL="121925" marR="121925" marT="60975" marB="60975" anchor="ctr">
                    <a:lnL w="12700" cap="flat" cmpd="sng" algn="ctr">
                      <a:solidFill>
                        <a:srgbClr val="A5A5A5"/>
                      </a:solidFill>
                      <a:prstDash val="solid"/>
                      <a:round/>
                      <a:headEnd type="none" w="sm" len="sm"/>
                      <a:tailEnd type="none" w="sm" len="sm"/>
                    </a:lnL>
                    <a:lnR w="12700" cap="flat" cmpd="sng">
                      <a:solidFill>
                        <a:srgbClr val="A5A5A5"/>
                      </a:solidFill>
                      <a:prstDash val="solid"/>
                      <a:round/>
                      <a:headEnd type="none" w="sm" len="sm"/>
                      <a:tailEnd type="none" w="sm" len="sm"/>
                    </a:lnR>
                    <a:lnT w="12700" cap="flat" cmpd="sng" algn="ctr">
                      <a:solidFill>
                        <a:srgbClr val="A5A5A5"/>
                      </a:solidFill>
                      <a:prstDash val="solid"/>
                      <a:round/>
                      <a:headEnd type="none" w="sm" len="sm"/>
                      <a:tailEnd type="none" w="sm" len="sm"/>
                    </a:lnT>
                    <a:lnB w="12700" cap="flat" cmpd="sng" algn="ctr">
                      <a:solidFill>
                        <a:srgbClr val="A5A5A5"/>
                      </a:solidFill>
                      <a:prstDash val="solid"/>
                      <a:round/>
                      <a:headEnd type="none" w="sm" len="sm"/>
                      <a:tailEnd type="none" w="sm" len="sm"/>
                    </a:lnB>
                    <a:solidFill>
                      <a:srgbClr val="F2F2F2"/>
                    </a:solidFill>
                  </a:tcPr>
                </a:tc>
                <a:extLst>
                  <a:ext uri="{0D108BD9-81ED-4DB2-BD59-A6C34878D82A}">
                    <a16:rowId xmlns:a16="http://schemas.microsoft.com/office/drawing/2014/main" val="10001"/>
                  </a:ext>
                </a:extLst>
              </a:tr>
            </a:tbl>
          </a:graphicData>
        </a:graphic>
      </p:graphicFrame>
      <p:sp>
        <p:nvSpPr>
          <p:cNvPr id="3" name="Brandline_LVC">
            <a:extLst>
              <a:ext uri="{FF2B5EF4-FFF2-40B4-BE49-F238E27FC236}">
                <a16:creationId xmlns:a16="http://schemas.microsoft.com/office/drawing/2014/main" id="{305FF791-E9D7-F386-67BD-EBADDE5553BB}"/>
              </a:ext>
            </a:extLst>
          </p:cNvPr>
          <p:cNvSpPr/>
          <p:nvPr/>
        </p:nvSpPr>
        <p:spPr>
          <a:xfrm>
            <a:off x="4876800" y="816324"/>
            <a:ext cx="6496921"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25400" cap="flat" cmpd="sng" algn="ctr">
            <a:noFill/>
            <a:prstDash val="soli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740044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Arial"/>
              <a:buNone/>
            </a:pPr>
            <a:r>
              <a:rPr lang="en-US" b="1" i="0" dirty="0">
                <a:solidFill>
                  <a:srgbClr val="0D0D0D"/>
                </a:solidFill>
                <a:effectLst/>
                <a:latin typeface="Open Sans" pitchFamily="2" charset="0"/>
                <a:ea typeface="Open Sans" pitchFamily="2" charset="0"/>
                <a:cs typeface="Open Sans" pitchFamily="2" charset="0"/>
              </a:rPr>
              <a:t>Session 12: Enhancing Dental X-rays with Autoencoders</a:t>
            </a:r>
            <a:endParaRPr dirty="0">
              <a:latin typeface="Open Sans" pitchFamily="2" charset="0"/>
              <a:ea typeface="Open Sans" pitchFamily="2" charset="0"/>
              <a:cs typeface="Open Sans" pitchFamily="2" charset="0"/>
            </a:endParaRPr>
          </a:p>
        </p:txBody>
      </p:sp>
      <p:sp>
        <p:nvSpPr>
          <p:cNvPr id="177" name="Google Shape;177;p3"/>
          <p:cNvSpPr txBox="1">
            <a:spLocks noGrp="1"/>
          </p:cNvSpPr>
          <p:nvPr>
            <p:ph type="body" idx="1"/>
          </p:nvPr>
        </p:nvSpPr>
        <p:spPr>
          <a:xfrm>
            <a:off x="1902091" y="1808291"/>
            <a:ext cx="12451817" cy="5527418"/>
          </a:xfrm>
          <a:prstGeom prst="rect">
            <a:avLst/>
          </a:prstGeom>
          <a:noFill/>
          <a:ln>
            <a:noFill/>
          </a:ln>
        </p:spPr>
        <p:txBody>
          <a:bodyPr spcFirstLastPara="1" wrap="square" lIns="91425" tIns="0" rIns="91425" bIns="0" anchor="t" anchorCtr="0">
            <a:noAutofit/>
          </a:bodyPr>
          <a:lstStyle/>
          <a:p>
            <a:pPr marL="228600" indent="0" rtl="0">
              <a:spcBef>
                <a:spcPts val="0"/>
              </a:spcBef>
              <a:spcAft>
                <a:spcPts val="0"/>
              </a:spcAft>
            </a:pPr>
            <a:r>
              <a:rPr lang="en-US" b="1" i="0" u="none" strike="noStrike"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Task: Build an autoencoder model to improve the clarity of dental X-rays (denoise the X-rays) using the dental panoramic dataset. </a:t>
            </a:r>
            <a:endParaRPr lang="en-US" b="1"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228600" indent="0" rtl="0">
              <a:spcBef>
                <a:spcPts val="0"/>
              </a:spcBef>
              <a:spcAft>
                <a:spcPts val="0"/>
              </a:spcAft>
            </a:pPr>
            <a:endPar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228600" indent="0">
              <a:spcBef>
                <a:spcPts val="0"/>
              </a:spcBef>
            </a:pPr>
            <a:r>
              <a:rPr lang="en-US" b="1" i="0" u="none" strike="noStrike"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Dataset: Dental-Panaromic-Autoencoder.npz</a:t>
            </a:r>
            <a:endParaRPr lang="en-US" b="0"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a:p>
            <a:pPr marL="228600" indent="0" rtl="0">
              <a:spcBef>
                <a:spcPts val="0"/>
              </a:spcBef>
              <a:spcAft>
                <a:spcPts val="0"/>
              </a:spcAft>
            </a:pPr>
            <a:endParaRPr lang="en-US"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a:p>
            <a:pPr marL="228600" indent="0" rtl="0">
              <a:spcBef>
                <a:spcPts val="0"/>
              </a:spcBef>
              <a:spcAft>
                <a:spcPts val="0"/>
              </a:spcAft>
            </a:pPr>
            <a:r>
              <a:rPr lang="en-US" b="0" i="0" u="none" strike="noStrike"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This dataset consists of anonymized and de-identified panoramic dental X-rays of 116 patients, taken at Noor Medical Imaging Center, Qom, Iran. The subjects cover a wide range of dental conditions from healthy, to partial, and complete edentulous cases. The mandibles of all cases are manually segmented by two dentists. The dataset is saved in compressed NumPy format which when loaded using numpy.load will give you x_train, y_train, x_test and y_test NumPy arrays respectively.</a:t>
            </a:r>
            <a:endParaRPr lang="en-US" b="0"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p:txBody>
      </p:sp>
      <p:sp>
        <p:nvSpPr>
          <p:cNvPr id="3" name="Brandline_LVC">
            <a:extLst>
              <a:ext uri="{FF2B5EF4-FFF2-40B4-BE49-F238E27FC236}">
                <a16:creationId xmlns:a16="http://schemas.microsoft.com/office/drawing/2014/main" id="{05E99C51-B34E-E42F-18F5-9BC9BC67DF5F}"/>
              </a:ext>
            </a:extLst>
          </p:cNvPr>
          <p:cNvSpPr/>
          <p:nvPr/>
        </p:nvSpPr>
        <p:spPr>
          <a:xfrm>
            <a:off x="2975030" y="816324"/>
            <a:ext cx="10305226"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25400" cap="flat" cmpd="sng" algn="ctr">
            <a:noFill/>
            <a:prstDash val="soli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9057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Arial"/>
              <a:buNone/>
            </a:pPr>
            <a:r>
              <a:rPr lang="en-US" b="1" i="0" dirty="0">
                <a:solidFill>
                  <a:srgbClr val="0D0D0D"/>
                </a:solidFill>
                <a:effectLst/>
                <a:latin typeface="Open Sans" pitchFamily="2" charset="0"/>
                <a:ea typeface="Open Sans" pitchFamily="2" charset="0"/>
                <a:cs typeface="Open Sans" pitchFamily="2" charset="0"/>
              </a:rPr>
              <a:t>Session 12: Enhancing Dental X-rays with Autoencoders</a:t>
            </a:r>
            <a:endParaRPr dirty="0"/>
          </a:p>
        </p:txBody>
      </p:sp>
      <p:sp>
        <p:nvSpPr>
          <p:cNvPr id="177" name="Google Shape;177;p3"/>
          <p:cNvSpPr txBox="1">
            <a:spLocks noGrp="1"/>
          </p:cNvSpPr>
          <p:nvPr>
            <p:ph type="body" idx="1"/>
          </p:nvPr>
        </p:nvSpPr>
        <p:spPr>
          <a:xfrm>
            <a:off x="1902091" y="1808291"/>
            <a:ext cx="12451817" cy="5527418"/>
          </a:xfrm>
          <a:prstGeom prst="rect">
            <a:avLst/>
          </a:prstGeom>
          <a:noFill/>
          <a:ln>
            <a:noFill/>
          </a:ln>
        </p:spPr>
        <p:txBody>
          <a:bodyPr spcFirstLastPara="1" wrap="square" lIns="91425" tIns="0" rIns="91425" bIns="0" anchor="t" anchorCtr="0">
            <a:noAutofit/>
          </a:bodyPr>
          <a:lstStyle/>
          <a:p>
            <a:pPr marL="228600" indent="0" algn="just" rtl="0">
              <a:lnSpc>
                <a:spcPct val="114000"/>
              </a:lnSpc>
              <a:spcBef>
                <a:spcPts val="1000"/>
              </a:spcBef>
              <a:spcAft>
                <a:spcPts val="0"/>
              </a:spcAft>
            </a:pPr>
            <a:r>
              <a:rPr lang="en-US" b="1" i="0" u="none" strike="noStrike"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Task A:</a:t>
            </a:r>
            <a:endParaRPr lang="en-US" b="0"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a:p>
            <a:pPr marL="571500" indent="-342900" algn="just" rtl="0" fontAlgn="base">
              <a:lnSpc>
                <a:spcPct val="114000"/>
              </a:lnSpc>
              <a:spcBef>
                <a:spcPts val="0"/>
              </a:spcBef>
              <a:spcAft>
                <a:spcPts val="0"/>
              </a:spcAft>
              <a:buFont typeface="Arial" panose="020B0604020202020204" pitchFamily="34" charset="0"/>
              <a:buChar char="•"/>
            </a:pPr>
            <a:r>
              <a:rPr lang="en-US" b="0" i="0" u="none" strike="noStrike"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Load the Dental-Panaromic-Autoencoder.npz dataset using NumPy.load. </a:t>
            </a:r>
          </a:p>
          <a:p>
            <a:pPr marL="571500" indent="-342900" rtl="0" fontAlgn="base">
              <a:lnSpc>
                <a:spcPct val="114000"/>
              </a:lnSpc>
              <a:spcBef>
                <a:spcPts val="0"/>
              </a:spcBef>
              <a:spcAft>
                <a:spcPts val="0"/>
              </a:spcAft>
              <a:buFont typeface="Arial" panose="020B0604020202020204" pitchFamily="34" charset="0"/>
              <a:buChar char="•"/>
            </a:pPr>
            <a:r>
              <a:rPr lang="en-US" b="0" i="0" u="none" strike="noStrike"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Note: NPZ is a file format by NumPy that provides storage of array data using gzip compression.</a:t>
            </a:r>
          </a:p>
          <a:p>
            <a:pPr marL="571500" indent="-342900" rtl="0" fontAlgn="base">
              <a:lnSpc>
                <a:spcPct val="114000"/>
              </a:lnSpc>
              <a:spcBef>
                <a:spcPts val="0"/>
              </a:spcBef>
              <a:spcAft>
                <a:spcPts val="0"/>
              </a:spcAft>
              <a:buFont typeface="Arial" panose="020B0604020202020204" pitchFamily="34" charset="0"/>
              <a:buChar char="•"/>
            </a:pPr>
            <a:r>
              <a:rPr lang="en-US" b="0" i="0" u="none" strike="noStrike"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Extract x_train, y_train, x_test and y_test numpy arrays from the dataset </a:t>
            </a:r>
          </a:p>
          <a:p>
            <a:pPr marL="571500" indent="-342900" rtl="0" fontAlgn="base">
              <a:lnSpc>
                <a:spcPct val="114000"/>
              </a:lnSpc>
              <a:spcBef>
                <a:spcPts val="0"/>
              </a:spcBef>
              <a:spcAft>
                <a:spcPts val="0"/>
              </a:spcAft>
              <a:buFont typeface="Arial" panose="020B0604020202020204" pitchFamily="34" charset="0"/>
              <a:buChar char="•"/>
            </a:pPr>
            <a:r>
              <a:rPr lang="en-US" b="0" i="0" u="none" strike="noStrike"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A noisy version of the dataset will be created by applying random noise to each image.</a:t>
            </a:r>
          </a:p>
          <a:p>
            <a:pPr marL="742950" lvl="1" indent="-285750" rtl="0" fontAlgn="base">
              <a:lnSpc>
                <a:spcPct val="114000"/>
              </a:lnSpc>
              <a:spcBef>
                <a:spcPts val="0"/>
              </a:spcBef>
              <a:spcAft>
                <a:spcPts val="0"/>
              </a:spcAft>
              <a:buFont typeface="Arial" panose="020B0604020202020204" pitchFamily="34" charset="0"/>
              <a:buChar char="•"/>
            </a:pPr>
            <a:r>
              <a:rPr lang="en-US" sz="2200" b="0" i="0" u="none" strike="noStrike"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With a noise factor of 0.2, add noise to the signal by multiplying the noise factor and random values from a normal distribution. </a:t>
            </a:r>
          </a:p>
          <a:p>
            <a:pPr marL="742950" lvl="1" indent="-285750" rtl="0" fontAlgn="base">
              <a:lnSpc>
                <a:spcPct val="114000"/>
              </a:lnSpc>
              <a:spcBef>
                <a:spcPts val="0"/>
              </a:spcBef>
              <a:spcAft>
                <a:spcPts val="0"/>
              </a:spcAft>
              <a:buFont typeface="Arial" panose="020B0604020202020204" pitchFamily="34" charset="0"/>
              <a:buChar char="•"/>
            </a:pPr>
            <a:r>
              <a:rPr lang="en-US" sz="2200" b="0" i="0" u="none" strike="noStrike"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Hint: </a:t>
            </a:r>
          </a:p>
          <a:p>
            <a:pPr marL="742950" lvl="1" indent="-285750" rtl="0" fontAlgn="base">
              <a:lnSpc>
                <a:spcPct val="114000"/>
              </a:lnSpc>
              <a:spcBef>
                <a:spcPts val="0"/>
              </a:spcBef>
              <a:spcAft>
                <a:spcPts val="0"/>
              </a:spcAft>
              <a:buFont typeface="Arial" panose="020B0604020202020204" pitchFamily="34" charset="0"/>
              <a:buChar char="•"/>
            </a:pPr>
            <a:r>
              <a:rPr lang="en-US" sz="2200" b="0" i="0" u="none" strike="noStrike"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noise_factor = 0.2</a:t>
            </a:r>
          </a:p>
          <a:p>
            <a:pPr marL="742950" lvl="1" indent="-285750" rtl="0" fontAlgn="base">
              <a:lnSpc>
                <a:spcPct val="114000"/>
              </a:lnSpc>
              <a:spcBef>
                <a:spcPts val="0"/>
              </a:spcBef>
              <a:spcAft>
                <a:spcPts val="0"/>
              </a:spcAft>
              <a:buFont typeface="Arial" panose="020B0604020202020204" pitchFamily="34" charset="0"/>
              <a:buChar char="•"/>
            </a:pPr>
            <a:r>
              <a:rPr lang="en-US" sz="2200" b="0" i="0" u="none" strike="noStrike"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x_train_noisy = x_train + noise_factor * tf.random.normal(shape=x_train.shape) </a:t>
            </a:r>
          </a:p>
          <a:p>
            <a:pPr marL="742950" lvl="1" indent="-285750" rtl="0" fontAlgn="base">
              <a:lnSpc>
                <a:spcPct val="114000"/>
              </a:lnSpc>
              <a:spcBef>
                <a:spcPts val="0"/>
              </a:spcBef>
              <a:spcAft>
                <a:spcPts val="0"/>
              </a:spcAft>
              <a:buFont typeface="Arial" panose="020B0604020202020204" pitchFamily="34" charset="0"/>
              <a:buChar char="•"/>
            </a:pPr>
            <a:r>
              <a:rPr lang="en-US" sz="2200" b="0" i="0" u="none" strike="noStrike"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x_test_noisy = x_test + noise_factor * tf.random.normal(shape=x_test.shape)</a:t>
            </a:r>
          </a:p>
          <a:p>
            <a:pPr marL="742950" lvl="1" indent="-285750" rtl="0" fontAlgn="base">
              <a:lnSpc>
                <a:spcPct val="114000"/>
              </a:lnSpc>
              <a:spcBef>
                <a:spcPts val="0"/>
              </a:spcBef>
              <a:spcAft>
                <a:spcPts val="0"/>
              </a:spcAft>
              <a:buFont typeface="Arial" panose="020B0604020202020204" pitchFamily="34" charset="0"/>
              <a:buChar char="•"/>
            </a:pPr>
            <a:r>
              <a:rPr lang="en-US" sz="2200" b="0" i="0" u="none" strike="noStrike"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Clip the signal values between 0 and 1</a:t>
            </a:r>
          </a:p>
        </p:txBody>
      </p:sp>
      <p:sp>
        <p:nvSpPr>
          <p:cNvPr id="3" name="Brandline_LVC">
            <a:extLst>
              <a:ext uri="{FF2B5EF4-FFF2-40B4-BE49-F238E27FC236}">
                <a16:creationId xmlns:a16="http://schemas.microsoft.com/office/drawing/2014/main" id="{FD86062C-236F-B902-C1A5-5D959576A1EC}"/>
              </a:ext>
            </a:extLst>
          </p:cNvPr>
          <p:cNvSpPr/>
          <p:nvPr/>
        </p:nvSpPr>
        <p:spPr>
          <a:xfrm>
            <a:off x="2975030" y="816324"/>
            <a:ext cx="10305226"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25400" cap="flat" cmpd="sng" algn="ctr">
            <a:noFill/>
            <a:prstDash val="soli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716770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
          <p:cNvSpPr txBox="1">
            <a:spLocks noGrp="1"/>
          </p:cNvSpPr>
          <p:nvPr>
            <p:ph type="title"/>
          </p:nvPr>
        </p:nvSpPr>
        <p:spPr>
          <a:xfrm>
            <a:off x="729673" y="229878"/>
            <a:ext cx="14796655" cy="6872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Arial"/>
              <a:buNone/>
            </a:pPr>
            <a:r>
              <a:rPr lang="en-US" b="1" i="0" dirty="0">
                <a:solidFill>
                  <a:srgbClr val="0D0D0D"/>
                </a:solidFill>
                <a:effectLst/>
                <a:latin typeface="Open Sans" pitchFamily="2" charset="0"/>
                <a:ea typeface="Open Sans" pitchFamily="2" charset="0"/>
                <a:cs typeface="Open Sans" pitchFamily="2" charset="0"/>
              </a:rPr>
              <a:t>Session 12: Enhancing Dental X-rays with Autoencoders</a:t>
            </a:r>
            <a:endParaRPr dirty="0"/>
          </a:p>
        </p:txBody>
      </p:sp>
      <p:sp>
        <p:nvSpPr>
          <p:cNvPr id="177" name="Google Shape;177;p3"/>
          <p:cNvSpPr txBox="1">
            <a:spLocks noGrp="1"/>
          </p:cNvSpPr>
          <p:nvPr>
            <p:ph type="body" idx="1"/>
          </p:nvPr>
        </p:nvSpPr>
        <p:spPr>
          <a:xfrm>
            <a:off x="1902091" y="1808291"/>
            <a:ext cx="12451817" cy="5527418"/>
          </a:xfrm>
          <a:prstGeom prst="rect">
            <a:avLst/>
          </a:prstGeom>
          <a:noFill/>
          <a:ln>
            <a:noFill/>
          </a:ln>
        </p:spPr>
        <p:txBody>
          <a:bodyPr spcFirstLastPara="1" wrap="square" lIns="91425" tIns="0" rIns="91425" bIns="0" anchor="t" anchorCtr="0">
            <a:noAutofit/>
          </a:bodyPr>
          <a:lstStyle/>
          <a:p>
            <a:pPr marL="228600" indent="0" algn="just" rtl="0">
              <a:lnSpc>
                <a:spcPct val="114000"/>
              </a:lnSpc>
              <a:spcBef>
                <a:spcPts val="1000"/>
              </a:spcBef>
              <a:spcAft>
                <a:spcPts val="0"/>
              </a:spcAft>
            </a:pPr>
            <a:r>
              <a:rPr lang="en-US" b="1" u="none" strike="noStrike"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Task A:</a:t>
            </a:r>
            <a:endParaRPr lang="en-US" b="1"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endParaRPr>
          </a:p>
          <a:p>
            <a:pPr marL="571500" indent="-342900" rtl="0" fontAlgn="base">
              <a:lnSpc>
                <a:spcPct val="114000"/>
              </a:lnSpc>
              <a:spcBef>
                <a:spcPts val="0"/>
              </a:spcBef>
              <a:spcAft>
                <a:spcPts val="0"/>
              </a:spcAft>
              <a:buFont typeface="Arial" panose="020B0604020202020204" pitchFamily="34" charset="0"/>
              <a:buChar char="•"/>
            </a:pPr>
            <a:r>
              <a:rPr lang="en-US" b="0" i="0" u="none" strike="noStrike"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Plot the first 5 Xray images from original images (x_train)</a:t>
            </a:r>
          </a:p>
          <a:p>
            <a:pPr marL="571500" indent="-342900" rtl="0" fontAlgn="base">
              <a:lnSpc>
                <a:spcPct val="114000"/>
              </a:lnSpc>
              <a:spcBef>
                <a:spcPts val="0"/>
              </a:spcBef>
              <a:spcAft>
                <a:spcPts val="0"/>
              </a:spcAft>
              <a:buFont typeface="Arial" panose="020B0604020202020204" pitchFamily="34" charset="0"/>
              <a:buChar char="•"/>
            </a:pPr>
            <a:r>
              <a:rPr lang="en-US" b="0" i="0" u="none" strike="noStrike"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Plot the first 5 Xray images from noise images (x_train_noisy)</a:t>
            </a:r>
          </a:p>
          <a:p>
            <a:pPr marL="571500" indent="-342900" rtl="0" fontAlgn="base">
              <a:lnSpc>
                <a:spcPct val="114000"/>
              </a:lnSpc>
              <a:spcBef>
                <a:spcPts val="0"/>
              </a:spcBef>
              <a:spcAft>
                <a:spcPts val="0"/>
              </a:spcAft>
              <a:buFont typeface="Arial" panose="020B0604020202020204" pitchFamily="34" charset="0"/>
              <a:buChar char="•"/>
            </a:pPr>
            <a:r>
              <a:rPr lang="en-US" b="0" i="0" u="none" strike="noStrike"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Train an autoencoder using the noisy image as the input and the original image as the destination. The images are shaped 256x256 in RGB scale</a:t>
            </a:r>
          </a:p>
          <a:p>
            <a:pPr marL="742950" lvl="1" indent="-285750" rtl="0" fontAlgn="base">
              <a:lnSpc>
                <a:spcPct val="114000"/>
              </a:lnSpc>
              <a:spcBef>
                <a:spcPts val="0"/>
              </a:spcBef>
              <a:spcAft>
                <a:spcPts val="0"/>
              </a:spcAft>
              <a:buFont typeface="Arial" panose="020B0604020202020204" pitchFamily="34" charset="0"/>
              <a:buChar char="•"/>
            </a:pPr>
            <a:r>
              <a:rPr lang="en-US" sz="2200" b="0" i="0" u="none" strike="noStrike"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Create a Denoise class inherited from Keras Model </a:t>
            </a:r>
          </a:p>
          <a:p>
            <a:pPr marL="457200" lvl="1" indent="0" rtl="0" fontAlgn="base">
              <a:lnSpc>
                <a:spcPct val="114000"/>
              </a:lnSpc>
              <a:spcBef>
                <a:spcPts val="0"/>
              </a:spcBef>
              <a:spcAft>
                <a:spcPts val="0"/>
              </a:spcAft>
              <a:buNone/>
            </a:pPr>
            <a:r>
              <a:rPr lang="en-US" sz="2200" b="0" i="0" u="none" strike="noStrike"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The class has an encoder member variable of the following layers:</a:t>
            </a:r>
          </a:p>
          <a:p>
            <a:pPr marL="742950" lvl="1" indent="-285750" rtl="0" fontAlgn="base">
              <a:lnSpc>
                <a:spcPct val="114000"/>
              </a:lnSpc>
              <a:spcBef>
                <a:spcPts val="0"/>
              </a:spcBef>
              <a:spcAft>
                <a:spcPts val="0"/>
              </a:spcAft>
              <a:buFont typeface="Arial" panose="020B0604020202020204" pitchFamily="34" charset="0"/>
              <a:buChar char="•"/>
            </a:pPr>
            <a:r>
              <a:rPr lang="en-US" sz="2200" b="0" i="0" u="none" strike="noStrike"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Input Layer of shape 256*256*3</a:t>
            </a:r>
          </a:p>
          <a:p>
            <a:pPr marL="742950" lvl="1" indent="-285750" rtl="0" fontAlgn="base">
              <a:lnSpc>
                <a:spcPct val="114000"/>
              </a:lnSpc>
              <a:spcBef>
                <a:spcPts val="0"/>
              </a:spcBef>
              <a:spcAft>
                <a:spcPts val="0"/>
              </a:spcAft>
              <a:buFont typeface="Arial" panose="020B0604020202020204" pitchFamily="34" charset="0"/>
              <a:buChar char="•"/>
            </a:pPr>
            <a:r>
              <a:rPr lang="en-US" sz="2200" b="0" i="0" u="none" strike="noStrike"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Conv2D with 64 filters, kernel size 3,3, activation relu and same padding and strides 2</a:t>
            </a:r>
          </a:p>
          <a:p>
            <a:pPr marL="742950" lvl="1" indent="-285750" rtl="0" fontAlgn="base">
              <a:lnSpc>
                <a:spcPct val="114000"/>
              </a:lnSpc>
              <a:spcBef>
                <a:spcPts val="0"/>
              </a:spcBef>
              <a:spcAft>
                <a:spcPts val="0"/>
              </a:spcAft>
              <a:buFont typeface="Arial" panose="020B0604020202020204" pitchFamily="34" charset="0"/>
              <a:buChar char="•"/>
            </a:pPr>
            <a:r>
              <a:rPr lang="en-US" sz="2200" b="0" i="0" u="none" strike="noStrike"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Conv2D with 32 filters, kernel size 3,3, activation relu and same padding and strides 2</a:t>
            </a:r>
          </a:p>
          <a:p>
            <a:pPr marL="742950" lvl="1" indent="-285750" rtl="0" fontAlgn="base">
              <a:lnSpc>
                <a:spcPct val="114000"/>
              </a:lnSpc>
              <a:spcBef>
                <a:spcPts val="0"/>
              </a:spcBef>
              <a:spcAft>
                <a:spcPts val="0"/>
              </a:spcAft>
              <a:buFont typeface="Arial" panose="020B0604020202020204" pitchFamily="34" charset="0"/>
              <a:buChar char="•"/>
            </a:pPr>
            <a:r>
              <a:rPr lang="en-US" sz="2200" b="0" i="0" u="none" strike="noStrike"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The class has a decoder member variable of below layers</a:t>
            </a:r>
          </a:p>
          <a:p>
            <a:pPr marL="742950" lvl="1" indent="-285750" rtl="0" fontAlgn="base">
              <a:lnSpc>
                <a:spcPct val="114000"/>
              </a:lnSpc>
              <a:spcBef>
                <a:spcPts val="0"/>
              </a:spcBef>
              <a:spcAft>
                <a:spcPts val="0"/>
              </a:spcAft>
              <a:buFont typeface="Arial" panose="020B0604020202020204" pitchFamily="34" charset="0"/>
              <a:buChar char="•"/>
            </a:pPr>
            <a:r>
              <a:rPr lang="en-US" sz="2200" b="0" i="0" u="none" strike="noStrike"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Conv2DTranspose with 32 filters, kernel size 3,3, activation relu and same padding and stride 2</a:t>
            </a:r>
          </a:p>
        </p:txBody>
      </p:sp>
      <p:sp>
        <p:nvSpPr>
          <p:cNvPr id="3" name="Brandline_LVC">
            <a:extLst>
              <a:ext uri="{FF2B5EF4-FFF2-40B4-BE49-F238E27FC236}">
                <a16:creationId xmlns:a16="http://schemas.microsoft.com/office/drawing/2014/main" id="{D8594EB8-04C9-6A27-FC18-D460D2ED9D97}"/>
              </a:ext>
            </a:extLst>
          </p:cNvPr>
          <p:cNvSpPr/>
          <p:nvPr/>
        </p:nvSpPr>
        <p:spPr>
          <a:xfrm>
            <a:off x="2975030" y="816324"/>
            <a:ext cx="10305226"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25400" cap="flat" cmpd="sng" algn="ctr">
            <a:noFill/>
            <a:prstDash val="soli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91194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
          <p:cNvSpPr txBox="1">
            <a:spLocks noGrp="1"/>
          </p:cNvSpPr>
          <p:nvPr>
            <p:ph type="title"/>
          </p:nvPr>
        </p:nvSpPr>
        <p:spPr>
          <a:xfrm>
            <a:off x="-10160" y="229878"/>
            <a:ext cx="16276320" cy="6872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Arial"/>
              <a:buNone/>
            </a:pPr>
            <a:r>
              <a:rPr lang="en-US" b="1" i="0" dirty="0">
                <a:solidFill>
                  <a:srgbClr val="0D0D0D"/>
                </a:solidFill>
                <a:effectLst/>
                <a:latin typeface="Open Sans" pitchFamily="2" charset="0"/>
                <a:ea typeface="Open Sans" pitchFamily="2" charset="0"/>
                <a:cs typeface="Open Sans" pitchFamily="2" charset="0"/>
              </a:rPr>
              <a:t>Session 12: Enhancing Dental X-rays with Autoencoders</a:t>
            </a:r>
            <a:endParaRPr dirty="0"/>
          </a:p>
        </p:txBody>
      </p:sp>
      <p:sp>
        <p:nvSpPr>
          <p:cNvPr id="177" name="Google Shape;177;p3"/>
          <p:cNvSpPr txBox="1">
            <a:spLocks noGrp="1"/>
          </p:cNvSpPr>
          <p:nvPr>
            <p:ph type="body" idx="1"/>
          </p:nvPr>
        </p:nvSpPr>
        <p:spPr>
          <a:xfrm>
            <a:off x="1902091" y="1808291"/>
            <a:ext cx="12451817" cy="5527418"/>
          </a:xfrm>
          <a:prstGeom prst="rect">
            <a:avLst/>
          </a:prstGeom>
          <a:noFill/>
          <a:ln>
            <a:noFill/>
          </a:ln>
        </p:spPr>
        <p:txBody>
          <a:bodyPr spcFirstLastPara="1" wrap="square" lIns="91425" tIns="0" rIns="91425" bIns="0" anchor="t" anchorCtr="0">
            <a:noAutofit/>
          </a:bodyPr>
          <a:lstStyle/>
          <a:p>
            <a:pPr marL="457200" rtl="0">
              <a:lnSpc>
                <a:spcPct val="114000"/>
              </a:lnSpc>
              <a:spcBef>
                <a:spcPts val="1000"/>
              </a:spcBef>
              <a:spcAft>
                <a:spcPts val="0"/>
              </a:spcAft>
            </a:pPr>
            <a:r>
              <a:rPr lang="en-US" b="1" u="none" strike="noStrike"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Task A:</a:t>
            </a:r>
          </a:p>
          <a:p>
            <a:pPr marL="571500" indent="-342900">
              <a:lnSpc>
                <a:spcPct val="114000"/>
              </a:lnSpc>
              <a:buFont typeface="Arial" panose="020B0604020202020204" pitchFamily="34" charset="0"/>
              <a:buChar char="•"/>
            </a:pPr>
            <a:r>
              <a:rPr lang="en-US" b="0" i="0" u="none" strike="noStrike"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Train an autoencoder using the noisy image as the input and the original image as the destination. The images are shaped 256x256 in RGB scale </a:t>
            </a:r>
            <a:r>
              <a:rPr lang="en-US" b="0" i="1" u="none" strike="noStrike"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(cont.)</a:t>
            </a:r>
          </a:p>
          <a:p>
            <a:pPr marL="742950" lvl="1" indent="-285750" rtl="0" fontAlgn="base">
              <a:lnSpc>
                <a:spcPct val="114000"/>
              </a:lnSpc>
              <a:spcBef>
                <a:spcPts val="0"/>
              </a:spcBef>
              <a:spcAft>
                <a:spcPts val="0"/>
              </a:spcAft>
              <a:buFont typeface="Arial" panose="020B0604020202020204" pitchFamily="34" charset="0"/>
              <a:buChar char="•"/>
            </a:pPr>
            <a:r>
              <a:rPr lang="en-US" sz="2200" b="0" i="0" u="none" strike="noStrike"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Conv2DTranspose with 64 filters, kernel size 3,3, activation relu and same padding and stride 2</a:t>
            </a:r>
          </a:p>
          <a:p>
            <a:pPr marL="742950" lvl="1" indent="-285750" rtl="0" fontAlgn="base">
              <a:lnSpc>
                <a:spcPct val="114000"/>
              </a:lnSpc>
              <a:spcBef>
                <a:spcPts val="0"/>
              </a:spcBef>
              <a:spcAft>
                <a:spcPts val="0"/>
              </a:spcAft>
              <a:buFont typeface="Arial" panose="020B0604020202020204" pitchFamily="34" charset="0"/>
              <a:buChar char="•"/>
            </a:pPr>
            <a:r>
              <a:rPr lang="en-US" sz="2200" b="0" i="0" u="none" strike="noStrike"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Conv2D with 1 filter, kernel size 3,3, activation sigmoid and same padding</a:t>
            </a:r>
          </a:p>
          <a:p>
            <a:pPr marL="742950" lvl="1" indent="-285750" rtl="0" fontAlgn="base">
              <a:lnSpc>
                <a:spcPct val="114000"/>
              </a:lnSpc>
              <a:spcBef>
                <a:spcPts val="0"/>
              </a:spcBef>
              <a:spcAft>
                <a:spcPts val="0"/>
              </a:spcAft>
              <a:buFont typeface="Arial" panose="020B0604020202020204" pitchFamily="34" charset="0"/>
              <a:buChar char="•"/>
            </a:pPr>
            <a:r>
              <a:rPr lang="en-US" sz="2200" b="0" i="0" u="none" strike="noStrike"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Create a call member function to the class  which will pass the input to the encoder member function and the output of the encoder to the decoder member function</a:t>
            </a:r>
          </a:p>
          <a:p>
            <a:pPr marL="742950" lvl="1" indent="-285750" rtl="0" fontAlgn="base">
              <a:lnSpc>
                <a:spcPct val="114000"/>
              </a:lnSpc>
              <a:spcBef>
                <a:spcPts val="0"/>
              </a:spcBef>
              <a:spcAft>
                <a:spcPts val="0"/>
              </a:spcAft>
              <a:buFont typeface="Arial" panose="020B0604020202020204" pitchFamily="34" charset="0"/>
              <a:buChar char="•"/>
            </a:pPr>
            <a:r>
              <a:rPr lang="en-US" sz="2200" b="0" i="0" u="none" strike="noStrike"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Initialize the autoencoder object of the class Denoise</a:t>
            </a:r>
          </a:p>
          <a:p>
            <a:pPr marL="742950" lvl="1" indent="-285750" rtl="0" fontAlgn="base">
              <a:lnSpc>
                <a:spcPct val="114000"/>
              </a:lnSpc>
              <a:spcBef>
                <a:spcPts val="0"/>
              </a:spcBef>
              <a:spcAft>
                <a:spcPts val="0"/>
              </a:spcAft>
              <a:buFont typeface="Arial" panose="020B0604020202020204" pitchFamily="34" charset="0"/>
              <a:buChar char="•"/>
            </a:pPr>
            <a:r>
              <a:rPr lang="en-US" sz="2200" b="0" i="0" u="none" strike="noStrike"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Compile the autoencoder with </a:t>
            </a:r>
            <a:r>
              <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a:t>
            </a:r>
            <a:r>
              <a:rPr lang="en-US" sz="2200" b="0" i="0" u="none" strike="noStrike"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dam optimizer and MeanSquaredError as loss</a:t>
            </a:r>
          </a:p>
          <a:p>
            <a:pPr marL="742950" lvl="1" indent="-285750" rtl="0" fontAlgn="base">
              <a:lnSpc>
                <a:spcPct val="114000"/>
              </a:lnSpc>
              <a:spcBef>
                <a:spcPts val="0"/>
              </a:spcBef>
              <a:spcAft>
                <a:spcPts val="0"/>
              </a:spcAft>
              <a:buFont typeface="Arial" panose="020B0604020202020204" pitchFamily="34" charset="0"/>
              <a:buChar char="•"/>
            </a:pPr>
            <a:r>
              <a:rPr lang="en-US" sz="2200" b="0" i="0" u="none" strike="noStrike"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Train the autoencoder with X as x_train_noisy and Y as x_train for 50 epochs and validation data as x_test_noisy and x_test</a:t>
            </a:r>
          </a:p>
          <a:p>
            <a:pPr marL="571500" indent="-342900" rtl="0" fontAlgn="base">
              <a:lnSpc>
                <a:spcPct val="114000"/>
              </a:lnSpc>
              <a:spcBef>
                <a:spcPts val="0"/>
              </a:spcBef>
              <a:spcAft>
                <a:spcPts val="0"/>
              </a:spcAft>
              <a:buFont typeface="Arial" panose="020B0604020202020204" pitchFamily="34" charset="0"/>
              <a:buChar char="•"/>
            </a:pPr>
            <a:r>
              <a:rPr lang="en-US" b="0" i="0" u="none" strike="noStrike" dirty="0">
                <a:solidFill>
                  <a:schemeClr val="tx1">
                    <a:lumMod val="75000"/>
                    <a:lumOff val="25000"/>
                  </a:schemeClr>
                </a:solidFill>
                <a:effectLst/>
                <a:latin typeface="Open Sans" panose="020B0606030504020204" pitchFamily="34" charset="0"/>
                <a:ea typeface="Open Sans" panose="020B0606030504020204" pitchFamily="34" charset="0"/>
                <a:cs typeface="Open Sans" panose="020B0606030504020204" pitchFamily="34" charset="0"/>
              </a:rPr>
              <a:t> Plot training and validation MAE and loss against epochs</a:t>
            </a:r>
          </a:p>
        </p:txBody>
      </p:sp>
      <p:sp>
        <p:nvSpPr>
          <p:cNvPr id="3" name="Brandline_LVC">
            <a:extLst>
              <a:ext uri="{FF2B5EF4-FFF2-40B4-BE49-F238E27FC236}">
                <a16:creationId xmlns:a16="http://schemas.microsoft.com/office/drawing/2014/main" id="{BDCF7D8C-6D10-52DA-19DF-81A0F32895BD}"/>
              </a:ext>
            </a:extLst>
          </p:cNvPr>
          <p:cNvSpPr/>
          <p:nvPr/>
        </p:nvSpPr>
        <p:spPr>
          <a:xfrm>
            <a:off x="2975030" y="816324"/>
            <a:ext cx="10305226" cy="38100"/>
          </a:xfrm>
          <a:prstGeom prst="ellipse">
            <a:avLst/>
          </a:prstGeom>
          <a:gradFill flip="none" rotWithShape="1">
            <a:gsLst>
              <a:gs pos="50000">
                <a:srgbClr val="3645A9"/>
              </a:gs>
              <a:gs pos="0">
                <a:srgbClr val="3645A9">
                  <a:tint val="0"/>
                  <a:alpha val="0"/>
                </a:srgbClr>
              </a:gs>
              <a:gs pos="100000">
                <a:srgbClr val="3645A9">
                  <a:tint val="0"/>
                  <a:alpha val="0"/>
                </a:srgbClr>
              </a:gs>
              <a:gs pos="25000">
                <a:srgbClr val="3645A9"/>
              </a:gs>
              <a:gs pos="75000">
                <a:srgbClr val="3645A9"/>
              </a:gs>
            </a:gsLst>
            <a:lin ang="10800000" scaled="1"/>
            <a:tileRect/>
          </a:gradFill>
          <a:ln w="25400" cap="flat" cmpd="sng" algn="ctr">
            <a:noFill/>
            <a:prstDash val="soli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72090882"/>
      </p:ext>
    </p:extLst>
  </p:cSld>
  <p:clrMapOvr>
    <a:masterClrMapping/>
  </p:clrMapOvr>
</p:sld>
</file>

<file path=ppt/theme/theme1.xml><?xml version="1.0" encoding="utf-8"?>
<a:theme xmlns:a="http://schemas.openxmlformats.org/drawingml/2006/main" name="Digital Marketing">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1400</Words>
  <Application>Microsoft Office PowerPoint</Application>
  <PresentationFormat>Custom</PresentationFormat>
  <Paragraphs>97</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Open Sans</vt:lpstr>
      <vt:lpstr>Digital Marketing</vt:lpstr>
      <vt:lpstr>PowerPoint Presentation</vt:lpstr>
      <vt:lpstr>PowerPoint Presentation</vt:lpstr>
      <vt:lpstr>Deep Learning for Customer Insights</vt:lpstr>
      <vt:lpstr>Project Statement</vt:lpstr>
      <vt:lpstr>Session 9 12: Dataset Description</vt:lpstr>
      <vt:lpstr>Session 12: Enhancing Dental X-rays with Autoencoders</vt:lpstr>
      <vt:lpstr>Session 12: Enhancing Dental X-rays with Autoencoders</vt:lpstr>
      <vt:lpstr>Session 12: Enhancing Dental X-rays with Autoencoders</vt:lpstr>
      <vt:lpstr>Session 12: Enhancing Dental X-rays with Autoencoders</vt:lpstr>
      <vt:lpstr>Session 12: Enhancing Dental X-rays with Autoencoders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 Singh</dc:creator>
  <cp:lastModifiedBy>Guwalani Kunal</cp:lastModifiedBy>
  <cp:revision>24</cp:revision>
  <dcterms:modified xsi:type="dcterms:W3CDTF">2024-10-04T11:21:20Z</dcterms:modified>
</cp:coreProperties>
</file>