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9144000" cx="16256000"/>
  <p:notesSz cx="6858000" cy="9144000"/>
  <p:embeddedFontLs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998">
          <p15:clr>
            <a:srgbClr val="A4A3A4"/>
          </p15:clr>
        </p15:guide>
        <p15:guide id="2" pos="5120">
          <p15:clr>
            <a:srgbClr val="A4A3A4"/>
          </p15:clr>
        </p15:guide>
        <p15:guide id="3" pos="9679">
          <p15:clr>
            <a:srgbClr val="A4A3A4"/>
          </p15:clr>
        </p15:guide>
        <p15:guide id="4" pos="1038">
          <p15:clr>
            <a:srgbClr val="A4A3A4"/>
          </p15:clr>
        </p15:guide>
        <p15:guide id="5" orient="horz" pos="1383">
          <p15:clr>
            <a:srgbClr val="A4A3A4"/>
          </p15:clr>
        </p15:guide>
      </p15:sldGuideLst>
    </p:ext>
    <p:ext uri="GoogleSlidesCustomDataVersion2">
      <go:slidesCustomData xmlns:go="http://customooxmlschemas.google.com/" r:id="rId23" roundtripDataSignature="AMtx7mgtyp2Yutx79Rm+VXcjSYdU+Myd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D4D432-4610-475E-BD9F-5E59F020CDF4}">
  <a:tblStyle styleId="{B7D4D432-4610-475E-BD9F-5E59F020CDF4}"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998" orient="horz"/>
        <p:guide pos="5120"/>
        <p:guide pos="9679"/>
        <p:guide pos="1038"/>
        <p:guide pos="1383"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5.xml"/><Relationship Id="rId22" Type="http://schemas.openxmlformats.org/officeDocument/2006/relationships/font" Target="fonts/OpenSans-boldItalic.fntdata"/><Relationship Id="rId10" Type="http://schemas.openxmlformats.org/officeDocument/2006/relationships/slide" Target="slides/slide4.xml"/><Relationship Id="rId21" Type="http://schemas.openxmlformats.org/officeDocument/2006/relationships/font" Target="fonts/OpenSans-italic.fntdata"/><Relationship Id="rId13" Type="http://schemas.openxmlformats.org/officeDocument/2006/relationships/slide" Target="slides/slide7.xml"/><Relationship Id="rId12" Type="http://schemas.openxmlformats.org/officeDocument/2006/relationships/slide" Target="slides/slide6.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penSans-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33f98ac1fc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0" name="Google Shape;40;g33f98ac1fc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g33f98ac1fc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3f98ac1fcc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3f98ac1fcc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33f98ac1fcc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3f98ac1fcc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3f98ac1fcc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33f98ac1fcc_0_2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3f98ac1fcc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3f98ac1fcc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33f98ac1fcc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33f98ac1fcc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 name="Google Shape;47;g33f98ac1fcc_0_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g33f98ac1fcc_0_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 name="Google Shape;5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Trainer Notes: </a:t>
            </a:r>
            <a:endParaRPr/>
          </a:p>
          <a:p>
            <a:pPr indent="-228600" lvl="0" marL="457200" rtl="0" algn="l">
              <a:lnSpc>
                <a:spcPct val="100000"/>
              </a:lnSpc>
              <a:spcBef>
                <a:spcPts val="1200"/>
              </a:spcBef>
              <a:spcAft>
                <a:spcPts val="0"/>
              </a:spcAft>
              <a:buSzPts val="1400"/>
              <a:buNone/>
            </a:pPr>
            <a:r>
              <a:rPr b="0" i="1" lang="en-US" sz="1800" u="none" strike="noStrike">
                <a:solidFill>
                  <a:srgbClr val="3C4043"/>
                </a:solidFill>
                <a:latin typeface="Calibri"/>
                <a:ea typeface="Calibri"/>
                <a:cs typeface="Calibri"/>
                <a:sym typeface="Calibri"/>
              </a:rPr>
              <a:t>Aura’s early adopter customers come from a wide range of sectors:</a:t>
            </a:r>
            <a:endParaRPr b="0" sz="2800"/>
          </a:p>
          <a:p>
            <a:pPr indent="-228600" lvl="0" marL="457200" rtl="0" algn="l">
              <a:lnSpc>
                <a:spcPct val="100000"/>
              </a:lnSpc>
              <a:spcBef>
                <a:spcPts val="1200"/>
              </a:spcBef>
              <a:spcAft>
                <a:spcPts val="0"/>
              </a:spcAft>
              <a:buSzPts val="1400"/>
              <a:buFont typeface="Arial"/>
              <a:buAutoNum type="arabicPeriod"/>
            </a:pPr>
            <a:r>
              <a:rPr b="0" i="1" lang="en-US" sz="1800" u="none" strike="noStrike">
                <a:solidFill>
                  <a:srgbClr val="3C4043"/>
                </a:solidFill>
                <a:latin typeface="Calibri"/>
                <a:ea typeface="Calibri"/>
                <a:cs typeface="Calibri"/>
                <a:sym typeface="Calibri"/>
              </a:rPr>
              <a:t>FloridaBikeRentals.com, a rental agency for high-end bikes in the Key West area, wants Aura’s help to </a:t>
            </a:r>
            <a:r>
              <a:rPr b="0" i="0" lang="en-US" sz="1800" u="none" strike="noStrike">
                <a:solidFill>
                  <a:srgbClr val="000000"/>
                </a:solidFill>
                <a:latin typeface="Calibri"/>
                <a:ea typeface="Calibri"/>
                <a:cs typeface="Calibri"/>
                <a:sym typeface="Calibri"/>
              </a:rPr>
              <a:t>help them predict bike-sharing demand</a:t>
            </a:r>
            <a:r>
              <a:rPr b="0" i="1" lang="en-US" sz="1800" u="none" strike="noStrike">
                <a:solidFill>
                  <a:srgbClr val="3C4043"/>
                </a:solidFill>
                <a:latin typeface="Calibri"/>
                <a:ea typeface="Calibri"/>
                <a:cs typeface="Calibri"/>
                <a:sym typeface="Calibri"/>
              </a:rPr>
              <a:t> This will help the customer better manage inventory and offer discounts during slack time. </a:t>
            </a:r>
            <a:endParaRPr b="0" i="0" sz="1800" u="none" strike="noStrike">
              <a:solidFill>
                <a:srgbClr val="000000"/>
              </a:solidFill>
              <a:latin typeface="Calibri"/>
              <a:ea typeface="Calibri"/>
              <a:cs typeface="Calibri"/>
              <a:sym typeface="Calibri"/>
            </a:endParaRPr>
          </a:p>
          <a:p>
            <a:pPr indent="-228600" lvl="0" marL="457200" rtl="0" algn="l">
              <a:lnSpc>
                <a:spcPct val="100000"/>
              </a:lnSpc>
              <a:spcBef>
                <a:spcPts val="0"/>
              </a:spcBef>
              <a:spcAft>
                <a:spcPts val="0"/>
              </a:spcAft>
              <a:buSzPts val="1400"/>
              <a:buFont typeface="Arial"/>
              <a:buAutoNum type="arabicPeriod"/>
            </a:pPr>
            <a:r>
              <a:rPr b="0" i="1" lang="en-US" sz="1800" u="none" strike="noStrike">
                <a:solidFill>
                  <a:srgbClr val="3C4043"/>
                </a:solidFill>
                <a:latin typeface="Calibri"/>
                <a:ea typeface="Calibri"/>
                <a:cs typeface="Calibri"/>
                <a:sym typeface="Calibri"/>
              </a:rPr>
              <a:t>The Retail Realtor Association of California who seek Aura’s help to categorize potential customers</a:t>
            </a:r>
            <a:endParaRPr/>
          </a:p>
          <a:p>
            <a:pPr indent="-228600" lvl="0" marL="457200" rtl="0" algn="l">
              <a:lnSpc>
                <a:spcPct val="100000"/>
              </a:lnSpc>
              <a:spcBef>
                <a:spcPts val="0"/>
              </a:spcBef>
              <a:spcAft>
                <a:spcPts val="0"/>
              </a:spcAft>
              <a:buSzPts val="1400"/>
              <a:buFont typeface="Arial"/>
              <a:buAutoNum type="arabicPeriod"/>
            </a:pPr>
            <a:r>
              <a:rPr b="0" i="1" lang="en-US" sz="1800" u="none" strike="noStrike">
                <a:solidFill>
                  <a:srgbClr val="3C4043"/>
                </a:solidFill>
                <a:latin typeface="Calibri"/>
                <a:ea typeface="Calibri"/>
                <a:cs typeface="Calibri"/>
                <a:sym typeface="Calibri"/>
              </a:rPr>
              <a:t>Credit Card agency LexNex who seek to find patterns amongst their users so that they can market cross-sell and up-sell credit products to them</a:t>
            </a:r>
            <a:endParaRPr/>
          </a:p>
          <a:p>
            <a:pPr indent="-228600" lvl="0" marL="457200" rtl="0" algn="l">
              <a:lnSpc>
                <a:spcPct val="100000"/>
              </a:lnSpc>
              <a:spcBef>
                <a:spcPts val="0"/>
              </a:spcBef>
              <a:spcAft>
                <a:spcPts val="0"/>
              </a:spcAft>
              <a:buSzPts val="1400"/>
              <a:buFont typeface="Arial"/>
              <a:buAutoNum type="arabicPeriod"/>
            </a:pPr>
            <a:r>
              <a:rPr b="0" i="1" lang="en-US" sz="1800" u="none" strike="noStrike">
                <a:solidFill>
                  <a:srgbClr val="3C4043"/>
                </a:solidFill>
                <a:latin typeface="Calibri"/>
                <a:ea typeface="Calibri"/>
                <a:cs typeface="Calibri"/>
                <a:sym typeface="Calibri"/>
              </a:rPr>
              <a:t>Insurance provider Health Locate who need Aura’s help to detect early disease symptoms among acute patients who are in ERs across continental US</a:t>
            </a:r>
            <a:endParaRPr/>
          </a:p>
          <a:p>
            <a:pPr indent="-228600" lvl="0" marL="457200" rtl="0" algn="just">
              <a:lnSpc>
                <a:spcPct val="100000"/>
              </a:lnSpc>
              <a:spcBef>
                <a:spcPts val="0"/>
              </a:spcBef>
              <a:spcAft>
                <a:spcPts val="0"/>
              </a:spcAft>
              <a:buSzPts val="1400"/>
              <a:buFont typeface="Arial"/>
              <a:buAutoNum type="arabicPeriod"/>
            </a:pPr>
            <a:r>
              <a:rPr b="0" i="1" lang="en-US" sz="1800" u="none" strike="noStrike">
                <a:solidFill>
                  <a:srgbClr val="3C4043"/>
                </a:solidFill>
                <a:latin typeface="Calibri"/>
                <a:ea typeface="Calibri"/>
                <a:cs typeface="Calibri"/>
                <a:sym typeface="Calibri"/>
              </a:rPr>
              <a:t>LensFilms, a movie recommendation startup, who wish to recommend movies to their users.</a:t>
            </a:r>
            <a:endParaRPr/>
          </a:p>
          <a:p>
            <a:pPr indent="-228600" lvl="0" marL="457200" rtl="0" algn="l">
              <a:lnSpc>
                <a:spcPct val="100000"/>
              </a:lnSpc>
              <a:spcBef>
                <a:spcPts val="1200"/>
              </a:spcBef>
              <a:spcAft>
                <a:spcPts val="0"/>
              </a:spcAft>
              <a:buSzPts val="1400"/>
              <a:buNone/>
            </a:pPr>
            <a:r>
              <a:rPr b="0" i="1" lang="en-US" sz="1800" u="none" strike="noStrike">
                <a:solidFill>
                  <a:srgbClr val="3C4043"/>
                </a:solidFill>
                <a:latin typeface="Calibri"/>
                <a:ea typeface="Calibri"/>
                <a:cs typeface="Calibri"/>
                <a:sym typeface="Calibri"/>
              </a:rPr>
              <a:t> The intelligence provided by Aura will help customers make decisions for their omnichannel marketing and customer acquisition programs. </a:t>
            </a:r>
            <a:endParaRPr b="0" sz="2800"/>
          </a:p>
          <a:p>
            <a:pPr indent="-228600" lvl="0" marL="457200" marR="0" rtl="0" algn="l">
              <a:lnSpc>
                <a:spcPct val="100000"/>
              </a:lnSpc>
              <a:spcBef>
                <a:spcPts val="0"/>
              </a:spcBef>
              <a:spcAft>
                <a:spcPts val="0"/>
              </a:spcAft>
              <a:buClr>
                <a:srgbClr val="000000"/>
              </a:buClr>
              <a:buSzPts val="1400"/>
              <a:buFont typeface="Arial"/>
              <a:buNone/>
            </a:pPr>
            <a:br>
              <a:rPr lang="en-US" sz="2800"/>
            </a:br>
            <a:endParaRPr/>
          </a:p>
          <a:p>
            <a:pPr indent="-228600" lvl="0" marL="457200" marR="0" rtl="0" algn="l">
              <a:lnSpc>
                <a:spcPct val="100000"/>
              </a:lnSpc>
              <a:spcBef>
                <a:spcPts val="0"/>
              </a:spcBef>
              <a:spcAft>
                <a:spcPts val="0"/>
              </a:spcAft>
              <a:buClr>
                <a:srgbClr val="000000"/>
              </a:buClr>
              <a:buSzPts val="1400"/>
              <a:buFont typeface="Arial"/>
              <a:buNone/>
            </a:pPr>
            <a:r>
              <a:rPr lang="en-US"/>
              <a:t>Images:</a:t>
            </a:r>
            <a:endParaRPr/>
          </a:p>
          <a:p>
            <a:pPr indent="-228600" lvl="0" marL="457200" marR="0" rtl="0" algn="l">
              <a:lnSpc>
                <a:spcPct val="100000"/>
              </a:lnSpc>
              <a:spcBef>
                <a:spcPts val="0"/>
              </a:spcBef>
              <a:spcAft>
                <a:spcPts val="0"/>
              </a:spcAft>
              <a:buClr>
                <a:srgbClr val="000000"/>
              </a:buClr>
              <a:buSzPts val="1400"/>
              <a:buFont typeface="Arial"/>
              <a:buNone/>
            </a:pPr>
            <a:r>
              <a:rPr lang="en-US"/>
              <a:t>https://www.flaticon.com/premium-icon/bicycle_2766449?term=bike&amp;page=1&amp;position=35&amp;page=1&amp;position=35&amp;related_id=2766449&amp;origin=search</a:t>
            </a:r>
            <a:endParaRPr/>
          </a:p>
          <a:p>
            <a:pPr indent="-228600" lvl="0" marL="457200" marR="0" rtl="0" algn="l">
              <a:lnSpc>
                <a:spcPct val="100000"/>
              </a:lnSpc>
              <a:spcBef>
                <a:spcPts val="0"/>
              </a:spcBef>
              <a:spcAft>
                <a:spcPts val="0"/>
              </a:spcAft>
              <a:buClr>
                <a:srgbClr val="000000"/>
              </a:buClr>
              <a:buSzPts val="1400"/>
              <a:buFont typeface="Arial"/>
              <a:buNone/>
            </a:pPr>
            <a:r>
              <a:rPr lang="en-US"/>
              <a:t>https://www.flaticon.com/free-icon/house_2747475?term=realtor&amp;page=1&amp;position=16&amp;page=1&amp;position=16&amp;related_id=2747475&amp;origin=search</a:t>
            </a:r>
            <a:endParaRPr/>
          </a:p>
          <a:p>
            <a:pPr indent="-228600" lvl="0" marL="457200" marR="0" rtl="0" algn="l">
              <a:lnSpc>
                <a:spcPct val="100000"/>
              </a:lnSpc>
              <a:spcBef>
                <a:spcPts val="0"/>
              </a:spcBef>
              <a:spcAft>
                <a:spcPts val="0"/>
              </a:spcAft>
              <a:buClr>
                <a:srgbClr val="000000"/>
              </a:buClr>
              <a:buSzPts val="1400"/>
              <a:buFont typeface="Arial"/>
              <a:buNone/>
            </a:pPr>
            <a:r>
              <a:rPr lang="en-US"/>
              <a:t>https://www.flaticon.com/premium-icon/theatre_2950921?term=movie&amp;page=1&amp;position=41&amp;page=1&amp;position=41&amp;related_id=2950921&amp;origin=search</a:t>
            </a:r>
            <a:endParaRPr/>
          </a:p>
          <a:p>
            <a:pPr indent="-228600" lvl="0" marL="457200" marR="0" rtl="0" algn="l">
              <a:lnSpc>
                <a:spcPct val="100000"/>
              </a:lnSpc>
              <a:spcBef>
                <a:spcPts val="0"/>
              </a:spcBef>
              <a:spcAft>
                <a:spcPts val="0"/>
              </a:spcAft>
              <a:buClr>
                <a:srgbClr val="000000"/>
              </a:buClr>
              <a:buSzPts val="1400"/>
              <a:buFont typeface="Arial"/>
              <a:buNone/>
            </a:pPr>
            <a:r>
              <a:rPr lang="en-US"/>
              <a:t>https://www.flaticon.com/free-icon/credit-card_4289322?term=credit%20card&amp;page=1&amp;position=26&amp;page=1&amp;position=26&amp;related_id=4289322&amp;origin=search</a:t>
            </a:r>
            <a:endParaRPr/>
          </a:p>
          <a:p>
            <a:pPr indent="-228600" lvl="0" marL="457200" marR="0" rtl="0" algn="l">
              <a:lnSpc>
                <a:spcPct val="100000"/>
              </a:lnSpc>
              <a:spcBef>
                <a:spcPts val="0"/>
              </a:spcBef>
              <a:spcAft>
                <a:spcPts val="0"/>
              </a:spcAft>
              <a:buClr>
                <a:srgbClr val="000000"/>
              </a:buClr>
              <a:buSzPts val="1400"/>
              <a:buFont typeface="Arial"/>
              <a:buNone/>
            </a:pPr>
            <a:r>
              <a:rPr lang="en-US"/>
              <a:t>https://www.flaticon.com/free-icon/healthcare_2966486?term=insurance&amp;page=1&amp;position=10&amp;page=1&amp;position=10&amp;related_id=2966486&amp;origin=search</a:t>
            </a:r>
            <a:br>
              <a:rPr lang="en-US"/>
            </a:br>
            <a:endParaRPr/>
          </a:p>
        </p:txBody>
      </p:sp>
      <p:sp>
        <p:nvSpPr>
          <p:cNvPr id="59" name="Google Shape;5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Trainer Notes: </a:t>
            </a:r>
            <a:endParaRPr/>
          </a:p>
          <a:p>
            <a:pPr indent="-228600" lvl="0" marL="457200" rtl="0" algn="l">
              <a:lnSpc>
                <a:spcPct val="100000"/>
              </a:lnSpc>
              <a:spcBef>
                <a:spcPts val="1000"/>
              </a:spcBef>
              <a:spcAft>
                <a:spcPts val="0"/>
              </a:spcAft>
              <a:buSzPts val="1400"/>
              <a:buNone/>
            </a:pPr>
            <a:r>
              <a:rPr b="1" i="0" lang="en-US" sz="1800" u="none" strike="noStrike">
                <a:solidFill>
                  <a:srgbClr val="000000"/>
                </a:solidFill>
                <a:latin typeface="Calibri"/>
                <a:ea typeface="Calibri"/>
                <a:cs typeface="Calibri"/>
                <a:sym typeface="Calibri"/>
              </a:rPr>
              <a:t>Project Statement</a:t>
            </a:r>
            <a:endParaRPr/>
          </a:p>
          <a:p>
            <a:pPr indent="-228600" lvl="0" marL="457200" rtl="0" algn="l">
              <a:lnSpc>
                <a:spcPct val="100000"/>
              </a:lnSpc>
              <a:spcBef>
                <a:spcPts val="1000"/>
              </a:spcBef>
              <a:spcAft>
                <a:spcPts val="0"/>
              </a:spcAft>
              <a:buSzPts val="1400"/>
              <a:buNone/>
            </a:pPr>
            <a:r>
              <a:rPr b="1" i="0" lang="en-US" sz="1800" u="none" strike="noStrike">
                <a:solidFill>
                  <a:srgbClr val="000000"/>
                </a:solidFill>
                <a:latin typeface="Calibri"/>
                <a:ea typeface="Calibri"/>
                <a:cs typeface="Calibri"/>
                <a:sym typeface="Calibri"/>
              </a:rPr>
              <a:t>Aura must:</a:t>
            </a:r>
            <a:endParaRPr/>
          </a:p>
          <a:p>
            <a:pPr indent="-228600" lvl="0" marL="457200" rtl="0" algn="just">
              <a:lnSpc>
                <a:spcPct val="100000"/>
              </a:lnSpc>
              <a:spcBef>
                <a:spcPts val="0"/>
              </a:spcBef>
              <a:spcAft>
                <a:spcPts val="0"/>
              </a:spcAft>
              <a:buSzPts val="1400"/>
              <a:buFont typeface="Arial"/>
              <a:buChar char="•"/>
            </a:pPr>
            <a:r>
              <a:rPr b="0" i="0" lang="en-US" sz="1800" u="none" strike="noStrike">
                <a:solidFill>
                  <a:srgbClr val="3C4043"/>
                </a:solidFill>
                <a:latin typeface="Calibri"/>
                <a:ea typeface="Calibri"/>
                <a:cs typeface="Calibri"/>
                <a:sym typeface="Calibri"/>
              </a:rPr>
              <a:t>Predict bike-sharing demand</a:t>
            </a:r>
            <a:endParaRPr/>
          </a:p>
          <a:p>
            <a:pPr indent="-228600" lvl="0" marL="457200" rtl="0" algn="just">
              <a:lnSpc>
                <a:spcPct val="100000"/>
              </a:lnSpc>
              <a:spcBef>
                <a:spcPts val="0"/>
              </a:spcBef>
              <a:spcAft>
                <a:spcPts val="0"/>
              </a:spcAft>
              <a:buSzPts val="1400"/>
              <a:buFont typeface="Arial"/>
              <a:buChar char="•"/>
            </a:pPr>
            <a:r>
              <a:rPr b="0" i="0" lang="en-US" sz="1800" u="none" strike="noStrike">
                <a:solidFill>
                  <a:srgbClr val="3C4043"/>
                </a:solidFill>
                <a:latin typeface="Calibri"/>
                <a:ea typeface="Calibri"/>
                <a:cs typeface="Calibri"/>
                <a:sym typeface="Calibri"/>
              </a:rPr>
              <a:t>Classify if the income of the person is above 50k or below 50k</a:t>
            </a:r>
            <a:endParaRPr/>
          </a:p>
          <a:p>
            <a:pPr indent="-228600" lvl="0" marL="457200" rtl="0" algn="just">
              <a:lnSpc>
                <a:spcPct val="100000"/>
              </a:lnSpc>
              <a:spcBef>
                <a:spcPts val="0"/>
              </a:spcBef>
              <a:spcAft>
                <a:spcPts val="0"/>
              </a:spcAft>
              <a:buSzPts val="1400"/>
              <a:buFont typeface="Arial"/>
              <a:buChar char="•"/>
            </a:pPr>
            <a:r>
              <a:rPr b="0" i="0" lang="en-US" sz="1800" u="none" strike="noStrike">
                <a:solidFill>
                  <a:srgbClr val="3C4043"/>
                </a:solidFill>
                <a:latin typeface="Calibri"/>
                <a:ea typeface="Calibri"/>
                <a:cs typeface="Calibri"/>
                <a:sym typeface="Calibri"/>
              </a:rPr>
              <a:t>Cluster credit card users into different groups to find any meaningful patterns by using PCA to reduce feature dimensionality.</a:t>
            </a:r>
            <a:endParaRPr/>
          </a:p>
          <a:p>
            <a:pPr indent="-228600" lvl="0" marL="457200" rtl="0" algn="just">
              <a:lnSpc>
                <a:spcPct val="100000"/>
              </a:lnSpc>
              <a:spcBef>
                <a:spcPts val="0"/>
              </a:spcBef>
              <a:spcAft>
                <a:spcPts val="0"/>
              </a:spcAft>
              <a:buSzPts val="1400"/>
              <a:buFont typeface="Arial"/>
              <a:buChar char="•"/>
            </a:pPr>
            <a:r>
              <a:rPr b="0" i="0" lang="en-US" sz="1800" u="none" strike="noStrike">
                <a:solidFill>
                  <a:srgbClr val="3C4043"/>
                </a:solidFill>
                <a:latin typeface="Calibri"/>
                <a:ea typeface="Calibri"/>
                <a:cs typeface="Calibri"/>
                <a:sym typeface="Calibri"/>
              </a:rPr>
              <a:t>Detects early Sepsis disease using Bagging and Boosting methods.</a:t>
            </a:r>
            <a:endParaRPr/>
          </a:p>
          <a:p>
            <a:pPr indent="-228600" lvl="0" marL="457200" rtl="0" algn="just">
              <a:lnSpc>
                <a:spcPct val="100000"/>
              </a:lnSpc>
              <a:spcBef>
                <a:spcPts val="0"/>
              </a:spcBef>
              <a:spcAft>
                <a:spcPts val="0"/>
              </a:spcAft>
              <a:buSzPts val="1400"/>
              <a:buFont typeface="Arial"/>
              <a:buChar char="•"/>
            </a:pPr>
            <a:r>
              <a:rPr b="0" i="0" lang="en-US" sz="1800" u="none" strike="noStrike">
                <a:solidFill>
                  <a:srgbClr val="3C4043"/>
                </a:solidFill>
                <a:latin typeface="Calibri"/>
                <a:ea typeface="Calibri"/>
                <a:cs typeface="Calibri"/>
                <a:sym typeface="Calibri"/>
              </a:rPr>
              <a:t>Build a recommendation engine to recommend movies to users.</a:t>
            </a:r>
            <a:endParaRPr/>
          </a:p>
          <a:p>
            <a:pPr indent="-228600" lvl="0" marL="457200" marR="0" rtl="0" algn="l">
              <a:lnSpc>
                <a:spcPct val="100000"/>
              </a:lnSpc>
              <a:spcBef>
                <a:spcPts val="1200"/>
              </a:spcBef>
              <a:spcAft>
                <a:spcPts val="0"/>
              </a:spcAft>
              <a:buClr>
                <a:srgbClr val="000000"/>
              </a:buClr>
              <a:buSzPts val="1400"/>
              <a:buFont typeface="Arial"/>
              <a:buNone/>
            </a:pPr>
            <a:r>
              <a:rPr lang="en-US"/>
              <a:t>https://www.freepik.com/free-vector/data-extraction-concept-illustration_12079896.htm#query=machine%20learning&amp;position=4&amp;from_view=search</a:t>
            </a:r>
            <a:br>
              <a:rPr lang="en-US"/>
            </a:br>
            <a:endParaRPr/>
          </a:p>
        </p:txBody>
      </p:sp>
      <p:sp>
        <p:nvSpPr>
          <p:cNvPr id="81" name="Google Shape;8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1" lang="en-US"/>
              <a:t>Trainer Notes:</a:t>
            </a:r>
            <a:endParaRPr/>
          </a:p>
          <a:p>
            <a:pPr indent="0" lvl="0" marL="0" rtl="0" algn="l">
              <a:lnSpc>
                <a:spcPct val="100000"/>
              </a:lnSpc>
              <a:spcBef>
                <a:spcPts val="0"/>
              </a:spcBef>
              <a:spcAft>
                <a:spcPts val="0"/>
              </a:spcAft>
              <a:buSzPts val="1400"/>
              <a:buNone/>
            </a:pPr>
            <a:r>
              <a:rPr b="0" lang="en-US"/>
              <a:t>This is the dataset description for the current week’s task. </a:t>
            </a:r>
            <a:r>
              <a:rPr b="1" i="1" lang="en-US" sz="1200" u="none" strike="noStrike">
                <a:solidFill>
                  <a:srgbClr val="24292F"/>
                </a:solidFill>
                <a:latin typeface="Calibri"/>
                <a:ea typeface="Calibri"/>
                <a:cs typeface="Calibri"/>
                <a:sym typeface="Calibri"/>
              </a:rPr>
              <a:t>Note:</a:t>
            </a:r>
            <a:r>
              <a:rPr b="0" i="1" lang="en-US" sz="1200" u="none" strike="noStrike">
                <a:solidFill>
                  <a:srgbClr val="24292F"/>
                </a:solidFill>
                <a:latin typeface="Calibri"/>
                <a:ea typeface="Calibri"/>
                <a:cs typeface="Calibri"/>
                <a:sym typeface="Calibri"/>
              </a:rPr>
              <a:t> Use </a:t>
            </a:r>
            <a:r>
              <a:rPr b="1" i="1" lang="en-US" sz="1200" u="none" strike="noStrike">
                <a:solidFill>
                  <a:srgbClr val="000000"/>
                </a:solidFill>
                <a:latin typeface="Calibri"/>
                <a:ea typeface="Calibri"/>
                <a:cs typeface="Calibri"/>
                <a:sym typeface="Calibri"/>
              </a:rPr>
              <a:t>adult.csv</a:t>
            </a:r>
            <a:r>
              <a:rPr b="0" i="1" lang="en-US" sz="1200" u="none" strike="noStrike">
                <a:solidFill>
                  <a:srgbClr val="24292F"/>
                </a:solidFill>
                <a:latin typeface="Calibri"/>
                <a:ea typeface="Calibri"/>
                <a:cs typeface="Calibri"/>
                <a:sym typeface="Calibri"/>
              </a:rPr>
              <a:t> for this task</a:t>
            </a:r>
            <a:r>
              <a:rPr b="0" i="1" lang="en-US" sz="1200" u="none" strike="noStrike">
                <a:solidFill>
                  <a:srgbClr val="000000"/>
                </a:solidFill>
                <a:latin typeface="Calibri"/>
                <a:ea typeface="Calibri"/>
                <a:cs typeface="Calibri"/>
                <a:sym typeface="Calibri"/>
              </a:rPr>
              <a:t>. </a:t>
            </a:r>
            <a:endParaRPr b="0" i="0" sz="1200" u="none" strike="noStrike">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rPr b="0" i="1" lang="en-US" sz="1800" u="none" strike="noStrike">
                <a:solidFill>
                  <a:srgbClr val="24292F"/>
                </a:solidFill>
                <a:latin typeface="Calibri"/>
                <a:ea typeface="Calibri"/>
                <a:cs typeface="Calibri"/>
                <a:sym typeface="Calibri"/>
              </a:rPr>
              <a:t>This data has been extracted from the 1994 Census bureau database. The dataset contains various factors that decide the income of a person.</a:t>
            </a:r>
            <a:endParaRPr b="0"/>
          </a:p>
          <a:p>
            <a:pPr indent="-228600" lvl="0" marL="457200" marR="0" rtl="0" algn="l">
              <a:lnSpc>
                <a:spcPct val="100000"/>
              </a:lnSpc>
              <a:spcBef>
                <a:spcPts val="0"/>
              </a:spcBef>
              <a:spcAft>
                <a:spcPts val="0"/>
              </a:spcAft>
              <a:buClr>
                <a:srgbClr val="000000"/>
              </a:buClr>
              <a:buSzPts val="1400"/>
              <a:buFont typeface="Arial"/>
              <a:buNone/>
            </a:pPr>
            <a:br>
              <a:rPr lang="en-US"/>
            </a:br>
            <a:endParaRPr/>
          </a:p>
        </p:txBody>
      </p:sp>
      <p:sp>
        <p:nvSpPr>
          <p:cNvPr id="98" name="Google Shape;98;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5" name="Shape 15"/>
        <p:cNvGrpSpPr/>
        <p:nvPr/>
      </p:nvGrpSpPr>
      <p:grpSpPr>
        <a:xfrm>
          <a:off x="0" y="0"/>
          <a:ext cx="0" cy="0"/>
          <a:chOff x="0" y="0"/>
          <a:chExt cx="0" cy="0"/>
        </a:xfrm>
      </p:grpSpPr>
      <p:pic>
        <p:nvPicPr>
          <p:cNvPr id="16" name="Google Shape;16;p7"/>
          <p:cNvPicPr preferRelativeResize="0"/>
          <p:nvPr/>
        </p:nvPicPr>
        <p:blipFill rotWithShape="1">
          <a:blip r:embed="rId2">
            <a:alphaModFix/>
          </a:blip>
          <a:srcRect b="0" l="0" r="0" t="0"/>
          <a:stretch/>
        </p:blipFill>
        <p:spPr>
          <a:xfrm>
            <a:off x="0" y="0"/>
            <a:ext cx="16255999" cy="9143999"/>
          </a:xfrm>
          <a:prstGeom prst="rect">
            <a:avLst/>
          </a:prstGeom>
          <a:noFill/>
          <a:ln>
            <a:noFill/>
          </a:ln>
        </p:spPr>
      </p:pic>
      <p:sp>
        <p:nvSpPr>
          <p:cNvPr id="17" name="Google Shape;17;p7"/>
          <p:cNvSpPr txBox="1"/>
          <p:nvPr>
            <p:ph idx="1" type="body"/>
          </p:nvPr>
        </p:nvSpPr>
        <p:spPr>
          <a:xfrm>
            <a:off x="653386" y="4114800"/>
            <a:ext cx="7835706" cy="914400"/>
          </a:xfrm>
          <a:prstGeom prst="rect">
            <a:avLst/>
          </a:prstGeom>
          <a:noFill/>
          <a:ln>
            <a:noFill/>
          </a:ln>
        </p:spPr>
        <p:txBody>
          <a:bodyPr anchorCtr="0" anchor="ctr" bIns="91425" lIns="91425" spcFirstLastPara="1" rIns="91425" wrap="square" tIns="91425">
            <a:noAutofit/>
          </a:bodyPr>
          <a:lstStyle>
            <a:lvl1pPr indent="-228600" lvl="0" marL="457200" algn="ctr">
              <a:lnSpc>
                <a:spcPct val="114000"/>
              </a:lnSpc>
              <a:spcBef>
                <a:spcPts val="0"/>
              </a:spcBef>
              <a:spcAft>
                <a:spcPts val="0"/>
              </a:spcAft>
              <a:buSzPts val="2800"/>
              <a:buFont typeface="Arial"/>
              <a:buNone/>
              <a:defRPr b="1" sz="2800">
                <a:solidFill>
                  <a:srgbClr val="3F3F3F"/>
                </a:solidFill>
                <a:latin typeface="Open Sans"/>
                <a:ea typeface="Open Sans"/>
                <a:cs typeface="Open Sans"/>
                <a:sym typeface="Open Sans"/>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Tree>
  </p:cSld>
  <p:clrMapOvr>
    <a:masterClrMapping/>
  </p:clrMapOvr>
  <p:extLst>
    <p:ext uri="{DCECCB84-F9BA-43D5-87BE-67443E8EF086}">
      <p15:sldGuideLst>
        <p15:guide id="1" orient="horz" pos="2880">
          <p15:clr>
            <a:srgbClr val="FBAE40"/>
          </p15:clr>
        </p15:guide>
        <p15:guide id="2" pos="51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Name">
  <p:cSld name="Topic Name">
    <p:spTree>
      <p:nvGrpSpPr>
        <p:cNvPr id="18" name="Shape 18"/>
        <p:cNvGrpSpPr/>
        <p:nvPr/>
      </p:nvGrpSpPr>
      <p:grpSpPr>
        <a:xfrm>
          <a:off x="0" y="0"/>
          <a:ext cx="0" cy="0"/>
          <a:chOff x="0" y="0"/>
          <a:chExt cx="0" cy="0"/>
        </a:xfrm>
      </p:grpSpPr>
      <p:pic>
        <p:nvPicPr>
          <p:cNvPr id="19" name="Google Shape;19;p8"/>
          <p:cNvPicPr preferRelativeResize="0"/>
          <p:nvPr/>
        </p:nvPicPr>
        <p:blipFill rotWithShape="1">
          <a:blip r:embed="rId2">
            <a:alphaModFix/>
          </a:blip>
          <a:srcRect b="0" l="0" r="0" t="0"/>
          <a:stretch/>
        </p:blipFill>
        <p:spPr>
          <a:xfrm>
            <a:off x="0" y="0"/>
            <a:ext cx="16255998" cy="9143999"/>
          </a:xfrm>
          <a:prstGeom prst="rect">
            <a:avLst/>
          </a:prstGeom>
          <a:noFill/>
          <a:ln>
            <a:noFill/>
          </a:ln>
        </p:spPr>
      </p:pic>
      <p:sp>
        <p:nvSpPr>
          <p:cNvPr id="20" name="Google Shape;20;p8"/>
          <p:cNvSpPr txBox="1"/>
          <p:nvPr>
            <p:ph idx="1" type="body"/>
          </p:nvPr>
        </p:nvSpPr>
        <p:spPr>
          <a:xfrm>
            <a:off x="0" y="4114800"/>
            <a:ext cx="16256001" cy="914400"/>
          </a:xfrm>
          <a:prstGeom prst="rect">
            <a:avLst/>
          </a:prstGeom>
          <a:noFill/>
          <a:ln>
            <a:noFill/>
          </a:ln>
        </p:spPr>
        <p:txBody>
          <a:bodyPr anchorCtr="0" anchor="ctr" bIns="91425" lIns="91425" spcFirstLastPara="1" rIns="91425" wrap="square" tIns="91425">
            <a:noAutofit/>
          </a:bodyPr>
          <a:lstStyle>
            <a:lvl1pPr indent="-228600" lvl="0" marL="457200" algn="ctr">
              <a:lnSpc>
                <a:spcPct val="114000"/>
              </a:lnSpc>
              <a:spcBef>
                <a:spcPts val="0"/>
              </a:spcBef>
              <a:spcAft>
                <a:spcPts val="0"/>
              </a:spcAft>
              <a:buSzPts val="2800"/>
              <a:buNone/>
              <a:defRPr b="1" i="0" sz="2800" u="none" cap="none" strike="noStrike">
                <a:solidFill>
                  <a:srgbClr val="3F3F3F"/>
                </a:solidFill>
                <a:latin typeface="Open Sans"/>
                <a:ea typeface="Open Sans"/>
                <a:cs typeface="Open Sans"/>
                <a:sym typeface="Open Sans"/>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Tree>
  </p:cSld>
  <p:clrMapOvr>
    <a:masterClrMapping/>
  </p:clrMapOvr>
  <p:extLst>
    <p:ext uri="{DCECCB84-F9BA-43D5-87BE-67443E8EF086}">
      <p15:sldGuideLst>
        <p15:guide id="1" orient="horz" pos="2880">
          <p15:clr>
            <a:srgbClr val="FBAE40"/>
          </p15:clr>
        </p15:guide>
        <p15:guide id="2" pos="512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p:cSld name="Content Slide">
    <p:spTree>
      <p:nvGrpSpPr>
        <p:cNvPr id="21" name="Shape 21"/>
        <p:cNvGrpSpPr/>
        <p:nvPr/>
      </p:nvGrpSpPr>
      <p:grpSpPr>
        <a:xfrm>
          <a:off x="0" y="0"/>
          <a:ext cx="0" cy="0"/>
          <a:chOff x="0" y="0"/>
          <a:chExt cx="0" cy="0"/>
        </a:xfrm>
      </p:grpSpPr>
      <p:pic>
        <p:nvPicPr>
          <p:cNvPr id="22" name="Google Shape;22;p9"/>
          <p:cNvPicPr preferRelativeResize="0"/>
          <p:nvPr/>
        </p:nvPicPr>
        <p:blipFill rotWithShape="1">
          <a:blip r:embed="rId2">
            <a:alphaModFix/>
          </a:blip>
          <a:srcRect b="0" l="0" r="0" t="0"/>
          <a:stretch/>
        </p:blipFill>
        <p:spPr>
          <a:xfrm>
            <a:off x="0" y="0"/>
            <a:ext cx="16255999" cy="9143999"/>
          </a:xfrm>
          <a:prstGeom prst="rect">
            <a:avLst/>
          </a:prstGeom>
          <a:noFill/>
          <a:ln>
            <a:noFill/>
          </a:ln>
        </p:spPr>
      </p:pic>
      <p:sp>
        <p:nvSpPr>
          <p:cNvPr id="23" name="Google Shape;23;p9"/>
          <p:cNvSpPr txBox="1"/>
          <p:nvPr>
            <p:ph type="title"/>
          </p:nvPr>
        </p:nvSpPr>
        <p:spPr>
          <a:xfrm>
            <a:off x="-10160" y="229878"/>
            <a:ext cx="16276320" cy="68724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4400"/>
              <a:buFont typeface="Arial"/>
              <a:buNone/>
              <a:defRPr b="1" sz="2800">
                <a:solidFill>
                  <a:srgbClr val="3F3F3F"/>
                </a:solidFill>
                <a:latin typeface="Open Sans"/>
                <a:ea typeface="Open Sans"/>
                <a:cs typeface="Open Sans"/>
                <a:sym typeface="Open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9"/>
          <p:cNvSpPr txBox="1"/>
          <p:nvPr>
            <p:ph idx="1" type="body"/>
          </p:nvPr>
        </p:nvSpPr>
        <p:spPr>
          <a:xfrm>
            <a:off x="1902091" y="1808291"/>
            <a:ext cx="12451817" cy="5527418"/>
          </a:xfrm>
          <a:prstGeom prst="rect">
            <a:avLst/>
          </a:prstGeom>
          <a:noFill/>
          <a:ln>
            <a:noFill/>
          </a:ln>
        </p:spPr>
        <p:txBody>
          <a:bodyPr anchorCtr="0" anchor="t" bIns="0" lIns="91425" spcFirstLastPara="1" rIns="91425" wrap="square" tIns="0">
            <a:normAutofit/>
          </a:bodyPr>
          <a:lstStyle>
            <a:lvl1pPr indent="-228600" lvl="0" marL="457200" algn="l">
              <a:lnSpc>
                <a:spcPct val="115000"/>
              </a:lnSpc>
              <a:spcBef>
                <a:spcPts val="1000"/>
              </a:spcBef>
              <a:spcAft>
                <a:spcPts val="0"/>
              </a:spcAft>
              <a:buSzPts val="2800"/>
              <a:buFont typeface="Arial"/>
              <a:buNone/>
              <a:defRPr sz="2200">
                <a:solidFill>
                  <a:srgbClr val="3F3F3F"/>
                </a:solidFill>
                <a:latin typeface="Open Sans"/>
                <a:ea typeface="Open Sans"/>
                <a:cs typeface="Open Sans"/>
                <a:sym typeface="Open Sans"/>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5" name="Google Shape;25;p9"/>
          <p:cNvSpPr/>
          <p:nvPr/>
        </p:nvSpPr>
        <p:spPr>
          <a:xfrm>
            <a:off x="16375347" y="785880"/>
            <a:ext cx="617018" cy="617018"/>
          </a:xfrm>
          <a:prstGeom prst="ellipse">
            <a:avLst/>
          </a:prstGeom>
          <a:solidFill>
            <a:srgbClr val="0284E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6" name="Google Shape;26;p9"/>
          <p:cNvSpPr/>
          <p:nvPr/>
        </p:nvSpPr>
        <p:spPr>
          <a:xfrm>
            <a:off x="16375347" y="2367024"/>
            <a:ext cx="617018" cy="617018"/>
          </a:xfrm>
          <a:prstGeom prst="ellipse">
            <a:avLst/>
          </a:prstGeom>
          <a:solidFill>
            <a:srgbClr val="44AAF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27" name="Google Shape;27;p9"/>
          <p:cNvSpPr/>
          <p:nvPr/>
        </p:nvSpPr>
        <p:spPr>
          <a:xfrm>
            <a:off x="16375347" y="1576452"/>
            <a:ext cx="617018" cy="617018"/>
          </a:xfrm>
          <a:prstGeom prst="ellipse">
            <a:avLst/>
          </a:prstGeom>
          <a:solidFill>
            <a:srgbClr val="37858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FFFF00"/>
              </a:highlight>
              <a:latin typeface="Arial"/>
              <a:ea typeface="Arial"/>
              <a:cs typeface="Arial"/>
              <a:sym typeface="Arial"/>
            </a:endParaRPr>
          </a:p>
        </p:txBody>
      </p:sp>
      <p:sp>
        <p:nvSpPr>
          <p:cNvPr id="28" name="Google Shape;28;p9"/>
          <p:cNvSpPr/>
          <p:nvPr/>
        </p:nvSpPr>
        <p:spPr>
          <a:xfrm>
            <a:off x="16375347" y="5529312"/>
            <a:ext cx="617018" cy="617018"/>
          </a:xfrm>
          <a:prstGeom prst="ellipse">
            <a:avLst/>
          </a:prstGeom>
          <a:solidFill>
            <a:srgbClr val="EFC88B"/>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highlight>
                <a:srgbClr val="FFFF00"/>
              </a:highlight>
              <a:latin typeface="Arial"/>
              <a:ea typeface="Arial"/>
              <a:cs typeface="Arial"/>
              <a:sym typeface="Arial"/>
            </a:endParaRPr>
          </a:p>
        </p:txBody>
      </p:sp>
      <p:sp>
        <p:nvSpPr>
          <p:cNvPr id="29" name="Google Shape;29;p9"/>
          <p:cNvSpPr/>
          <p:nvPr/>
        </p:nvSpPr>
        <p:spPr>
          <a:xfrm>
            <a:off x="16375347" y="4738740"/>
            <a:ext cx="617018" cy="617018"/>
          </a:xfrm>
          <a:prstGeom prst="ellipse">
            <a:avLst/>
          </a:prstGeom>
          <a:solidFill>
            <a:srgbClr val="C7D3D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0" name="Google Shape;30;p9"/>
          <p:cNvSpPr/>
          <p:nvPr/>
        </p:nvSpPr>
        <p:spPr>
          <a:xfrm>
            <a:off x="16375347" y="6319884"/>
            <a:ext cx="617018" cy="617018"/>
          </a:xfrm>
          <a:prstGeom prst="ellipse">
            <a:avLst/>
          </a:prstGeom>
          <a:solidFill>
            <a:srgbClr val="CF5C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1" name="Google Shape;31;p9"/>
          <p:cNvSpPr/>
          <p:nvPr/>
        </p:nvSpPr>
        <p:spPr>
          <a:xfrm>
            <a:off x="16375347" y="3157596"/>
            <a:ext cx="617018" cy="617018"/>
          </a:xfrm>
          <a:prstGeom prst="ellipse">
            <a:avLst/>
          </a:prstGeom>
          <a:solidFill>
            <a:srgbClr val="162E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2" name="Google Shape;32;p9"/>
          <p:cNvSpPr/>
          <p:nvPr/>
        </p:nvSpPr>
        <p:spPr>
          <a:xfrm>
            <a:off x="16375347" y="3948168"/>
            <a:ext cx="617018" cy="617018"/>
          </a:xfrm>
          <a:prstGeom prst="ellipse">
            <a:avLst/>
          </a:prstGeom>
          <a:solidFill>
            <a:srgbClr val="FF89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3" name="Google Shape;33;p9"/>
          <p:cNvSpPr/>
          <p:nvPr/>
        </p:nvSpPr>
        <p:spPr>
          <a:xfrm>
            <a:off x="16375347" y="7110456"/>
            <a:ext cx="617018" cy="617018"/>
          </a:xfrm>
          <a:prstGeom prst="ellipse">
            <a:avLst/>
          </a:prstGeom>
          <a:solidFill>
            <a:srgbClr val="839788"/>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34" name="Google Shape;34;p9"/>
          <p:cNvSpPr/>
          <p:nvPr/>
        </p:nvSpPr>
        <p:spPr>
          <a:xfrm>
            <a:off x="16375347" y="7901030"/>
            <a:ext cx="617018" cy="617018"/>
          </a:xfrm>
          <a:prstGeom prst="ellipse">
            <a:avLst/>
          </a:prstGeom>
          <a:solidFill>
            <a:srgbClr val="009FB7"/>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Tree>
  </p:cSld>
  <p:clrMapOvr>
    <a:masterClrMapping/>
  </p:clrMapOvr>
  <p:extLst>
    <p:ext uri="{DCECCB84-F9BA-43D5-87BE-67443E8EF086}">
      <p15:sldGuideLst>
        <p15:guide id="1" orient="horz" pos="2880">
          <p15:clr>
            <a:srgbClr val="FBAE40"/>
          </p15:clr>
        </p15:guide>
        <p15:guide id="2" pos="512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35" name="Shape 35"/>
        <p:cNvGrpSpPr/>
        <p:nvPr/>
      </p:nvGrpSpPr>
      <p:grpSpPr>
        <a:xfrm>
          <a:off x="0" y="0"/>
          <a:ext cx="0" cy="0"/>
          <a:chOff x="0" y="0"/>
          <a:chExt cx="0" cy="0"/>
        </a:xfrm>
      </p:grpSpPr>
      <p:pic>
        <p:nvPicPr>
          <p:cNvPr id="36" name="Google Shape;36;p10"/>
          <p:cNvPicPr preferRelativeResize="0"/>
          <p:nvPr/>
        </p:nvPicPr>
        <p:blipFill rotWithShape="1">
          <a:blip r:embed="rId2">
            <a:alphaModFix/>
          </a:blip>
          <a:srcRect b="0" l="0" r="0" t="0"/>
          <a:stretch/>
        </p:blipFill>
        <p:spPr>
          <a:xfrm>
            <a:off x="0" y="0"/>
            <a:ext cx="16255998" cy="9143999"/>
          </a:xfrm>
          <a:prstGeom prst="rect">
            <a:avLst/>
          </a:prstGeom>
          <a:noFill/>
          <a:ln>
            <a:noFill/>
          </a:ln>
        </p:spPr>
      </p:pic>
      <p:sp>
        <p:nvSpPr>
          <p:cNvPr id="37" name="Google Shape;37;p10"/>
          <p:cNvSpPr txBox="1"/>
          <p:nvPr>
            <p:ph idx="1" type="body"/>
          </p:nvPr>
        </p:nvSpPr>
        <p:spPr>
          <a:xfrm>
            <a:off x="0" y="4114800"/>
            <a:ext cx="16256001" cy="914400"/>
          </a:xfrm>
          <a:prstGeom prst="rect">
            <a:avLst/>
          </a:prstGeom>
          <a:noFill/>
          <a:ln>
            <a:noFill/>
          </a:ln>
        </p:spPr>
        <p:txBody>
          <a:bodyPr anchorCtr="0" anchor="ctr" bIns="91425" lIns="91425" spcFirstLastPara="1" rIns="91425" wrap="square" tIns="91425">
            <a:noAutofit/>
          </a:bodyPr>
          <a:lstStyle>
            <a:lvl1pPr indent="-228600" lvl="0" marL="457200" algn="ctr">
              <a:lnSpc>
                <a:spcPct val="114000"/>
              </a:lnSpc>
              <a:spcBef>
                <a:spcPts val="0"/>
              </a:spcBef>
              <a:spcAft>
                <a:spcPts val="0"/>
              </a:spcAft>
              <a:buSzPts val="2800"/>
              <a:buNone/>
              <a:defRPr b="1" i="0" sz="2800" u="none" cap="none" strike="noStrike">
                <a:solidFill>
                  <a:srgbClr val="3F3F3F"/>
                </a:solidFill>
                <a:latin typeface="Open Sans"/>
                <a:ea typeface="Open Sans"/>
                <a:cs typeface="Open Sans"/>
                <a:sym typeface="Open Sans"/>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Tree>
  </p:cSld>
  <p:clrMapOvr>
    <a:masterClrMapping/>
  </p:clrMapOvr>
  <p:extLst>
    <p:ext uri="{DCECCB84-F9BA-43D5-87BE-67443E8EF086}">
      <p15:sldGuideLst>
        <p15:guide id="1" orient="horz" pos="288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1117600" y="487363"/>
            <a:ext cx="14020801" cy="1766887"/>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6"/>
          <p:cNvSpPr txBox="1"/>
          <p:nvPr>
            <p:ph idx="1" type="body"/>
          </p:nvPr>
        </p:nvSpPr>
        <p:spPr>
          <a:xfrm>
            <a:off x="1117600" y="2433638"/>
            <a:ext cx="14020801" cy="5802312"/>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6"/>
          <p:cNvSpPr txBox="1"/>
          <p:nvPr>
            <p:ph idx="10" type="dt"/>
          </p:nvPr>
        </p:nvSpPr>
        <p:spPr>
          <a:xfrm>
            <a:off x="1117600" y="8475663"/>
            <a:ext cx="3657600" cy="48577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6"/>
          <p:cNvSpPr txBox="1"/>
          <p:nvPr>
            <p:ph idx="11" type="ftr"/>
          </p:nvPr>
        </p:nvSpPr>
        <p:spPr>
          <a:xfrm>
            <a:off x="5384800" y="8475663"/>
            <a:ext cx="5486400" cy="48577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6"/>
          <p:cNvSpPr txBox="1"/>
          <p:nvPr>
            <p:ph idx="12" type="sldNum"/>
          </p:nvPr>
        </p:nvSpPr>
        <p:spPr>
          <a:xfrm>
            <a:off x="11480800" y="8475663"/>
            <a:ext cx="3657600" cy="48577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5.png"/><Relationship Id="rId5" Type="http://schemas.openxmlformats.org/officeDocument/2006/relationships/image" Target="../media/image9.png"/><Relationship Id="rId6" Type="http://schemas.openxmlformats.org/officeDocument/2006/relationships/image" Target="../media/image11.png"/><Relationship Id="rId7"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g33f98ac1fcc_0_0"/>
          <p:cNvSpPr txBox="1"/>
          <p:nvPr>
            <p:ph idx="1" type="body"/>
          </p:nvPr>
        </p:nvSpPr>
        <p:spPr>
          <a:xfrm>
            <a:off x="1902091" y="1808291"/>
            <a:ext cx="12451800" cy="5527500"/>
          </a:xfrm>
          <a:prstGeom prst="rect">
            <a:avLst/>
          </a:prstGeom>
        </p:spPr>
        <p:txBody>
          <a:bodyPr anchorCtr="0" anchor="t" bIns="0" lIns="91425" spcFirstLastPara="1" rIns="91425" wrap="square" tIns="0">
            <a:normAutofit lnSpcReduction="20000"/>
          </a:bodyPr>
          <a:lstStyle/>
          <a:p>
            <a:pPr indent="-406400" lvl="0" marL="457200" rtl="0" algn="l">
              <a:spcBef>
                <a:spcPts val="1000"/>
              </a:spcBef>
              <a:spcAft>
                <a:spcPts val="0"/>
              </a:spcAft>
              <a:buSzPts val="2800"/>
              <a:buChar char="●"/>
            </a:pPr>
            <a:r>
              <a:rPr lang="en-US"/>
              <a:t>Icebreaker ~ 5 minutes : ML Meme Review</a:t>
            </a:r>
            <a:endParaRPr/>
          </a:p>
          <a:p>
            <a:pPr indent="-406400" lvl="0" marL="457200" rtl="0" algn="l">
              <a:spcBef>
                <a:spcPts val="0"/>
              </a:spcBef>
              <a:spcAft>
                <a:spcPts val="0"/>
              </a:spcAft>
              <a:buSzPts val="2800"/>
              <a:buChar char="●"/>
            </a:pPr>
            <a:r>
              <a:rPr lang="en-US"/>
              <a:t>Discussion Groups ~ 20 minutes of Breakout Time</a:t>
            </a:r>
            <a:endParaRPr/>
          </a:p>
          <a:p>
            <a:pPr indent="-381000" lvl="1" marL="914400" rtl="0" algn="l">
              <a:spcBef>
                <a:spcPts val="0"/>
              </a:spcBef>
              <a:spcAft>
                <a:spcPts val="0"/>
              </a:spcAft>
              <a:buSzPts val="2400"/>
              <a:buChar char="○"/>
            </a:pPr>
            <a:r>
              <a:rPr lang="en-US"/>
              <a:t>Prompt is in Slack</a:t>
            </a:r>
            <a:endParaRPr/>
          </a:p>
          <a:p>
            <a:pPr indent="-381000" lvl="1" marL="914400" rtl="0" algn="l">
              <a:spcBef>
                <a:spcPts val="0"/>
              </a:spcBef>
              <a:spcAft>
                <a:spcPts val="0"/>
              </a:spcAft>
              <a:buSzPts val="2400"/>
              <a:buChar char="○"/>
            </a:pPr>
            <a:r>
              <a:rPr lang="en-US"/>
              <a:t>Group 1 answers question 1</a:t>
            </a:r>
            <a:endParaRPr/>
          </a:p>
          <a:p>
            <a:pPr indent="-381000" lvl="1" marL="914400" rtl="0" algn="l">
              <a:spcBef>
                <a:spcPts val="0"/>
              </a:spcBef>
              <a:spcAft>
                <a:spcPts val="0"/>
              </a:spcAft>
              <a:buSzPts val="2400"/>
              <a:buChar char="○"/>
            </a:pPr>
            <a:r>
              <a:rPr lang="en-US"/>
              <a:t>Group 2 answers question 2, </a:t>
            </a:r>
            <a:endParaRPr/>
          </a:p>
          <a:p>
            <a:pPr indent="-381000" lvl="1" marL="914400" rtl="0" algn="l">
              <a:spcBef>
                <a:spcPts val="0"/>
              </a:spcBef>
              <a:spcAft>
                <a:spcPts val="0"/>
              </a:spcAft>
              <a:buSzPts val="2400"/>
              <a:buChar char="○"/>
            </a:pPr>
            <a:r>
              <a:rPr lang="en-US"/>
              <a:t>…etc</a:t>
            </a:r>
            <a:endParaRPr/>
          </a:p>
          <a:p>
            <a:pPr indent="-381000" lvl="1" marL="914400" rtl="0" algn="l">
              <a:spcBef>
                <a:spcPts val="0"/>
              </a:spcBef>
              <a:spcAft>
                <a:spcPts val="0"/>
              </a:spcAft>
              <a:buSzPts val="2400"/>
              <a:buChar char="○"/>
            </a:pPr>
            <a:r>
              <a:rPr lang="en-US"/>
              <a:t>Choose someone to present your findings in</a:t>
            </a:r>
            <a:r>
              <a:rPr b="1" lang="en-US"/>
              <a:t> </a:t>
            </a:r>
            <a:r>
              <a:rPr b="1" lang="en-US" u="sng"/>
              <a:t>30 seconds,</a:t>
            </a:r>
            <a:r>
              <a:rPr lang="en-US"/>
              <a:t> i.e. be concise</a:t>
            </a:r>
            <a:endParaRPr/>
          </a:p>
          <a:p>
            <a:pPr indent="-381000" lvl="1" marL="914400" rtl="0" algn="l">
              <a:spcBef>
                <a:spcPts val="0"/>
              </a:spcBef>
              <a:spcAft>
                <a:spcPts val="0"/>
              </a:spcAft>
              <a:buSzPts val="2400"/>
              <a:buChar char="○"/>
            </a:pPr>
            <a:r>
              <a:rPr lang="en-US"/>
              <a:t>You may also present 1 meme of your groups choice, if you have more memes share in </a:t>
            </a:r>
            <a:r>
              <a:rPr b="1" lang="en-US"/>
              <a:t>#2501-ftb-ct-aim-pt-resources</a:t>
            </a:r>
            <a:endParaRPr b="1"/>
          </a:p>
          <a:p>
            <a:pPr indent="-406400" lvl="0" marL="457200" rtl="0" algn="l">
              <a:spcBef>
                <a:spcPts val="0"/>
              </a:spcBef>
              <a:spcAft>
                <a:spcPts val="0"/>
              </a:spcAft>
              <a:buSzPts val="2800"/>
              <a:buChar char="●"/>
            </a:pPr>
            <a:r>
              <a:rPr lang="en-US"/>
              <a:t>Group Share ~ 1 Minute summary per group : Total 10 </a:t>
            </a:r>
            <a:r>
              <a:rPr lang="en-US"/>
              <a:t>Minutes</a:t>
            </a:r>
            <a:endParaRPr/>
          </a:p>
          <a:p>
            <a:pPr indent="-406400" lvl="0" marL="457200" rtl="0" algn="l">
              <a:spcBef>
                <a:spcPts val="0"/>
              </a:spcBef>
              <a:spcAft>
                <a:spcPts val="0"/>
              </a:spcAft>
              <a:buSzPts val="2800"/>
              <a:buChar char="●"/>
            </a:pPr>
            <a:r>
              <a:rPr lang="en-US"/>
              <a:t>Lecture ~ 10 minutes (Quick one Today)</a:t>
            </a:r>
            <a:endParaRPr/>
          </a:p>
          <a:p>
            <a:pPr indent="-406400" lvl="0" marL="457200" rtl="0" algn="l">
              <a:spcBef>
                <a:spcPts val="0"/>
              </a:spcBef>
              <a:spcAft>
                <a:spcPts val="0"/>
              </a:spcAft>
              <a:buSzPts val="2800"/>
              <a:buChar char="●"/>
            </a:pPr>
            <a:r>
              <a:rPr lang="en-US"/>
              <a:t>Questions ~ X minutes</a:t>
            </a:r>
            <a:endParaRPr/>
          </a:p>
          <a:p>
            <a:pPr indent="-406400" lvl="0" marL="457200" rtl="0" algn="l">
              <a:spcBef>
                <a:spcPts val="0"/>
              </a:spcBef>
              <a:spcAft>
                <a:spcPts val="0"/>
              </a:spcAft>
              <a:buSzPts val="2800"/>
              <a:buChar char="●"/>
            </a:pPr>
            <a:r>
              <a:rPr lang="en-US"/>
              <a:t>Break for 5 Minutes</a:t>
            </a:r>
            <a:endParaRPr/>
          </a:p>
          <a:p>
            <a:pPr indent="-406400" lvl="0" marL="457200" rtl="0" algn="l">
              <a:spcBef>
                <a:spcPts val="0"/>
              </a:spcBef>
              <a:spcAft>
                <a:spcPts val="0"/>
              </a:spcAft>
              <a:buSzPts val="2800"/>
              <a:buChar char="●"/>
            </a:pPr>
            <a:r>
              <a:rPr lang="en-US"/>
              <a:t>Breakout Rooms for </a:t>
            </a:r>
            <a:r>
              <a:rPr lang="en-US"/>
              <a:t>Incremental</a:t>
            </a:r>
            <a:r>
              <a:rPr lang="en-US"/>
              <a:t> Capstone #6 ~ 90 Minutes</a:t>
            </a:r>
            <a:endParaRPr/>
          </a:p>
          <a:p>
            <a:pPr indent="-406400" lvl="0" marL="457200" rtl="0" algn="l">
              <a:spcBef>
                <a:spcPts val="0"/>
              </a:spcBef>
              <a:spcAft>
                <a:spcPts val="0"/>
              </a:spcAft>
              <a:buSzPts val="2800"/>
              <a:buChar char="●"/>
            </a:pPr>
            <a:r>
              <a:rPr lang="en-US"/>
              <a:t>10 Minute Break</a:t>
            </a:r>
            <a:endParaRPr/>
          </a:p>
          <a:p>
            <a:pPr indent="-406400" lvl="0" marL="457200" rtl="0" algn="l">
              <a:spcBef>
                <a:spcPts val="0"/>
              </a:spcBef>
              <a:spcAft>
                <a:spcPts val="0"/>
              </a:spcAft>
              <a:buSzPts val="2800"/>
              <a:buChar char="●"/>
            </a:pPr>
            <a:r>
              <a:rPr lang="en-US"/>
              <a:t>Answers till end / </a:t>
            </a:r>
            <a:r>
              <a:rPr lang="en-US"/>
              <a:t>beginning</a:t>
            </a:r>
            <a:r>
              <a:rPr lang="en-US"/>
              <a:t> of next class</a:t>
            </a:r>
            <a:endParaRPr/>
          </a:p>
        </p:txBody>
      </p:sp>
      <p:sp>
        <p:nvSpPr>
          <p:cNvPr id="44" name="Google Shape;44;g33f98ac1fcc_0_0"/>
          <p:cNvSpPr txBox="1"/>
          <p:nvPr>
            <p:ph type="title"/>
          </p:nvPr>
        </p:nvSpPr>
        <p:spPr>
          <a:xfrm>
            <a:off x="-10160" y="229878"/>
            <a:ext cx="16276200" cy="6873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March 12, 2025 Day Outline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33f98ac1fcc_0_21"/>
          <p:cNvSpPr txBox="1"/>
          <p:nvPr>
            <p:ph idx="1" type="body"/>
          </p:nvPr>
        </p:nvSpPr>
        <p:spPr>
          <a:xfrm>
            <a:off x="0" y="4114800"/>
            <a:ext cx="16256100" cy="914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US"/>
              <a:t>Break - 5 Minutes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3f98ac1fcc_0_26"/>
          <p:cNvSpPr txBox="1"/>
          <p:nvPr>
            <p:ph idx="1" type="body"/>
          </p:nvPr>
        </p:nvSpPr>
        <p:spPr>
          <a:xfrm>
            <a:off x="-50" y="4114800"/>
            <a:ext cx="16256100" cy="914400"/>
          </a:xfrm>
          <a:prstGeom prst="rect">
            <a:avLst/>
          </a:prstGeom>
        </p:spPr>
        <p:txBody>
          <a:bodyPr anchorCtr="0" anchor="ctr" bIns="91425" lIns="91425" spcFirstLastPara="1" rIns="91425" wrap="square" tIns="91425">
            <a:noAutofit/>
          </a:bodyPr>
          <a:lstStyle/>
          <a:p>
            <a:pPr indent="0" lvl="0" marL="0" rtl="0" algn="ctr">
              <a:lnSpc>
                <a:spcPct val="115000"/>
              </a:lnSpc>
              <a:spcBef>
                <a:spcPts val="1000"/>
              </a:spcBef>
              <a:spcAft>
                <a:spcPts val="0"/>
              </a:spcAft>
              <a:buNone/>
            </a:pPr>
            <a:r>
              <a:rPr lang="en-US" sz="3000"/>
              <a:t>Breakout Rooms for Incremental Capstone #6 ~ 90 Minutes</a:t>
            </a:r>
            <a:endParaRPr sz="3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3f98ac1fcc_0_31"/>
          <p:cNvSpPr txBox="1"/>
          <p:nvPr>
            <p:ph idx="1" type="body"/>
          </p:nvPr>
        </p:nvSpPr>
        <p:spPr>
          <a:xfrm>
            <a:off x="0" y="4114800"/>
            <a:ext cx="16256100" cy="914400"/>
          </a:xfrm>
          <a:prstGeom prst="rect">
            <a:avLst/>
          </a:prstGeom>
        </p:spPr>
        <p:txBody>
          <a:bodyPr anchorCtr="0" anchor="ctr" bIns="91425" lIns="91425" spcFirstLastPara="1" rIns="91425" wrap="square" tIns="91425">
            <a:noAutofit/>
          </a:bodyPr>
          <a:lstStyle/>
          <a:p>
            <a:pPr indent="0" lvl="0" marL="457200" rtl="0" algn="ctr">
              <a:lnSpc>
                <a:spcPct val="115000"/>
              </a:lnSpc>
              <a:spcBef>
                <a:spcPts val="1000"/>
              </a:spcBef>
              <a:spcAft>
                <a:spcPts val="0"/>
              </a:spcAft>
              <a:buNone/>
            </a:pPr>
            <a:r>
              <a:rPr lang="en-US" sz="3600"/>
              <a:t>10 Minute Break, Then answers</a:t>
            </a:r>
            <a:endParaRPr sz="4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g33f98ac1fcc_0_12"/>
          <p:cNvSpPr txBox="1"/>
          <p:nvPr>
            <p:ph type="title"/>
          </p:nvPr>
        </p:nvSpPr>
        <p:spPr>
          <a:xfrm>
            <a:off x="-10160" y="229878"/>
            <a:ext cx="16276200" cy="687300"/>
          </a:xfrm>
          <a:prstGeom prst="rect">
            <a:avLst/>
          </a:prstGeom>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None/>
            </a:pPr>
            <a:r>
              <a:rPr lang="en-US"/>
              <a:t>Discussion</a:t>
            </a:r>
            <a:r>
              <a:rPr b="0" lang="en-US"/>
              <a:t> </a:t>
            </a:r>
            <a:r>
              <a:rPr lang="en-US"/>
              <a:t>Group Questions</a:t>
            </a:r>
            <a:endParaRPr/>
          </a:p>
        </p:txBody>
      </p:sp>
      <p:sp>
        <p:nvSpPr>
          <p:cNvPr id="51" name="Google Shape;51;g33f98ac1fcc_0_12"/>
          <p:cNvSpPr txBox="1"/>
          <p:nvPr>
            <p:ph idx="1" type="body"/>
          </p:nvPr>
        </p:nvSpPr>
        <p:spPr>
          <a:xfrm>
            <a:off x="1902091" y="1808291"/>
            <a:ext cx="12451800" cy="5527500"/>
          </a:xfrm>
          <a:prstGeom prst="rect">
            <a:avLst/>
          </a:prstGeom>
        </p:spPr>
        <p:txBody>
          <a:bodyPr anchorCtr="0" anchor="t" bIns="0" lIns="91425" spcFirstLastPara="1" rIns="91425" wrap="square" tIns="0">
            <a:normAutofit/>
          </a:bodyPr>
          <a:lstStyle/>
          <a:p>
            <a:pPr indent="-298450" lvl="0" marL="457200" rtl="0" algn="l">
              <a:spcBef>
                <a:spcPts val="1400"/>
              </a:spcBef>
              <a:spcAft>
                <a:spcPts val="0"/>
              </a:spcAft>
              <a:buSzPts val="1100"/>
              <a:buAutoNum type="arabicPeriod"/>
            </a:pPr>
            <a:r>
              <a:rPr b="1" lang="en-US" sz="1100">
                <a:solidFill>
                  <a:schemeClr val="dk1"/>
                </a:solidFill>
                <a:latin typeface="Arial"/>
                <a:ea typeface="Arial"/>
                <a:cs typeface="Arial"/>
                <a:sym typeface="Arial"/>
              </a:rPr>
              <a:t>Model Comparisons:</a:t>
            </a:r>
            <a:endParaRPr b="1"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What are the key strengths and weaknesses of each of the models (Logistic Regression, KNN, SVM, Naive Bayes, Decision Tree, and Random Forest)?</a:t>
            </a:r>
            <a:endParaRPr sz="1100">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In which types of problems would you prefer one model over the others (e.g., small vs. large datasets, linear vs. non-linear relationships, interpretability, etc.)?</a:t>
            </a:r>
            <a:endParaRPr sz="1100">
              <a:latin typeface="Arial"/>
              <a:ea typeface="Arial"/>
              <a:cs typeface="Arial"/>
              <a:sym typeface="Arial"/>
            </a:endParaRPr>
          </a:p>
          <a:p>
            <a:pPr indent="-298450" lvl="0" marL="457200" rtl="0" algn="l">
              <a:spcBef>
                <a:spcPts val="0"/>
              </a:spcBef>
              <a:spcAft>
                <a:spcPts val="0"/>
              </a:spcAft>
              <a:buSzPts val="1100"/>
              <a:buAutoNum type="arabicPeriod"/>
            </a:pPr>
            <a:r>
              <a:rPr b="1" lang="en-US" sz="1100">
                <a:solidFill>
                  <a:schemeClr val="dk1"/>
                </a:solidFill>
                <a:latin typeface="Arial"/>
                <a:ea typeface="Arial"/>
                <a:cs typeface="Arial"/>
                <a:sym typeface="Arial"/>
              </a:rPr>
              <a:t>Choosing the Right Model:</a:t>
            </a:r>
            <a:endParaRPr b="1"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How do the assumptions made by each model affect their performance in real-world datasets? For example, Naive Bayes assumes feature independence—how does this assumption impact its accuracy in certain contexts?</a:t>
            </a:r>
            <a:endParaRPr sz="1100">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If you were tasked with building a classifier for a large-scale dataset with many features, which model(s) would you consider? Why?</a:t>
            </a:r>
            <a:endParaRPr sz="1100">
              <a:latin typeface="Arial"/>
              <a:ea typeface="Arial"/>
              <a:cs typeface="Arial"/>
              <a:sym typeface="Arial"/>
            </a:endParaRPr>
          </a:p>
          <a:p>
            <a:pPr indent="-298450" lvl="0" marL="457200" rtl="0" algn="l">
              <a:spcBef>
                <a:spcPts val="0"/>
              </a:spcBef>
              <a:spcAft>
                <a:spcPts val="0"/>
              </a:spcAft>
              <a:buSzPts val="1100"/>
              <a:buAutoNum type="arabicPeriod"/>
            </a:pPr>
            <a:r>
              <a:rPr b="1" lang="en-US" sz="1100">
                <a:solidFill>
                  <a:schemeClr val="dk1"/>
                </a:solidFill>
                <a:latin typeface="Arial"/>
                <a:ea typeface="Arial"/>
                <a:cs typeface="Arial"/>
                <a:sym typeface="Arial"/>
              </a:rPr>
              <a:t>Model Evaluation and Performance:</a:t>
            </a:r>
            <a:endParaRPr b="1"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How would you evaluate the performance of each model on a given dataset? What metrics (accuracy, precision, recall, F1-score, etc.) would be important for each model, and why?</a:t>
            </a:r>
            <a:endParaRPr sz="1100">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Discuss the role of overfitting in models like Decision Trees and Random Forests. How would you approach regularization or tuning to improve model generalization?</a:t>
            </a:r>
            <a:endParaRPr sz="1100">
              <a:latin typeface="Arial"/>
              <a:ea typeface="Arial"/>
              <a:cs typeface="Arial"/>
              <a:sym typeface="Arial"/>
            </a:endParaRPr>
          </a:p>
          <a:p>
            <a:pPr indent="-298450" lvl="0" marL="457200" rtl="0" algn="l">
              <a:spcBef>
                <a:spcPts val="0"/>
              </a:spcBef>
              <a:spcAft>
                <a:spcPts val="0"/>
              </a:spcAft>
              <a:buSzPts val="1100"/>
              <a:buAutoNum type="arabicPeriod"/>
            </a:pPr>
            <a:r>
              <a:rPr b="1" lang="en-US" sz="1100">
                <a:solidFill>
                  <a:schemeClr val="dk1"/>
                </a:solidFill>
                <a:latin typeface="Arial"/>
                <a:ea typeface="Arial"/>
                <a:cs typeface="Arial"/>
                <a:sym typeface="Arial"/>
              </a:rPr>
              <a:t>Practical Considerations:</a:t>
            </a:r>
            <a:endParaRPr b="1"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For real-world machine learning projects, how important is interpretability versus accuracy? Would you always prefer a more accurate model like Random Forest over something more interpretable like Logistic Regression or Decision Trees? Why or why not?</a:t>
            </a:r>
            <a:endParaRPr sz="1100">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What are some real-world applications where you might choose one of these models over others (e.g., medical diagnostics, fraud detection, image classification)?</a:t>
            </a:r>
            <a:endParaRPr sz="1100">
              <a:latin typeface="Arial"/>
              <a:ea typeface="Arial"/>
              <a:cs typeface="Arial"/>
              <a:sym typeface="Arial"/>
            </a:endParaRPr>
          </a:p>
          <a:p>
            <a:pPr indent="-298450" lvl="0" marL="457200" rtl="0" algn="l">
              <a:spcBef>
                <a:spcPts val="0"/>
              </a:spcBef>
              <a:spcAft>
                <a:spcPts val="0"/>
              </a:spcAft>
              <a:buSzPts val="1100"/>
              <a:buAutoNum type="arabicPeriod"/>
            </a:pPr>
            <a:r>
              <a:rPr b="1" lang="en-US" sz="1100">
                <a:solidFill>
                  <a:schemeClr val="dk1"/>
                </a:solidFill>
                <a:latin typeface="Arial"/>
                <a:ea typeface="Arial"/>
                <a:cs typeface="Arial"/>
                <a:sym typeface="Arial"/>
              </a:rPr>
              <a:t>Handling Imbalanced Data:</a:t>
            </a:r>
            <a:endParaRPr b="1"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How do each of the classifiers (Logistic Regression, KNN, SVM, Naive Bayes, Decision Trees, and Random Forest) perform when faced with imbalanced datasets (i.e., when one class is significantly more frequent than the other)? </a:t>
            </a:r>
            <a:endParaRPr sz="1100">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What strategies would you use to address this issue?</a:t>
            </a:r>
            <a:endParaRPr sz="1100">
              <a:latin typeface="Arial"/>
              <a:ea typeface="Arial"/>
              <a:cs typeface="Arial"/>
              <a:sym typeface="Arial"/>
            </a:endParaRPr>
          </a:p>
          <a:p>
            <a:pPr indent="-298450" lvl="0" marL="457200" rtl="0" algn="l">
              <a:spcBef>
                <a:spcPts val="0"/>
              </a:spcBef>
              <a:spcAft>
                <a:spcPts val="0"/>
              </a:spcAft>
              <a:buSzPts val="1100"/>
              <a:buAutoNum type="arabicPeriod"/>
            </a:pPr>
            <a:r>
              <a:rPr b="1" lang="en-US" sz="1100">
                <a:solidFill>
                  <a:schemeClr val="dk1"/>
                </a:solidFill>
                <a:latin typeface="Arial"/>
                <a:ea typeface="Arial"/>
                <a:cs typeface="Arial"/>
                <a:sym typeface="Arial"/>
              </a:rPr>
              <a:t>Hyperparameter Tuning:</a:t>
            </a:r>
            <a:endParaRPr b="1"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Many of these models (like KNN, SVM, and Decision Trees) have hyperparameters that can significantly affect their performance. </a:t>
            </a:r>
            <a:endParaRPr sz="1100">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What are some common hyperparameters you would tune for these models, and how would you go about selecting the optimal values?</a:t>
            </a:r>
            <a:endParaRPr sz="1100">
              <a:latin typeface="Arial"/>
              <a:ea typeface="Arial"/>
              <a:cs typeface="Arial"/>
              <a:sym typeface="Arial"/>
            </a:endParaRPr>
          </a:p>
          <a:p>
            <a:pPr indent="-298450" lvl="0" marL="457200" rtl="0" algn="l">
              <a:spcBef>
                <a:spcPts val="0"/>
              </a:spcBef>
              <a:spcAft>
                <a:spcPts val="0"/>
              </a:spcAft>
              <a:buSzPts val="1100"/>
              <a:buAutoNum type="arabicPeriod"/>
            </a:pPr>
            <a:r>
              <a:rPr b="1" lang="en-US" sz="1100">
                <a:solidFill>
                  <a:schemeClr val="dk1"/>
                </a:solidFill>
                <a:latin typeface="Arial"/>
                <a:ea typeface="Arial"/>
                <a:cs typeface="Arial"/>
                <a:sym typeface="Arial"/>
              </a:rPr>
              <a:t>Bias-Variance Tradeoff:</a:t>
            </a:r>
            <a:endParaRPr b="1"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How do the different classifiers handle the bias-variance tradeoff? </a:t>
            </a:r>
            <a:endParaRPr sz="1100">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For example, how does a high-bias model (like Logistic Regression) compare to a high-variance model (like a Decision Tree)? How can you balance this tradeoff in practice?</a:t>
            </a:r>
            <a:endParaRPr sz="1100">
              <a:latin typeface="Arial"/>
              <a:ea typeface="Arial"/>
              <a:cs typeface="Arial"/>
              <a:sym typeface="Arial"/>
            </a:endParaRPr>
          </a:p>
          <a:p>
            <a:pPr indent="-298450" lvl="0" marL="457200" rtl="0" algn="l">
              <a:spcBef>
                <a:spcPts val="0"/>
              </a:spcBef>
              <a:spcAft>
                <a:spcPts val="0"/>
              </a:spcAft>
              <a:buSzPts val="1100"/>
              <a:buAutoNum type="arabicPeriod"/>
            </a:pPr>
            <a:r>
              <a:rPr b="1" lang="en-US" sz="1100">
                <a:solidFill>
                  <a:schemeClr val="dk1"/>
                </a:solidFill>
                <a:latin typeface="Arial"/>
                <a:ea typeface="Arial"/>
                <a:cs typeface="Arial"/>
                <a:sym typeface="Arial"/>
              </a:rPr>
              <a:t>Feature Engineering and Selection:</a:t>
            </a:r>
            <a:endParaRPr b="1" sz="1100">
              <a:solidFill>
                <a:schemeClr val="dk1"/>
              </a:solidFill>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How important is feature engineering for these classification models? </a:t>
            </a:r>
            <a:endParaRPr sz="1100">
              <a:latin typeface="Arial"/>
              <a:ea typeface="Arial"/>
              <a:cs typeface="Arial"/>
              <a:sym typeface="Arial"/>
            </a:endParaRPr>
          </a:p>
          <a:p>
            <a:pPr indent="-298450" lvl="1" marL="914400" rtl="0" algn="l">
              <a:lnSpc>
                <a:spcPct val="115000"/>
              </a:lnSpc>
              <a:spcBef>
                <a:spcPts val="0"/>
              </a:spcBef>
              <a:spcAft>
                <a:spcPts val="0"/>
              </a:spcAft>
              <a:buSzPts val="1100"/>
              <a:buChar char="○"/>
            </a:pPr>
            <a:r>
              <a:rPr lang="en-US" sz="1100">
                <a:latin typeface="Arial"/>
                <a:ea typeface="Arial"/>
                <a:cs typeface="Arial"/>
                <a:sym typeface="Arial"/>
              </a:rPr>
              <a:t>What are some techniques you would use for feature selection or extraction to improve model performance, especially for models like SVM or Random Forest that may handle high-dimensional data differently?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24"/>
          <p:cNvSpPr txBox="1"/>
          <p:nvPr>
            <p:ph idx="1" type="body"/>
          </p:nvPr>
        </p:nvSpPr>
        <p:spPr>
          <a:xfrm>
            <a:off x="0" y="4114800"/>
            <a:ext cx="16256000" cy="914400"/>
          </a:xfrm>
          <a:prstGeom prst="rect">
            <a:avLst/>
          </a:prstGeom>
          <a:noFill/>
          <a:ln>
            <a:noFill/>
          </a:ln>
        </p:spPr>
        <p:txBody>
          <a:bodyPr anchorCtr="0" anchor="ctr" bIns="91425" lIns="91425" spcFirstLastPara="1" rIns="91425" wrap="square" tIns="91425">
            <a:noAutofit/>
          </a:bodyPr>
          <a:lstStyle/>
          <a:p>
            <a:pPr indent="0" lvl="0" marL="0" rtl="0" algn="ctr">
              <a:lnSpc>
                <a:spcPct val="114000"/>
              </a:lnSpc>
              <a:spcBef>
                <a:spcPts val="0"/>
              </a:spcBef>
              <a:spcAft>
                <a:spcPts val="0"/>
              </a:spcAft>
              <a:buSzPts val="2800"/>
              <a:buNone/>
            </a:pPr>
            <a:r>
              <a:rPr lang="en-US"/>
              <a:t>Capstone 6 - Machine Learning for Modeling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25"/>
          <p:cNvSpPr txBox="1"/>
          <p:nvPr>
            <p:ph type="title"/>
          </p:nvPr>
        </p:nvSpPr>
        <p:spPr>
          <a:xfrm>
            <a:off x="-10160" y="229878"/>
            <a:ext cx="16276320" cy="6872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Arial"/>
              <a:buNone/>
            </a:pPr>
            <a:r>
              <a:rPr lang="en-US"/>
              <a:t>Machine Learning for Strategic Decision-Making</a:t>
            </a:r>
            <a:endParaRPr/>
          </a:p>
        </p:txBody>
      </p:sp>
      <p:pic>
        <p:nvPicPr>
          <p:cNvPr id="62" name="Google Shape;62;p25"/>
          <p:cNvPicPr preferRelativeResize="0"/>
          <p:nvPr/>
        </p:nvPicPr>
        <p:blipFill rotWithShape="1">
          <a:blip r:embed="rId3">
            <a:alphaModFix/>
          </a:blip>
          <a:srcRect b="0" l="0" r="0" t="0"/>
          <a:stretch/>
        </p:blipFill>
        <p:spPr>
          <a:xfrm>
            <a:off x="2451937" y="760639"/>
            <a:ext cx="11479716" cy="365760"/>
          </a:xfrm>
          <a:prstGeom prst="rect">
            <a:avLst/>
          </a:prstGeom>
          <a:noFill/>
          <a:ln>
            <a:noFill/>
          </a:ln>
        </p:spPr>
      </p:pic>
      <p:sp>
        <p:nvSpPr>
          <p:cNvPr id="63" name="Google Shape;63;p25"/>
          <p:cNvSpPr txBox="1"/>
          <p:nvPr/>
        </p:nvSpPr>
        <p:spPr>
          <a:xfrm>
            <a:off x="1662602" y="1358457"/>
            <a:ext cx="12930795" cy="1102110"/>
          </a:xfrm>
          <a:prstGeom prst="rect">
            <a:avLst/>
          </a:prstGeom>
          <a:noFill/>
          <a:ln>
            <a:noFill/>
          </a:ln>
        </p:spPr>
        <p:txBody>
          <a:bodyPr anchorCtr="0" anchor="t" bIns="0" lIns="91425" spcFirstLastPara="1" rIns="91425" wrap="square" tIns="0">
            <a:noAutofit/>
          </a:bodyPr>
          <a:lstStyle/>
          <a:p>
            <a:pPr indent="-228600" lvl="0" marL="457200" marR="0" rtl="0" algn="ctr">
              <a:lnSpc>
                <a:spcPct val="115000"/>
              </a:lnSpc>
              <a:spcBef>
                <a:spcPts val="1000"/>
              </a:spcBef>
              <a:spcAft>
                <a:spcPts val="0"/>
              </a:spcAft>
              <a:buClr>
                <a:schemeClr val="dk1"/>
              </a:buClr>
              <a:buSzPts val="2800"/>
              <a:buFont typeface="Arial"/>
              <a:buNone/>
            </a:pPr>
            <a:r>
              <a:rPr b="0" i="1" lang="en-US" sz="2400" u="none" cap="none" strike="noStrike">
                <a:solidFill>
                  <a:srgbClr val="3C4043"/>
                </a:solidFill>
                <a:latin typeface="Calibri"/>
                <a:ea typeface="Calibri"/>
                <a:cs typeface="Calibri"/>
                <a:sym typeface="Calibri"/>
              </a:rPr>
              <a:t> </a:t>
            </a:r>
            <a:r>
              <a:rPr b="0" i="0" lang="en-US" sz="2200" u="none" cap="none" strike="noStrike">
                <a:solidFill>
                  <a:srgbClr val="3F3F3F"/>
                </a:solidFill>
                <a:latin typeface="Open Sans"/>
                <a:ea typeface="Open Sans"/>
                <a:cs typeface="Open Sans"/>
                <a:sym typeface="Open Sans"/>
              </a:rPr>
              <a:t>The intelligence provided by Aura will help customers make decisions for their omnichannel marketing and customer acquisition programs. </a:t>
            </a:r>
            <a:endParaRPr b="0" i="0" sz="1400" u="none" cap="none" strike="noStrike">
              <a:solidFill>
                <a:srgbClr val="000000"/>
              </a:solidFill>
              <a:latin typeface="Arial"/>
              <a:ea typeface="Arial"/>
              <a:cs typeface="Arial"/>
              <a:sym typeface="Arial"/>
            </a:endParaRPr>
          </a:p>
          <a:p>
            <a:pPr indent="-228600" lvl="0" marL="457200" marR="0" rtl="0" algn="ctr">
              <a:lnSpc>
                <a:spcPct val="115000"/>
              </a:lnSpc>
              <a:spcBef>
                <a:spcPts val="1000"/>
              </a:spcBef>
              <a:spcAft>
                <a:spcPts val="0"/>
              </a:spcAft>
              <a:buClr>
                <a:schemeClr val="dk1"/>
              </a:buClr>
              <a:buSzPts val="2800"/>
              <a:buFont typeface="Arial"/>
              <a:buNone/>
            </a:pPr>
            <a:r>
              <a:t/>
            </a:r>
            <a:endParaRPr b="0" i="0" sz="2200" u="none" cap="none" strike="noStrike">
              <a:solidFill>
                <a:srgbClr val="3F3F3F"/>
              </a:solidFill>
              <a:latin typeface="Open Sans"/>
              <a:ea typeface="Open Sans"/>
              <a:cs typeface="Open Sans"/>
              <a:sym typeface="Open Sans"/>
            </a:endParaRPr>
          </a:p>
        </p:txBody>
      </p:sp>
      <p:grpSp>
        <p:nvGrpSpPr>
          <p:cNvPr id="64" name="Google Shape;64;p25"/>
          <p:cNvGrpSpPr/>
          <p:nvPr/>
        </p:nvGrpSpPr>
        <p:grpSpPr>
          <a:xfrm>
            <a:off x="1785389" y="3574502"/>
            <a:ext cx="12685222" cy="3857034"/>
            <a:chOff x="1113905" y="5286966"/>
            <a:chExt cx="12685222" cy="3857034"/>
          </a:xfrm>
        </p:grpSpPr>
        <p:grpSp>
          <p:nvGrpSpPr>
            <p:cNvPr id="65" name="Google Shape;65;p25"/>
            <p:cNvGrpSpPr/>
            <p:nvPr/>
          </p:nvGrpSpPr>
          <p:grpSpPr>
            <a:xfrm>
              <a:off x="1523350" y="6555300"/>
              <a:ext cx="2084486" cy="1864719"/>
              <a:chOff x="2088615" y="3987967"/>
              <a:chExt cx="2084486" cy="1864719"/>
            </a:xfrm>
          </p:grpSpPr>
          <p:pic>
            <p:nvPicPr>
              <p:cNvPr id="66" name="Google Shape;66;p25"/>
              <p:cNvPicPr preferRelativeResize="0"/>
              <p:nvPr/>
            </p:nvPicPr>
            <p:blipFill rotWithShape="1">
              <a:blip r:embed="rId4">
                <a:alphaModFix/>
              </a:blip>
              <a:srcRect b="0" l="0" r="0" t="0"/>
              <a:stretch/>
            </p:blipFill>
            <p:spPr>
              <a:xfrm>
                <a:off x="2341744" y="3987967"/>
                <a:ext cx="1260000" cy="1260000"/>
              </a:xfrm>
              <a:prstGeom prst="rect">
                <a:avLst/>
              </a:prstGeom>
              <a:noFill/>
              <a:ln>
                <a:noFill/>
              </a:ln>
            </p:spPr>
          </p:pic>
          <p:sp>
            <p:nvSpPr>
              <p:cNvPr id="67" name="Google Shape;67;p25"/>
              <p:cNvSpPr txBox="1"/>
              <p:nvPr/>
            </p:nvSpPr>
            <p:spPr>
              <a:xfrm>
                <a:off x="2088615" y="5398010"/>
                <a:ext cx="2084486" cy="454676"/>
              </a:xfrm>
              <a:prstGeom prst="rect">
                <a:avLst/>
              </a:prstGeom>
              <a:noFill/>
              <a:ln>
                <a:noFill/>
              </a:ln>
            </p:spPr>
            <p:txBody>
              <a:bodyPr anchorCtr="0" anchor="t" bIns="45700" lIns="91425" spcFirstLastPara="1" rIns="91425" wrap="square" tIns="45700">
                <a:spAutoFit/>
              </a:bodyPr>
              <a:lstStyle/>
              <a:p>
                <a:pPr indent="0" lvl="0" marL="0" marR="0" rtl="0" algn="ctr">
                  <a:lnSpc>
                    <a:spcPct val="114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Bike Rentals</a:t>
                </a:r>
                <a:endParaRPr b="0" i="0" sz="2200" u="none" cap="none" strike="noStrike">
                  <a:solidFill>
                    <a:srgbClr val="3F3F3F"/>
                  </a:solidFill>
                  <a:latin typeface="Open Sans"/>
                  <a:ea typeface="Open Sans"/>
                  <a:cs typeface="Open Sans"/>
                  <a:sym typeface="Open Sans"/>
                </a:endParaRPr>
              </a:p>
            </p:txBody>
          </p:sp>
        </p:grpSp>
        <p:grpSp>
          <p:nvGrpSpPr>
            <p:cNvPr id="68" name="Google Shape;68;p25"/>
            <p:cNvGrpSpPr/>
            <p:nvPr/>
          </p:nvGrpSpPr>
          <p:grpSpPr>
            <a:xfrm>
              <a:off x="4363626" y="6555300"/>
              <a:ext cx="2084486" cy="2177783"/>
              <a:chOff x="5080079" y="3987967"/>
              <a:chExt cx="2084486" cy="2177783"/>
            </a:xfrm>
          </p:grpSpPr>
          <p:pic>
            <p:nvPicPr>
              <p:cNvPr id="69" name="Google Shape;69;p25"/>
              <p:cNvPicPr preferRelativeResize="0"/>
              <p:nvPr/>
            </p:nvPicPr>
            <p:blipFill rotWithShape="1">
              <a:blip r:embed="rId5">
                <a:alphaModFix/>
              </a:blip>
              <a:srcRect b="0" l="0" r="0" t="0"/>
              <a:stretch/>
            </p:blipFill>
            <p:spPr>
              <a:xfrm>
                <a:off x="5333206" y="3987967"/>
                <a:ext cx="1260000" cy="1260000"/>
              </a:xfrm>
              <a:prstGeom prst="rect">
                <a:avLst/>
              </a:prstGeom>
              <a:noFill/>
              <a:ln>
                <a:noFill/>
              </a:ln>
            </p:spPr>
          </p:pic>
          <p:sp>
            <p:nvSpPr>
              <p:cNvPr id="70" name="Google Shape;70;p25"/>
              <p:cNvSpPr txBox="1"/>
              <p:nvPr/>
            </p:nvSpPr>
            <p:spPr>
              <a:xfrm>
                <a:off x="5080079" y="5325135"/>
                <a:ext cx="2084486" cy="840615"/>
              </a:xfrm>
              <a:prstGeom prst="rect">
                <a:avLst/>
              </a:prstGeom>
              <a:noFill/>
              <a:ln>
                <a:noFill/>
              </a:ln>
            </p:spPr>
            <p:txBody>
              <a:bodyPr anchorCtr="0" anchor="t" bIns="45700" lIns="91425" spcFirstLastPara="1" rIns="91425" wrap="square" tIns="45700">
                <a:spAutoFit/>
              </a:bodyPr>
              <a:lstStyle/>
              <a:p>
                <a:pPr indent="0" lvl="0" marL="0" marR="0" rtl="0" algn="ctr">
                  <a:lnSpc>
                    <a:spcPct val="114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Realtor Association</a:t>
                </a:r>
                <a:endParaRPr b="0" i="0" sz="2200" u="none" cap="none" strike="noStrike">
                  <a:solidFill>
                    <a:srgbClr val="3F3F3F"/>
                  </a:solidFill>
                  <a:latin typeface="Open Sans"/>
                  <a:ea typeface="Open Sans"/>
                  <a:cs typeface="Open Sans"/>
                  <a:sym typeface="Open Sans"/>
                </a:endParaRPr>
              </a:p>
            </p:txBody>
          </p:sp>
        </p:grpSp>
        <p:grpSp>
          <p:nvGrpSpPr>
            <p:cNvPr id="71" name="Google Shape;71;p25"/>
            <p:cNvGrpSpPr/>
            <p:nvPr/>
          </p:nvGrpSpPr>
          <p:grpSpPr>
            <a:xfrm>
              <a:off x="7132278" y="6555300"/>
              <a:ext cx="2084486" cy="2199983"/>
              <a:chOff x="10220753" y="3987967"/>
              <a:chExt cx="2084486" cy="2199983"/>
            </a:xfrm>
          </p:grpSpPr>
          <p:pic>
            <p:nvPicPr>
              <p:cNvPr id="72" name="Google Shape;72;p25"/>
              <p:cNvPicPr preferRelativeResize="0"/>
              <p:nvPr/>
            </p:nvPicPr>
            <p:blipFill rotWithShape="1">
              <a:blip r:embed="rId6">
                <a:alphaModFix/>
              </a:blip>
              <a:srcRect b="0" l="0" r="0" t="0"/>
              <a:stretch/>
            </p:blipFill>
            <p:spPr>
              <a:xfrm>
                <a:off x="10545502" y="3987967"/>
                <a:ext cx="1260000" cy="1260000"/>
              </a:xfrm>
              <a:prstGeom prst="rect">
                <a:avLst/>
              </a:prstGeom>
              <a:noFill/>
              <a:ln>
                <a:noFill/>
              </a:ln>
            </p:spPr>
          </p:pic>
          <p:sp>
            <p:nvSpPr>
              <p:cNvPr id="73" name="Google Shape;73;p25"/>
              <p:cNvSpPr txBox="1"/>
              <p:nvPr/>
            </p:nvSpPr>
            <p:spPr>
              <a:xfrm>
                <a:off x="10220753" y="5347335"/>
                <a:ext cx="2084486" cy="840615"/>
              </a:xfrm>
              <a:prstGeom prst="rect">
                <a:avLst/>
              </a:prstGeom>
              <a:noFill/>
              <a:ln>
                <a:noFill/>
              </a:ln>
            </p:spPr>
            <p:txBody>
              <a:bodyPr anchorCtr="0" anchor="t" bIns="45700" lIns="91425" spcFirstLastPara="1" rIns="91425" wrap="square" tIns="45700">
                <a:spAutoFit/>
              </a:bodyPr>
              <a:lstStyle/>
              <a:p>
                <a:pPr indent="0" lvl="0" marL="0" marR="0" rtl="0" algn="ctr">
                  <a:lnSpc>
                    <a:spcPct val="114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Credit Card Agency</a:t>
                </a:r>
                <a:endParaRPr b="0" i="0" sz="2200" u="none" cap="none" strike="noStrike">
                  <a:solidFill>
                    <a:srgbClr val="3F3F3F"/>
                  </a:solidFill>
                  <a:latin typeface="Open Sans"/>
                  <a:ea typeface="Open Sans"/>
                  <a:cs typeface="Open Sans"/>
                  <a:sym typeface="Open Sans"/>
                </a:endParaRPr>
              </a:p>
            </p:txBody>
          </p:sp>
        </p:grpSp>
        <p:grpSp>
          <p:nvGrpSpPr>
            <p:cNvPr id="74" name="Google Shape;74;p25"/>
            <p:cNvGrpSpPr/>
            <p:nvPr/>
          </p:nvGrpSpPr>
          <p:grpSpPr>
            <a:xfrm>
              <a:off x="10105374" y="6555300"/>
              <a:ext cx="2084486" cy="1984813"/>
              <a:chOff x="6116799" y="3987967"/>
              <a:chExt cx="2084486" cy="1984813"/>
            </a:xfrm>
          </p:grpSpPr>
          <p:pic>
            <p:nvPicPr>
              <p:cNvPr id="75" name="Google Shape;75;p25"/>
              <p:cNvPicPr preferRelativeResize="0"/>
              <p:nvPr/>
            </p:nvPicPr>
            <p:blipFill rotWithShape="1">
              <a:blip r:embed="rId7">
                <a:alphaModFix/>
              </a:blip>
              <a:srcRect b="0" l="0" r="0" t="0"/>
              <a:stretch/>
            </p:blipFill>
            <p:spPr>
              <a:xfrm>
                <a:off x="6308726" y="3987967"/>
                <a:ext cx="1260000" cy="1260000"/>
              </a:xfrm>
              <a:prstGeom prst="rect">
                <a:avLst/>
              </a:prstGeom>
              <a:noFill/>
              <a:ln>
                <a:noFill/>
              </a:ln>
            </p:spPr>
          </p:pic>
          <p:sp>
            <p:nvSpPr>
              <p:cNvPr id="76" name="Google Shape;76;p25"/>
              <p:cNvSpPr txBox="1"/>
              <p:nvPr/>
            </p:nvSpPr>
            <p:spPr>
              <a:xfrm>
                <a:off x="6116799" y="5518104"/>
                <a:ext cx="2084486" cy="454676"/>
              </a:xfrm>
              <a:prstGeom prst="rect">
                <a:avLst/>
              </a:prstGeom>
              <a:noFill/>
              <a:ln>
                <a:noFill/>
              </a:ln>
            </p:spPr>
            <p:txBody>
              <a:bodyPr anchorCtr="0" anchor="t" bIns="45700" lIns="91425" spcFirstLastPara="1" rIns="91425" wrap="square" tIns="45700">
                <a:spAutoFit/>
              </a:bodyPr>
              <a:lstStyle/>
              <a:p>
                <a:pPr indent="0" lvl="0" marL="0" marR="0" rtl="0" algn="ctr">
                  <a:lnSpc>
                    <a:spcPct val="114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Startups</a:t>
                </a:r>
                <a:endParaRPr b="0" i="0" sz="2200" u="none" cap="none" strike="noStrike">
                  <a:solidFill>
                    <a:srgbClr val="3F3F3F"/>
                  </a:solidFill>
                  <a:latin typeface="Open Sans"/>
                  <a:ea typeface="Open Sans"/>
                  <a:cs typeface="Open Sans"/>
                  <a:sym typeface="Open Sans"/>
                </a:endParaRPr>
              </a:p>
            </p:txBody>
          </p:sp>
        </p:grpSp>
        <p:sp>
          <p:nvSpPr>
            <p:cNvPr id="77" name="Google Shape;77;p25"/>
            <p:cNvSpPr/>
            <p:nvPr/>
          </p:nvSpPr>
          <p:spPr>
            <a:xfrm>
              <a:off x="1113905" y="5659717"/>
              <a:ext cx="12685222" cy="3484283"/>
            </a:xfrm>
            <a:prstGeom prst="roundRect">
              <a:avLst>
                <a:gd fmla="val 16667" name="adj"/>
              </a:avLst>
            </a:prstGeom>
            <a:noFill/>
            <a:ln cap="flat" cmpd="sng" w="25400">
              <a:solidFill>
                <a:srgbClr val="162E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78" name="Google Shape;78;p25"/>
            <p:cNvSpPr/>
            <p:nvPr/>
          </p:nvSpPr>
          <p:spPr>
            <a:xfrm>
              <a:off x="4807658" y="5286966"/>
              <a:ext cx="5297716" cy="684415"/>
            </a:xfrm>
            <a:prstGeom prst="roundRect">
              <a:avLst>
                <a:gd fmla="val 16667" name="adj"/>
              </a:avLst>
            </a:prstGeom>
            <a:solidFill>
              <a:srgbClr val="C7D3DD"/>
            </a:solidFill>
            <a:ln cap="flat" cmpd="sng" w="25400">
              <a:solidFill>
                <a:srgbClr val="162E5D"/>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0" i="0" lang="en-US" sz="2200" u="none" cap="none" strike="noStrike">
                  <a:solidFill>
                    <a:srgbClr val="3F3F3F"/>
                  </a:solidFill>
                  <a:latin typeface="Open Sans"/>
                  <a:ea typeface="Open Sans"/>
                  <a:cs typeface="Open Sans"/>
                  <a:sym typeface="Open Sans"/>
                </a:rPr>
                <a:t>Aura’s early adopter customers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6"/>
          <p:cNvSpPr txBox="1"/>
          <p:nvPr>
            <p:ph type="title"/>
          </p:nvPr>
        </p:nvSpPr>
        <p:spPr>
          <a:xfrm>
            <a:off x="-10160" y="213252"/>
            <a:ext cx="16276320" cy="6872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Arial"/>
              <a:buNone/>
            </a:pPr>
            <a:r>
              <a:rPr lang="en-US"/>
              <a:t>Project Statement</a:t>
            </a:r>
            <a:endParaRPr/>
          </a:p>
        </p:txBody>
      </p:sp>
      <p:pic>
        <p:nvPicPr>
          <p:cNvPr id="84" name="Google Shape;84;p26"/>
          <p:cNvPicPr preferRelativeResize="0"/>
          <p:nvPr/>
        </p:nvPicPr>
        <p:blipFill rotWithShape="1">
          <a:blip r:embed="rId3">
            <a:alphaModFix/>
          </a:blip>
          <a:srcRect b="0" l="0" r="0" t="0"/>
          <a:stretch/>
        </p:blipFill>
        <p:spPr>
          <a:xfrm>
            <a:off x="5824000" y="760639"/>
            <a:ext cx="4608000" cy="365760"/>
          </a:xfrm>
          <a:prstGeom prst="rect">
            <a:avLst/>
          </a:prstGeom>
          <a:noFill/>
          <a:ln>
            <a:noFill/>
          </a:ln>
        </p:spPr>
      </p:pic>
      <p:sp>
        <p:nvSpPr>
          <p:cNvPr id="85" name="Google Shape;85;p26"/>
          <p:cNvSpPr/>
          <p:nvPr/>
        </p:nvSpPr>
        <p:spPr>
          <a:xfrm>
            <a:off x="8983442" y="5219984"/>
            <a:ext cx="5883900" cy="774600"/>
          </a:xfrm>
          <a:prstGeom prst="roundRect">
            <a:avLst>
              <a:gd fmla="val 16667" name="adj"/>
            </a:avLst>
          </a:prstGeom>
          <a:noFill/>
          <a:ln cap="flat" cmpd="sng" w="9525">
            <a:solidFill>
              <a:schemeClr val="accent2"/>
            </a:solidFill>
            <a:prstDash val="solid"/>
            <a:round/>
            <a:headEnd len="sm" w="sm" type="none"/>
            <a:tailEnd len="sm" w="sm" type="none"/>
          </a:ln>
        </p:spPr>
        <p:txBody>
          <a:bodyPr anchorCtr="0" anchor="t" bIns="0" lIns="91425" spcFirstLastPara="1" rIns="91425" wrap="square" tIns="0">
            <a:noAutofit/>
          </a:bodyPr>
          <a:lstStyle/>
          <a:p>
            <a:pPr indent="0" lvl="0" marL="0" marR="0" rtl="0" algn="l">
              <a:lnSpc>
                <a:spcPct val="115000"/>
              </a:lnSpc>
              <a:spcBef>
                <a:spcPts val="1000"/>
              </a:spcBef>
              <a:spcAft>
                <a:spcPts val="0"/>
              </a:spcAft>
              <a:buClr>
                <a:schemeClr val="dk1"/>
              </a:buClr>
              <a:buSzPts val="2800"/>
              <a:buFont typeface="Arial"/>
              <a:buNone/>
            </a:pPr>
            <a:r>
              <a:rPr b="1" lang="en-US" sz="1800" u="sng">
                <a:solidFill>
                  <a:srgbClr val="404040"/>
                </a:solidFill>
                <a:latin typeface="Open Sans"/>
                <a:ea typeface="Open Sans"/>
                <a:cs typeface="Open Sans"/>
                <a:sym typeface="Open Sans"/>
              </a:rPr>
              <a:t>Future: INC #7 </a:t>
            </a:r>
            <a:r>
              <a:rPr b="1" i="0" lang="en-US" sz="1800" u="sng" cap="none" strike="noStrike">
                <a:solidFill>
                  <a:srgbClr val="404040"/>
                </a:solidFill>
                <a:latin typeface="Open Sans"/>
                <a:ea typeface="Open Sans"/>
                <a:cs typeface="Open Sans"/>
                <a:sym typeface="Open Sans"/>
              </a:rPr>
              <a:t>Cluster credit card users </a:t>
            </a:r>
            <a:endParaRPr b="1" i="0" sz="1800" u="sng" cap="none" strike="noStrike">
              <a:solidFill>
                <a:srgbClr val="404040"/>
              </a:solidFill>
              <a:latin typeface="Open Sans"/>
              <a:ea typeface="Open Sans"/>
              <a:cs typeface="Open Sans"/>
              <a:sym typeface="Open Sans"/>
            </a:endParaRPr>
          </a:p>
          <a:p>
            <a:pPr indent="0" lvl="0" marL="0" marR="0" rtl="0" algn="l">
              <a:lnSpc>
                <a:spcPct val="115000"/>
              </a:lnSpc>
              <a:spcBef>
                <a:spcPts val="1000"/>
              </a:spcBef>
              <a:spcAft>
                <a:spcPts val="0"/>
              </a:spcAft>
              <a:buClr>
                <a:schemeClr val="dk1"/>
              </a:buClr>
              <a:buSzPts val="2800"/>
              <a:buFont typeface="Arial"/>
              <a:buNone/>
            </a:pPr>
            <a:r>
              <a:rPr lang="en-US" sz="1600">
                <a:solidFill>
                  <a:srgbClr val="404040"/>
                </a:solidFill>
                <a:latin typeface="Open Sans"/>
                <a:ea typeface="Open Sans"/>
                <a:cs typeface="Open Sans"/>
                <a:sym typeface="Open Sans"/>
              </a:rPr>
              <a:t>(Credit Card Company, Lenders, Finance)</a:t>
            </a:r>
            <a:endParaRPr sz="1600">
              <a:solidFill>
                <a:srgbClr val="404040"/>
              </a:solidFill>
              <a:latin typeface="Open Sans"/>
              <a:ea typeface="Open Sans"/>
              <a:cs typeface="Open Sans"/>
              <a:sym typeface="Open Sans"/>
            </a:endParaRPr>
          </a:p>
        </p:txBody>
      </p:sp>
      <p:sp>
        <p:nvSpPr>
          <p:cNvPr id="86" name="Google Shape;86;p26"/>
          <p:cNvSpPr/>
          <p:nvPr/>
        </p:nvSpPr>
        <p:spPr>
          <a:xfrm>
            <a:off x="8983442" y="4249175"/>
            <a:ext cx="5883900" cy="774600"/>
          </a:xfrm>
          <a:prstGeom prst="roundRect">
            <a:avLst>
              <a:gd fmla="val 16667" name="adj"/>
            </a:avLst>
          </a:prstGeom>
          <a:noFill/>
          <a:ln cap="flat" cmpd="sng" w="9525">
            <a:solidFill>
              <a:schemeClr val="accent2"/>
            </a:solidFill>
            <a:prstDash val="solid"/>
            <a:round/>
            <a:headEnd len="sm" w="sm" type="none"/>
            <a:tailEnd len="sm" w="sm" type="none"/>
          </a:ln>
        </p:spPr>
        <p:txBody>
          <a:bodyPr anchorCtr="0" anchor="t" bIns="0" lIns="91425" spcFirstLastPara="1" rIns="91425" wrap="square" tIns="0">
            <a:noAutofit/>
          </a:bodyPr>
          <a:lstStyle/>
          <a:p>
            <a:pPr indent="0" lvl="0" marL="0" marR="0" rtl="0" algn="l">
              <a:lnSpc>
                <a:spcPct val="115000"/>
              </a:lnSpc>
              <a:spcBef>
                <a:spcPts val="1000"/>
              </a:spcBef>
              <a:spcAft>
                <a:spcPts val="0"/>
              </a:spcAft>
              <a:buClr>
                <a:schemeClr val="dk1"/>
              </a:buClr>
              <a:buSzPts val="2800"/>
              <a:buFont typeface="Arial"/>
              <a:buNone/>
            </a:pPr>
            <a:r>
              <a:rPr b="1" lang="en-US" sz="1800" u="sng">
                <a:solidFill>
                  <a:schemeClr val="accent2"/>
                </a:solidFill>
                <a:latin typeface="Open Sans"/>
                <a:ea typeface="Open Sans"/>
                <a:cs typeface="Open Sans"/>
                <a:sym typeface="Open Sans"/>
              </a:rPr>
              <a:t>Today: INC #6 </a:t>
            </a:r>
            <a:r>
              <a:rPr b="1" lang="en-US" sz="1800" u="sng">
                <a:solidFill>
                  <a:schemeClr val="accent2"/>
                </a:solidFill>
                <a:latin typeface="Open Sans"/>
                <a:ea typeface="Open Sans"/>
                <a:cs typeface="Open Sans"/>
                <a:sym typeface="Open Sans"/>
              </a:rPr>
              <a:t>Classifying</a:t>
            </a:r>
            <a:r>
              <a:rPr b="1" i="0" lang="en-US" sz="1800" u="sng" cap="none" strike="noStrike">
                <a:solidFill>
                  <a:schemeClr val="accent2"/>
                </a:solidFill>
                <a:latin typeface="Open Sans"/>
                <a:ea typeface="Open Sans"/>
                <a:cs typeface="Open Sans"/>
                <a:sym typeface="Open Sans"/>
              </a:rPr>
              <a:t> incomes</a:t>
            </a:r>
            <a:endParaRPr b="1" i="0" sz="1800" u="sng" cap="none" strike="noStrike">
              <a:solidFill>
                <a:schemeClr val="accent2"/>
              </a:solidFill>
              <a:latin typeface="Open Sans"/>
              <a:ea typeface="Open Sans"/>
              <a:cs typeface="Open Sans"/>
              <a:sym typeface="Open Sans"/>
            </a:endParaRPr>
          </a:p>
          <a:p>
            <a:pPr indent="0" lvl="0" marL="0" marR="0" rtl="0" algn="l">
              <a:lnSpc>
                <a:spcPct val="115000"/>
              </a:lnSpc>
              <a:spcBef>
                <a:spcPts val="1000"/>
              </a:spcBef>
              <a:spcAft>
                <a:spcPts val="0"/>
              </a:spcAft>
              <a:buClr>
                <a:schemeClr val="dk1"/>
              </a:buClr>
              <a:buSzPts val="2800"/>
              <a:buFont typeface="Arial"/>
              <a:buNone/>
            </a:pPr>
            <a:r>
              <a:rPr lang="en-US" sz="1600">
                <a:solidFill>
                  <a:schemeClr val="accent2"/>
                </a:solidFill>
                <a:latin typeface="Open Sans"/>
                <a:ea typeface="Open Sans"/>
                <a:cs typeface="Open Sans"/>
                <a:sym typeface="Open Sans"/>
              </a:rPr>
              <a:t>(Government Work, Banking, Sociology / Economics)</a:t>
            </a:r>
            <a:endParaRPr sz="1600">
              <a:solidFill>
                <a:schemeClr val="accent2"/>
              </a:solidFill>
              <a:latin typeface="Open Sans"/>
              <a:ea typeface="Open Sans"/>
              <a:cs typeface="Open Sans"/>
              <a:sym typeface="Open Sans"/>
            </a:endParaRPr>
          </a:p>
        </p:txBody>
      </p:sp>
      <p:sp>
        <p:nvSpPr>
          <p:cNvPr id="87" name="Google Shape;87;p26"/>
          <p:cNvSpPr/>
          <p:nvPr/>
        </p:nvSpPr>
        <p:spPr>
          <a:xfrm>
            <a:off x="8983443" y="3278291"/>
            <a:ext cx="5883900" cy="774600"/>
          </a:xfrm>
          <a:prstGeom prst="roundRect">
            <a:avLst>
              <a:gd fmla="val 16667" name="adj"/>
            </a:avLst>
          </a:prstGeom>
          <a:noFill/>
          <a:ln cap="flat" cmpd="sng" w="9525">
            <a:solidFill>
              <a:schemeClr val="accent2"/>
            </a:solidFill>
            <a:prstDash val="solid"/>
            <a:round/>
            <a:headEnd len="sm" w="sm" type="none"/>
            <a:tailEnd len="sm" w="sm" type="none"/>
          </a:ln>
        </p:spPr>
        <p:txBody>
          <a:bodyPr anchorCtr="0" anchor="t" bIns="0" lIns="91425" spcFirstLastPara="1" rIns="91425" wrap="square" tIns="0">
            <a:noAutofit/>
          </a:bodyPr>
          <a:lstStyle/>
          <a:p>
            <a:pPr indent="0" lvl="0" marL="0" marR="0" rtl="0" algn="l">
              <a:lnSpc>
                <a:spcPct val="115000"/>
              </a:lnSpc>
              <a:spcBef>
                <a:spcPts val="1000"/>
              </a:spcBef>
              <a:spcAft>
                <a:spcPts val="0"/>
              </a:spcAft>
              <a:buClr>
                <a:schemeClr val="dk1"/>
              </a:buClr>
              <a:buSzPts val="2800"/>
              <a:buFont typeface="Arial"/>
              <a:buNone/>
            </a:pPr>
            <a:r>
              <a:rPr b="1" lang="en-US" sz="1800" u="sng" strike="sngStrike">
                <a:solidFill>
                  <a:srgbClr val="3F3F3F"/>
                </a:solidFill>
                <a:latin typeface="Open Sans"/>
                <a:ea typeface="Open Sans"/>
                <a:cs typeface="Open Sans"/>
                <a:sym typeface="Open Sans"/>
              </a:rPr>
              <a:t>Done: INC #5  </a:t>
            </a:r>
            <a:r>
              <a:rPr b="1" i="0" lang="en-US" sz="1800" u="sng" cap="none" strike="sngStrike">
                <a:solidFill>
                  <a:srgbClr val="3F3F3F"/>
                </a:solidFill>
                <a:latin typeface="Open Sans"/>
                <a:ea typeface="Open Sans"/>
                <a:cs typeface="Open Sans"/>
                <a:sym typeface="Open Sans"/>
              </a:rPr>
              <a:t>Predict bike-sharing demand</a:t>
            </a:r>
            <a:br>
              <a:rPr b="1" i="0" lang="en-US" sz="1800" u="none" cap="none">
                <a:solidFill>
                  <a:srgbClr val="3F3F3F"/>
                </a:solidFill>
                <a:latin typeface="Open Sans"/>
                <a:ea typeface="Open Sans"/>
                <a:cs typeface="Open Sans"/>
                <a:sym typeface="Open Sans"/>
              </a:rPr>
            </a:br>
            <a:r>
              <a:rPr lang="en-US" sz="1600">
                <a:solidFill>
                  <a:srgbClr val="3F3F3F"/>
                </a:solidFill>
                <a:latin typeface="Open Sans"/>
                <a:ea typeface="Open Sans"/>
                <a:cs typeface="Open Sans"/>
                <a:sym typeface="Open Sans"/>
              </a:rPr>
              <a:t>(Small </a:t>
            </a:r>
            <a:r>
              <a:rPr lang="en-US" sz="1600">
                <a:solidFill>
                  <a:srgbClr val="3F3F3F"/>
                </a:solidFill>
                <a:latin typeface="Open Sans"/>
                <a:ea typeface="Open Sans"/>
                <a:cs typeface="Open Sans"/>
                <a:sym typeface="Open Sans"/>
              </a:rPr>
              <a:t>startup</a:t>
            </a:r>
            <a:r>
              <a:rPr lang="en-US" sz="1600">
                <a:solidFill>
                  <a:srgbClr val="3F3F3F"/>
                </a:solidFill>
                <a:latin typeface="Open Sans"/>
                <a:ea typeface="Open Sans"/>
                <a:cs typeface="Open Sans"/>
                <a:sym typeface="Open Sans"/>
              </a:rPr>
              <a:t>, LLCs, Consulting)</a:t>
            </a:r>
            <a:endParaRPr i="0" sz="1600" u="none" cap="none">
              <a:solidFill>
                <a:srgbClr val="404040"/>
              </a:solidFill>
              <a:latin typeface="Open Sans"/>
              <a:ea typeface="Open Sans"/>
              <a:cs typeface="Open Sans"/>
              <a:sym typeface="Open Sans"/>
            </a:endParaRPr>
          </a:p>
        </p:txBody>
      </p:sp>
      <p:cxnSp>
        <p:nvCxnSpPr>
          <p:cNvPr id="88" name="Google Shape;88;p26"/>
          <p:cNvCxnSpPr>
            <a:stCxn id="89" idx="4"/>
            <a:endCxn id="90" idx="0"/>
          </p:cNvCxnSpPr>
          <p:nvPr/>
        </p:nvCxnSpPr>
        <p:spPr>
          <a:xfrm>
            <a:off x="8543434" y="3563152"/>
            <a:ext cx="0" cy="3354000"/>
          </a:xfrm>
          <a:prstGeom prst="straightConnector1">
            <a:avLst/>
          </a:prstGeom>
          <a:noFill/>
          <a:ln cap="flat" cmpd="sng" w="38100">
            <a:solidFill>
              <a:srgbClr val="848FA5"/>
            </a:solidFill>
            <a:prstDash val="solid"/>
            <a:round/>
            <a:headEnd len="sm" w="sm" type="none"/>
            <a:tailEnd len="sm" w="sm" type="none"/>
          </a:ln>
          <a:effectLst>
            <a:outerShdw blurRad="50800" rotWithShape="0" algn="tl" dir="2700000" dist="38100">
              <a:srgbClr val="000000">
                <a:alpha val="40000"/>
              </a:srgbClr>
            </a:outerShdw>
          </a:effectLst>
        </p:spPr>
      </p:cxnSp>
      <p:sp>
        <p:nvSpPr>
          <p:cNvPr id="89" name="Google Shape;89;p26"/>
          <p:cNvSpPr/>
          <p:nvPr/>
        </p:nvSpPr>
        <p:spPr>
          <a:xfrm>
            <a:off x="8308754" y="3093792"/>
            <a:ext cx="469360" cy="469360"/>
          </a:xfrm>
          <a:prstGeom prst="ellipse">
            <a:avLst/>
          </a:prstGeom>
          <a:solidFill>
            <a:srgbClr val="FF89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1" name="Google Shape;91;p26"/>
          <p:cNvSpPr/>
          <p:nvPr/>
        </p:nvSpPr>
        <p:spPr>
          <a:xfrm>
            <a:off x="8308754" y="4049638"/>
            <a:ext cx="469360" cy="469360"/>
          </a:xfrm>
          <a:prstGeom prst="ellipse">
            <a:avLst/>
          </a:prstGeom>
          <a:solidFill>
            <a:srgbClr val="FF89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2" name="Google Shape;92;p26"/>
          <p:cNvSpPr/>
          <p:nvPr/>
        </p:nvSpPr>
        <p:spPr>
          <a:xfrm>
            <a:off x="8308754" y="5005484"/>
            <a:ext cx="469360" cy="469360"/>
          </a:xfrm>
          <a:prstGeom prst="ellipse">
            <a:avLst/>
          </a:prstGeom>
          <a:solidFill>
            <a:srgbClr val="FF89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3" name="Google Shape;93;p26"/>
          <p:cNvSpPr/>
          <p:nvPr/>
        </p:nvSpPr>
        <p:spPr>
          <a:xfrm>
            <a:off x="8308754" y="5961330"/>
            <a:ext cx="469360" cy="469360"/>
          </a:xfrm>
          <a:prstGeom prst="ellipse">
            <a:avLst/>
          </a:prstGeom>
          <a:solidFill>
            <a:srgbClr val="FF89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0" name="Google Shape;90;p26"/>
          <p:cNvSpPr/>
          <p:nvPr/>
        </p:nvSpPr>
        <p:spPr>
          <a:xfrm>
            <a:off x="8308754" y="6917176"/>
            <a:ext cx="469360" cy="469360"/>
          </a:xfrm>
          <a:prstGeom prst="ellipse">
            <a:avLst/>
          </a:prstGeom>
          <a:solidFill>
            <a:srgbClr val="FF896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94" name="Google Shape;94;p26"/>
          <p:cNvSpPr/>
          <p:nvPr/>
        </p:nvSpPr>
        <p:spPr>
          <a:xfrm>
            <a:off x="8983441" y="6313443"/>
            <a:ext cx="5883900" cy="774600"/>
          </a:xfrm>
          <a:prstGeom prst="roundRect">
            <a:avLst>
              <a:gd fmla="val 16667" name="adj"/>
            </a:avLst>
          </a:prstGeom>
          <a:noFill/>
          <a:ln cap="flat" cmpd="sng" w="9525">
            <a:solidFill>
              <a:schemeClr val="accent2"/>
            </a:solidFill>
            <a:prstDash val="solid"/>
            <a:round/>
            <a:headEnd len="sm" w="sm" type="none"/>
            <a:tailEnd len="sm" w="sm" type="none"/>
          </a:ln>
        </p:spPr>
        <p:txBody>
          <a:bodyPr anchorCtr="0" anchor="t" bIns="0" lIns="91425" spcFirstLastPara="1" rIns="91425" wrap="square" tIns="0">
            <a:noAutofit/>
          </a:bodyPr>
          <a:lstStyle/>
          <a:p>
            <a:pPr indent="0" lvl="0" marL="0" marR="0" rtl="0" algn="l">
              <a:lnSpc>
                <a:spcPct val="115000"/>
              </a:lnSpc>
              <a:spcBef>
                <a:spcPts val="1000"/>
              </a:spcBef>
              <a:spcAft>
                <a:spcPts val="0"/>
              </a:spcAft>
              <a:buClr>
                <a:schemeClr val="dk1"/>
              </a:buClr>
              <a:buSzPts val="2800"/>
              <a:buFont typeface="Arial"/>
              <a:buNone/>
            </a:pPr>
            <a:r>
              <a:rPr b="1" lang="en-US" sz="1800" u="sng">
                <a:solidFill>
                  <a:srgbClr val="404040"/>
                </a:solidFill>
                <a:latin typeface="Open Sans"/>
                <a:ea typeface="Open Sans"/>
                <a:cs typeface="Open Sans"/>
                <a:sym typeface="Open Sans"/>
              </a:rPr>
              <a:t>Future: INC #8 R</a:t>
            </a:r>
            <a:r>
              <a:rPr b="1" i="0" lang="en-US" sz="1800" u="sng" cap="none" strike="noStrike">
                <a:solidFill>
                  <a:srgbClr val="404040"/>
                </a:solidFill>
                <a:latin typeface="Open Sans"/>
                <a:ea typeface="Open Sans"/>
                <a:cs typeface="Open Sans"/>
                <a:sym typeface="Open Sans"/>
              </a:rPr>
              <a:t>ecommendation </a:t>
            </a:r>
            <a:r>
              <a:rPr b="1" lang="en-US" sz="1800" u="sng">
                <a:solidFill>
                  <a:srgbClr val="404040"/>
                </a:solidFill>
                <a:latin typeface="Open Sans"/>
                <a:ea typeface="Open Sans"/>
                <a:cs typeface="Open Sans"/>
                <a:sym typeface="Open Sans"/>
              </a:rPr>
              <a:t>Engines</a:t>
            </a:r>
            <a:r>
              <a:rPr b="1" i="0" lang="en-US" sz="1800" u="sng" cap="none" strike="noStrike">
                <a:solidFill>
                  <a:srgbClr val="404040"/>
                </a:solidFill>
                <a:latin typeface="Open Sans"/>
                <a:ea typeface="Open Sans"/>
                <a:cs typeface="Open Sans"/>
                <a:sym typeface="Open Sans"/>
              </a:rPr>
              <a:t> </a:t>
            </a:r>
            <a:endParaRPr b="1" i="0" sz="1800" u="sng" cap="none" strike="noStrike">
              <a:solidFill>
                <a:srgbClr val="404040"/>
              </a:solidFill>
              <a:latin typeface="Open Sans"/>
              <a:ea typeface="Open Sans"/>
              <a:cs typeface="Open Sans"/>
              <a:sym typeface="Open Sans"/>
            </a:endParaRPr>
          </a:p>
          <a:p>
            <a:pPr indent="0" lvl="0" marL="0" marR="0" rtl="0" algn="l">
              <a:lnSpc>
                <a:spcPct val="115000"/>
              </a:lnSpc>
              <a:spcBef>
                <a:spcPts val="1000"/>
              </a:spcBef>
              <a:spcAft>
                <a:spcPts val="0"/>
              </a:spcAft>
              <a:buClr>
                <a:schemeClr val="dk1"/>
              </a:buClr>
              <a:buSzPts val="2800"/>
              <a:buFont typeface="Arial"/>
              <a:buNone/>
            </a:pPr>
            <a:r>
              <a:rPr b="0" i="0" lang="en-US" sz="1200" u="none" cap="none" strike="noStrike">
                <a:solidFill>
                  <a:srgbClr val="404040"/>
                </a:solidFill>
                <a:latin typeface="Open Sans"/>
                <a:ea typeface="Open Sans"/>
                <a:cs typeface="Open Sans"/>
                <a:sym typeface="Open Sans"/>
              </a:rPr>
              <a:t>(</a:t>
            </a:r>
            <a:r>
              <a:rPr lang="en-US" sz="1200">
                <a:solidFill>
                  <a:srgbClr val="404040"/>
                </a:solidFill>
                <a:latin typeface="Open Sans"/>
                <a:ea typeface="Open Sans"/>
                <a:cs typeface="Open Sans"/>
                <a:sym typeface="Open Sans"/>
              </a:rPr>
              <a:t>YouTube - Watch Next, Netflix -Your Next Watch, Instagram Feed, Socials</a:t>
            </a:r>
            <a:r>
              <a:rPr b="0" i="0" lang="en-US" sz="1200" u="none" cap="none" strike="noStrike">
                <a:solidFill>
                  <a:srgbClr val="404040"/>
                </a:solidFill>
                <a:latin typeface="Open Sans"/>
                <a:ea typeface="Open Sans"/>
                <a:cs typeface="Open Sans"/>
                <a:sym typeface="Open Sans"/>
              </a:rPr>
              <a:t>)</a:t>
            </a:r>
            <a:endParaRPr b="0" i="0" sz="1200" u="none" cap="none" strike="noStrike">
              <a:solidFill>
                <a:srgbClr val="000000"/>
              </a:solidFill>
              <a:latin typeface="Arial"/>
              <a:ea typeface="Arial"/>
              <a:cs typeface="Arial"/>
              <a:sym typeface="Arial"/>
            </a:endParaRPr>
          </a:p>
        </p:txBody>
      </p:sp>
      <p:pic>
        <p:nvPicPr>
          <p:cNvPr descr="Graphical user interface&#10;&#10;Description automatically generated with medium confidence" id="95" name="Google Shape;95;p26"/>
          <p:cNvPicPr preferRelativeResize="0"/>
          <p:nvPr/>
        </p:nvPicPr>
        <p:blipFill rotWithShape="1">
          <a:blip r:embed="rId4">
            <a:alphaModFix/>
          </a:blip>
          <a:srcRect b="0" l="0" r="0" t="0"/>
          <a:stretch/>
        </p:blipFill>
        <p:spPr>
          <a:xfrm>
            <a:off x="1326372" y="3023177"/>
            <a:ext cx="6480000" cy="4320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7"/>
          <p:cNvSpPr txBox="1"/>
          <p:nvPr>
            <p:ph type="title"/>
          </p:nvPr>
        </p:nvSpPr>
        <p:spPr>
          <a:xfrm>
            <a:off x="-10160" y="229878"/>
            <a:ext cx="16276320" cy="6872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Arial"/>
              <a:buNone/>
            </a:pPr>
            <a:r>
              <a:rPr b="1" i="0" lang="en-US">
                <a:solidFill>
                  <a:srgbClr val="0D0D0D"/>
                </a:solidFill>
                <a:latin typeface="Open Sans"/>
                <a:ea typeface="Open Sans"/>
                <a:cs typeface="Open Sans"/>
                <a:sym typeface="Open Sans"/>
              </a:rPr>
              <a:t>Session 6 </a:t>
            </a:r>
            <a:r>
              <a:rPr lang="en-US"/>
              <a:t>: Dataset Description</a:t>
            </a:r>
            <a:endParaRPr/>
          </a:p>
        </p:txBody>
      </p:sp>
      <p:pic>
        <p:nvPicPr>
          <p:cNvPr id="101" name="Google Shape;101;p27"/>
          <p:cNvPicPr preferRelativeResize="0"/>
          <p:nvPr/>
        </p:nvPicPr>
        <p:blipFill rotWithShape="1">
          <a:blip r:embed="rId3">
            <a:alphaModFix/>
          </a:blip>
          <a:srcRect b="0" l="0" r="0" t="0"/>
          <a:stretch/>
        </p:blipFill>
        <p:spPr>
          <a:xfrm>
            <a:off x="4470400" y="740477"/>
            <a:ext cx="7315200" cy="365760"/>
          </a:xfrm>
          <a:prstGeom prst="rect">
            <a:avLst/>
          </a:prstGeom>
          <a:noFill/>
          <a:ln>
            <a:noFill/>
          </a:ln>
        </p:spPr>
      </p:pic>
      <p:graphicFrame>
        <p:nvGraphicFramePr>
          <p:cNvPr id="102" name="Google Shape;102;p27"/>
          <p:cNvGraphicFramePr/>
          <p:nvPr/>
        </p:nvGraphicFramePr>
        <p:xfrm>
          <a:off x="933450" y="1713481"/>
          <a:ext cx="3000000" cy="3000000"/>
        </p:xfrm>
        <a:graphic>
          <a:graphicData uri="http://schemas.openxmlformats.org/drawingml/2006/table">
            <a:tbl>
              <a:tblPr>
                <a:noFill/>
                <a:tableStyleId>{B7D4D432-4610-475E-BD9F-5E59F020CDF4}</a:tableStyleId>
              </a:tblPr>
              <a:tblGrid>
                <a:gridCol w="2476500"/>
                <a:gridCol w="4280750"/>
                <a:gridCol w="2212300"/>
                <a:gridCol w="5450500"/>
              </a:tblGrid>
              <a:tr h="627600">
                <a:tc>
                  <a:txBody>
                    <a:bodyPr/>
                    <a:lstStyle/>
                    <a:p>
                      <a:pPr indent="0" lvl="0" marL="0" marR="0" rtl="0" algn="l">
                        <a:lnSpc>
                          <a:spcPct val="114000"/>
                        </a:lnSpc>
                        <a:spcBef>
                          <a:spcPts val="0"/>
                        </a:spcBef>
                        <a:spcAft>
                          <a:spcPts val="0"/>
                        </a:spcAft>
                        <a:buClr>
                          <a:srgbClr val="000000"/>
                        </a:buClr>
                        <a:buSzPts val="2000"/>
                        <a:buFont typeface="Arial"/>
                        <a:buNone/>
                      </a:pPr>
                      <a:r>
                        <a:rPr b="1" lang="en-US" sz="2200" u="none" cap="none" strike="noStrike">
                          <a:solidFill>
                            <a:srgbClr val="FFFFFF"/>
                          </a:solidFill>
                          <a:latin typeface="Open Sans"/>
                          <a:ea typeface="Open Sans"/>
                          <a:cs typeface="Open Sans"/>
                          <a:sym typeface="Open Sans"/>
                        </a:rPr>
                        <a:t>Variable</a:t>
                      </a:r>
                      <a:endParaRPr b="1" sz="2200" u="none" cap="none" strike="noStrike">
                        <a:solidFill>
                          <a:srgbClr val="595959"/>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5B9BD5"/>
                    </a:solidFill>
                  </a:tcPr>
                </a:tc>
                <a:tc>
                  <a:txBody>
                    <a:bodyPr/>
                    <a:lstStyle/>
                    <a:p>
                      <a:pPr indent="0" lvl="0" marL="0" marR="0" rtl="0" algn="l">
                        <a:lnSpc>
                          <a:spcPct val="114000"/>
                        </a:lnSpc>
                        <a:spcBef>
                          <a:spcPts val="0"/>
                        </a:spcBef>
                        <a:spcAft>
                          <a:spcPts val="0"/>
                        </a:spcAft>
                        <a:buClr>
                          <a:srgbClr val="595959"/>
                        </a:buClr>
                        <a:buSzPts val="2400"/>
                        <a:buFont typeface="Calibri"/>
                        <a:buNone/>
                      </a:pPr>
                      <a:r>
                        <a:rPr b="1" lang="en-US" sz="2200" u="none" cap="none" strike="noStrike">
                          <a:solidFill>
                            <a:srgbClr val="FFFFFF"/>
                          </a:solidFill>
                          <a:latin typeface="Open Sans"/>
                          <a:ea typeface="Open Sans"/>
                          <a:cs typeface="Open Sans"/>
                          <a:sym typeface="Open Sans"/>
                        </a:rPr>
                        <a:t>Description</a:t>
                      </a:r>
                      <a:endParaRPr b="1" sz="2200" u="none" cap="none" strike="noStrike">
                        <a:solidFill>
                          <a:srgbClr val="595959"/>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5B9BD5"/>
                    </a:solidFill>
                  </a:tcPr>
                </a:tc>
                <a:tc>
                  <a:txBody>
                    <a:bodyPr/>
                    <a:lstStyle/>
                    <a:p>
                      <a:pPr indent="0" lvl="0" marL="0" marR="0" rtl="0" algn="l">
                        <a:lnSpc>
                          <a:spcPct val="114000"/>
                        </a:lnSpc>
                        <a:spcBef>
                          <a:spcPts val="0"/>
                        </a:spcBef>
                        <a:spcAft>
                          <a:spcPts val="0"/>
                        </a:spcAft>
                        <a:buClr>
                          <a:srgbClr val="000000"/>
                        </a:buClr>
                        <a:buSzPts val="2000"/>
                        <a:buFont typeface="Arial"/>
                        <a:buNone/>
                      </a:pPr>
                      <a:r>
                        <a:rPr b="1" lang="en-US" sz="2200" u="none" cap="none" strike="noStrike">
                          <a:solidFill>
                            <a:srgbClr val="FFFFFF"/>
                          </a:solidFill>
                          <a:latin typeface="Open Sans"/>
                          <a:ea typeface="Open Sans"/>
                          <a:cs typeface="Open Sans"/>
                          <a:sym typeface="Open Sans"/>
                        </a:rPr>
                        <a:t>Variable</a:t>
                      </a:r>
                      <a:endParaRPr b="1" sz="2200" u="none" cap="none" strike="noStrike">
                        <a:solidFill>
                          <a:srgbClr val="595959"/>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5B9BD5"/>
                    </a:solidFill>
                  </a:tcPr>
                </a:tc>
                <a:tc>
                  <a:txBody>
                    <a:bodyPr/>
                    <a:lstStyle/>
                    <a:p>
                      <a:pPr indent="0" lvl="0" marL="0" marR="0" rtl="0" algn="l">
                        <a:lnSpc>
                          <a:spcPct val="114000"/>
                        </a:lnSpc>
                        <a:spcBef>
                          <a:spcPts val="0"/>
                        </a:spcBef>
                        <a:spcAft>
                          <a:spcPts val="0"/>
                        </a:spcAft>
                        <a:buClr>
                          <a:srgbClr val="595959"/>
                        </a:buClr>
                        <a:buSzPts val="2400"/>
                        <a:buFont typeface="Calibri"/>
                        <a:buNone/>
                      </a:pPr>
                      <a:r>
                        <a:rPr b="1" lang="en-US" sz="2200" u="none" cap="none" strike="noStrike">
                          <a:solidFill>
                            <a:srgbClr val="FFFFFF"/>
                          </a:solidFill>
                          <a:latin typeface="Open Sans"/>
                          <a:ea typeface="Open Sans"/>
                          <a:cs typeface="Open Sans"/>
                          <a:sym typeface="Open Sans"/>
                        </a:rPr>
                        <a:t>Description</a:t>
                      </a:r>
                      <a:endParaRPr b="1" sz="2200" u="none" cap="none" strike="noStrike">
                        <a:solidFill>
                          <a:srgbClr val="595959"/>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5B9BD5"/>
                    </a:solidFill>
                  </a:tcPr>
                </a:tc>
              </a:tr>
              <a:tr h="821250">
                <a:tc>
                  <a:txBody>
                    <a:bodyPr/>
                    <a:lstStyle/>
                    <a:p>
                      <a:pPr indent="0" lvl="0" marL="0" marR="0" rtl="0" algn="l">
                        <a:lnSpc>
                          <a:spcPct val="114000"/>
                        </a:lnSpc>
                        <a:spcBef>
                          <a:spcPts val="0"/>
                        </a:spcBef>
                        <a:spcAft>
                          <a:spcPts val="0"/>
                        </a:spcAft>
                        <a:buClr>
                          <a:srgbClr val="000000"/>
                        </a:buClr>
                        <a:buSzPts val="2000"/>
                        <a:buFont typeface="Arial"/>
                        <a:buNone/>
                      </a:pPr>
                      <a:r>
                        <a:rPr lang="en-US" sz="2200" u="none" cap="none" strike="noStrike">
                          <a:solidFill>
                            <a:srgbClr val="3F3F3F"/>
                          </a:solidFill>
                          <a:latin typeface="Open Sans"/>
                          <a:ea typeface="Open Sans"/>
                          <a:cs typeface="Open Sans"/>
                          <a:sym typeface="Open Sans"/>
                        </a:rPr>
                        <a:t>Age</a:t>
                      </a:r>
                      <a:endParaRPr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DDEAF6"/>
                    </a:solidFill>
                  </a:tcPr>
                </a:tc>
                <a:tc>
                  <a:txBody>
                    <a:bodyPr/>
                    <a:lstStyle/>
                    <a:p>
                      <a:pPr indent="0" lvl="0" marL="0" marR="0" rtl="0" algn="l">
                        <a:lnSpc>
                          <a:spcPct val="114000"/>
                        </a:lnSpc>
                        <a:spcBef>
                          <a:spcPts val="0"/>
                        </a:spcBef>
                        <a:spcAft>
                          <a:spcPts val="0"/>
                        </a:spcAft>
                        <a:buClr>
                          <a:srgbClr val="595959"/>
                        </a:buClr>
                        <a:buSzPts val="2400"/>
                        <a:buFont typeface="Calibri"/>
                        <a:buNone/>
                      </a:pPr>
                      <a:r>
                        <a:rPr lang="en-US" sz="2200" u="none" cap="none" strike="noStrike">
                          <a:solidFill>
                            <a:srgbClr val="3F3F3F"/>
                          </a:solidFill>
                          <a:latin typeface="Open Sans"/>
                          <a:ea typeface="Open Sans"/>
                          <a:cs typeface="Open Sans"/>
                          <a:sym typeface="Open Sans"/>
                        </a:rPr>
                        <a:t>Age of the person</a:t>
                      </a:r>
                      <a:endParaRPr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F2F2F2"/>
                    </a:solidFill>
                  </a:tcPr>
                </a:tc>
                <a:tc>
                  <a:txBody>
                    <a:bodyPr/>
                    <a:lstStyle/>
                    <a:p>
                      <a:pPr indent="0" lvl="0" marL="0" marR="0" rtl="0" algn="l">
                        <a:lnSpc>
                          <a:spcPct val="114000"/>
                        </a:lnSpc>
                        <a:spcBef>
                          <a:spcPts val="0"/>
                        </a:spcBef>
                        <a:spcAft>
                          <a:spcPts val="0"/>
                        </a:spcAft>
                        <a:buClr>
                          <a:srgbClr val="000000"/>
                        </a:buClr>
                        <a:buSzPts val="2000"/>
                        <a:buFont typeface="Arial"/>
                        <a:buNone/>
                      </a:pPr>
                      <a:r>
                        <a:rPr b="0" i="0" lang="en-US" sz="2200" u="none" cap="none" strike="noStrike">
                          <a:solidFill>
                            <a:srgbClr val="3F3F3F"/>
                          </a:solidFill>
                          <a:latin typeface="Open Sans"/>
                          <a:ea typeface="Open Sans"/>
                          <a:cs typeface="Open Sans"/>
                          <a:sym typeface="Open Sans"/>
                        </a:rPr>
                        <a:t>workclass</a:t>
                      </a:r>
                      <a:endParaRPr b="0" i="0"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DDEAF6"/>
                    </a:solidFill>
                  </a:tcPr>
                </a:tc>
                <a:tc>
                  <a:txBody>
                    <a:bodyPr/>
                    <a:lstStyle/>
                    <a:p>
                      <a:pPr indent="0" lvl="0" marL="0" marR="0" rtl="0" algn="l">
                        <a:lnSpc>
                          <a:spcPct val="114000"/>
                        </a:lnSpc>
                        <a:spcBef>
                          <a:spcPts val="0"/>
                        </a:spcBef>
                        <a:spcAft>
                          <a:spcPts val="0"/>
                        </a:spcAft>
                        <a:buClr>
                          <a:srgbClr val="000000"/>
                        </a:buClr>
                        <a:buSzPts val="2000"/>
                        <a:buFont typeface="Arial"/>
                        <a:buNone/>
                      </a:pPr>
                      <a:r>
                        <a:rPr b="0" i="0" lang="en-US" sz="2200" u="none" cap="none" strike="noStrike">
                          <a:solidFill>
                            <a:srgbClr val="3F3F3F"/>
                          </a:solidFill>
                          <a:latin typeface="Open Sans"/>
                          <a:ea typeface="Open Sans"/>
                          <a:cs typeface="Open Sans"/>
                          <a:sym typeface="Open Sans"/>
                        </a:rPr>
                        <a:t>Workclass of the person</a:t>
                      </a:r>
                      <a:endParaRPr b="0" i="0"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F2F2F2"/>
                    </a:solidFill>
                  </a:tcPr>
                </a:tc>
              </a:tr>
              <a:tr h="821250">
                <a:tc>
                  <a:txBody>
                    <a:bodyPr/>
                    <a:lstStyle/>
                    <a:p>
                      <a:pPr indent="0" lvl="0" marL="0" marR="0" rtl="0" algn="l">
                        <a:lnSpc>
                          <a:spcPct val="114000"/>
                        </a:lnSpc>
                        <a:spcBef>
                          <a:spcPts val="0"/>
                        </a:spcBef>
                        <a:spcAft>
                          <a:spcPts val="0"/>
                        </a:spcAft>
                        <a:buClr>
                          <a:srgbClr val="000000"/>
                        </a:buClr>
                        <a:buSzPts val="2000"/>
                        <a:buFont typeface="Arial"/>
                        <a:buNone/>
                      </a:pPr>
                      <a:r>
                        <a:rPr lang="en-US" sz="2200" u="none" cap="none" strike="noStrike">
                          <a:solidFill>
                            <a:srgbClr val="3F3F3F"/>
                          </a:solidFill>
                          <a:latin typeface="Open Sans"/>
                          <a:ea typeface="Open Sans"/>
                          <a:cs typeface="Open Sans"/>
                          <a:sym typeface="Open Sans"/>
                        </a:rPr>
                        <a:t>fnlwgt</a:t>
                      </a:r>
                      <a:endParaRPr sz="2200" u="none" cap="none" strike="noStrike">
                        <a:solidFill>
                          <a:srgbClr val="3F3F3F"/>
                        </a:solidFill>
                        <a:latin typeface="Open Sans"/>
                        <a:ea typeface="Open Sans"/>
                        <a:cs typeface="Open Sans"/>
                        <a:sym typeface="Open Sans"/>
                      </a:endParaRPr>
                    </a:p>
                  </a:txBody>
                  <a:tcPr marT="60975" marB="60975" marR="121925" marL="1219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12700">
                      <a:solidFill>
                        <a:srgbClr val="A5A5A5"/>
                      </a:solidFill>
                      <a:prstDash val="solid"/>
                      <a:round/>
                      <a:headEnd len="sm" w="sm" type="none"/>
                      <a:tailEnd len="sm" w="sm" type="none"/>
                    </a:lnT>
                    <a:lnB cap="flat" cmpd="sng" w="9525">
                      <a:solidFill>
                        <a:srgbClr val="595959"/>
                      </a:solidFill>
                      <a:prstDash val="solid"/>
                      <a:round/>
                      <a:headEnd len="sm" w="sm" type="none"/>
                      <a:tailEnd len="sm" w="sm" type="none"/>
                    </a:lnB>
                    <a:solidFill>
                      <a:srgbClr val="DDEAF6"/>
                    </a:solidFill>
                  </a:tcPr>
                </a:tc>
                <a:tc>
                  <a:txBody>
                    <a:bodyPr/>
                    <a:lstStyle/>
                    <a:p>
                      <a:pPr indent="0" lvl="0" marL="0" marR="0" rtl="0" algn="l">
                        <a:lnSpc>
                          <a:spcPct val="114000"/>
                        </a:lnSpc>
                        <a:spcBef>
                          <a:spcPts val="0"/>
                        </a:spcBef>
                        <a:spcAft>
                          <a:spcPts val="0"/>
                        </a:spcAft>
                        <a:buClr>
                          <a:srgbClr val="000000"/>
                        </a:buClr>
                        <a:buSzPts val="2000"/>
                        <a:buFont typeface="Arial"/>
                        <a:buNone/>
                      </a:pPr>
                      <a:r>
                        <a:rPr b="0" i="0" lang="en-US" sz="2200" u="none" cap="none" strike="noStrike">
                          <a:solidFill>
                            <a:srgbClr val="3F3F3F"/>
                          </a:solidFill>
                          <a:latin typeface="Open Sans"/>
                          <a:ea typeface="Open Sans"/>
                          <a:cs typeface="Open Sans"/>
                          <a:sym typeface="Open Sans"/>
                        </a:rPr>
                        <a:t>Weighted tally of specified socio-economic characteristics of the population</a:t>
                      </a:r>
                      <a:endParaRPr b="0" i="0" sz="2200" u="none" cap="none" strike="noStrike">
                        <a:solidFill>
                          <a:srgbClr val="3F3F3F"/>
                        </a:solidFill>
                        <a:latin typeface="Open Sans"/>
                        <a:ea typeface="Open Sans"/>
                        <a:cs typeface="Open Sans"/>
                        <a:sym typeface="Open Sans"/>
                      </a:endParaRPr>
                    </a:p>
                  </a:txBody>
                  <a:tcPr marT="60975" marB="60975" marR="121925" marL="1219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c>
                  <a:txBody>
                    <a:bodyPr/>
                    <a:lstStyle/>
                    <a:p>
                      <a:pPr indent="0" lvl="0" marL="0" marR="0" rtl="0" algn="l">
                        <a:lnSpc>
                          <a:spcPct val="114000"/>
                        </a:lnSpc>
                        <a:spcBef>
                          <a:spcPts val="0"/>
                        </a:spcBef>
                        <a:spcAft>
                          <a:spcPts val="0"/>
                        </a:spcAft>
                        <a:buClr>
                          <a:srgbClr val="000000"/>
                        </a:buClr>
                        <a:buSzPts val="2000"/>
                        <a:buFont typeface="Arial"/>
                        <a:buNone/>
                      </a:pPr>
                      <a:r>
                        <a:rPr b="0" i="0" lang="en-US" sz="2200" u="none" cap="none" strike="noStrike">
                          <a:solidFill>
                            <a:srgbClr val="3F3F3F"/>
                          </a:solidFill>
                          <a:latin typeface="Open Sans"/>
                          <a:ea typeface="Open Sans"/>
                          <a:cs typeface="Open Sans"/>
                          <a:sym typeface="Open Sans"/>
                        </a:rPr>
                        <a:t>Education</a:t>
                      </a:r>
                      <a:endParaRPr b="0" i="0" sz="2200" u="none" cap="none" strike="noStrike">
                        <a:solidFill>
                          <a:srgbClr val="3F3F3F"/>
                        </a:solidFill>
                        <a:latin typeface="Open Sans"/>
                        <a:ea typeface="Open Sans"/>
                        <a:cs typeface="Open Sans"/>
                        <a:sym typeface="Open Sans"/>
                      </a:endParaRPr>
                    </a:p>
                  </a:txBody>
                  <a:tcPr marT="60975" marB="60975" marR="121925" marL="121925" anchor="ctr">
                    <a:lnL cap="flat" cmpd="sng" w="9525">
                      <a:solidFill>
                        <a:srgbClr val="595959"/>
                      </a:solidFill>
                      <a:prstDash val="solid"/>
                      <a:round/>
                      <a:headEnd len="sm" w="sm" type="none"/>
                      <a:tailEnd len="sm" w="sm" type="none"/>
                    </a:lnL>
                    <a:lnR cap="flat" cmpd="sng" w="9525">
                      <a:solidFill>
                        <a:srgbClr val="595959"/>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DDEAF6"/>
                    </a:solidFill>
                  </a:tcPr>
                </a:tc>
                <a:tc>
                  <a:txBody>
                    <a:bodyPr/>
                    <a:lstStyle/>
                    <a:p>
                      <a:pPr indent="0" lvl="0" marL="0" marR="0" rtl="0" algn="l">
                        <a:lnSpc>
                          <a:spcPct val="114000"/>
                        </a:lnSpc>
                        <a:spcBef>
                          <a:spcPts val="0"/>
                        </a:spcBef>
                        <a:spcAft>
                          <a:spcPts val="0"/>
                        </a:spcAft>
                        <a:buClr>
                          <a:srgbClr val="000000"/>
                        </a:buClr>
                        <a:buSzPts val="2000"/>
                        <a:buFont typeface="Arial"/>
                        <a:buNone/>
                      </a:pPr>
                      <a:r>
                        <a:rPr b="0" i="0" lang="en-US" sz="2200" u="none" cap="none" strike="noStrike">
                          <a:solidFill>
                            <a:srgbClr val="3F3F3F"/>
                          </a:solidFill>
                          <a:latin typeface="Open Sans"/>
                          <a:ea typeface="Open Sans"/>
                          <a:cs typeface="Open Sans"/>
                          <a:sym typeface="Open Sans"/>
                        </a:rPr>
                        <a:t>Education level of the person</a:t>
                      </a:r>
                      <a:endParaRPr b="0" i="0" sz="2200" u="none" cap="none" strike="noStrike">
                        <a:solidFill>
                          <a:srgbClr val="3F3F3F"/>
                        </a:solidFill>
                        <a:latin typeface="Open Sans"/>
                        <a:ea typeface="Open Sans"/>
                        <a:cs typeface="Open Sans"/>
                        <a:sym typeface="Open Sans"/>
                      </a:endParaRPr>
                    </a:p>
                  </a:txBody>
                  <a:tcPr marT="60975" marB="60975" marR="121925" marL="121925" anchor="ctr">
                    <a:lnL cap="flat" cmpd="sng" w="9525">
                      <a:solidFill>
                        <a:srgbClr val="595959"/>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r>
              <a:tr h="821250">
                <a:tc>
                  <a:txBody>
                    <a:bodyPr/>
                    <a:lstStyle/>
                    <a:p>
                      <a:pPr indent="0" lvl="0" marL="0" marR="0" rtl="0" algn="l">
                        <a:lnSpc>
                          <a:spcPct val="114000"/>
                        </a:lnSpc>
                        <a:spcBef>
                          <a:spcPts val="0"/>
                        </a:spcBef>
                        <a:spcAft>
                          <a:spcPts val="0"/>
                        </a:spcAft>
                        <a:buClr>
                          <a:srgbClr val="000000"/>
                        </a:buClr>
                        <a:buSzPts val="2000"/>
                        <a:buFont typeface="Arial"/>
                        <a:buNone/>
                      </a:pPr>
                      <a:r>
                        <a:rPr lang="en-US" sz="2200" u="none" cap="none" strike="noStrike">
                          <a:solidFill>
                            <a:srgbClr val="3F3F3F"/>
                          </a:solidFill>
                          <a:latin typeface="Open Sans"/>
                          <a:ea typeface="Open Sans"/>
                          <a:cs typeface="Open Sans"/>
                          <a:sym typeface="Open Sans"/>
                        </a:rPr>
                        <a:t>education.num</a:t>
                      </a:r>
                      <a:endParaRPr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9525">
                      <a:solidFill>
                        <a:srgbClr val="595959"/>
                      </a:solidFill>
                      <a:prstDash val="solid"/>
                      <a:round/>
                      <a:headEnd len="sm" w="sm" type="none"/>
                      <a:tailEnd len="sm" w="sm" type="none"/>
                    </a:lnT>
                    <a:lnB cap="flat" cmpd="sng" w="12700">
                      <a:solidFill>
                        <a:srgbClr val="A5A5A5"/>
                      </a:solidFill>
                      <a:prstDash val="solid"/>
                      <a:round/>
                      <a:headEnd len="sm" w="sm" type="none"/>
                      <a:tailEnd len="sm" w="sm" type="none"/>
                    </a:lnB>
                    <a:solidFill>
                      <a:srgbClr val="DDEAF6"/>
                    </a:solidFill>
                  </a:tcPr>
                </a:tc>
                <a:tc>
                  <a:txBody>
                    <a:bodyPr/>
                    <a:lstStyle/>
                    <a:p>
                      <a:pPr indent="0" lvl="0" marL="0" marR="0" rtl="0" algn="l">
                        <a:lnSpc>
                          <a:spcPct val="114000"/>
                        </a:lnSpc>
                        <a:spcBef>
                          <a:spcPts val="0"/>
                        </a:spcBef>
                        <a:spcAft>
                          <a:spcPts val="0"/>
                        </a:spcAft>
                        <a:buClr>
                          <a:srgbClr val="000000"/>
                        </a:buClr>
                        <a:buSzPts val="2000"/>
                        <a:buFont typeface="Arial"/>
                        <a:buNone/>
                      </a:pPr>
                      <a:r>
                        <a:rPr b="0" i="0" lang="en-US" sz="2200" u="none" cap="none" strike="noStrike">
                          <a:solidFill>
                            <a:srgbClr val="3F3F3F"/>
                          </a:solidFill>
                          <a:latin typeface="Open Sans"/>
                          <a:ea typeface="Open Sans"/>
                          <a:cs typeface="Open Sans"/>
                          <a:sym typeface="Open Sans"/>
                        </a:rPr>
                        <a:t>Number of years of education</a:t>
                      </a:r>
                      <a:endParaRPr b="0" i="0"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F2F2F2"/>
                    </a:solidFill>
                  </a:tcPr>
                </a:tc>
                <a:tc>
                  <a:txBody>
                    <a:bodyPr/>
                    <a:lstStyle/>
                    <a:p>
                      <a:pPr indent="0" lvl="0" marL="0" marR="0" rtl="0" algn="l">
                        <a:lnSpc>
                          <a:spcPct val="114000"/>
                        </a:lnSpc>
                        <a:spcBef>
                          <a:spcPts val="0"/>
                        </a:spcBef>
                        <a:spcAft>
                          <a:spcPts val="0"/>
                        </a:spcAft>
                        <a:buClr>
                          <a:srgbClr val="000000"/>
                        </a:buClr>
                        <a:buSzPts val="2000"/>
                        <a:buFont typeface="Arial"/>
                        <a:buNone/>
                      </a:pPr>
                      <a:r>
                        <a:rPr b="0" i="0" lang="en-US" sz="2200" u="none" cap="none" strike="noStrike">
                          <a:solidFill>
                            <a:srgbClr val="3F3F3F"/>
                          </a:solidFill>
                          <a:latin typeface="Open Sans"/>
                          <a:ea typeface="Open Sans"/>
                          <a:cs typeface="Open Sans"/>
                          <a:sym typeface="Open Sans"/>
                        </a:rPr>
                        <a:t>marital.status</a:t>
                      </a:r>
                      <a:endParaRPr b="0" i="0"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DDEAF6"/>
                    </a:solidFill>
                  </a:tcPr>
                </a:tc>
                <a:tc>
                  <a:txBody>
                    <a:bodyPr/>
                    <a:lstStyle/>
                    <a:p>
                      <a:pPr indent="0" lvl="0" marL="0" marR="0" rtl="0" algn="l">
                        <a:lnSpc>
                          <a:spcPct val="114000"/>
                        </a:lnSpc>
                        <a:spcBef>
                          <a:spcPts val="0"/>
                        </a:spcBef>
                        <a:spcAft>
                          <a:spcPts val="0"/>
                        </a:spcAft>
                        <a:buClr>
                          <a:srgbClr val="000000"/>
                        </a:buClr>
                        <a:buSzPts val="2000"/>
                        <a:buFont typeface="Arial"/>
                        <a:buNone/>
                      </a:pPr>
                      <a:r>
                        <a:rPr b="0" i="0" lang="en-US" sz="2200" u="none" cap="none" strike="noStrike">
                          <a:solidFill>
                            <a:srgbClr val="3F3F3F"/>
                          </a:solidFill>
                          <a:latin typeface="Open Sans"/>
                          <a:ea typeface="Open Sans"/>
                          <a:cs typeface="Open Sans"/>
                          <a:sym typeface="Open Sans"/>
                        </a:rPr>
                        <a:t>Marital status of the person</a:t>
                      </a:r>
                      <a:endParaRPr b="0" i="0"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F2F2F2"/>
                    </a:solidFill>
                  </a:tcPr>
                </a:tc>
              </a:tr>
              <a:tr h="821250">
                <a:tc>
                  <a:txBody>
                    <a:bodyPr/>
                    <a:lstStyle/>
                    <a:p>
                      <a:pPr indent="0" lvl="0" marL="0" marR="0" rtl="0" algn="l">
                        <a:lnSpc>
                          <a:spcPct val="114000"/>
                        </a:lnSpc>
                        <a:spcBef>
                          <a:spcPts val="0"/>
                        </a:spcBef>
                        <a:spcAft>
                          <a:spcPts val="0"/>
                        </a:spcAft>
                        <a:buClr>
                          <a:srgbClr val="000000"/>
                        </a:buClr>
                        <a:buSzPts val="2000"/>
                        <a:buFont typeface="Arial"/>
                        <a:buNone/>
                      </a:pPr>
                      <a:r>
                        <a:rPr lang="en-US" sz="2200" u="none" cap="none" strike="noStrike">
                          <a:solidFill>
                            <a:srgbClr val="3F3F3F"/>
                          </a:solidFill>
                          <a:latin typeface="Open Sans"/>
                          <a:ea typeface="Open Sans"/>
                          <a:cs typeface="Open Sans"/>
                          <a:sym typeface="Open Sans"/>
                        </a:rPr>
                        <a:t>occupation</a:t>
                      </a:r>
                      <a:endParaRPr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DDEAF6"/>
                    </a:solidFill>
                  </a:tcPr>
                </a:tc>
                <a:tc>
                  <a:txBody>
                    <a:bodyPr/>
                    <a:lstStyle/>
                    <a:p>
                      <a:pPr indent="0" lvl="0" marL="0" marR="0" rtl="0" algn="l">
                        <a:lnSpc>
                          <a:spcPct val="114000"/>
                        </a:lnSpc>
                        <a:spcBef>
                          <a:spcPts val="0"/>
                        </a:spcBef>
                        <a:spcAft>
                          <a:spcPts val="0"/>
                        </a:spcAft>
                        <a:buClr>
                          <a:srgbClr val="000000"/>
                        </a:buClr>
                        <a:buSzPts val="2000"/>
                        <a:buFont typeface="Arial"/>
                        <a:buNone/>
                      </a:pPr>
                      <a:r>
                        <a:rPr lang="en-US" sz="2200" u="none" cap="none" strike="noStrike">
                          <a:solidFill>
                            <a:srgbClr val="3F3F3F"/>
                          </a:solidFill>
                          <a:latin typeface="Open Sans"/>
                          <a:ea typeface="Open Sans"/>
                          <a:cs typeface="Open Sans"/>
                          <a:sym typeface="Open Sans"/>
                        </a:rPr>
                        <a:t>Occupation of the person</a:t>
                      </a:r>
                      <a:endParaRPr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c>
                  <a:txBody>
                    <a:bodyPr/>
                    <a:lstStyle/>
                    <a:p>
                      <a:pPr indent="0" lvl="0" marL="0" marR="0" rtl="0" algn="l">
                        <a:lnSpc>
                          <a:spcPct val="114000"/>
                        </a:lnSpc>
                        <a:spcBef>
                          <a:spcPts val="0"/>
                        </a:spcBef>
                        <a:spcAft>
                          <a:spcPts val="0"/>
                        </a:spcAft>
                        <a:buClr>
                          <a:srgbClr val="000000"/>
                        </a:buClr>
                        <a:buSzPts val="2000"/>
                        <a:buFont typeface="Arial"/>
                        <a:buNone/>
                      </a:pPr>
                      <a:r>
                        <a:rPr b="0" i="0" lang="en-US" sz="2200" u="none" cap="none" strike="noStrike">
                          <a:solidFill>
                            <a:srgbClr val="3F3F3F"/>
                          </a:solidFill>
                          <a:latin typeface="Open Sans"/>
                          <a:ea typeface="Open Sans"/>
                          <a:cs typeface="Open Sans"/>
                          <a:sym typeface="Open Sans"/>
                        </a:rPr>
                        <a:t>relationship</a:t>
                      </a:r>
                      <a:endParaRPr b="0" i="0"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DDEAF6"/>
                    </a:solidFill>
                  </a:tcPr>
                </a:tc>
                <a:tc>
                  <a:txBody>
                    <a:bodyPr/>
                    <a:lstStyle/>
                    <a:p>
                      <a:pPr indent="0" lvl="0" marL="0" marR="0" rtl="0" algn="l">
                        <a:lnSpc>
                          <a:spcPct val="114000"/>
                        </a:lnSpc>
                        <a:spcBef>
                          <a:spcPts val="0"/>
                        </a:spcBef>
                        <a:spcAft>
                          <a:spcPts val="0"/>
                        </a:spcAft>
                        <a:buClr>
                          <a:srgbClr val="000000"/>
                        </a:buClr>
                        <a:buSzPts val="2000"/>
                        <a:buFont typeface="Arial"/>
                        <a:buNone/>
                      </a:pPr>
                      <a:r>
                        <a:rPr b="0" i="0" lang="en-US" sz="2200" u="none" cap="none" strike="noStrike">
                          <a:solidFill>
                            <a:srgbClr val="3F3F3F"/>
                          </a:solidFill>
                          <a:latin typeface="Open Sans"/>
                          <a:ea typeface="Open Sans"/>
                          <a:cs typeface="Open Sans"/>
                          <a:sym typeface="Open Sans"/>
                        </a:rPr>
                        <a:t>Relationship status of the person</a:t>
                      </a:r>
                      <a:endParaRPr b="0" baseline="30000" i="0"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r>
              <a:tr h="821250">
                <a:tc>
                  <a:txBody>
                    <a:bodyPr/>
                    <a:lstStyle/>
                    <a:p>
                      <a:pPr indent="0" lvl="0" marL="0" marR="0" rtl="0" algn="l">
                        <a:lnSpc>
                          <a:spcPct val="114000"/>
                        </a:lnSpc>
                        <a:spcBef>
                          <a:spcPts val="0"/>
                        </a:spcBef>
                        <a:spcAft>
                          <a:spcPts val="0"/>
                        </a:spcAft>
                        <a:buClr>
                          <a:srgbClr val="000000"/>
                        </a:buClr>
                        <a:buSzPts val="2000"/>
                        <a:buFont typeface="Arial"/>
                        <a:buNone/>
                      </a:pPr>
                      <a:r>
                        <a:rPr lang="en-US" sz="2200" u="none" cap="none" strike="noStrike">
                          <a:solidFill>
                            <a:srgbClr val="3F3F3F"/>
                          </a:solidFill>
                          <a:latin typeface="Open Sans"/>
                          <a:ea typeface="Open Sans"/>
                          <a:cs typeface="Open Sans"/>
                          <a:sym typeface="Open Sans"/>
                        </a:rPr>
                        <a:t>race</a:t>
                      </a:r>
                      <a:endParaRPr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DDEAF6"/>
                    </a:solidFill>
                  </a:tcPr>
                </a:tc>
                <a:tc>
                  <a:txBody>
                    <a:bodyPr/>
                    <a:lstStyle/>
                    <a:p>
                      <a:pPr indent="0" lvl="0" marL="0" marR="0" rtl="0" algn="l">
                        <a:lnSpc>
                          <a:spcPct val="114000"/>
                        </a:lnSpc>
                        <a:spcBef>
                          <a:spcPts val="0"/>
                        </a:spcBef>
                        <a:spcAft>
                          <a:spcPts val="0"/>
                        </a:spcAft>
                        <a:buClr>
                          <a:srgbClr val="000000"/>
                        </a:buClr>
                        <a:buSzPts val="2000"/>
                        <a:buFont typeface="Arial"/>
                        <a:buNone/>
                      </a:pPr>
                      <a:r>
                        <a:rPr b="0" i="0" lang="en-US" sz="2200" u="none" cap="none" strike="noStrike">
                          <a:solidFill>
                            <a:srgbClr val="3F3F3F"/>
                          </a:solidFill>
                          <a:latin typeface="Open Sans"/>
                          <a:ea typeface="Open Sans"/>
                          <a:cs typeface="Open Sans"/>
                          <a:sym typeface="Open Sans"/>
                        </a:rPr>
                        <a:t>The race of the person</a:t>
                      </a:r>
                      <a:endParaRPr b="0" i="0"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F2F2F2"/>
                    </a:solidFill>
                  </a:tcPr>
                </a:tc>
                <a:tc>
                  <a:txBody>
                    <a:bodyPr/>
                    <a:lstStyle/>
                    <a:p>
                      <a:pPr indent="0" lvl="0" marL="0" marR="0" rtl="0" algn="l">
                        <a:lnSpc>
                          <a:spcPct val="114000"/>
                        </a:lnSpc>
                        <a:spcBef>
                          <a:spcPts val="0"/>
                        </a:spcBef>
                        <a:spcAft>
                          <a:spcPts val="0"/>
                        </a:spcAft>
                        <a:buClr>
                          <a:srgbClr val="000000"/>
                        </a:buClr>
                        <a:buSzPts val="2000"/>
                        <a:buFont typeface="Arial"/>
                        <a:buNone/>
                      </a:pPr>
                      <a:r>
                        <a:rPr b="0" i="0" lang="en-US" sz="2200" u="none" cap="none" strike="noStrike">
                          <a:solidFill>
                            <a:srgbClr val="3F3F3F"/>
                          </a:solidFill>
                          <a:latin typeface="Open Sans"/>
                          <a:ea typeface="Open Sans"/>
                          <a:cs typeface="Open Sans"/>
                          <a:sym typeface="Open Sans"/>
                        </a:rPr>
                        <a:t>sex</a:t>
                      </a:r>
                      <a:endParaRPr b="0" i="0"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DDEAF6"/>
                    </a:solidFill>
                  </a:tcPr>
                </a:tc>
                <a:tc>
                  <a:txBody>
                    <a:bodyPr/>
                    <a:lstStyle/>
                    <a:p>
                      <a:pPr indent="0" lvl="0" marL="0" marR="0" rtl="0" algn="l">
                        <a:lnSpc>
                          <a:spcPct val="114000"/>
                        </a:lnSpc>
                        <a:spcBef>
                          <a:spcPts val="0"/>
                        </a:spcBef>
                        <a:spcAft>
                          <a:spcPts val="0"/>
                        </a:spcAft>
                        <a:buClr>
                          <a:srgbClr val="000000"/>
                        </a:buClr>
                        <a:buSzPts val="2000"/>
                        <a:buFont typeface="Arial"/>
                        <a:buNone/>
                      </a:pPr>
                      <a:r>
                        <a:rPr b="0" i="0" lang="en-US" sz="2200" u="none" cap="none" strike="noStrike">
                          <a:solidFill>
                            <a:srgbClr val="3F3F3F"/>
                          </a:solidFill>
                          <a:latin typeface="Open Sans"/>
                          <a:ea typeface="Open Sans"/>
                          <a:cs typeface="Open Sans"/>
                          <a:sym typeface="Open Sans"/>
                        </a:rPr>
                        <a:t>The person’s sex (Male/ Female)</a:t>
                      </a:r>
                      <a:endParaRPr b="0" i="0"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F2F2F2"/>
                    </a:solidFill>
                  </a:tcPr>
                </a:tc>
              </a:tr>
              <a:tr h="821250">
                <a:tc>
                  <a:txBody>
                    <a:bodyPr/>
                    <a:lstStyle/>
                    <a:p>
                      <a:pPr indent="0" lvl="0" marL="0" marR="0" rtl="0" algn="l">
                        <a:lnSpc>
                          <a:spcPct val="114000"/>
                        </a:lnSpc>
                        <a:spcBef>
                          <a:spcPts val="0"/>
                        </a:spcBef>
                        <a:spcAft>
                          <a:spcPts val="0"/>
                        </a:spcAft>
                        <a:buClr>
                          <a:srgbClr val="000000"/>
                        </a:buClr>
                        <a:buSzPts val="2000"/>
                        <a:buFont typeface="Arial"/>
                        <a:buNone/>
                      </a:pPr>
                      <a:r>
                        <a:rPr lang="en-US" sz="2200" u="none" cap="none" strike="noStrike">
                          <a:solidFill>
                            <a:srgbClr val="3F3F3F"/>
                          </a:solidFill>
                          <a:latin typeface="Open Sans"/>
                          <a:ea typeface="Open Sans"/>
                          <a:cs typeface="Open Sans"/>
                          <a:sym typeface="Open Sans"/>
                        </a:rPr>
                        <a:t>hours.per.week</a:t>
                      </a:r>
                      <a:endParaRPr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DDEAF6"/>
                    </a:solidFill>
                  </a:tcPr>
                </a:tc>
                <a:tc>
                  <a:txBody>
                    <a:bodyPr/>
                    <a:lstStyle/>
                    <a:p>
                      <a:pPr indent="0" lvl="0" marL="0" marR="0" rtl="0" algn="l">
                        <a:lnSpc>
                          <a:spcPct val="114000"/>
                        </a:lnSpc>
                        <a:spcBef>
                          <a:spcPts val="0"/>
                        </a:spcBef>
                        <a:spcAft>
                          <a:spcPts val="0"/>
                        </a:spcAft>
                        <a:buClr>
                          <a:srgbClr val="000000"/>
                        </a:buClr>
                        <a:buSzPts val="2000"/>
                        <a:buFont typeface="Arial"/>
                        <a:buNone/>
                      </a:pPr>
                      <a:r>
                        <a:rPr b="0" i="0" lang="en-US" sz="2200" u="none" cap="none" strike="noStrike">
                          <a:solidFill>
                            <a:srgbClr val="3F3F3F"/>
                          </a:solidFill>
                          <a:latin typeface="Open Sans"/>
                          <a:ea typeface="Open Sans"/>
                          <a:cs typeface="Open Sans"/>
                          <a:sym typeface="Open Sans"/>
                        </a:rPr>
                        <a:t>Number of working hours per week</a:t>
                      </a:r>
                      <a:endParaRPr b="0" i="0"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c>
                  <a:txBody>
                    <a:bodyPr/>
                    <a:lstStyle/>
                    <a:p>
                      <a:pPr indent="0" lvl="0" marL="0" marR="0" rtl="0" algn="l">
                        <a:lnSpc>
                          <a:spcPct val="114000"/>
                        </a:lnSpc>
                        <a:spcBef>
                          <a:spcPts val="0"/>
                        </a:spcBef>
                        <a:spcAft>
                          <a:spcPts val="0"/>
                        </a:spcAft>
                        <a:buClr>
                          <a:srgbClr val="000000"/>
                        </a:buClr>
                        <a:buSzPts val="2000"/>
                        <a:buFont typeface="Arial"/>
                        <a:buNone/>
                      </a:pPr>
                      <a:r>
                        <a:rPr lang="en-US" sz="2200" u="none" cap="none" strike="noStrike">
                          <a:solidFill>
                            <a:srgbClr val="3F3F3F"/>
                          </a:solidFill>
                          <a:latin typeface="Open Sans"/>
                          <a:ea typeface="Open Sans"/>
                          <a:cs typeface="Open Sans"/>
                          <a:sym typeface="Open Sans"/>
                        </a:rPr>
                        <a:t>native.country</a:t>
                      </a:r>
                      <a:endParaRPr sz="1400" u="none" cap="none" strike="noStrike"/>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DDEAF6"/>
                    </a:solidFill>
                  </a:tcPr>
                </a:tc>
                <a:tc>
                  <a:txBody>
                    <a:bodyPr/>
                    <a:lstStyle/>
                    <a:p>
                      <a:pPr indent="0" lvl="0" marL="0" marR="0" rtl="0" algn="l">
                        <a:lnSpc>
                          <a:spcPct val="114000"/>
                        </a:lnSpc>
                        <a:spcBef>
                          <a:spcPts val="0"/>
                        </a:spcBef>
                        <a:spcAft>
                          <a:spcPts val="0"/>
                        </a:spcAft>
                        <a:buClr>
                          <a:srgbClr val="000000"/>
                        </a:buClr>
                        <a:buSzPts val="2000"/>
                        <a:buFont typeface="Arial"/>
                        <a:buNone/>
                      </a:pPr>
                      <a:r>
                        <a:rPr b="0" i="0" lang="en-US" sz="2200" u="none" cap="none" strike="noStrike">
                          <a:solidFill>
                            <a:srgbClr val="3F3F3F"/>
                          </a:solidFill>
                          <a:latin typeface="Open Sans"/>
                          <a:ea typeface="Open Sans"/>
                          <a:cs typeface="Open Sans"/>
                          <a:sym typeface="Open Sans"/>
                        </a:rPr>
                        <a:t>The native country of the person</a:t>
                      </a:r>
                      <a:endParaRPr b="0" i="0"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r>
              <a:tr h="821250">
                <a:tc>
                  <a:txBody>
                    <a:bodyPr/>
                    <a:lstStyle/>
                    <a:p>
                      <a:pPr indent="0" lvl="0" marL="0" marR="0" rtl="0" algn="l">
                        <a:lnSpc>
                          <a:spcPct val="114000"/>
                        </a:lnSpc>
                        <a:spcBef>
                          <a:spcPts val="0"/>
                        </a:spcBef>
                        <a:spcAft>
                          <a:spcPts val="0"/>
                        </a:spcAft>
                        <a:buClr>
                          <a:srgbClr val="000000"/>
                        </a:buClr>
                        <a:buSzPts val="2000"/>
                        <a:buFont typeface="Arial"/>
                        <a:buNone/>
                      </a:pPr>
                      <a:r>
                        <a:rPr lang="en-US" sz="2200" u="none" cap="none" strike="noStrike">
                          <a:solidFill>
                            <a:srgbClr val="3F3F3F"/>
                          </a:solidFill>
                          <a:latin typeface="Open Sans"/>
                          <a:ea typeface="Open Sans"/>
                          <a:cs typeface="Open Sans"/>
                          <a:sym typeface="Open Sans"/>
                        </a:rPr>
                        <a:t>Income</a:t>
                      </a:r>
                      <a:endParaRPr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DDEAF6"/>
                    </a:solidFill>
                  </a:tcPr>
                </a:tc>
                <a:tc>
                  <a:txBody>
                    <a:bodyPr/>
                    <a:lstStyle/>
                    <a:p>
                      <a:pPr indent="0" lvl="0" marL="0" marR="0" rtl="0" algn="l">
                        <a:lnSpc>
                          <a:spcPct val="114000"/>
                        </a:lnSpc>
                        <a:spcBef>
                          <a:spcPts val="0"/>
                        </a:spcBef>
                        <a:spcAft>
                          <a:spcPts val="0"/>
                        </a:spcAft>
                        <a:buClr>
                          <a:srgbClr val="000000"/>
                        </a:buClr>
                        <a:buSzPts val="2000"/>
                        <a:buFont typeface="Arial"/>
                        <a:buNone/>
                      </a:pPr>
                      <a:r>
                        <a:rPr b="0" i="0" lang="en-US" sz="2200" u="none" cap="none" strike="noStrike">
                          <a:solidFill>
                            <a:srgbClr val="3F3F3F"/>
                          </a:solidFill>
                          <a:latin typeface="Open Sans"/>
                          <a:ea typeface="Open Sans"/>
                          <a:cs typeface="Open Sans"/>
                          <a:sym typeface="Open Sans"/>
                        </a:rPr>
                        <a:t>The income category of the person</a:t>
                      </a:r>
                      <a:endParaRPr b="0" i="0"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F2F2F2"/>
                    </a:solidFill>
                  </a:tcPr>
                </a:tc>
                <a:tc>
                  <a:txBody>
                    <a:bodyPr/>
                    <a:lstStyle/>
                    <a:p>
                      <a:pPr indent="0" lvl="0" marL="0" marR="0" rtl="0" algn="l">
                        <a:lnSpc>
                          <a:spcPct val="114000"/>
                        </a:lnSpc>
                        <a:spcBef>
                          <a:spcPts val="0"/>
                        </a:spcBef>
                        <a:spcAft>
                          <a:spcPts val="0"/>
                        </a:spcAft>
                        <a:buClr>
                          <a:srgbClr val="000000"/>
                        </a:buClr>
                        <a:buSzPts val="2000"/>
                        <a:buFont typeface="Arial"/>
                        <a:buNone/>
                      </a:pPr>
                      <a:r>
                        <a:rPr b="0" i="0" lang="en-US" sz="2200" u="none" cap="none" strike="noStrike">
                          <a:solidFill>
                            <a:srgbClr val="3F3F3F"/>
                          </a:solidFill>
                          <a:latin typeface="Open Sans"/>
                          <a:ea typeface="Open Sans"/>
                          <a:cs typeface="Open Sans"/>
                          <a:sym typeface="Open Sans"/>
                        </a:rPr>
                        <a:t>-</a:t>
                      </a:r>
                      <a:endParaRPr b="0" i="0"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DDEAF6"/>
                    </a:solidFill>
                  </a:tcPr>
                </a:tc>
                <a:tc>
                  <a:txBody>
                    <a:bodyPr/>
                    <a:lstStyle/>
                    <a:p>
                      <a:pPr indent="0" lvl="0" marL="0" marR="0" rtl="0" algn="l">
                        <a:lnSpc>
                          <a:spcPct val="114000"/>
                        </a:lnSpc>
                        <a:spcBef>
                          <a:spcPts val="0"/>
                        </a:spcBef>
                        <a:spcAft>
                          <a:spcPts val="0"/>
                        </a:spcAft>
                        <a:buClr>
                          <a:srgbClr val="000000"/>
                        </a:buClr>
                        <a:buSzPts val="2000"/>
                        <a:buFont typeface="Arial"/>
                        <a:buNone/>
                      </a:pPr>
                      <a:r>
                        <a:rPr b="0" i="0" lang="en-US" sz="2200" u="none" cap="none" strike="noStrike">
                          <a:solidFill>
                            <a:srgbClr val="3F3F3F"/>
                          </a:solidFill>
                          <a:latin typeface="Open Sans"/>
                          <a:ea typeface="Open Sans"/>
                          <a:cs typeface="Open Sans"/>
                          <a:sym typeface="Open Sans"/>
                        </a:rPr>
                        <a:t>-</a:t>
                      </a:r>
                      <a:endParaRPr b="0" i="0" sz="2200" u="none" cap="none" strike="noStrike">
                        <a:solidFill>
                          <a:srgbClr val="3F3F3F"/>
                        </a:solidFill>
                        <a:latin typeface="Open Sans"/>
                        <a:ea typeface="Open Sans"/>
                        <a:cs typeface="Open Sans"/>
                        <a:sym typeface="Open Sans"/>
                      </a:endParaRPr>
                    </a:p>
                  </a:txBody>
                  <a:tcPr marT="60975" marB="60975" marR="121925" marL="121925"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12700">
                      <a:solidFill>
                        <a:srgbClr val="A5A5A5"/>
                      </a:solidFill>
                      <a:prstDash val="solid"/>
                      <a:round/>
                      <a:headEnd len="sm" w="sm" type="none"/>
                      <a:tailEnd len="sm" w="sm" type="none"/>
                    </a:lnB>
                    <a:solidFill>
                      <a:srgbClr val="F2F2F2"/>
                    </a:solidFill>
                  </a:tcPr>
                </a:tc>
              </a:tr>
            </a:tbl>
          </a:graphicData>
        </a:graphic>
      </p:graphicFrame>
      <p:sp>
        <p:nvSpPr>
          <p:cNvPr id="103" name="Google Shape;103;p27"/>
          <p:cNvSpPr/>
          <p:nvPr/>
        </p:nvSpPr>
        <p:spPr>
          <a:xfrm>
            <a:off x="1793478" y="1185749"/>
            <a:ext cx="12700000" cy="381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200"/>
              <a:buFont typeface="Arial"/>
              <a:buNone/>
            </a:pPr>
            <a:r>
              <a:rPr b="1" i="0" lang="en-US" sz="2200" u="none" cap="none" strike="noStrike">
                <a:solidFill>
                  <a:srgbClr val="404040"/>
                </a:solidFill>
                <a:latin typeface="Open Sans"/>
                <a:ea typeface="Open Sans"/>
                <a:cs typeface="Open Sans"/>
                <a:sym typeface="Open Sans"/>
              </a:rPr>
              <a:t>Adultcensusincome.csv</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8"/>
          <p:cNvSpPr txBox="1"/>
          <p:nvPr>
            <p:ph type="title"/>
          </p:nvPr>
        </p:nvSpPr>
        <p:spPr>
          <a:xfrm>
            <a:off x="-10160" y="229878"/>
            <a:ext cx="16276320" cy="6872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Arial"/>
              <a:buNone/>
            </a:pPr>
            <a:r>
              <a:rPr b="1" i="0" lang="en-US">
                <a:solidFill>
                  <a:srgbClr val="0D0D0D"/>
                </a:solidFill>
                <a:latin typeface="Open Sans"/>
                <a:ea typeface="Open Sans"/>
                <a:cs typeface="Open Sans"/>
                <a:sym typeface="Open Sans"/>
              </a:rPr>
              <a:t>Session 6: Building an Income Classification Model</a:t>
            </a:r>
            <a:endParaRPr>
              <a:latin typeface="Open Sans"/>
              <a:ea typeface="Open Sans"/>
              <a:cs typeface="Open Sans"/>
              <a:sym typeface="Open Sans"/>
            </a:endParaRPr>
          </a:p>
        </p:txBody>
      </p:sp>
      <p:sp>
        <p:nvSpPr>
          <p:cNvPr id="109" name="Google Shape;109;p28"/>
          <p:cNvSpPr txBox="1"/>
          <p:nvPr>
            <p:ph idx="1" type="body"/>
          </p:nvPr>
        </p:nvSpPr>
        <p:spPr>
          <a:xfrm>
            <a:off x="1902091" y="1592163"/>
            <a:ext cx="12451817" cy="5527418"/>
          </a:xfrm>
          <a:prstGeom prst="rect">
            <a:avLst/>
          </a:prstGeom>
          <a:noFill/>
          <a:ln>
            <a:noFill/>
          </a:ln>
        </p:spPr>
        <p:txBody>
          <a:bodyPr anchorCtr="0" anchor="t" bIns="0" lIns="91425" spcFirstLastPara="1" rIns="91425" wrap="square" tIns="0">
            <a:noAutofit/>
          </a:bodyPr>
          <a:lstStyle/>
          <a:p>
            <a:pPr indent="-230400" lvl="0" marL="457200" rtl="0" algn="just">
              <a:lnSpc>
                <a:spcPct val="114000"/>
              </a:lnSpc>
              <a:spcBef>
                <a:spcPts val="1000"/>
              </a:spcBef>
              <a:spcAft>
                <a:spcPts val="0"/>
              </a:spcAft>
              <a:buSzPts val="2800"/>
              <a:buNone/>
            </a:pPr>
            <a:r>
              <a:rPr b="1" i="0" lang="en-US" sz="1600" u="none" strike="noStrike">
                <a:solidFill>
                  <a:srgbClr val="3F3F3F"/>
                </a:solidFill>
                <a:latin typeface="Open Sans"/>
                <a:ea typeface="Open Sans"/>
                <a:cs typeface="Open Sans"/>
                <a:sym typeface="Open Sans"/>
              </a:rPr>
              <a:t>Task: </a:t>
            </a:r>
            <a:r>
              <a:rPr i="0" lang="en-US" sz="1600" u="none" strike="noStrike">
                <a:solidFill>
                  <a:srgbClr val="3F3F3F"/>
                </a:solidFill>
                <a:latin typeface="Open Sans"/>
                <a:ea typeface="Open Sans"/>
                <a:cs typeface="Open Sans"/>
                <a:sym typeface="Open Sans"/>
              </a:rPr>
              <a:t>Build a classification model for predicting the income using the </a:t>
            </a:r>
            <a:r>
              <a:rPr i="0" lang="en-US" sz="1600" strike="noStrike">
                <a:solidFill>
                  <a:srgbClr val="3F3F3F"/>
                </a:solidFill>
                <a:latin typeface="Open Sans"/>
                <a:ea typeface="Open Sans"/>
                <a:cs typeface="Open Sans"/>
                <a:sym typeface="Open Sans"/>
              </a:rPr>
              <a:t>Adult Census Income Dataset.</a:t>
            </a:r>
            <a:endParaRPr sz="1600">
              <a:solidFill>
                <a:srgbClr val="3F3F3F"/>
              </a:solidFill>
              <a:latin typeface="Open Sans"/>
              <a:ea typeface="Open Sans"/>
              <a:cs typeface="Open Sans"/>
              <a:sym typeface="Open Sans"/>
            </a:endParaRPr>
          </a:p>
          <a:p>
            <a:pPr indent="-154200" lvl="0" marL="457200" rtl="0" algn="l">
              <a:lnSpc>
                <a:spcPct val="114000"/>
              </a:lnSpc>
              <a:spcBef>
                <a:spcPts val="1000"/>
              </a:spcBef>
              <a:spcAft>
                <a:spcPts val="0"/>
              </a:spcAft>
              <a:buSzPts val="1600"/>
              <a:buFont typeface="Arial"/>
              <a:buChar char="•"/>
            </a:pPr>
            <a:r>
              <a:rPr lang="en-US" sz="1600">
                <a:solidFill>
                  <a:srgbClr val="3F3F3F"/>
                </a:solidFill>
                <a:latin typeface="Open Sans"/>
                <a:ea typeface="Open Sans"/>
                <a:cs typeface="Open Sans"/>
                <a:sym typeface="Open Sans"/>
              </a:rPr>
              <a:t>Load the dataset</a:t>
            </a:r>
            <a:endParaRPr sz="1600"/>
          </a:p>
          <a:p>
            <a:pPr indent="-154199" lvl="0" marL="457200" rtl="0" algn="l">
              <a:lnSpc>
                <a:spcPct val="114000"/>
              </a:lnSpc>
              <a:spcBef>
                <a:spcPts val="1000"/>
              </a:spcBef>
              <a:spcAft>
                <a:spcPts val="0"/>
              </a:spcAft>
              <a:buSzPts val="1600"/>
              <a:buFont typeface="Arial"/>
              <a:buChar char="•"/>
            </a:pPr>
            <a:r>
              <a:rPr lang="en-US" sz="1600">
                <a:solidFill>
                  <a:srgbClr val="3F3F3F"/>
                </a:solidFill>
                <a:latin typeface="Open Sans"/>
                <a:ea typeface="Open Sans"/>
                <a:cs typeface="Open Sans"/>
                <a:sym typeface="Open Sans"/>
              </a:rPr>
              <a:t>Check for null values and ? in any columns and handle those values. </a:t>
            </a:r>
            <a:endParaRPr sz="1600">
              <a:solidFill>
                <a:srgbClr val="3F3F3F"/>
              </a:solidFill>
              <a:latin typeface="Open Sans"/>
              <a:ea typeface="Open Sans"/>
              <a:cs typeface="Open Sans"/>
              <a:sym typeface="Open Sans"/>
            </a:endParaRPr>
          </a:p>
          <a:p>
            <a:pPr indent="-154200" lvl="0" marL="457200" rtl="0" algn="l">
              <a:lnSpc>
                <a:spcPct val="114000"/>
              </a:lnSpc>
              <a:spcBef>
                <a:spcPts val="1000"/>
              </a:spcBef>
              <a:spcAft>
                <a:spcPts val="0"/>
              </a:spcAft>
              <a:buSzPts val="1600"/>
              <a:buFont typeface="Arial"/>
              <a:buChar char="•"/>
            </a:pPr>
            <a:r>
              <a:rPr lang="en-US" sz="1600">
                <a:solidFill>
                  <a:srgbClr val="3F3F3F"/>
                </a:solidFill>
                <a:latin typeface="Open Sans"/>
                <a:ea typeface="Open Sans"/>
                <a:cs typeface="Open Sans"/>
                <a:sym typeface="Open Sans"/>
              </a:rPr>
              <a:t>Check the distribution of </a:t>
            </a:r>
            <a:r>
              <a:rPr b="1" lang="en-US" sz="1600" u="sng">
                <a:solidFill>
                  <a:srgbClr val="3F3F3F"/>
                </a:solidFill>
              </a:rPr>
              <a:t>target variable</a:t>
            </a:r>
            <a:r>
              <a:rPr b="1" lang="en-US" sz="1600" u="sng"/>
              <a:t>: I</a:t>
            </a:r>
            <a:r>
              <a:rPr b="1" lang="en-US" sz="1600" u="sng">
                <a:solidFill>
                  <a:srgbClr val="3F3F3F"/>
                </a:solidFill>
              </a:rPr>
              <a:t>ncome</a:t>
            </a:r>
            <a:r>
              <a:rPr lang="en-US" sz="1600">
                <a:solidFill>
                  <a:srgbClr val="3F3F3F"/>
                </a:solidFill>
              </a:rPr>
              <a:t> </a:t>
            </a:r>
            <a:r>
              <a:rPr lang="en-US" sz="1600">
                <a:solidFill>
                  <a:srgbClr val="3F3F3F"/>
                </a:solidFill>
                <a:latin typeface="Open Sans"/>
                <a:ea typeface="Open Sans"/>
                <a:cs typeface="Open Sans"/>
                <a:sym typeface="Open Sans"/>
              </a:rPr>
              <a:t>and identify if the dataset is balanced</a:t>
            </a:r>
            <a:r>
              <a:rPr lang="en-US" sz="1600"/>
              <a:t>.</a:t>
            </a:r>
            <a:endParaRPr sz="1600"/>
          </a:p>
          <a:p>
            <a:pPr indent="-154200" lvl="0" marL="457200" rtl="0" algn="l">
              <a:lnSpc>
                <a:spcPct val="114000"/>
              </a:lnSpc>
              <a:spcBef>
                <a:spcPts val="1000"/>
              </a:spcBef>
              <a:spcAft>
                <a:spcPts val="0"/>
              </a:spcAft>
              <a:buSzPts val="1600"/>
              <a:buChar char="•"/>
            </a:pPr>
            <a:r>
              <a:rPr b="1" lang="en-US" sz="1600">
                <a:solidFill>
                  <a:srgbClr val="3F3F3F"/>
                </a:solidFill>
              </a:rPr>
              <a:t>Perform the following Univariate analysis </a:t>
            </a:r>
            <a:endParaRPr b="1" sz="1600"/>
          </a:p>
          <a:p>
            <a:pPr indent="-330200" lvl="2" marL="1371600" rtl="0" algn="l">
              <a:lnSpc>
                <a:spcPct val="114000"/>
              </a:lnSpc>
              <a:spcBef>
                <a:spcPts val="1000"/>
              </a:spcBef>
              <a:spcAft>
                <a:spcPts val="0"/>
              </a:spcAft>
              <a:buSzPts val="1600"/>
              <a:buFont typeface="Arial"/>
              <a:buChar char="•"/>
            </a:pPr>
            <a:r>
              <a:rPr lang="en-US" sz="1600">
                <a:solidFill>
                  <a:srgbClr val="3F3F3F"/>
                </a:solidFill>
                <a:latin typeface="Open Sans"/>
                <a:ea typeface="Open Sans"/>
                <a:cs typeface="Open Sans"/>
                <a:sym typeface="Open Sans"/>
              </a:rPr>
              <a:t>Create a barplot for column income</a:t>
            </a:r>
            <a:endParaRPr sz="1600"/>
          </a:p>
          <a:p>
            <a:pPr indent="-330200" lvl="2" marL="1371600" rtl="0" algn="l">
              <a:lnSpc>
                <a:spcPct val="114000"/>
              </a:lnSpc>
              <a:spcBef>
                <a:spcPts val="1000"/>
              </a:spcBef>
              <a:spcAft>
                <a:spcPts val="0"/>
              </a:spcAft>
              <a:buSzPts val="1600"/>
              <a:buFont typeface="Arial"/>
              <a:buChar char="•"/>
            </a:pPr>
            <a:r>
              <a:rPr lang="en-US" sz="1600">
                <a:solidFill>
                  <a:srgbClr val="3F3F3F"/>
                </a:solidFill>
                <a:latin typeface="Open Sans"/>
                <a:ea typeface="Open Sans"/>
                <a:cs typeface="Open Sans"/>
                <a:sym typeface="Open Sans"/>
              </a:rPr>
              <a:t>Create a distribution plot for column age</a:t>
            </a:r>
            <a:endParaRPr sz="1600"/>
          </a:p>
          <a:p>
            <a:pPr indent="-330200" lvl="2" marL="1371600" rtl="0" algn="l">
              <a:lnSpc>
                <a:spcPct val="114000"/>
              </a:lnSpc>
              <a:spcBef>
                <a:spcPts val="1000"/>
              </a:spcBef>
              <a:spcAft>
                <a:spcPts val="0"/>
              </a:spcAft>
              <a:buSzPts val="1600"/>
              <a:buFont typeface="Arial"/>
              <a:buChar char="•"/>
            </a:pPr>
            <a:r>
              <a:rPr lang="en-US" sz="1600">
                <a:solidFill>
                  <a:srgbClr val="3F3F3F"/>
                </a:solidFill>
                <a:latin typeface="Open Sans"/>
                <a:ea typeface="Open Sans"/>
                <a:cs typeface="Open Sans"/>
                <a:sym typeface="Open Sans"/>
              </a:rPr>
              <a:t>Create a barplot for column education</a:t>
            </a:r>
            <a:endParaRPr sz="1600"/>
          </a:p>
          <a:p>
            <a:pPr indent="-330200" lvl="2" marL="1371600" rtl="0" algn="l">
              <a:lnSpc>
                <a:spcPct val="114000"/>
              </a:lnSpc>
              <a:spcBef>
                <a:spcPts val="1000"/>
              </a:spcBef>
              <a:spcAft>
                <a:spcPts val="0"/>
              </a:spcAft>
              <a:buSzPts val="1600"/>
              <a:buFont typeface="Arial"/>
              <a:buChar char="•"/>
            </a:pPr>
            <a:r>
              <a:rPr lang="en-US" sz="1600">
                <a:solidFill>
                  <a:srgbClr val="3F3F3F"/>
                </a:solidFill>
                <a:latin typeface="Open Sans"/>
                <a:ea typeface="Open Sans"/>
                <a:cs typeface="Open Sans"/>
                <a:sym typeface="Open Sans"/>
              </a:rPr>
              <a:t>Create a barplot for Years of Education. Use column education.num</a:t>
            </a:r>
            <a:endParaRPr sz="1600"/>
          </a:p>
          <a:p>
            <a:pPr indent="-330200" lvl="2" marL="1371600" rtl="0" algn="l">
              <a:lnSpc>
                <a:spcPct val="114000"/>
              </a:lnSpc>
              <a:spcBef>
                <a:spcPts val="1000"/>
              </a:spcBef>
              <a:spcAft>
                <a:spcPts val="0"/>
              </a:spcAft>
              <a:buSzPts val="1600"/>
              <a:buFont typeface="Arial"/>
              <a:buChar char="•"/>
            </a:pPr>
            <a:r>
              <a:rPr lang="en-US" sz="1600">
                <a:solidFill>
                  <a:srgbClr val="3F3F3F"/>
                </a:solidFill>
                <a:latin typeface="Open Sans"/>
                <a:ea typeface="Open Sans"/>
                <a:cs typeface="Open Sans"/>
                <a:sym typeface="Open Sans"/>
              </a:rPr>
              <a:t>Create a pie chart for Marital status. Use column marital.status</a:t>
            </a:r>
            <a:endParaRPr sz="1600">
              <a:solidFill>
                <a:srgbClr val="3F3F3F"/>
              </a:solidFill>
              <a:latin typeface="Open Sans"/>
              <a:ea typeface="Open Sans"/>
              <a:cs typeface="Open Sans"/>
              <a:sym typeface="Open Sans"/>
            </a:endParaRPr>
          </a:p>
          <a:p>
            <a:pPr indent="-368300" lvl="0" marL="457200" rtl="0" algn="l">
              <a:lnSpc>
                <a:spcPct val="114000"/>
              </a:lnSpc>
              <a:spcBef>
                <a:spcPts val="1000"/>
              </a:spcBef>
              <a:spcAft>
                <a:spcPts val="0"/>
              </a:spcAft>
              <a:buSzPts val="2200"/>
              <a:buChar char="•"/>
            </a:pPr>
            <a:r>
              <a:rPr b="1" lang="en-US" sz="1600">
                <a:solidFill>
                  <a:srgbClr val="3F3F3F"/>
                </a:solidFill>
              </a:rPr>
              <a:t>Perform the following Bivariate analysis</a:t>
            </a:r>
            <a:endParaRPr b="1" sz="1600">
              <a:solidFill>
                <a:srgbClr val="3F3F3F"/>
              </a:solidFill>
            </a:endParaRPr>
          </a:p>
          <a:p>
            <a:pPr indent="-368300" lvl="2" marL="1371600" rtl="0" algn="l">
              <a:lnSpc>
                <a:spcPct val="114000"/>
              </a:lnSpc>
              <a:spcBef>
                <a:spcPts val="1000"/>
              </a:spcBef>
              <a:spcAft>
                <a:spcPts val="0"/>
              </a:spcAft>
              <a:buSzPts val="2200"/>
              <a:buChar char="•"/>
            </a:pPr>
            <a:r>
              <a:rPr lang="en-US" sz="1600">
                <a:solidFill>
                  <a:srgbClr val="3F3F3F"/>
                </a:solidFill>
                <a:latin typeface="Open Sans"/>
                <a:ea typeface="Open Sans"/>
                <a:cs typeface="Open Sans"/>
                <a:sym typeface="Open Sans"/>
              </a:rPr>
              <a:t>Create a countplot of income across columns age, education, marital status, race, sex</a:t>
            </a:r>
            <a:endParaRPr sz="1400"/>
          </a:p>
          <a:p>
            <a:pPr indent="-368300" lvl="2" marL="1371600" rtl="0" algn="l">
              <a:lnSpc>
                <a:spcPct val="114000"/>
              </a:lnSpc>
              <a:spcBef>
                <a:spcPts val="1000"/>
              </a:spcBef>
              <a:spcAft>
                <a:spcPts val="0"/>
              </a:spcAft>
              <a:buSzPts val="2200"/>
              <a:buChar char="•"/>
            </a:pPr>
            <a:r>
              <a:rPr lang="en-US" sz="1600">
                <a:solidFill>
                  <a:srgbClr val="3F3F3F"/>
                </a:solidFill>
                <a:latin typeface="Open Sans"/>
                <a:ea typeface="Open Sans"/>
                <a:cs typeface="Open Sans"/>
                <a:sym typeface="Open Sans"/>
              </a:rPr>
              <a:t>Draw a heatmap of data correlation and find out the columns to which income is highly correlated</a:t>
            </a:r>
            <a:endParaRPr sz="1600">
              <a:solidFill>
                <a:srgbClr val="3F3F3F"/>
              </a:solidFill>
              <a:latin typeface="Open Sans"/>
              <a:ea typeface="Open Sans"/>
              <a:cs typeface="Open Sans"/>
              <a:sym typeface="Open Sans"/>
            </a:endParaRPr>
          </a:p>
        </p:txBody>
      </p:sp>
      <p:pic>
        <p:nvPicPr>
          <p:cNvPr id="110" name="Google Shape;110;p28"/>
          <p:cNvPicPr preferRelativeResize="0"/>
          <p:nvPr/>
        </p:nvPicPr>
        <p:blipFill rotWithShape="1">
          <a:blip r:embed="rId3">
            <a:alphaModFix/>
          </a:blip>
          <a:srcRect b="0" l="0" r="0" t="0"/>
          <a:stretch/>
        </p:blipFill>
        <p:spPr>
          <a:xfrm>
            <a:off x="3065275" y="760639"/>
            <a:ext cx="10167980" cy="3657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9"/>
          <p:cNvSpPr txBox="1"/>
          <p:nvPr>
            <p:ph type="title"/>
          </p:nvPr>
        </p:nvSpPr>
        <p:spPr>
          <a:xfrm>
            <a:off x="-10160" y="229878"/>
            <a:ext cx="16276320" cy="6872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Font typeface="Arial"/>
              <a:buNone/>
            </a:pPr>
            <a:r>
              <a:rPr b="1" i="0" lang="en-US">
                <a:solidFill>
                  <a:srgbClr val="0D0D0D"/>
                </a:solidFill>
                <a:latin typeface="Open Sans"/>
                <a:ea typeface="Open Sans"/>
                <a:cs typeface="Open Sans"/>
                <a:sym typeface="Open Sans"/>
              </a:rPr>
              <a:t>Session 6: Building an Income Classification Model</a:t>
            </a:r>
            <a:endParaRPr>
              <a:latin typeface="Open Sans"/>
              <a:ea typeface="Open Sans"/>
              <a:cs typeface="Open Sans"/>
              <a:sym typeface="Open Sans"/>
            </a:endParaRPr>
          </a:p>
        </p:txBody>
      </p:sp>
      <p:sp>
        <p:nvSpPr>
          <p:cNvPr id="116" name="Google Shape;116;p29"/>
          <p:cNvSpPr txBox="1"/>
          <p:nvPr>
            <p:ph idx="1" type="body"/>
          </p:nvPr>
        </p:nvSpPr>
        <p:spPr>
          <a:xfrm>
            <a:off x="1902091" y="1592164"/>
            <a:ext cx="12451817" cy="6575070"/>
          </a:xfrm>
          <a:prstGeom prst="rect">
            <a:avLst/>
          </a:prstGeom>
          <a:noFill/>
          <a:ln>
            <a:noFill/>
          </a:ln>
        </p:spPr>
        <p:txBody>
          <a:bodyPr anchorCtr="0" anchor="t" bIns="0" lIns="91425" spcFirstLastPara="1" rIns="91425" wrap="square" tIns="0">
            <a:noAutofit/>
          </a:bodyPr>
          <a:lstStyle/>
          <a:p>
            <a:pPr indent="-192300" lvl="0" marL="457200" rtl="0" algn="l">
              <a:lnSpc>
                <a:spcPct val="114000"/>
              </a:lnSpc>
              <a:spcBef>
                <a:spcPts val="1000"/>
              </a:spcBef>
              <a:spcAft>
                <a:spcPts val="0"/>
              </a:spcAft>
              <a:buSzPts val="2200"/>
              <a:buChar char="•"/>
            </a:pPr>
            <a:r>
              <a:rPr b="1" lang="en-US" sz="1600">
                <a:solidFill>
                  <a:srgbClr val="3F3F3F"/>
                </a:solidFill>
              </a:rPr>
              <a:t>Prepare the dataset for modeling</a:t>
            </a:r>
            <a:endParaRPr b="1" sz="1600"/>
          </a:p>
          <a:p>
            <a:pPr indent="-192299" lvl="2" marL="914400" rtl="0" algn="l">
              <a:lnSpc>
                <a:spcPct val="114000"/>
              </a:lnSpc>
              <a:spcBef>
                <a:spcPts val="1000"/>
              </a:spcBef>
              <a:spcAft>
                <a:spcPts val="0"/>
              </a:spcAft>
              <a:buSzPts val="2200"/>
              <a:buFont typeface="Arial"/>
              <a:buChar char="•"/>
            </a:pPr>
            <a:r>
              <a:rPr lang="en-US" sz="1600">
                <a:solidFill>
                  <a:srgbClr val="3F3F3F"/>
                </a:solidFill>
                <a:latin typeface="Open Sans"/>
                <a:ea typeface="Open Sans"/>
                <a:cs typeface="Open Sans"/>
                <a:sym typeface="Open Sans"/>
              </a:rPr>
              <a:t>Label encode all the categorical columns</a:t>
            </a:r>
            <a:endParaRPr sz="1400"/>
          </a:p>
          <a:p>
            <a:pPr indent="-192299" lvl="2" marL="914400" rtl="0" algn="l">
              <a:lnSpc>
                <a:spcPct val="114000"/>
              </a:lnSpc>
              <a:spcBef>
                <a:spcPts val="1000"/>
              </a:spcBef>
              <a:spcAft>
                <a:spcPts val="0"/>
              </a:spcAft>
              <a:buSzPts val="2200"/>
              <a:buFont typeface="Arial"/>
              <a:buChar char="•"/>
            </a:pPr>
            <a:r>
              <a:rPr lang="en-US" sz="1600">
                <a:solidFill>
                  <a:srgbClr val="3F3F3F"/>
                </a:solidFill>
                <a:latin typeface="Open Sans"/>
                <a:ea typeface="Open Sans"/>
                <a:cs typeface="Open Sans"/>
                <a:sym typeface="Open Sans"/>
              </a:rPr>
              <a:t>Prepare independent variables X and dependent variable Y (</a:t>
            </a:r>
            <a:r>
              <a:rPr b="1" lang="en-US" sz="1600">
                <a:solidFill>
                  <a:srgbClr val="3F3F3F"/>
                </a:solidFill>
                <a:latin typeface="Open Sans"/>
                <a:ea typeface="Open Sans"/>
                <a:cs typeface="Open Sans"/>
                <a:sym typeface="Open Sans"/>
              </a:rPr>
              <a:t>Income)</a:t>
            </a:r>
            <a:r>
              <a:rPr lang="en-US" sz="1600">
                <a:solidFill>
                  <a:srgbClr val="3F3F3F"/>
                </a:solidFill>
                <a:latin typeface="Open Sans"/>
                <a:ea typeface="Open Sans"/>
                <a:cs typeface="Open Sans"/>
                <a:sym typeface="Open Sans"/>
              </a:rPr>
              <a:t>. </a:t>
            </a:r>
            <a:endParaRPr sz="1400"/>
          </a:p>
          <a:p>
            <a:pPr indent="-192299" lvl="2" marL="914400" rtl="0" algn="l">
              <a:lnSpc>
                <a:spcPct val="114000"/>
              </a:lnSpc>
              <a:spcBef>
                <a:spcPts val="1000"/>
              </a:spcBef>
              <a:spcAft>
                <a:spcPts val="0"/>
              </a:spcAft>
              <a:buSzPts val="2200"/>
              <a:buFont typeface="Arial"/>
              <a:buChar char="•"/>
            </a:pPr>
            <a:r>
              <a:rPr lang="en-US" sz="1600">
                <a:solidFill>
                  <a:srgbClr val="3F3F3F"/>
                </a:solidFill>
                <a:latin typeface="Open Sans"/>
                <a:ea typeface="Open Sans"/>
                <a:cs typeface="Open Sans"/>
                <a:sym typeface="Open Sans"/>
              </a:rPr>
              <a:t>Perform feature scaling using StandardScaler and fix the imbalance in the dataset using any one of the techniques like SMOTE or RandomOverSampler</a:t>
            </a:r>
            <a:endParaRPr sz="1400"/>
          </a:p>
          <a:p>
            <a:pPr indent="-192299" lvl="2" marL="914400" rtl="0" algn="l">
              <a:lnSpc>
                <a:spcPct val="114000"/>
              </a:lnSpc>
              <a:spcBef>
                <a:spcPts val="1000"/>
              </a:spcBef>
              <a:spcAft>
                <a:spcPts val="0"/>
              </a:spcAft>
              <a:buSzPts val="2200"/>
              <a:buFont typeface="Arial"/>
              <a:buChar char="•"/>
            </a:pPr>
            <a:r>
              <a:rPr lang="en-US" sz="1600">
                <a:solidFill>
                  <a:srgbClr val="3F3F3F"/>
                </a:solidFill>
                <a:latin typeface="Open Sans"/>
                <a:ea typeface="Open Sans"/>
                <a:cs typeface="Open Sans"/>
                <a:sym typeface="Open Sans"/>
              </a:rPr>
              <a:t>Perform a train test split in the ratio 80:20 and random_state 42.</a:t>
            </a:r>
            <a:endParaRPr sz="1400"/>
          </a:p>
          <a:p>
            <a:pPr indent="-192300" lvl="0" marL="457200" rtl="0" algn="l">
              <a:lnSpc>
                <a:spcPct val="114000"/>
              </a:lnSpc>
              <a:spcBef>
                <a:spcPts val="1000"/>
              </a:spcBef>
              <a:spcAft>
                <a:spcPts val="0"/>
              </a:spcAft>
              <a:buSzPts val="2200"/>
              <a:buChar char="•"/>
            </a:pPr>
            <a:r>
              <a:rPr b="1" lang="en-US" sz="1600">
                <a:solidFill>
                  <a:srgbClr val="3F3F3F"/>
                </a:solidFill>
              </a:rPr>
              <a:t>Perform Data Modeling</a:t>
            </a:r>
            <a:endParaRPr b="1" sz="1600"/>
          </a:p>
          <a:p>
            <a:pPr indent="-192299" lvl="2" marL="914400" rtl="0" algn="l">
              <a:lnSpc>
                <a:spcPct val="114000"/>
              </a:lnSpc>
              <a:spcBef>
                <a:spcPts val="1000"/>
              </a:spcBef>
              <a:spcAft>
                <a:spcPts val="0"/>
              </a:spcAft>
              <a:buSzPts val="2200"/>
              <a:buChar char="•"/>
            </a:pPr>
            <a:r>
              <a:rPr lang="en-US" sz="1600">
                <a:solidFill>
                  <a:srgbClr val="3F3F3F"/>
                </a:solidFill>
                <a:latin typeface="Open Sans"/>
                <a:ea typeface="Open Sans"/>
                <a:cs typeface="Open Sans"/>
                <a:sym typeface="Open Sans"/>
              </a:rPr>
              <a:t>Train Logistic Regression Model, KNN Classifier Model, SVM Classifier, Naive Bayes Classifier, Decision Tree Classifier and Random Forest Classifier</a:t>
            </a:r>
            <a:endParaRPr sz="1400"/>
          </a:p>
          <a:p>
            <a:pPr indent="-192299" lvl="2" marL="914400" rtl="0" algn="l">
              <a:lnSpc>
                <a:spcPct val="114000"/>
              </a:lnSpc>
              <a:spcBef>
                <a:spcPts val="1000"/>
              </a:spcBef>
              <a:spcAft>
                <a:spcPts val="0"/>
              </a:spcAft>
              <a:buSzPts val="2200"/>
              <a:buChar char="•"/>
            </a:pPr>
            <a:r>
              <a:rPr lang="en-US" sz="1600">
                <a:solidFill>
                  <a:srgbClr val="3F3F3F"/>
                </a:solidFill>
                <a:latin typeface="Open Sans"/>
                <a:ea typeface="Open Sans"/>
                <a:cs typeface="Open Sans"/>
                <a:sym typeface="Open Sans"/>
              </a:rPr>
              <a:t>Perform model evaluation on Accuracy and F1 score and identify the best </a:t>
            </a:r>
            <a:r>
              <a:rPr i="0" lang="en-US" sz="1600" u="none" strike="noStrike">
                <a:solidFill>
                  <a:srgbClr val="3F3F3F"/>
                </a:solidFill>
                <a:latin typeface="Open Sans"/>
                <a:ea typeface="Open Sans"/>
                <a:cs typeface="Open Sans"/>
                <a:sym typeface="Open Sans"/>
              </a:rPr>
              <a:t>model</a:t>
            </a:r>
            <a:endParaRPr i="0" sz="1600" u="none" strike="noStrike">
              <a:solidFill>
                <a:srgbClr val="3F3F3F"/>
              </a:solidFill>
              <a:latin typeface="Open Sans"/>
              <a:ea typeface="Open Sans"/>
              <a:cs typeface="Open Sans"/>
              <a:sym typeface="Open Sans"/>
            </a:endParaRPr>
          </a:p>
          <a:p>
            <a:pPr indent="-154199" lvl="2" marL="914400" rtl="0" algn="l">
              <a:lnSpc>
                <a:spcPct val="114000"/>
              </a:lnSpc>
              <a:spcBef>
                <a:spcPts val="100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Create CM of best model</a:t>
            </a:r>
            <a:endParaRPr sz="1600">
              <a:solidFill>
                <a:srgbClr val="3F3F3F"/>
              </a:solidFill>
              <a:latin typeface="Open Sans"/>
              <a:ea typeface="Open Sans"/>
              <a:cs typeface="Open Sans"/>
              <a:sym typeface="Open Sans"/>
            </a:endParaRPr>
          </a:p>
          <a:p>
            <a:pPr indent="-154199" lvl="2" marL="914400" rtl="0" algn="l">
              <a:lnSpc>
                <a:spcPct val="114000"/>
              </a:lnSpc>
              <a:spcBef>
                <a:spcPts val="1000"/>
              </a:spcBef>
              <a:spcAft>
                <a:spcPts val="0"/>
              </a:spcAft>
              <a:buClr>
                <a:srgbClr val="3F3F3F"/>
              </a:buClr>
              <a:buSzPts val="1600"/>
              <a:buFont typeface="Open Sans"/>
              <a:buChar char="•"/>
            </a:pPr>
            <a:r>
              <a:rPr lang="en-US" sz="1600">
                <a:solidFill>
                  <a:srgbClr val="3F3F3F"/>
                </a:solidFill>
                <a:latin typeface="Open Sans"/>
                <a:ea typeface="Open Sans"/>
                <a:cs typeface="Open Sans"/>
                <a:sym typeface="Open Sans"/>
              </a:rPr>
              <a:t>Experiment with hyperparameters if time permits</a:t>
            </a:r>
            <a:endParaRPr sz="1600">
              <a:solidFill>
                <a:srgbClr val="3F3F3F"/>
              </a:solidFill>
              <a:latin typeface="Open Sans"/>
              <a:ea typeface="Open Sans"/>
              <a:cs typeface="Open Sans"/>
              <a:sym typeface="Open Sans"/>
            </a:endParaRPr>
          </a:p>
        </p:txBody>
      </p:sp>
      <p:pic>
        <p:nvPicPr>
          <p:cNvPr id="117" name="Google Shape;117;p29"/>
          <p:cNvPicPr preferRelativeResize="0"/>
          <p:nvPr/>
        </p:nvPicPr>
        <p:blipFill rotWithShape="1">
          <a:blip r:embed="rId3">
            <a:alphaModFix/>
          </a:blip>
          <a:srcRect b="0" l="0" r="0" t="0"/>
          <a:stretch/>
        </p:blipFill>
        <p:spPr>
          <a:xfrm>
            <a:off x="3044010" y="760639"/>
            <a:ext cx="10167980" cy="3657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idx="1" type="body"/>
          </p:nvPr>
        </p:nvSpPr>
        <p:spPr>
          <a:xfrm>
            <a:off x="0" y="4114800"/>
            <a:ext cx="16256001" cy="914400"/>
          </a:xfrm>
          <a:prstGeom prst="rect">
            <a:avLst/>
          </a:prstGeom>
          <a:noFill/>
          <a:ln>
            <a:noFill/>
          </a:ln>
        </p:spPr>
        <p:txBody>
          <a:bodyPr anchorCtr="0" anchor="ctr" bIns="91425" lIns="91425" spcFirstLastPara="1" rIns="91425" wrap="square" tIns="91425">
            <a:noAutofit/>
          </a:bodyPr>
          <a:lstStyle/>
          <a:p>
            <a:pPr indent="0" lvl="0" marL="0" rtl="0" algn="ctr">
              <a:lnSpc>
                <a:spcPct val="114000"/>
              </a:lnSpc>
              <a:spcBef>
                <a:spcPts val="0"/>
              </a:spcBef>
              <a:spcAft>
                <a:spcPts val="0"/>
              </a:spcAft>
              <a:buSzPts val="2800"/>
              <a:buNone/>
            </a:pPr>
            <a:r>
              <a:rPr lang="en-US"/>
              <a:t>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Digital Marketing">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Vikas Singh</dc:creator>
</cp:coreProperties>
</file>