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8" r:id="rId3"/>
    <p:sldId id="257" r:id="rId4"/>
    <p:sldId id="280" r:id="rId5"/>
    <p:sldId id="265" r:id="rId6"/>
    <p:sldId id="281" r:id="rId7"/>
    <p:sldId id="258" r:id="rId8"/>
    <p:sldId id="282" r:id="rId9"/>
    <p:sldId id="283" r:id="rId10"/>
    <p:sldId id="287" r:id="rId11"/>
    <p:sldId id="284" r:id="rId12"/>
    <p:sldId id="285" r:id="rId13"/>
    <p:sldId id="288" r:id="rId14"/>
    <p:sldId id="289" r:id="rId15"/>
    <p:sldId id="286" r:id="rId16"/>
    <p:sldId id="259" r:id="rId17"/>
    <p:sldId id="290" r:id="rId18"/>
    <p:sldId id="291" r:id="rId19"/>
    <p:sldId id="292"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94660"/>
  </p:normalViewPr>
  <p:slideViewPr>
    <p:cSldViewPr>
      <p:cViewPr>
        <p:scale>
          <a:sx n="70" d="100"/>
          <a:sy n="70" d="100"/>
        </p:scale>
        <p:origin x="-160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D:\Excel\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Excel\projec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Excel\project.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Excel\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chart>
    <c:title>
      <c:tx>
        <c:rich>
          <a:bodyPr/>
          <a:lstStyle/>
          <a:p>
            <a:pPr>
              <a:defRPr/>
            </a:pPr>
            <a:r>
              <a:rPr lang="en-US"/>
              <a:t> % of Last Month buget</a:t>
            </a:r>
          </a:p>
        </c:rich>
      </c:tx>
      <c:layout/>
    </c:title>
    <c:plotArea>
      <c:layout/>
      <c:pieChart>
        <c:varyColors val="1"/>
        <c:ser>
          <c:idx val="0"/>
          <c:order val="0"/>
          <c:tx>
            <c:strRef>
              <c:f>MARCH!$A$3</c:f>
              <c:strCache>
                <c:ptCount val="1"/>
                <c:pt idx="0">
                  <c:v>Last Month</c:v>
                </c:pt>
              </c:strCache>
            </c:strRef>
          </c:tx>
          <c:dLbls>
            <c:showPercent val="1"/>
            <c:showLeaderLines val="1"/>
          </c:dLbls>
          <c:cat>
            <c:strRef>
              <c:f>MARCH!$B$2:$M$2</c:f>
              <c:strCache>
                <c:ptCount val="12"/>
                <c:pt idx="0">
                  <c:v>Mortgage</c:v>
                </c:pt>
                <c:pt idx="1">
                  <c:v>Car Pay.</c:v>
                </c:pt>
                <c:pt idx="2">
                  <c:v>Student Pay.</c:v>
                </c:pt>
                <c:pt idx="3">
                  <c:v>Groceries</c:v>
                </c:pt>
                <c:pt idx="4">
                  <c:v>Utillities </c:v>
                </c:pt>
                <c:pt idx="5">
                  <c:v>Gas</c:v>
                </c:pt>
                <c:pt idx="6">
                  <c:v>Date Night</c:v>
                </c:pt>
                <c:pt idx="7">
                  <c:v>Invest</c:v>
                </c:pt>
                <c:pt idx="8">
                  <c:v>Kids School</c:v>
                </c:pt>
                <c:pt idx="9">
                  <c:v>Teaching</c:v>
                </c:pt>
                <c:pt idx="10">
                  <c:v>Music Stuff.</c:v>
                </c:pt>
                <c:pt idx="11">
                  <c:v>Total spend</c:v>
                </c:pt>
              </c:strCache>
            </c:strRef>
          </c:cat>
          <c:val>
            <c:numRef>
              <c:f>MARCH!$B$3:$M$3</c:f>
              <c:numCache>
                <c:formatCode>_-[$$-409]* #,##0.00_ ;_-[$$-409]* \-#,##0.00\ ;_-[$$-409]* "-"??_ ;_-@_ </c:formatCode>
                <c:ptCount val="12"/>
                <c:pt idx="0">
                  <c:v>1000</c:v>
                </c:pt>
                <c:pt idx="1">
                  <c:v>285</c:v>
                </c:pt>
                <c:pt idx="2">
                  <c:v>250</c:v>
                </c:pt>
                <c:pt idx="3">
                  <c:v>490</c:v>
                </c:pt>
                <c:pt idx="4">
                  <c:v>240</c:v>
                </c:pt>
                <c:pt idx="5">
                  <c:v>130</c:v>
                </c:pt>
                <c:pt idx="6">
                  <c:v>79</c:v>
                </c:pt>
                <c:pt idx="7">
                  <c:v>416</c:v>
                </c:pt>
                <c:pt idx="8">
                  <c:v>34.120000000000012</c:v>
                </c:pt>
                <c:pt idx="9">
                  <c:v>104</c:v>
                </c:pt>
                <c:pt idx="10">
                  <c:v>303</c:v>
                </c:pt>
              </c:numCache>
            </c:numRef>
          </c:val>
        </c:ser>
        <c:ser>
          <c:idx val="1"/>
          <c:order val="1"/>
          <c:tx>
            <c:strRef>
              <c:f>MARCH!$A$4</c:f>
              <c:strCache>
                <c:ptCount val="1"/>
                <c:pt idx="0">
                  <c:v>Allotment</c:v>
                </c:pt>
              </c:strCache>
            </c:strRef>
          </c:tx>
          <c:dLbls>
            <c:showPercent val="1"/>
            <c:showLeaderLines val="1"/>
          </c:dLbls>
          <c:cat>
            <c:strRef>
              <c:f>MARCH!$B$2:$M$2</c:f>
              <c:strCache>
                <c:ptCount val="12"/>
                <c:pt idx="0">
                  <c:v>Mortgage</c:v>
                </c:pt>
                <c:pt idx="1">
                  <c:v>Car Pay.</c:v>
                </c:pt>
                <c:pt idx="2">
                  <c:v>Student Pay.</c:v>
                </c:pt>
                <c:pt idx="3">
                  <c:v>Groceries</c:v>
                </c:pt>
                <c:pt idx="4">
                  <c:v>Utillities </c:v>
                </c:pt>
                <c:pt idx="5">
                  <c:v>Gas</c:v>
                </c:pt>
                <c:pt idx="6">
                  <c:v>Date Night</c:v>
                </c:pt>
                <c:pt idx="7">
                  <c:v>Invest</c:v>
                </c:pt>
                <c:pt idx="8">
                  <c:v>Kids School</c:v>
                </c:pt>
                <c:pt idx="9">
                  <c:v>Teaching</c:v>
                </c:pt>
                <c:pt idx="10">
                  <c:v>Music Stuff.</c:v>
                </c:pt>
                <c:pt idx="11">
                  <c:v>Total spend</c:v>
                </c:pt>
              </c:strCache>
            </c:strRef>
          </c:cat>
          <c:val>
            <c:numRef>
              <c:f>MARCH!$B$4:$M$4</c:f>
              <c:numCache>
                <c:formatCode>_-[$$-409]* #,##0.00_ ;_-[$$-409]* \-#,##0.00\ ;_-[$$-409]* "-"??_ ;_-@_ </c:formatCode>
                <c:ptCount val="12"/>
                <c:pt idx="0">
                  <c:v>1345</c:v>
                </c:pt>
                <c:pt idx="1">
                  <c:v>285</c:v>
                </c:pt>
                <c:pt idx="2">
                  <c:v>356</c:v>
                </c:pt>
                <c:pt idx="3">
                  <c:v>535</c:v>
                </c:pt>
                <c:pt idx="4">
                  <c:v>300</c:v>
                </c:pt>
                <c:pt idx="5">
                  <c:v>150</c:v>
                </c:pt>
                <c:pt idx="6">
                  <c:v>80</c:v>
                </c:pt>
                <c:pt idx="7">
                  <c:v>416.66800000000006</c:v>
                </c:pt>
                <c:pt idx="8">
                  <c:v>320</c:v>
                </c:pt>
                <c:pt idx="9">
                  <c:v>90</c:v>
                </c:pt>
                <c:pt idx="10">
                  <c:v>400</c:v>
                </c:pt>
                <c:pt idx="11">
                  <c:v>4277.6680000000015</c:v>
                </c:pt>
              </c:numCache>
            </c:numRef>
          </c:val>
        </c:ser>
        <c:ser>
          <c:idx val="2"/>
          <c:order val="2"/>
          <c:tx>
            <c:strRef>
              <c:f>MARCH!$A$5</c:f>
              <c:strCache>
                <c:ptCount val="1"/>
                <c:pt idx="0">
                  <c:v>Soft Total</c:v>
                </c:pt>
              </c:strCache>
            </c:strRef>
          </c:tx>
          <c:dLbls>
            <c:showPercent val="1"/>
            <c:showLeaderLines val="1"/>
          </c:dLbls>
          <c:cat>
            <c:strRef>
              <c:f>MARCH!$B$2:$M$2</c:f>
              <c:strCache>
                <c:ptCount val="12"/>
                <c:pt idx="0">
                  <c:v>Mortgage</c:v>
                </c:pt>
                <c:pt idx="1">
                  <c:v>Car Pay.</c:v>
                </c:pt>
                <c:pt idx="2">
                  <c:v>Student Pay.</c:v>
                </c:pt>
                <c:pt idx="3">
                  <c:v>Groceries</c:v>
                </c:pt>
                <c:pt idx="4">
                  <c:v>Utillities </c:v>
                </c:pt>
                <c:pt idx="5">
                  <c:v>Gas</c:v>
                </c:pt>
                <c:pt idx="6">
                  <c:v>Date Night</c:v>
                </c:pt>
                <c:pt idx="7">
                  <c:v>Invest</c:v>
                </c:pt>
                <c:pt idx="8">
                  <c:v>Kids School</c:v>
                </c:pt>
                <c:pt idx="9">
                  <c:v>Teaching</c:v>
                </c:pt>
                <c:pt idx="10">
                  <c:v>Music Stuff.</c:v>
                </c:pt>
                <c:pt idx="11">
                  <c:v>Total spend</c:v>
                </c:pt>
              </c:strCache>
            </c:strRef>
          </c:cat>
          <c:val>
            <c:numRef>
              <c:f>MARCH!$B$5:$M$5</c:f>
              <c:numCache>
                <c:formatCode>_-[$$-409]* #,##0.00_ ;_-[$$-409]* \-#,##0.00\ ;_-[$$-409]* "-"??_ ;_-@_ </c:formatCode>
                <c:ptCount val="12"/>
                <c:pt idx="0">
                  <c:v>1345</c:v>
                </c:pt>
                <c:pt idx="1">
                  <c:v>328.56</c:v>
                </c:pt>
                <c:pt idx="2">
                  <c:v>490.12</c:v>
                </c:pt>
                <c:pt idx="3">
                  <c:v>308.1400000000001</c:v>
                </c:pt>
                <c:pt idx="4">
                  <c:v>412.37</c:v>
                </c:pt>
                <c:pt idx="5">
                  <c:v>309.36</c:v>
                </c:pt>
                <c:pt idx="6">
                  <c:v>76.34</c:v>
                </c:pt>
                <c:pt idx="7">
                  <c:v>219.65</c:v>
                </c:pt>
                <c:pt idx="8">
                  <c:v>318.28999999999991</c:v>
                </c:pt>
                <c:pt idx="9">
                  <c:v>97.5</c:v>
                </c:pt>
                <c:pt idx="10">
                  <c:v>116.72</c:v>
                </c:pt>
                <c:pt idx="11">
                  <c:v>4022.0499999999997</c:v>
                </c:pt>
              </c:numCache>
            </c:numRef>
          </c:val>
        </c:ser>
        <c:ser>
          <c:idx val="3"/>
          <c:order val="3"/>
          <c:tx>
            <c:strRef>
              <c:f>MARCH!$A$6</c:f>
              <c:strCache>
                <c:ptCount val="1"/>
                <c:pt idx="0">
                  <c:v>Balance Left</c:v>
                </c:pt>
              </c:strCache>
            </c:strRef>
          </c:tx>
          <c:dLbls>
            <c:showPercent val="1"/>
            <c:showLeaderLines val="1"/>
          </c:dLbls>
          <c:cat>
            <c:strRef>
              <c:f>MARCH!$B$2:$M$2</c:f>
              <c:strCache>
                <c:ptCount val="12"/>
                <c:pt idx="0">
                  <c:v>Mortgage</c:v>
                </c:pt>
                <c:pt idx="1">
                  <c:v>Car Pay.</c:v>
                </c:pt>
                <c:pt idx="2">
                  <c:v>Student Pay.</c:v>
                </c:pt>
                <c:pt idx="3">
                  <c:v>Groceries</c:v>
                </c:pt>
                <c:pt idx="4">
                  <c:v>Utillities </c:v>
                </c:pt>
                <c:pt idx="5">
                  <c:v>Gas</c:v>
                </c:pt>
                <c:pt idx="6">
                  <c:v>Date Night</c:v>
                </c:pt>
                <c:pt idx="7">
                  <c:v>Invest</c:v>
                </c:pt>
                <c:pt idx="8">
                  <c:v>Kids School</c:v>
                </c:pt>
                <c:pt idx="9">
                  <c:v>Teaching</c:v>
                </c:pt>
                <c:pt idx="10">
                  <c:v>Music Stuff.</c:v>
                </c:pt>
                <c:pt idx="11">
                  <c:v>Total spend</c:v>
                </c:pt>
              </c:strCache>
            </c:strRef>
          </c:cat>
          <c:val>
            <c:numRef>
              <c:f>MARCH!$B$6:$M$6</c:f>
              <c:numCache>
                <c:formatCode>_-[$$-409]* #,##0.00_ ;_-[$$-409]* \-#,##0.00\ ;_-[$$-409]* "-"??_ ;_-@_ </c:formatCode>
                <c:ptCount val="12"/>
                <c:pt idx="0">
                  <c:v>0</c:v>
                </c:pt>
                <c:pt idx="1">
                  <c:v>-43.56</c:v>
                </c:pt>
                <c:pt idx="2">
                  <c:v>-134.12</c:v>
                </c:pt>
                <c:pt idx="3">
                  <c:v>226.86</c:v>
                </c:pt>
                <c:pt idx="4">
                  <c:v>-112.36999999999999</c:v>
                </c:pt>
                <c:pt idx="5">
                  <c:v>-159.36000000000001</c:v>
                </c:pt>
                <c:pt idx="6">
                  <c:v>3.6599999999999966</c:v>
                </c:pt>
                <c:pt idx="7">
                  <c:v>197.01800000000006</c:v>
                </c:pt>
                <c:pt idx="8">
                  <c:v>1.7099999999999791</c:v>
                </c:pt>
                <c:pt idx="9">
                  <c:v>-7.5</c:v>
                </c:pt>
                <c:pt idx="10">
                  <c:v>283.27999999999986</c:v>
                </c:pt>
                <c:pt idx="11">
                  <c:v>255.61799999999999</c:v>
                </c:pt>
              </c:numCache>
            </c:numRef>
          </c:val>
        </c:ser>
        <c:dLbls>
          <c:showPercent val="1"/>
        </c:dLbls>
        <c:firstSliceAng val="0"/>
      </c:pieChart>
    </c:plotArea>
    <c:legend>
      <c:legendPos val="r"/>
      <c:layout/>
    </c:legend>
    <c:plotVisOnly val="1"/>
  </c:chart>
  <c:spPr>
    <a:solidFill>
      <a:schemeClr val="tx1">
        <a:lumMod val="95000"/>
        <a:lumOff val="5000"/>
      </a:schemeClr>
    </a:solidFill>
  </c:spPr>
  <c:txPr>
    <a:bodyPr/>
    <a:lstStyle/>
    <a:p>
      <a:pPr>
        <a:defRPr>
          <a:solidFill>
            <a:schemeClr val="bg1"/>
          </a:solidFill>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IN"/>
  <c:chart>
    <c:view3D>
      <c:rAngAx val="1"/>
    </c:view3D>
    <c:plotArea>
      <c:layout/>
      <c:bar3DChart>
        <c:barDir val="col"/>
        <c:grouping val="clustered"/>
        <c:ser>
          <c:idx val="0"/>
          <c:order val="0"/>
          <c:tx>
            <c:strRef>
              <c:f>MARCH!$A$9:$H$9</c:f>
              <c:strCache>
                <c:ptCount val="1"/>
                <c:pt idx="0">
                  <c:v>Total Income Last Month  Allotment Spend Balance Spent Last Month Checking</c:v>
                </c:pt>
              </c:strCache>
            </c:strRef>
          </c:tx>
          <c:cat>
            <c:strRef>
              <c:f>MARCH!$I$8:$K$8</c:f>
              <c:strCache>
                <c:ptCount val="3"/>
                <c:pt idx="0">
                  <c:v>Month Start</c:v>
                </c:pt>
                <c:pt idx="1">
                  <c:v>Month End</c:v>
                </c:pt>
                <c:pt idx="2">
                  <c:v>Gain/Loss</c:v>
                </c:pt>
              </c:strCache>
            </c:strRef>
          </c:cat>
          <c:val>
            <c:numRef>
              <c:f>MARCH!$I$9:$K$9</c:f>
              <c:numCache>
                <c:formatCode>_-[$$-409]* #,##0.00_ ;_-[$$-409]* \-#,##0.00\ ;_-[$$-409]* "-"??_ ;_-@_ </c:formatCode>
                <c:ptCount val="3"/>
                <c:pt idx="0">
                  <c:v>8012</c:v>
                </c:pt>
                <c:pt idx="1">
                  <c:v>7000</c:v>
                </c:pt>
                <c:pt idx="2">
                  <c:v>-1012</c:v>
                </c:pt>
              </c:numCache>
            </c:numRef>
          </c:val>
        </c:ser>
        <c:ser>
          <c:idx val="1"/>
          <c:order val="1"/>
          <c:tx>
            <c:strRef>
              <c:f>MARCH!$A$10:$H$10</c:f>
              <c:strCache>
                <c:ptCount val="1"/>
                <c:pt idx="0">
                  <c:v> $4,166.68   $4,166.68   $4,277.67   $4,022.05   $255.62   $-     $-    Saving</c:v>
                </c:pt>
              </c:strCache>
            </c:strRef>
          </c:tx>
          <c:cat>
            <c:strRef>
              <c:f>MARCH!$I$8:$K$8</c:f>
              <c:strCache>
                <c:ptCount val="3"/>
                <c:pt idx="0">
                  <c:v>Month Start</c:v>
                </c:pt>
                <c:pt idx="1">
                  <c:v>Month End</c:v>
                </c:pt>
                <c:pt idx="2">
                  <c:v>Gain/Loss</c:v>
                </c:pt>
              </c:strCache>
            </c:strRef>
          </c:cat>
          <c:val>
            <c:numRef>
              <c:f>MARCH!$I$10:$K$10</c:f>
              <c:numCache>
                <c:formatCode>_-[$$-409]* #,##0.00_ ;_-[$$-409]* \-#,##0.00\ ;_-[$$-409]* "-"??_ ;_-@_ </c:formatCode>
                <c:ptCount val="3"/>
                <c:pt idx="0">
                  <c:v>2001.03</c:v>
                </c:pt>
                <c:pt idx="1">
                  <c:v>2001.03</c:v>
                </c:pt>
              </c:numCache>
            </c:numRef>
          </c:val>
        </c:ser>
        <c:shape val="box"/>
        <c:axId val="86689664"/>
        <c:axId val="86691200"/>
        <c:axId val="0"/>
      </c:bar3DChart>
      <c:catAx>
        <c:axId val="86689664"/>
        <c:scaling>
          <c:orientation val="minMax"/>
        </c:scaling>
        <c:axPos val="b"/>
        <c:tickLblPos val="nextTo"/>
        <c:crossAx val="86691200"/>
        <c:crosses val="autoZero"/>
        <c:auto val="1"/>
        <c:lblAlgn val="ctr"/>
        <c:lblOffset val="100"/>
      </c:catAx>
      <c:valAx>
        <c:axId val="86691200"/>
        <c:scaling>
          <c:orientation val="minMax"/>
        </c:scaling>
        <c:axPos val="l"/>
        <c:majorGridlines/>
        <c:numFmt formatCode="_-[$$-409]* #,##0.00_ ;_-[$$-409]* \-#,##0.00\ ;_-[$$-409]* &quot;-&quot;??_ ;_-@_ " sourceLinked="1"/>
        <c:tickLblPos val="nextTo"/>
        <c:crossAx val="86689664"/>
        <c:crosses val="autoZero"/>
        <c:crossBetween val="between"/>
      </c:valAx>
    </c:plotArea>
    <c:legend>
      <c:legendPos val="r"/>
      <c:layout/>
    </c:legend>
    <c:plotVisOnly val="1"/>
  </c:chart>
  <c:spPr>
    <a:solidFill>
      <a:schemeClr val="tx1">
        <a:lumMod val="95000"/>
        <a:lumOff val="5000"/>
      </a:schemeClr>
    </a:solidFill>
  </c:spPr>
  <c:txPr>
    <a:bodyPr/>
    <a:lstStyle/>
    <a:p>
      <a:pPr>
        <a:defRPr>
          <a:solidFill>
            <a:schemeClr val="bg1"/>
          </a:solidFill>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IN"/>
  <c:chart>
    <c:plotArea>
      <c:layout/>
      <c:barChart>
        <c:barDir val="col"/>
        <c:grouping val="clustered"/>
        <c:ser>
          <c:idx val="0"/>
          <c:order val="0"/>
          <c:tx>
            <c:strRef>
              <c:f>'DEBT TRACKER APRIL'!$A$3</c:f>
              <c:strCache>
                <c:ptCount val="1"/>
                <c:pt idx="0">
                  <c:v>Student Loan</c:v>
                </c:pt>
              </c:strCache>
            </c:strRef>
          </c:tx>
          <c:val>
            <c:numRef>
              <c:f>'DEBT TRACKER APRIL'!$B$3</c:f>
              <c:numCache>
                <c:formatCode>General</c:formatCode>
                <c:ptCount val="1"/>
              </c:numCache>
            </c:numRef>
          </c:val>
        </c:ser>
        <c:ser>
          <c:idx val="1"/>
          <c:order val="1"/>
          <c:tx>
            <c:strRef>
              <c:f>'DEBT TRACKER APRIL'!$A$3</c:f>
              <c:strCache>
                <c:ptCount val="1"/>
                <c:pt idx="0">
                  <c:v>Student Loan</c:v>
                </c:pt>
              </c:strCache>
            </c:strRef>
          </c:tx>
          <c:val>
            <c:numRef>
              <c:f>'DEBT TRACKER APRIL'!$B$3:$D$3</c:f>
              <c:numCache>
                <c:formatCode>_-[$$-409]* #,##0.00_ ;_-[$$-409]* \-#,##0.00\ ;_-[$$-409]* "-"??_ ;_-@_ </c:formatCode>
                <c:ptCount val="3"/>
                <c:pt idx="1">
                  <c:v>9296</c:v>
                </c:pt>
              </c:numCache>
            </c:numRef>
          </c:val>
        </c:ser>
        <c:ser>
          <c:idx val="2"/>
          <c:order val="2"/>
          <c:tx>
            <c:strRef>
              <c:f>'DEBT TRACKER APRIL'!$A$4</c:f>
              <c:strCache>
                <c:ptCount val="1"/>
                <c:pt idx="0">
                  <c:v>Balance Paid</c:v>
                </c:pt>
              </c:strCache>
            </c:strRef>
          </c:tx>
          <c:val>
            <c:numRef>
              <c:f>'DEBT TRACKER APRIL'!$B$4:$D$4</c:f>
              <c:numCache>
                <c:formatCode>General</c:formatCode>
                <c:ptCount val="3"/>
                <c:pt idx="0" formatCode="_-[$$-409]* #,##0.00_ ;_-[$$-409]* \-#,##0.00\ ;_-[$$-409]* &quot;-&quot;??_ ;_-@_ ">
                  <c:v>5704</c:v>
                </c:pt>
                <c:pt idx="1">
                  <c:v>0</c:v>
                </c:pt>
                <c:pt idx="2" formatCode="_-[$$-409]* #,##0.00_ ;_-[$$-409]* \-#,##0.00\ ;_-[$$-409]* &quot;-&quot;??_ ;_-@_ ">
                  <c:v>15000</c:v>
                </c:pt>
              </c:numCache>
            </c:numRef>
          </c:val>
        </c:ser>
        <c:ser>
          <c:idx val="3"/>
          <c:order val="3"/>
          <c:tx>
            <c:strRef>
              <c:f>'DEBT TRACKER APRIL'!$A$5</c:f>
              <c:strCache>
                <c:ptCount val="1"/>
              </c:strCache>
            </c:strRef>
          </c:tx>
          <c:val>
            <c:numRef>
              <c:f>'DEBT TRACKER APRIL'!$B$5:$D$5</c:f>
              <c:numCache>
                <c:formatCode>0.00%</c:formatCode>
                <c:ptCount val="3"/>
                <c:pt idx="1">
                  <c:v>6.5000000000000002E-2</c:v>
                </c:pt>
              </c:numCache>
            </c:numRef>
          </c:val>
        </c:ser>
        <c:ser>
          <c:idx val="4"/>
          <c:order val="4"/>
          <c:tx>
            <c:strRef>
              <c:f>'DEBT TRACKER APRIL'!$F$3</c:f>
              <c:strCache>
                <c:ptCount val="1"/>
                <c:pt idx="0">
                  <c:v>Mortgage</c:v>
                </c:pt>
              </c:strCache>
            </c:strRef>
          </c:tx>
          <c:val>
            <c:numRef>
              <c:f>'DEBT TRACKER APRIL'!$G$3:$I$3</c:f>
              <c:numCache>
                <c:formatCode>_-[$$-409]* #,##0.00_ ;_-[$$-409]* \-#,##0.00\ ;_-[$$-409]* "-"??_ ;_-@_ </c:formatCode>
                <c:ptCount val="3"/>
                <c:pt idx="1">
                  <c:v>121750</c:v>
                </c:pt>
              </c:numCache>
            </c:numRef>
          </c:val>
        </c:ser>
        <c:ser>
          <c:idx val="5"/>
          <c:order val="5"/>
          <c:tx>
            <c:strRef>
              <c:f>'DEBT TRACKER APRIL'!$F$4</c:f>
              <c:strCache>
                <c:ptCount val="1"/>
                <c:pt idx="0">
                  <c:v>Balance paid</c:v>
                </c:pt>
              </c:strCache>
            </c:strRef>
          </c:tx>
          <c:val>
            <c:numRef>
              <c:f>'DEBT TRACKER APRIL'!$G$4:$I$4</c:f>
              <c:numCache>
                <c:formatCode>General</c:formatCode>
                <c:ptCount val="3"/>
                <c:pt idx="0" formatCode="_-[$$-409]* #,##0.00_ ;_-[$$-409]* \-#,##0.00\ ;_-[$$-409]* &quot;-&quot;??_ ;_-@_ ">
                  <c:v>27500</c:v>
                </c:pt>
                <c:pt idx="1">
                  <c:v>0</c:v>
                </c:pt>
                <c:pt idx="2" formatCode="_-[$$-409]* #,##0.00_ ;_-[$$-409]* \-#,##0.00\ ;_-[$$-409]* &quot;-&quot;??_ ;_-@_ ">
                  <c:v>149250</c:v>
                </c:pt>
              </c:numCache>
            </c:numRef>
          </c:val>
        </c:ser>
        <c:ser>
          <c:idx val="6"/>
          <c:order val="6"/>
          <c:tx>
            <c:strRef>
              <c:f>'DEBT TRACKER APRIL'!$F$5</c:f>
              <c:strCache>
                <c:ptCount val="1"/>
              </c:strCache>
            </c:strRef>
          </c:tx>
          <c:val>
            <c:numRef>
              <c:f>'DEBT TRACKER APRIL'!$G$5:$I$5</c:f>
              <c:numCache>
                <c:formatCode>General</c:formatCode>
                <c:ptCount val="3"/>
                <c:pt idx="1">
                  <c:v>0</c:v>
                </c:pt>
              </c:numCache>
            </c:numRef>
          </c:val>
        </c:ser>
        <c:ser>
          <c:idx val="7"/>
          <c:order val="7"/>
          <c:tx>
            <c:strRef>
              <c:f>'DEBT TRACKER APRIL'!$K$3</c:f>
              <c:strCache>
                <c:ptCount val="1"/>
                <c:pt idx="0">
                  <c:v>Car Loan</c:v>
                </c:pt>
              </c:strCache>
            </c:strRef>
          </c:tx>
          <c:val>
            <c:numRef>
              <c:f>'DEBT TRACKER APRIL'!$L$3:$N$3</c:f>
              <c:numCache>
                <c:formatCode>_-[$$-409]* #,##0.00_ ;_-[$$-409]* \-#,##0.00\ ;_-[$$-409]* "-"??_ ;_-@_ </c:formatCode>
                <c:ptCount val="3"/>
                <c:pt idx="1">
                  <c:v>16095</c:v>
                </c:pt>
              </c:numCache>
            </c:numRef>
          </c:val>
        </c:ser>
        <c:ser>
          <c:idx val="8"/>
          <c:order val="8"/>
          <c:tx>
            <c:strRef>
              <c:f>'DEBT TRACKER APRIL'!$K$4</c:f>
              <c:strCache>
                <c:ptCount val="1"/>
                <c:pt idx="0">
                  <c:v>Balance paid</c:v>
                </c:pt>
              </c:strCache>
            </c:strRef>
          </c:tx>
          <c:val>
            <c:numRef>
              <c:f>'DEBT TRACKER APRIL'!$L$4:$N$4</c:f>
              <c:numCache>
                <c:formatCode>General</c:formatCode>
                <c:ptCount val="3"/>
                <c:pt idx="0" formatCode="_-[$$-409]* #,##0.00_ ;_-[$$-409]* \-#,##0.00\ ;_-[$$-409]* &quot;-&quot;??_ ;_-@_ ">
                  <c:v>6905</c:v>
                </c:pt>
                <c:pt idx="1">
                  <c:v>0</c:v>
                </c:pt>
                <c:pt idx="2" formatCode="_-[$$-409]* #,##0.00_ ;_-[$$-409]* \-#,##0.00\ ;_-[$$-409]* &quot;-&quot;??_ ;_-@_ ">
                  <c:v>23000</c:v>
                </c:pt>
              </c:numCache>
            </c:numRef>
          </c:val>
        </c:ser>
        <c:ser>
          <c:idx val="9"/>
          <c:order val="9"/>
          <c:tx>
            <c:strRef>
              <c:f>'DEBT TRACKER APRIL'!$K$5</c:f>
              <c:strCache>
                <c:ptCount val="1"/>
              </c:strCache>
            </c:strRef>
          </c:tx>
          <c:val>
            <c:numRef>
              <c:f>'DEBT TRACKER APRIL'!$L$5:$N$5</c:f>
              <c:numCache>
                <c:formatCode>General</c:formatCode>
                <c:ptCount val="3"/>
                <c:pt idx="1">
                  <c:v>0</c:v>
                </c:pt>
              </c:numCache>
            </c:numRef>
          </c:val>
        </c:ser>
        <c:axId val="88050304"/>
        <c:axId val="88072576"/>
      </c:barChart>
      <c:catAx>
        <c:axId val="88050304"/>
        <c:scaling>
          <c:orientation val="minMax"/>
        </c:scaling>
        <c:axPos val="b"/>
        <c:tickLblPos val="nextTo"/>
        <c:crossAx val="88072576"/>
        <c:crosses val="autoZero"/>
        <c:auto val="1"/>
        <c:lblAlgn val="ctr"/>
        <c:lblOffset val="100"/>
      </c:catAx>
      <c:valAx>
        <c:axId val="88072576"/>
        <c:scaling>
          <c:orientation val="minMax"/>
        </c:scaling>
        <c:axPos val="l"/>
        <c:majorGridlines/>
        <c:numFmt formatCode="General" sourceLinked="1"/>
        <c:tickLblPos val="nextTo"/>
        <c:crossAx val="88050304"/>
        <c:crosses val="autoZero"/>
        <c:crossBetween val="between"/>
      </c:valAx>
      <c:spPr>
        <a:solidFill>
          <a:schemeClr val="tx1"/>
        </a:solidFill>
      </c:spPr>
    </c:plotArea>
    <c:legend>
      <c:legendPos val="r"/>
      <c:layout/>
    </c:legend>
    <c:plotVisOnly val="1"/>
  </c:chart>
  <c:spPr>
    <a:solidFill>
      <a:schemeClr val="tx1"/>
    </a:solidFill>
  </c:spPr>
  <c:txPr>
    <a:bodyPr/>
    <a:lstStyle/>
    <a:p>
      <a:pPr>
        <a:defRPr>
          <a:solidFill>
            <a:schemeClr val="bg1"/>
          </a:solidFill>
        </a:defRPr>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n-IN"/>
  <c:chart>
    <c:title>
      <c:tx>
        <c:rich>
          <a:bodyPr/>
          <a:lstStyle/>
          <a:p>
            <a:pPr>
              <a:defRPr/>
            </a:pPr>
            <a:r>
              <a:rPr lang="en-IN"/>
              <a:t>SUMMARY CHART</a:t>
            </a:r>
          </a:p>
        </c:rich>
      </c:tx>
      <c:layout/>
    </c:title>
    <c:view3D>
      <c:rAngAx val="1"/>
    </c:view3D>
    <c:plotArea>
      <c:layout/>
      <c:bar3DChart>
        <c:barDir val="col"/>
        <c:grouping val="clustered"/>
        <c:ser>
          <c:idx val="0"/>
          <c:order val="0"/>
          <c:tx>
            <c:strRef>
              <c:f>Summary!$A$5</c:f>
              <c:strCache>
                <c:ptCount val="1"/>
                <c:pt idx="0">
                  <c:v>Jan</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Summary!$D$5:$P$5</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1"/>
          <c:order val="1"/>
          <c:tx>
            <c:strRef>
              <c:f>Summary!$A$6</c:f>
              <c:strCache>
                <c:ptCount val="1"/>
                <c:pt idx="0">
                  <c:v>Feb</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Summary!$D$6:$P$6</c:f>
              <c:numCache>
                <c:formatCode>_-[$$-409]* #,##0.00_ ;_-[$$-409]* \-#,##0.00\ ;_-[$$-409]* "-"??_ ;_-@_ </c:formatCode>
                <c:ptCount val="13"/>
                <c:pt idx="0">
                  <c:v>250</c:v>
                </c:pt>
                <c:pt idx="1">
                  <c:v>490</c:v>
                </c:pt>
                <c:pt idx="2">
                  <c:v>240</c:v>
                </c:pt>
                <c:pt idx="3">
                  <c:v>130</c:v>
                </c:pt>
                <c:pt idx="4">
                  <c:v>79</c:v>
                </c:pt>
                <c:pt idx="5">
                  <c:v>416</c:v>
                </c:pt>
                <c:pt idx="6">
                  <c:v>34.120000000000012</c:v>
                </c:pt>
                <c:pt idx="7">
                  <c:v>104</c:v>
                </c:pt>
                <c:pt idx="8">
                  <c:v>303</c:v>
                </c:pt>
                <c:pt idx="10">
                  <c:v>3331.12</c:v>
                </c:pt>
              </c:numCache>
            </c:numRef>
          </c:val>
        </c:ser>
        <c:ser>
          <c:idx val="2"/>
          <c:order val="2"/>
          <c:tx>
            <c:strRef>
              <c:f>Summary!$A$7</c:f>
              <c:strCache>
                <c:ptCount val="1"/>
                <c:pt idx="0">
                  <c:v>Mar</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Summary!$D$7:$P$7</c:f>
              <c:numCache>
                <c:formatCode>_-[$$-409]* #,##0.00_ ;_-[$$-409]* \-#,##0.00\ ;_-[$$-409]* "-"??_ ;_-@_ </c:formatCode>
                <c:ptCount val="13"/>
                <c:pt idx="0">
                  <c:v>490.12</c:v>
                </c:pt>
                <c:pt idx="1">
                  <c:v>308.1400000000001</c:v>
                </c:pt>
                <c:pt idx="2">
                  <c:v>412.37</c:v>
                </c:pt>
                <c:pt idx="3">
                  <c:v>309.36</c:v>
                </c:pt>
                <c:pt idx="4">
                  <c:v>76.34</c:v>
                </c:pt>
                <c:pt idx="5">
                  <c:v>219.65</c:v>
                </c:pt>
                <c:pt idx="6">
                  <c:v>318.28999999999991</c:v>
                </c:pt>
                <c:pt idx="7">
                  <c:v>97.5</c:v>
                </c:pt>
                <c:pt idx="8">
                  <c:v>116.72</c:v>
                </c:pt>
                <c:pt idx="10">
                  <c:v>4022.0499999999997</c:v>
                </c:pt>
              </c:numCache>
            </c:numRef>
          </c:val>
        </c:ser>
        <c:ser>
          <c:idx val="3"/>
          <c:order val="3"/>
          <c:tx>
            <c:strRef>
              <c:f>Summary!$A$8</c:f>
              <c:strCache>
                <c:ptCount val="1"/>
                <c:pt idx="0">
                  <c:v>April</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Summary!$D$8:$P$8</c:f>
              <c:numCache>
                <c:formatCode>_-[$$-409]* #,##0.00_ ;_-[$$-409]* \-#,##0.00\ ;_-[$$-409]* "-"??_ ;_-@_ </c:formatCode>
                <c:ptCount val="13"/>
                <c:pt idx="0">
                  <c:v>494.12</c:v>
                </c:pt>
                <c:pt idx="1">
                  <c:v>333.39</c:v>
                </c:pt>
                <c:pt idx="2">
                  <c:v>397.63</c:v>
                </c:pt>
                <c:pt idx="3">
                  <c:v>306.7</c:v>
                </c:pt>
                <c:pt idx="4">
                  <c:v>72.23</c:v>
                </c:pt>
                <c:pt idx="5">
                  <c:v>229.04</c:v>
                </c:pt>
                <c:pt idx="6">
                  <c:v>318.28999999999991</c:v>
                </c:pt>
                <c:pt idx="7">
                  <c:v>99</c:v>
                </c:pt>
                <c:pt idx="8">
                  <c:v>116.72</c:v>
                </c:pt>
                <c:pt idx="10">
                  <c:v>4060.7899999999986</c:v>
                </c:pt>
              </c:numCache>
            </c:numRef>
          </c:val>
        </c:ser>
        <c:ser>
          <c:idx val="4"/>
          <c:order val="4"/>
          <c:tx>
            <c:strRef>
              <c:f>Summary!$A$9</c:f>
              <c:strCache>
                <c:ptCount val="1"/>
                <c:pt idx="0">
                  <c:v>May</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Summary!$D$9:$P$9</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5"/>
          <c:order val="5"/>
          <c:tx>
            <c:strRef>
              <c:f>Summary!$A$10</c:f>
              <c:strCache>
                <c:ptCount val="1"/>
                <c:pt idx="0">
                  <c:v>June</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Summary!$D$10:$P$10</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6"/>
          <c:order val="6"/>
          <c:tx>
            <c:strRef>
              <c:f>Summary!$A$11</c:f>
              <c:strCache>
                <c:ptCount val="1"/>
                <c:pt idx="0">
                  <c:v>July</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Summary!$D$11:$P$11</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7"/>
          <c:order val="7"/>
          <c:tx>
            <c:strRef>
              <c:f>Summary!$A$12</c:f>
              <c:strCache>
                <c:ptCount val="1"/>
                <c:pt idx="0">
                  <c:v>August</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Summary!$D$12:$P$12</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8"/>
          <c:order val="8"/>
          <c:tx>
            <c:strRef>
              <c:f>Summary!$A$13</c:f>
              <c:strCache>
                <c:ptCount val="1"/>
                <c:pt idx="0">
                  <c:v>Sep</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Summary!$D$13:$P$13</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9"/>
          <c:order val="9"/>
          <c:tx>
            <c:strRef>
              <c:f>Summary!$A$14</c:f>
              <c:strCache>
                <c:ptCount val="1"/>
                <c:pt idx="0">
                  <c:v>Oct</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Summary!$D$14:$P$14</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10"/>
          <c:order val="10"/>
          <c:tx>
            <c:strRef>
              <c:f>Summary!$A$15</c:f>
              <c:strCache>
                <c:ptCount val="1"/>
                <c:pt idx="0">
                  <c:v>Nov</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Summary!$D$15:$P$15</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er>
          <c:idx val="11"/>
          <c:order val="11"/>
          <c:tx>
            <c:strRef>
              <c:f>Summary!$A$16</c:f>
              <c:strCache>
                <c:ptCount val="1"/>
                <c:pt idx="0">
                  <c:v>Dec</c:v>
                </c:pt>
              </c:strCache>
            </c:strRef>
          </c:tx>
          <c:cat>
            <c:strRef>
              <c:f>Summary!$D$4:$P$4</c:f>
              <c:strCache>
                <c:ptCount val="11"/>
                <c:pt idx="0">
                  <c:v>Student Pay</c:v>
                </c:pt>
                <c:pt idx="1">
                  <c:v>Groceries</c:v>
                </c:pt>
                <c:pt idx="2">
                  <c:v>Utilities</c:v>
                </c:pt>
                <c:pt idx="3">
                  <c:v>Gas</c:v>
                </c:pt>
                <c:pt idx="4">
                  <c:v>Date Night</c:v>
                </c:pt>
                <c:pt idx="5">
                  <c:v>Tithing</c:v>
                </c:pt>
                <c:pt idx="6">
                  <c:v>Kids School</c:v>
                </c:pt>
                <c:pt idx="7">
                  <c:v>Teaching</c:v>
                </c:pt>
                <c:pt idx="8">
                  <c:v>Music Stuff</c:v>
                </c:pt>
                <c:pt idx="9">
                  <c:v>etc.</c:v>
                </c:pt>
                <c:pt idx="10">
                  <c:v>Totals</c:v>
                </c:pt>
              </c:strCache>
            </c:strRef>
          </c:cat>
          <c:val>
            <c:numRef>
              <c:f>Summary!$D$16:$P$16</c:f>
              <c:numCache>
                <c:formatCode>_-[$$-409]* #,##0.00_ ;_-[$$-409]* \-#,##0.00\ ;_-[$$-409]* "-"??_ ;_-@_ </c:formatCode>
                <c:ptCount val="13"/>
                <c:pt idx="0">
                  <c:v>0</c:v>
                </c:pt>
                <c:pt idx="1">
                  <c:v>0</c:v>
                </c:pt>
                <c:pt idx="2">
                  <c:v>0</c:v>
                </c:pt>
                <c:pt idx="3">
                  <c:v>0</c:v>
                </c:pt>
                <c:pt idx="4">
                  <c:v>0</c:v>
                </c:pt>
                <c:pt idx="5">
                  <c:v>0</c:v>
                </c:pt>
                <c:pt idx="6">
                  <c:v>0</c:v>
                </c:pt>
                <c:pt idx="7">
                  <c:v>0</c:v>
                </c:pt>
                <c:pt idx="8">
                  <c:v>0</c:v>
                </c:pt>
                <c:pt idx="10">
                  <c:v>0</c:v>
                </c:pt>
              </c:numCache>
            </c:numRef>
          </c:val>
        </c:ser>
        <c:shape val="box"/>
        <c:axId val="95818112"/>
        <c:axId val="95819648"/>
        <c:axId val="0"/>
      </c:bar3DChart>
      <c:catAx>
        <c:axId val="95818112"/>
        <c:scaling>
          <c:orientation val="minMax"/>
        </c:scaling>
        <c:axPos val="b"/>
        <c:majorTickMark val="none"/>
        <c:tickLblPos val="nextTo"/>
        <c:crossAx val="95819648"/>
        <c:crosses val="autoZero"/>
        <c:auto val="1"/>
        <c:lblAlgn val="ctr"/>
        <c:lblOffset val="100"/>
      </c:catAx>
      <c:valAx>
        <c:axId val="95819648"/>
        <c:scaling>
          <c:orientation val="minMax"/>
        </c:scaling>
        <c:axPos val="l"/>
        <c:majorGridlines/>
        <c:numFmt formatCode="_-[$$-409]* #,##0.00_ ;_-[$$-409]* \-#,##0.00\ ;_-[$$-409]* &quot;-&quot;??_ ;_-@_ " sourceLinked="1"/>
        <c:majorTickMark val="none"/>
        <c:tickLblPos val="nextTo"/>
        <c:crossAx val="95818112"/>
        <c:crosses val="autoZero"/>
        <c:crossBetween val="between"/>
      </c:valAx>
    </c:plotArea>
    <c:legend>
      <c:legendPos val="r"/>
      <c:layout/>
    </c:legend>
    <c:plotVisOnly val="1"/>
  </c:chart>
  <c:spPr>
    <a:solidFill>
      <a:schemeClr val="tx1">
        <a:lumMod val="95000"/>
        <a:lumOff val="5000"/>
      </a:schemeClr>
    </a:solidFill>
  </c:spPr>
  <c:txPr>
    <a:bodyPr/>
    <a:lstStyle/>
    <a:p>
      <a:pPr>
        <a:defRPr>
          <a:solidFill>
            <a:schemeClr val="bg1"/>
          </a:solidFill>
        </a:defRPr>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EE45C969-E537-49B3-8D2A-CA11DFBA88F0}"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EE45C969-E537-49B3-8D2A-CA11DFBA88F0}"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EE45C969-E537-49B3-8D2A-CA11DFBA88F0}"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E45C969-E537-49B3-8D2A-CA11DFBA88F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6686FF6-408B-4647-A497-158B9584C69F}" type="datetimeFigureOut">
              <a:rPr lang="en-US" smtClean="0"/>
              <a:pPr/>
              <a:t>5/9/2019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EE45C969-E537-49B3-8D2A-CA11DFBA88F0}"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6686FF6-408B-4647-A497-158B9584C69F}" type="datetimeFigureOut">
              <a:rPr lang="en-US" smtClean="0"/>
              <a:pPr/>
              <a:t>5/9/2019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E45C969-E537-49B3-8D2A-CA11DFBA88F0}"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1025" name="Picture 1" descr="logo"/>
          <p:cNvPicPr>
            <a:picLocks noChangeAspect="1" noChangeArrowheads="1"/>
          </p:cNvPicPr>
          <p:nvPr/>
        </p:nvPicPr>
        <p:blipFill>
          <a:blip r:embed="rId2" cstate="print"/>
          <a:srcRect/>
          <a:stretch>
            <a:fillRect/>
          </a:stretch>
        </p:blipFill>
        <p:spPr bwMode="auto">
          <a:xfrm>
            <a:off x="7078662" y="76200"/>
            <a:ext cx="1836738" cy="830263"/>
          </a:xfrm>
          <a:prstGeom prst="rect">
            <a:avLst/>
          </a:prstGeom>
          <a:noFill/>
        </p:spPr>
      </p:pic>
      <p:sp>
        <p:nvSpPr>
          <p:cNvPr id="1027" name="Rectangle 3"/>
          <p:cNvSpPr>
            <a:spLocks noChangeArrowheads="1"/>
          </p:cNvSpPr>
          <p:nvPr/>
        </p:nvSpPr>
        <p:spPr bwMode="auto">
          <a:xfrm>
            <a:off x="609600" y="1341209"/>
            <a:ext cx="8153400" cy="470898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tx1"/>
                </a:solidFill>
                <a:effectLst/>
                <a:latin typeface="AR JULIAN" pitchFamily="2" charset="0"/>
                <a:ea typeface="Times New Roman" pitchFamily="18" charset="0"/>
                <a:cs typeface="Arial" pitchFamily="34" charset="0"/>
              </a:rPr>
              <a:t>FAMILY EXPENSE TRACKER</a:t>
            </a:r>
            <a:endParaRPr kumimoji="0" lang="en-US" sz="900" b="0" i="0" u="none" strike="noStrike" cap="none" normalizeH="0" baseline="0" dirty="0" smtClean="0">
              <a:ln>
                <a:noFill/>
              </a:ln>
              <a:solidFill>
                <a:schemeClr val="tx1"/>
              </a:solidFill>
              <a:effectLst/>
              <a:latin typeface="AR JULIAN" pitchFamily="2"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Submitted</a:t>
            </a:r>
            <a:endParaRPr kumimoji="0" lang="en-US" sz="9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in Partial Fulfillment of the Requirements</a:t>
            </a:r>
            <a:endParaRPr kumimoji="0" lang="en-US" sz="9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for the Degree of</a:t>
            </a: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cs typeface="Times New Roman" pitchFamily="18" charset="0"/>
              </a:rPr>
              <a:t>Bachelor of Engineering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in</a:t>
            </a: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cs typeface="Times New Roman" pitchFamily="18" charset="0"/>
              </a:rPr>
              <a:t>Computer Science &amp; Engineering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by</a:t>
            </a: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b="1" dirty="0" err="1" smtClean="0">
                <a:latin typeface="+mj-lt"/>
                <a:cs typeface="Times New Roman" pitchFamily="18" charset="0"/>
              </a:rPr>
              <a:t>Ishu</a:t>
            </a:r>
            <a:r>
              <a:rPr lang="en-US" b="1" dirty="0" smtClean="0">
                <a:latin typeface="+mj-lt"/>
                <a:cs typeface="Times New Roman" pitchFamily="18" charset="0"/>
              </a:rPr>
              <a:t> </a:t>
            </a:r>
            <a:r>
              <a:rPr lang="en-US" b="1" dirty="0" err="1" smtClean="0">
                <a:latin typeface="+mj-lt"/>
                <a:cs typeface="Times New Roman" pitchFamily="18" charset="0"/>
              </a:rPr>
              <a:t>Thakur</a:t>
            </a: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b="1" dirty="0" smtClean="0">
                <a:latin typeface="+mj-lt"/>
                <a:cs typeface="Times New Roman" pitchFamily="18" charset="0"/>
              </a:rPr>
              <a:t>1711981124</a:t>
            </a: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mj-lt"/>
                <a:ea typeface="Times New Roman" pitchFamily="18" charset="0"/>
                <a:cs typeface="Arial" pitchFamily="34" charset="0"/>
              </a:rPr>
              <a:t>COMPUTER SCIENCE &amp; ENGINEERING</a:t>
            </a:r>
            <a:endParaRPr kumimoji="0" lang="en-US" sz="9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j-lt"/>
                <a:ea typeface="Times New Roman" pitchFamily="18" charset="0"/>
                <a:cs typeface="Arial" pitchFamily="34" charset="0"/>
              </a:rPr>
              <a:t>CHITKARA SCHOOL OF ENGINEERING &amp; TECHNOLOGY</a:t>
            </a:r>
            <a:endParaRPr kumimoji="0" lang="en-US" sz="900" b="0"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mj-lt"/>
                <a:ea typeface="Times New Roman" pitchFamily="18" charset="0"/>
                <a:cs typeface="Arial" pitchFamily="34" charset="0"/>
              </a:rPr>
              <a:t>CHITKARA UNIVERSITY, HIMACHAL PRADESH, INDIA</a:t>
            </a:r>
            <a:endParaRPr kumimoji="0" lang="en-US" b="1" i="0" u="none" strike="noStrike" cap="none" normalizeH="0" baseline="0" dirty="0" smtClean="0">
              <a:ln>
                <a:noFill/>
              </a:ln>
              <a:solidFill>
                <a:schemeClr val="tx1"/>
              </a:solidFill>
              <a:effectLst/>
              <a:latin typeface="+mj-lt"/>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mj-lt"/>
                <a:cs typeface="Times New Roman" pitchFamily="18" charset="0"/>
              </a:rPr>
              <a:t>18</a:t>
            </a:r>
            <a:r>
              <a:rPr kumimoji="0" lang="en-US" b="1" i="0" u="none" strike="noStrike" cap="none" normalizeH="0" baseline="30000" dirty="0" smtClean="0">
                <a:ln>
                  <a:noFill/>
                </a:ln>
                <a:solidFill>
                  <a:schemeClr val="tx1"/>
                </a:solidFill>
                <a:effectLst/>
                <a:latin typeface="+mj-lt"/>
                <a:cs typeface="Times New Roman" pitchFamily="18" charset="0"/>
              </a:rPr>
              <a:t>th</a:t>
            </a:r>
            <a:r>
              <a:rPr kumimoji="0" lang="en-US" b="1" i="0" u="none" strike="noStrike" cap="none" normalizeH="0" baseline="0" dirty="0" smtClean="0">
                <a:ln>
                  <a:noFill/>
                </a:ln>
                <a:solidFill>
                  <a:schemeClr val="tx1"/>
                </a:solidFill>
                <a:effectLst/>
                <a:latin typeface="+mj-lt"/>
                <a:cs typeface="Times New Roman" pitchFamily="18" charset="0"/>
              </a:rPr>
              <a:t> April, 2019</a:t>
            </a:r>
            <a:endParaRPr kumimoji="0" lang="en-US" sz="2000" b="1" i="0" u="none" strike="noStrike" cap="none" normalizeH="0" baseline="0" dirty="0" smtClean="0">
              <a:ln>
                <a:noFill/>
              </a:ln>
              <a:solidFill>
                <a:schemeClr val="tx1"/>
              </a:solidFill>
              <a:effectLst/>
              <a:latin typeface="+mj-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Grp="1" noChangeAspect="1" noChangeArrowheads="1"/>
          </p:cNvPicPr>
          <p:nvPr>
            <p:ph idx="1"/>
          </p:nvPr>
        </p:nvPicPr>
        <p:blipFill>
          <a:blip r:embed="rId2" cstate="print"/>
          <a:srcRect t="21297" r="5833" b="56392"/>
          <a:stretch>
            <a:fillRect/>
          </a:stretch>
        </p:blipFill>
        <p:spPr bwMode="auto">
          <a:xfrm>
            <a:off x="0" y="0"/>
            <a:ext cx="9144000" cy="2590800"/>
          </a:xfrm>
          <a:prstGeom prst="rect">
            <a:avLst/>
          </a:prstGeom>
          <a:ln>
            <a:noFill/>
          </a:ln>
          <a:effectLst>
            <a:outerShdw blurRad="292100" dist="139700" dir="2700000" algn="tl" rotWithShape="0">
              <a:srgbClr val="333333">
                <a:alpha val="65000"/>
              </a:srgbClr>
            </a:outerShdw>
          </a:effectLst>
        </p:spPr>
      </p:pic>
      <p:graphicFrame>
        <p:nvGraphicFramePr>
          <p:cNvPr id="7" name="Chart 6"/>
          <p:cNvGraphicFramePr/>
          <p:nvPr/>
        </p:nvGraphicFramePr>
        <p:xfrm>
          <a:off x="1828800" y="2743200"/>
          <a:ext cx="5619750" cy="3457575"/>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1" descr="logo"/>
          <p:cNvPicPr>
            <a:picLocks noChangeAspect="1" noChangeArrowheads="1"/>
          </p:cNvPicPr>
          <p:nvPr/>
        </p:nvPicPr>
        <p:blipFill>
          <a:blip r:embed="rId4" cstate="print"/>
          <a:srcRect/>
          <a:stretch>
            <a:fillRect/>
          </a:stretch>
        </p:blipFill>
        <p:spPr bwMode="auto">
          <a:xfrm>
            <a:off x="7307262" y="6027737"/>
            <a:ext cx="1836738" cy="830263"/>
          </a:xfrm>
          <a:prstGeom prst="rect">
            <a:avLst/>
          </a:prstGeom>
          <a:noFill/>
        </p:spPr>
      </p:pic>
      <p:sp>
        <p:nvSpPr>
          <p:cNvPr id="9" name="TextBox 8"/>
          <p:cNvSpPr txBox="1"/>
          <p:nvPr/>
        </p:nvSpPr>
        <p:spPr>
          <a:xfrm>
            <a:off x="3657600" y="62484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1.1</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1143000"/>
          </a:xfrm>
        </p:spPr>
        <p:style>
          <a:lnRef idx="1">
            <a:schemeClr val="accent2"/>
          </a:lnRef>
          <a:fillRef idx="3">
            <a:schemeClr val="accent2"/>
          </a:fillRef>
          <a:effectRef idx="2">
            <a:schemeClr val="accent2"/>
          </a:effectRef>
          <a:fontRef idx="minor">
            <a:schemeClr val="lt1"/>
          </a:fontRef>
        </p:style>
        <p:txBody>
          <a:bodyPr/>
          <a:lstStyle/>
          <a:p>
            <a:pPr algn="ctr"/>
            <a:r>
              <a:rPr lang="en-US" dirty="0" smtClean="0"/>
              <a:t>Budgeting Income</a:t>
            </a:r>
            <a:endParaRPr lang="en-IN" dirty="0"/>
          </a:p>
        </p:txBody>
      </p:sp>
      <p:sp>
        <p:nvSpPr>
          <p:cNvPr id="3" name="Content Placeholder 2"/>
          <p:cNvSpPr>
            <a:spLocks noGrp="1"/>
          </p:cNvSpPr>
          <p:nvPr>
            <p:ph idx="1"/>
          </p:nvPr>
        </p:nvSpPr>
        <p:spPr>
          <a:xfrm>
            <a:off x="990600" y="1447801"/>
            <a:ext cx="7696200" cy="2590800"/>
          </a:xfrm>
        </p:spPr>
        <p:txBody>
          <a:bodyPr>
            <a:normAutofit lnSpcReduction="10000"/>
          </a:bodyPr>
          <a:lstStyle/>
          <a:p>
            <a:pPr>
              <a:buFont typeface="Wingdings" pitchFamily="2" charset="2"/>
              <a:buChar char="Ø"/>
            </a:pPr>
            <a:r>
              <a:rPr lang="en-US" sz="2800" dirty="0" smtClean="0"/>
              <a:t>To begin, list all sources and estimated amounts of income you expect to have available for family expenses during the year.</a:t>
            </a:r>
          </a:p>
          <a:p>
            <a:pPr>
              <a:buFont typeface="Wingdings" pitchFamily="2" charset="2"/>
              <a:buChar char="Ø"/>
            </a:pPr>
            <a:r>
              <a:rPr lang="en-US" sz="2800" dirty="0" smtClean="0"/>
              <a:t>These include salaries, interest income, rental income, dividends, non-farm business income, etc. As shown below</a:t>
            </a:r>
          </a:p>
        </p:txBody>
      </p:sp>
      <p:pic>
        <p:nvPicPr>
          <p:cNvPr id="5" name="Picture 2"/>
          <p:cNvPicPr>
            <a:picLocks noChangeAspect="1" noChangeArrowheads="1"/>
          </p:cNvPicPr>
          <p:nvPr/>
        </p:nvPicPr>
        <p:blipFill>
          <a:blip r:embed="rId2" cstate="print"/>
          <a:srcRect t="37040" r="62305" b="34339"/>
          <a:stretch>
            <a:fillRect/>
          </a:stretch>
        </p:blipFill>
        <p:spPr bwMode="auto">
          <a:xfrm>
            <a:off x="1295400" y="3962400"/>
            <a:ext cx="5890390" cy="2514600"/>
          </a:xfrm>
          <a:prstGeom prst="rect">
            <a:avLst/>
          </a:prstGeom>
          <a:noFill/>
          <a:ln w="9525">
            <a:noFill/>
            <a:miter lim="800000"/>
            <a:headEnd/>
            <a:tailEnd/>
          </a:ln>
        </p:spPr>
      </p:pic>
      <p:pic>
        <p:nvPicPr>
          <p:cNvPr id="6" name="Picture 1" descr="logo"/>
          <p:cNvPicPr>
            <a:picLocks noChangeAspect="1" noChangeArrowheads="1"/>
          </p:cNvPicPr>
          <p:nvPr/>
        </p:nvPicPr>
        <p:blipFill>
          <a:blip r:embed="rId3" cstate="print"/>
          <a:srcRect/>
          <a:stretch>
            <a:fillRect/>
          </a:stretch>
        </p:blipFill>
        <p:spPr bwMode="auto">
          <a:xfrm>
            <a:off x="7307262" y="6027737"/>
            <a:ext cx="1836738" cy="830263"/>
          </a:xfrm>
          <a:prstGeom prst="rect">
            <a:avLst/>
          </a:prstGeom>
          <a:noFill/>
        </p:spPr>
      </p:pic>
      <p:sp>
        <p:nvSpPr>
          <p:cNvPr id="7" name="TextBox 6"/>
          <p:cNvSpPr txBox="1"/>
          <p:nvPr/>
        </p:nvSpPr>
        <p:spPr>
          <a:xfrm>
            <a:off x="7543800" y="47244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1.2</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467600" cy="1143000"/>
          </a:xfrm>
        </p:spPr>
        <p:style>
          <a:lnRef idx="0">
            <a:schemeClr val="accent2"/>
          </a:lnRef>
          <a:fillRef idx="3">
            <a:schemeClr val="accent2"/>
          </a:fillRef>
          <a:effectRef idx="3">
            <a:schemeClr val="accent2"/>
          </a:effectRef>
          <a:fontRef idx="minor">
            <a:schemeClr val="lt1"/>
          </a:fontRef>
        </p:style>
        <p:txBody>
          <a:bodyPr/>
          <a:lstStyle/>
          <a:p>
            <a:pPr algn="ctr"/>
            <a:r>
              <a:rPr lang="en-US" dirty="0" smtClean="0"/>
              <a:t>Budgeting Expenses</a:t>
            </a:r>
            <a:endParaRPr lang="en-IN" dirty="0"/>
          </a:p>
        </p:txBody>
      </p:sp>
      <p:sp>
        <p:nvSpPr>
          <p:cNvPr id="3" name="Content Placeholder 2"/>
          <p:cNvSpPr>
            <a:spLocks noGrp="1"/>
          </p:cNvSpPr>
          <p:nvPr>
            <p:ph idx="1"/>
          </p:nvPr>
        </p:nvSpPr>
        <p:spPr/>
        <p:txBody>
          <a:bodyPr>
            <a:normAutofit/>
          </a:bodyPr>
          <a:lstStyle/>
          <a:p>
            <a:pPr fontAlgn="auto">
              <a:spcAft>
                <a:spcPts val="0"/>
              </a:spcAft>
              <a:buFont typeface="Wingdings" pitchFamily="2" charset="2"/>
              <a:buChar char="Ø"/>
              <a:defRPr/>
            </a:pPr>
            <a:r>
              <a:rPr lang="en-US" sz="2800" dirty="0" smtClean="0"/>
              <a:t>Since there are so many types of family living expenses, so determine the categories that are meaningful to family.</a:t>
            </a:r>
          </a:p>
          <a:p>
            <a:pPr fontAlgn="auto">
              <a:spcAft>
                <a:spcPts val="0"/>
              </a:spcAft>
              <a:buFont typeface="Wingdings" pitchFamily="2" charset="2"/>
              <a:buChar char="Ø"/>
              <a:defRPr/>
            </a:pPr>
            <a:r>
              <a:rPr lang="en-US" sz="2800" dirty="0" smtClean="0"/>
              <a:t>For simplicity, they should be consistent with the categories you use in your record-keeping system.</a:t>
            </a:r>
          </a:p>
          <a:p>
            <a:pPr fontAlgn="auto">
              <a:spcAft>
                <a:spcPts val="0"/>
              </a:spcAft>
              <a:buFont typeface="Wingdings" pitchFamily="2" charset="2"/>
              <a:buChar char="Ø"/>
              <a:defRPr/>
            </a:pPr>
            <a:r>
              <a:rPr lang="en-US" sz="2800" dirty="0" smtClean="0"/>
              <a:t>The next step is to budget an amount for each of your expense categories that reflects the goals, lifestyle and desired standard of living your have established. As shown in </a:t>
            </a:r>
          </a:p>
          <a:p>
            <a:endParaRPr lang="en-IN" dirty="0"/>
          </a:p>
        </p:txBody>
      </p:sp>
      <p:sp>
        <p:nvSpPr>
          <p:cNvPr id="4" name="TextBox 3"/>
          <p:cNvSpPr txBox="1"/>
          <p:nvPr/>
        </p:nvSpPr>
        <p:spPr>
          <a:xfrm>
            <a:off x="3429000" y="58674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1.3</a:t>
            </a:r>
            <a:endParaRPr lang="en-IN" dirty="0"/>
          </a:p>
        </p:txBody>
      </p:sp>
      <p:sp>
        <p:nvSpPr>
          <p:cNvPr id="5" name="TextBox 4"/>
          <p:cNvSpPr txBox="1"/>
          <p:nvPr/>
        </p:nvSpPr>
        <p:spPr>
          <a:xfrm>
            <a:off x="4876800" y="58674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1.4</a:t>
            </a:r>
            <a:endParaRPr lang="en-IN" dirty="0"/>
          </a:p>
        </p:txBody>
      </p:sp>
      <p:pic>
        <p:nvPicPr>
          <p:cNvPr id="6" name="Picture 1" descr="logo"/>
          <p:cNvPicPr>
            <a:picLocks noChangeAspect="1" noChangeArrowheads="1"/>
          </p:cNvPicPr>
          <p:nvPr/>
        </p:nvPicPr>
        <p:blipFill>
          <a:blip r:embed="rId2" cstate="print"/>
          <a:srcRect/>
          <a:stretch>
            <a:fillRect/>
          </a:stretch>
        </p:blipFill>
        <p:spPr bwMode="auto">
          <a:xfrm>
            <a:off x="7086600" y="5715000"/>
            <a:ext cx="1836738" cy="8302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idx="1"/>
          </p:nvPr>
        </p:nvPicPr>
        <p:blipFill>
          <a:blip r:embed="rId2" cstate="print"/>
          <a:srcRect t="23571" r="60413" b="7401"/>
          <a:stretch>
            <a:fillRect/>
          </a:stretch>
        </p:blipFill>
        <p:spPr bwMode="auto">
          <a:xfrm>
            <a:off x="-1" y="-1"/>
            <a:ext cx="6995509" cy="6858001"/>
          </a:xfrm>
          <a:prstGeom prst="rect">
            <a:avLst/>
          </a:prstGeom>
          <a:noFill/>
          <a:ln w="9525">
            <a:noFill/>
            <a:miter lim="800000"/>
            <a:headEnd/>
            <a:tailEnd/>
          </a:ln>
        </p:spPr>
      </p:pic>
      <p:sp>
        <p:nvSpPr>
          <p:cNvPr id="10" name="TextBox 9"/>
          <p:cNvSpPr txBox="1"/>
          <p:nvPr/>
        </p:nvSpPr>
        <p:spPr>
          <a:xfrm>
            <a:off x="7315200" y="29718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1.3</a:t>
            </a:r>
            <a:endParaRPr lang="en-IN" dirty="0"/>
          </a:p>
        </p:txBody>
      </p:sp>
      <p:pic>
        <p:nvPicPr>
          <p:cNvPr id="11" name="Picture 1" descr="logo"/>
          <p:cNvPicPr>
            <a:picLocks noChangeAspect="1" noChangeArrowheads="1"/>
          </p:cNvPicPr>
          <p:nvPr/>
        </p:nvPicPr>
        <p:blipFill>
          <a:blip r:embed="rId3" cstate="print"/>
          <a:srcRect/>
          <a:stretch>
            <a:fillRect/>
          </a:stretch>
        </p:blipFill>
        <p:spPr bwMode="auto">
          <a:xfrm>
            <a:off x="7307262" y="0"/>
            <a:ext cx="1836738" cy="830263"/>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pPr algn="ctr"/>
            <a:r>
              <a:rPr lang="en-IN" b="1" dirty="0" smtClean="0"/>
              <a:t>EXPENDITURE CHART</a:t>
            </a:r>
            <a:endParaRPr lang="en-IN" dirty="0"/>
          </a:p>
        </p:txBody>
      </p:sp>
      <p:graphicFrame>
        <p:nvGraphicFramePr>
          <p:cNvPr id="4" name="Content Placeholder 3"/>
          <p:cNvGraphicFramePr>
            <a:graphicFrameLocks noGrp="1"/>
          </p:cNvGraphicFramePr>
          <p:nvPr>
            <p:ph idx="1"/>
          </p:nvPr>
        </p:nvGraphicFramePr>
        <p:xfrm>
          <a:off x="1066800" y="1676400"/>
          <a:ext cx="7620000" cy="4191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114800" y="60198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1.4</a:t>
            </a:r>
            <a:endParaRPr lang="en-IN" dirty="0"/>
          </a:p>
        </p:txBody>
      </p:sp>
      <p:pic>
        <p:nvPicPr>
          <p:cNvPr id="6" name="Picture 1" descr="logo"/>
          <p:cNvPicPr>
            <a:picLocks noChangeAspect="1" noChangeArrowheads="1"/>
          </p:cNvPicPr>
          <p:nvPr/>
        </p:nvPicPr>
        <p:blipFill>
          <a:blip r:embed="rId3" cstate="print"/>
          <a:srcRect/>
          <a:stretch>
            <a:fillRect/>
          </a:stretch>
        </p:blipFill>
        <p:spPr bwMode="auto">
          <a:xfrm>
            <a:off x="7086600" y="6027737"/>
            <a:ext cx="1836738" cy="8302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lstStyle/>
          <a:p>
            <a:r>
              <a:rPr lang="en-US" dirty="0" smtClean="0"/>
              <a:t>Budget Surplus or Deficit</a:t>
            </a:r>
            <a:endParaRPr lang="en-IN" dirty="0"/>
          </a:p>
        </p:txBody>
      </p:sp>
      <p:sp>
        <p:nvSpPr>
          <p:cNvPr id="3" name="Content Placeholder 2"/>
          <p:cNvSpPr>
            <a:spLocks noGrp="1"/>
          </p:cNvSpPr>
          <p:nvPr>
            <p:ph idx="1"/>
          </p:nvPr>
        </p:nvSpPr>
        <p:spPr/>
        <p:txBody>
          <a:bodyPr>
            <a:normAutofit fontScale="92500" lnSpcReduction="20000"/>
          </a:bodyPr>
          <a:lstStyle/>
          <a:p>
            <a:pPr fontAlgn="auto">
              <a:spcAft>
                <a:spcPts val="0"/>
              </a:spcAft>
              <a:buFont typeface="Wingdings" pitchFamily="2" charset="2"/>
              <a:buChar char="Ø"/>
              <a:defRPr/>
            </a:pPr>
            <a:r>
              <a:rPr lang="en-US" sz="2400" dirty="0" smtClean="0"/>
              <a:t>Steps in determining if there is a budget surplus:</a:t>
            </a:r>
          </a:p>
          <a:p>
            <a:pPr lvl="2" fontAlgn="auto">
              <a:spcAft>
                <a:spcPts val="0"/>
              </a:spcAft>
              <a:buFont typeface="Wingdings" pitchFamily="2" charset="2"/>
              <a:buChar char="Ø"/>
              <a:defRPr/>
            </a:pPr>
            <a:r>
              <a:rPr lang="en-US" sz="1600" dirty="0" smtClean="0"/>
              <a:t>Make sure you have not underestimated some of your expenses or overestimated income.</a:t>
            </a:r>
          </a:p>
          <a:p>
            <a:pPr lvl="2" fontAlgn="auto">
              <a:spcAft>
                <a:spcPts val="0"/>
              </a:spcAft>
              <a:buFont typeface="Wingdings" pitchFamily="2" charset="2"/>
              <a:buChar char="Ø"/>
              <a:defRPr/>
            </a:pPr>
            <a:r>
              <a:rPr lang="en-US" sz="1600" dirty="0" smtClean="0"/>
              <a:t>Apply the surplus to debt.</a:t>
            </a:r>
          </a:p>
          <a:p>
            <a:pPr lvl="2" fontAlgn="auto">
              <a:spcAft>
                <a:spcPts val="0"/>
              </a:spcAft>
              <a:buFont typeface="Wingdings" pitchFamily="2" charset="2"/>
              <a:buChar char="Ø"/>
              <a:defRPr/>
            </a:pPr>
            <a:r>
              <a:rPr lang="en-US" sz="1600" dirty="0" smtClean="0"/>
              <a:t>Reinvest the surplus.</a:t>
            </a:r>
          </a:p>
          <a:p>
            <a:pPr lvl="2" fontAlgn="auto">
              <a:spcAft>
                <a:spcPts val="0"/>
              </a:spcAft>
              <a:buFont typeface="Wingdings" pitchFamily="2" charset="2"/>
              <a:buChar char="Ø"/>
              <a:defRPr/>
            </a:pPr>
            <a:r>
              <a:rPr lang="en-US" sz="1600" dirty="0" smtClean="0"/>
              <a:t>Invest the surplus in a retirement fund or college savings fund.</a:t>
            </a:r>
          </a:p>
          <a:p>
            <a:pPr lvl="2" fontAlgn="auto">
              <a:spcAft>
                <a:spcPts val="0"/>
              </a:spcAft>
              <a:buFont typeface="Wingdings" pitchFamily="2" charset="2"/>
              <a:buChar char="Ø"/>
              <a:defRPr/>
            </a:pPr>
            <a:r>
              <a:rPr lang="en-US" sz="1600" dirty="0" smtClean="0"/>
              <a:t>Increase your standard of living and/or family goals.</a:t>
            </a:r>
          </a:p>
          <a:p>
            <a:pPr fontAlgn="auto">
              <a:spcAft>
                <a:spcPts val="0"/>
              </a:spcAft>
              <a:buFont typeface="Wingdings" pitchFamily="2" charset="2"/>
              <a:buChar char="Ø"/>
              <a:defRPr/>
            </a:pPr>
            <a:r>
              <a:rPr lang="en-US" sz="2400" dirty="0" smtClean="0"/>
              <a:t>Steps in determining if there is a budget deficit:</a:t>
            </a:r>
          </a:p>
          <a:p>
            <a:pPr lvl="2" fontAlgn="auto">
              <a:spcAft>
                <a:spcPts val="0"/>
              </a:spcAft>
              <a:buFont typeface="Wingdings" pitchFamily="2" charset="2"/>
              <a:buChar char="Ø"/>
              <a:defRPr/>
            </a:pPr>
            <a:r>
              <a:rPr lang="en-US" sz="1600" dirty="0" smtClean="0"/>
              <a:t>Make sure you have not drastically overstated any of the expenses or underestimated income.</a:t>
            </a:r>
          </a:p>
          <a:p>
            <a:pPr lvl="2" fontAlgn="auto">
              <a:spcAft>
                <a:spcPts val="0"/>
              </a:spcAft>
              <a:buFont typeface="Wingdings" pitchFamily="2" charset="2"/>
              <a:buChar char="Ø"/>
              <a:defRPr/>
            </a:pPr>
            <a:r>
              <a:rPr lang="en-US" sz="1600" dirty="0" smtClean="0"/>
              <a:t>Re-evaluate your family’s goals and desired standard of living. You may need to lower them.</a:t>
            </a:r>
          </a:p>
          <a:p>
            <a:pPr lvl="2" fontAlgn="auto">
              <a:spcAft>
                <a:spcPts val="0"/>
              </a:spcAft>
              <a:buFont typeface="Wingdings" pitchFamily="2" charset="2"/>
              <a:buChar char="Ø"/>
              <a:defRPr/>
            </a:pPr>
            <a:r>
              <a:rPr lang="en-US" sz="1600" dirty="0" smtClean="0"/>
              <a:t>Determine whether you can decrease expenses while still meeting your goals and standard of living.  You will more than likely have to make some tough choices to accomplish this.</a:t>
            </a:r>
          </a:p>
          <a:p>
            <a:pPr lvl="2" fontAlgn="auto">
              <a:spcAft>
                <a:spcPts val="0"/>
              </a:spcAft>
              <a:buFont typeface="Wingdings" pitchFamily="2" charset="2"/>
              <a:buChar char="Ø"/>
              <a:defRPr/>
            </a:pPr>
            <a:r>
              <a:rPr lang="en-US" sz="1600" dirty="0" smtClean="0"/>
              <a:t>Determine whether you can generate more income.  If you can, then determine if it will be enough to cover the deficit.  If it is more than enough, you will need to determine how you want to spend the excess (surplus).</a:t>
            </a:r>
          </a:p>
          <a:p>
            <a:pPr lvl="2" fontAlgn="auto">
              <a:spcAft>
                <a:spcPts val="0"/>
              </a:spcAft>
              <a:buNone/>
              <a:defRPr/>
            </a:pPr>
            <a:endParaRPr lang="en-US" sz="1600" dirty="0" smtClean="0"/>
          </a:p>
          <a:p>
            <a:pPr lvl="2" fontAlgn="auto">
              <a:spcAft>
                <a:spcPts val="0"/>
              </a:spcAft>
              <a:buNone/>
              <a:defRPr/>
            </a:pPr>
            <a:r>
              <a:rPr lang="en-US" sz="1600" dirty="0" smtClean="0"/>
              <a:t>AS  SHOWN IN </a:t>
            </a:r>
          </a:p>
          <a:p>
            <a:endParaRPr lang="en-IN" dirty="0"/>
          </a:p>
        </p:txBody>
      </p:sp>
      <p:sp>
        <p:nvSpPr>
          <p:cNvPr id="4" name="TextBox 3"/>
          <p:cNvSpPr txBox="1"/>
          <p:nvPr/>
        </p:nvSpPr>
        <p:spPr>
          <a:xfrm>
            <a:off x="3581400" y="56388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1.5</a:t>
            </a:r>
            <a:endParaRPr lang="en-IN" dirty="0"/>
          </a:p>
        </p:txBody>
      </p:sp>
      <p:pic>
        <p:nvPicPr>
          <p:cNvPr id="5" name="Picture 1" descr="logo"/>
          <p:cNvPicPr>
            <a:picLocks noChangeAspect="1" noChangeArrowheads="1"/>
          </p:cNvPicPr>
          <p:nvPr/>
        </p:nvPicPr>
        <p:blipFill>
          <a:blip r:embed="rId2" cstate="print"/>
          <a:srcRect/>
          <a:stretch>
            <a:fillRect/>
          </a:stretch>
        </p:blipFill>
        <p:spPr bwMode="auto">
          <a:xfrm>
            <a:off x="7162800" y="5867400"/>
            <a:ext cx="1836738" cy="8302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95600" y="1905000"/>
            <a:ext cx="3429000"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dirty="0" smtClean="0"/>
              <a:t>GAIN/LOSS Table</a:t>
            </a:r>
            <a:endParaRPr lang="en-US" sz="2800" dirty="0"/>
          </a:p>
        </p:txBody>
      </p:sp>
      <p:pic>
        <p:nvPicPr>
          <p:cNvPr id="4098" name="Picture 2"/>
          <p:cNvPicPr>
            <a:picLocks noChangeAspect="1" noChangeArrowheads="1"/>
          </p:cNvPicPr>
          <p:nvPr/>
        </p:nvPicPr>
        <p:blipFill>
          <a:blip r:embed="rId2" cstate="print"/>
          <a:srcRect t="42045" r="29083" b="47728"/>
          <a:stretch>
            <a:fillRect/>
          </a:stretch>
        </p:blipFill>
        <p:spPr bwMode="auto">
          <a:xfrm>
            <a:off x="990600" y="3048000"/>
            <a:ext cx="8153400" cy="1143000"/>
          </a:xfrm>
          <a:prstGeom prst="rect">
            <a:avLst/>
          </a:prstGeom>
          <a:noFill/>
          <a:ln w="9525">
            <a:noFill/>
            <a:miter lim="800000"/>
            <a:headEnd/>
            <a:tailEnd/>
          </a:ln>
        </p:spPr>
      </p:pic>
      <p:sp>
        <p:nvSpPr>
          <p:cNvPr id="5" name="TextBox 4"/>
          <p:cNvSpPr txBox="1"/>
          <p:nvPr/>
        </p:nvSpPr>
        <p:spPr>
          <a:xfrm>
            <a:off x="3810000" y="46482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1.5</a:t>
            </a:r>
            <a:endParaRPr lang="en-IN" dirty="0"/>
          </a:p>
        </p:txBody>
      </p:sp>
      <p:pic>
        <p:nvPicPr>
          <p:cNvPr id="6" name="Picture 1" descr="logo"/>
          <p:cNvPicPr>
            <a:picLocks noChangeAspect="1" noChangeArrowheads="1"/>
          </p:cNvPicPr>
          <p:nvPr/>
        </p:nvPicPr>
        <p:blipFill>
          <a:blip r:embed="rId3" cstate="print"/>
          <a:srcRect/>
          <a:stretch>
            <a:fillRect/>
          </a:stretch>
        </p:blipFill>
        <p:spPr bwMode="auto">
          <a:xfrm>
            <a:off x="7086600" y="5791200"/>
            <a:ext cx="1836738" cy="8302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239000" cy="1143000"/>
          </a:xfrm>
        </p:spPr>
        <p:style>
          <a:lnRef idx="1">
            <a:schemeClr val="accent2"/>
          </a:lnRef>
          <a:fillRef idx="3">
            <a:schemeClr val="accent2"/>
          </a:fillRef>
          <a:effectRef idx="2">
            <a:schemeClr val="accent2"/>
          </a:effectRef>
          <a:fontRef idx="minor">
            <a:schemeClr val="lt1"/>
          </a:fontRef>
        </p:style>
        <p:txBody>
          <a:bodyPr/>
          <a:lstStyle/>
          <a:p>
            <a:pPr algn="ctr"/>
            <a:r>
              <a:rPr lang="en-IN" b="1" dirty="0" smtClean="0"/>
              <a:t>Debt Tracker </a:t>
            </a:r>
            <a:endParaRPr lang="en-IN" dirty="0"/>
          </a:p>
        </p:txBody>
      </p:sp>
      <p:pic>
        <p:nvPicPr>
          <p:cNvPr id="5122" name="Picture 2"/>
          <p:cNvPicPr>
            <a:picLocks noGrp="1" noChangeAspect="1" noChangeArrowheads="1"/>
          </p:cNvPicPr>
          <p:nvPr>
            <p:ph idx="1"/>
          </p:nvPr>
        </p:nvPicPr>
        <p:blipFill>
          <a:blip r:embed="rId2" cstate="print"/>
          <a:srcRect t="25254" r="19710" b="10768"/>
          <a:stretch>
            <a:fillRect/>
          </a:stretch>
        </p:blipFill>
        <p:spPr bwMode="auto">
          <a:xfrm>
            <a:off x="0" y="1219200"/>
            <a:ext cx="9144000" cy="4096480"/>
          </a:xfrm>
          <a:prstGeom prst="rect">
            <a:avLst/>
          </a:prstGeom>
          <a:noFill/>
          <a:ln w="9525">
            <a:noFill/>
            <a:miter lim="800000"/>
            <a:headEnd/>
            <a:tailEnd/>
          </a:ln>
        </p:spPr>
      </p:pic>
      <p:sp>
        <p:nvSpPr>
          <p:cNvPr id="9" name="TextBox 8"/>
          <p:cNvSpPr txBox="1"/>
          <p:nvPr/>
        </p:nvSpPr>
        <p:spPr>
          <a:xfrm>
            <a:off x="762000" y="5334000"/>
            <a:ext cx="7620000" cy="92333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1.6</a:t>
            </a:r>
          </a:p>
          <a:p>
            <a:pPr algn="ctr"/>
            <a:r>
              <a:rPr lang="en-IN" dirty="0" smtClean="0"/>
              <a:t>Here we get to know how much debt the family is having and for what and how much they have paid and have to be paid per month or per year</a:t>
            </a:r>
            <a:endParaRPr lang="en-IN" dirty="0"/>
          </a:p>
        </p:txBody>
      </p:sp>
      <p:pic>
        <p:nvPicPr>
          <p:cNvPr id="10" name="Picture 1" descr="logo"/>
          <p:cNvPicPr>
            <a:picLocks noChangeAspect="1" noChangeArrowheads="1"/>
          </p:cNvPicPr>
          <p:nvPr/>
        </p:nvPicPr>
        <p:blipFill>
          <a:blip r:embed="rId3" cstate="print"/>
          <a:srcRect/>
          <a:stretch>
            <a:fillRect/>
          </a:stretch>
        </p:blipFill>
        <p:spPr bwMode="auto">
          <a:xfrm>
            <a:off x="7307262" y="6324600"/>
            <a:ext cx="1836738" cy="5334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1143000"/>
          </a:xfrm>
        </p:spPr>
        <p:style>
          <a:lnRef idx="1">
            <a:schemeClr val="accent2"/>
          </a:lnRef>
          <a:fillRef idx="3">
            <a:schemeClr val="accent2"/>
          </a:fillRef>
          <a:effectRef idx="2">
            <a:schemeClr val="accent2"/>
          </a:effectRef>
          <a:fontRef idx="minor">
            <a:schemeClr val="lt1"/>
          </a:fontRef>
        </p:style>
        <p:txBody>
          <a:bodyPr>
            <a:noAutofit/>
          </a:bodyPr>
          <a:lstStyle/>
          <a:p>
            <a:pPr algn="ctr"/>
            <a:r>
              <a:rPr lang="en-IN" sz="3600" dirty="0" smtClean="0"/>
              <a:t>COMPARISION OF BALANCE PAID </a:t>
            </a:r>
            <a:endParaRPr lang="en-IN" sz="3600" dirty="0"/>
          </a:p>
        </p:txBody>
      </p:sp>
      <p:graphicFrame>
        <p:nvGraphicFramePr>
          <p:cNvPr id="4" name="Content Placeholder 3"/>
          <p:cNvGraphicFramePr>
            <a:graphicFrameLocks noGrp="1"/>
          </p:cNvGraphicFramePr>
          <p:nvPr>
            <p:ph idx="1"/>
          </p:nvPr>
        </p:nvGraphicFramePr>
        <p:xfrm>
          <a:off x="1435100" y="1447800"/>
          <a:ext cx="7499350" cy="4800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4114800" y="63246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1.7</a:t>
            </a:r>
            <a:endParaRPr lang="en-IN" dirty="0"/>
          </a:p>
        </p:txBody>
      </p:sp>
      <p:pic>
        <p:nvPicPr>
          <p:cNvPr id="6" name="Picture 1" descr="logo"/>
          <p:cNvPicPr>
            <a:picLocks noChangeAspect="1" noChangeArrowheads="1"/>
          </p:cNvPicPr>
          <p:nvPr/>
        </p:nvPicPr>
        <p:blipFill>
          <a:blip r:embed="rId3" cstate="print"/>
          <a:srcRect/>
          <a:stretch>
            <a:fillRect/>
          </a:stretch>
        </p:blipFill>
        <p:spPr bwMode="auto">
          <a:xfrm>
            <a:off x="7307262" y="6256337"/>
            <a:ext cx="1836738" cy="60166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t="23571" r="30122" b="25921"/>
          <a:stretch>
            <a:fillRect/>
          </a:stretch>
        </p:blipFill>
        <p:spPr bwMode="auto">
          <a:xfrm>
            <a:off x="0" y="0"/>
            <a:ext cx="9144000" cy="3657599"/>
          </a:xfrm>
          <a:prstGeom prst="rect">
            <a:avLst/>
          </a:prstGeom>
          <a:noFill/>
          <a:ln w="9525">
            <a:noFill/>
            <a:miter lim="800000"/>
            <a:headEnd/>
            <a:tailEnd/>
          </a:ln>
        </p:spPr>
      </p:pic>
      <p:graphicFrame>
        <p:nvGraphicFramePr>
          <p:cNvPr id="5" name="Chart 4"/>
          <p:cNvGraphicFramePr/>
          <p:nvPr/>
        </p:nvGraphicFramePr>
        <p:xfrm>
          <a:off x="-13855" y="3643744"/>
          <a:ext cx="6019800" cy="321425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6096000" y="4038600"/>
            <a:ext cx="3048000" cy="203132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1.8 </a:t>
            </a:r>
          </a:p>
          <a:p>
            <a:pPr algn="ctr"/>
            <a:r>
              <a:rPr lang="en-IN" dirty="0" smtClean="0"/>
              <a:t>In this table we get to know about on which thing we have spend much in which month and can also compare how we have spend on a particular month</a:t>
            </a:r>
            <a:endParaRPr lang="en-IN" dirty="0"/>
          </a:p>
        </p:txBody>
      </p:sp>
      <p:pic>
        <p:nvPicPr>
          <p:cNvPr id="7" name="Picture 1" descr="logo"/>
          <p:cNvPicPr>
            <a:picLocks noChangeAspect="1" noChangeArrowheads="1"/>
          </p:cNvPicPr>
          <p:nvPr/>
        </p:nvPicPr>
        <p:blipFill>
          <a:blip r:embed="rId4" cstate="print"/>
          <a:srcRect/>
          <a:stretch>
            <a:fillRect/>
          </a:stretch>
        </p:blipFill>
        <p:spPr bwMode="auto">
          <a:xfrm>
            <a:off x="7162800" y="6172200"/>
            <a:ext cx="1836738" cy="685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12838"/>
          </a:xfrm>
        </p:spPr>
        <p:txBody>
          <a:bodyPr>
            <a:normAutofit fontScale="90000"/>
          </a:bodyPr>
          <a:lstStyle/>
          <a:p>
            <a:pPr algn="ctr"/>
            <a:r>
              <a:rPr lang="en-US" b="1" dirty="0" smtClean="0"/>
              <a:t/>
            </a:r>
            <a:br>
              <a:rPr lang="en-US" b="1" dirty="0" smtClean="0"/>
            </a:br>
            <a:r>
              <a:rPr lang="en-US" b="1" dirty="0" smtClean="0">
                <a:latin typeface="AR JULIAN" pitchFamily="2" charset="0"/>
              </a:rPr>
              <a:t>Acknowledgement</a:t>
            </a:r>
            <a:r>
              <a:rPr lang="en-IN" dirty="0" smtClean="0">
                <a:latin typeface="AR JULIAN" pitchFamily="2" charset="0"/>
              </a:rPr>
              <a:t/>
            </a:r>
            <a:br>
              <a:rPr lang="en-IN" dirty="0" smtClean="0">
                <a:latin typeface="AR JULIAN" pitchFamily="2" charset="0"/>
              </a:rPr>
            </a:br>
            <a:endParaRPr lang="en-IN" dirty="0">
              <a:latin typeface="AR JULIAN" pitchFamily="2" charset="0"/>
            </a:endParaRPr>
          </a:p>
        </p:txBody>
      </p:sp>
      <p:sp>
        <p:nvSpPr>
          <p:cNvPr id="3" name="Content Placeholder 2"/>
          <p:cNvSpPr>
            <a:spLocks noGrp="1"/>
          </p:cNvSpPr>
          <p:nvPr>
            <p:ph idx="1"/>
          </p:nvPr>
        </p:nvSpPr>
        <p:spPr>
          <a:xfrm>
            <a:off x="990600" y="1219200"/>
            <a:ext cx="7848600" cy="5638800"/>
          </a:xfrm>
        </p:spPr>
        <p:txBody>
          <a:bodyPr>
            <a:normAutofit fontScale="55000" lnSpcReduction="20000"/>
          </a:bodyPr>
          <a:lstStyle/>
          <a:p>
            <a:pPr algn="just" fontAlgn="base">
              <a:buNone/>
            </a:pPr>
            <a:r>
              <a:rPr lang="en-IN" dirty="0" smtClean="0"/>
              <a:t>The success and final outcome of this project required a lot of guidance and assistance from many people and I am extremely privileged to have got this all along the completion of my project. All that I have done is only due to such supervision and assistance and I would not forget to thank them.</a:t>
            </a:r>
          </a:p>
          <a:p>
            <a:pPr algn="just" fontAlgn="base">
              <a:buNone/>
            </a:pPr>
            <a:r>
              <a:rPr lang="en-IN" dirty="0" smtClean="0"/>
              <a:t> </a:t>
            </a:r>
          </a:p>
          <a:p>
            <a:pPr algn="just" fontAlgn="base">
              <a:buNone/>
            </a:pPr>
            <a:r>
              <a:rPr lang="en-IN" dirty="0" smtClean="0"/>
              <a:t>I respect and thank </a:t>
            </a:r>
            <a:r>
              <a:rPr lang="en-IN" b="1" dirty="0" smtClean="0"/>
              <a:t>Dr. </a:t>
            </a:r>
            <a:r>
              <a:rPr lang="en-IN" b="1" dirty="0" err="1" smtClean="0"/>
              <a:t>Nitin</a:t>
            </a:r>
            <a:r>
              <a:rPr lang="en-IN" b="1" dirty="0" smtClean="0"/>
              <a:t> </a:t>
            </a:r>
            <a:r>
              <a:rPr lang="en-IN" b="1" dirty="0" err="1" smtClean="0"/>
              <a:t>Verma</a:t>
            </a:r>
            <a:r>
              <a:rPr lang="en-IN" dirty="0" smtClean="0"/>
              <a:t> for providing me an opportunity to do the project work in  </a:t>
            </a:r>
            <a:r>
              <a:rPr lang="en-IN" b="1" dirty="0" smtClean="0"/>
              <a:t>Family Expense Tracker</a:t>
            </a:r>
            <a:r>
              <a:rPr lang="en-IN" dirty="0" smtClean="0"/>
              <a:t> and giving us all support and guidance which made me complete the project duly. I am extremely thankful to him for providing such a nice support and guidance, although he had busy schedule managing the corporate affairs.</a:t>
            </a:r>
          </a:p>
          <a:p>
            <a:pPr algn="just" fontAlgn="base">
              <a:buNone/>
            </a:pPr>
            <a:r>
              <a:rPr lang="en-IN" dirty="0" smtClean="0"/>
              <a:t> </a:t>
            </a:r>
          </a:p>
          <a:p>
            <a:pPr algn="just" fontAlgn="base">
              <a:buNone/>
            </a:pPr>
            <a:r>
              <a:rPr lang="en-IN" dirty="0" smtClean="0"/>
              <a:t> I owe my deep gratitude to our project guide </a:t>
            </a:r>
            <a:r>
              <a:rPr lang="en-IN" b="1" dirty="0" smtClean="0"/>
              <a:t>Mr. Shankar </a:t>
            </a:r>
            <a:r>
              <a:rPr lang="en-IN" b="1" dirty="0" err="1" smtClean="0"/>
              <a:t>Aggarwal</a:t>
            </a:r>
            <a:r>
              <a:rPr lang="en-IN" dirty="0" smtClean="0"/>
              <a:t>, </a:t>
            </a:r>
            <a:r>
              <a:rPr lang="en-IN" dirty="0" smtClean="0"/>
              <a:t>who took </a:t>
            </a:r>
            <a:r>
              <a:rPr lang="en-IN" dirty="0" smtClean="0"/>
              <a:t>keen interest on our project work and guided us all along, till the completion of our project work by providing all the necessary information for developing a good system.</a:t>
            </a:r>
          </a:p>
          <a:p>
            <a:pPr algn="just" fontAlgn="base">
              <a:buNone/>
            </a:pPr>
            <a:r>
              <a:rPr lang="en-IN" dirty="0" smtClean="0"/>
              <a:t>I am thankful to and fortunate enough to get constant encouragement, support and guidance from all Teaching staffs of  CSE  which helped us in successfully completing our project work. </a:t>
            </a:r>
          </a:p>
          <a:p>
            <a:pPr algn="just" fontAlgn="base">
              <a:buNone/>
            </a:pPr>
            <a:r>
              <a:rPr lang="en-IN" b="1" dirty="0" err="1" smtClean="0"/>
              <a:t>Ishu</a:t>
            </a:r>
            <a:r>
              <a:rPr lang="en-IN" b="1" dirty="0" smtClean="0"/>
              <a:t> </a:t>
            </a:r>
            <a:r>
              <a:rPr lang="en-IN" b="1" dirty="0" err="1" smtClean="0"/>
              <a:t>Thakur</a:t>
            </a:r>
            <a:r>
              <a:rPr lang="en-IN" b="1" dirty="0" smtClean="0"/>
              <a:t>.</a:t>
            </a:r>
            <a:endParaRPr lang="en-IN" dirty="0" smtClean="0"/>
          </a:p>
          <a:p>
            <a:pPr algn="just">
              <a:buNone/>
            </a:pPr>
            <a:endParaRPr lang="en-IN" dirty="0"/>
          </a:p>
        </p:txBody>
      </p:sp>
      <p:pic>
        <p:nvPicPr>
          <p:cNvPr id="4" name="Picture 1" descr="logo"/>
          <p:cNvPicPr>
            <a:picLocks noChangeAspect="1" noChangeArrowheads="1"/>
          </p:cNvPicPr>
          <p:nvPr/>
        </p:nvPicPr>
        <p:blipFill>
          <a:blip r:embed="rId2" cstate="print"/>
          <a:srcRect/>
          <a:stretch>
            <a:fillRect/>
          </a:stretch>
        </p:blipFill>
        <p:spPr bwMode="auto">
          <a:xfrm>
            <a:off x="7010400" y="0"/>
            <a:ext cx="1836738" cy="8302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lackboard-board-close-up-908301.jpg"/>
          <p:cNvPicPr>
            <a:picLocks noGrp="1" noChangeAspect="1"/>
          </p:cNvPicPr>
          <p:nvPr>
            <p:ph idx="1"/>
          </p:nvPr>
        </p:nvPicPr>
        <p:blipFill>
          <a:blip r:embed="rId2" cstate="print"/>
          <a:stretch>
            <a:fillRect/>
          </a:stretch>
        </p:blipFill>
        <p:spPr>
          <a:xfrm>
            <a:off x="0" y="0"/>
            <a:ext cx="9191798" cy="6096000"/>
          </a:xfrm>
        </p:spPr>
      </p:pic>
      <p:sp>
        <p:nvSpPr>
          <p:cNvPr id="5" name="TextBox 4"/>
          <p:cNvSpPr txBox="1"/>
          <p:nvPr/>
        </p:nvSpPr>
        <p:spPr>
          <a:xfrm>
            <a:off x="0" y="6096000"/>
            <a:ext cx="9144000" cy="76944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sz="4400" dirty="0" smtClean="0"/>
              <a:t>     QUESTIONS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pPr algn="ctr"/>
            <a:r>
              <a:rPr lang="en-US" dirty="0" smtClean="0"/>
              <a:t>Introduction </a:t>
            </a:r>
            <a:endParaRPr lang="en-US" dirty="0"/>
          </a:p>
        </p:txBody>
      </p:sp>
      <p:sp>
        <p:nvSpPr>
          <p:cNvPr id="4" name="TextBox 3"/>
          <p:cNvSpPr txBox="1"/>
          <p:nvPr/>
        </p:nvSpPr>
        <p:spPr>
          <a:xfrm>
            <a:off x="990600" y="1600200"/>
            <a:ext cx="7924800" cy="4495800"/>
          </a:xfrm>
          <a:prstGeom prst="rect">
            <a:avLst/>
          </a:prstGeom>
          <a:noFill/>
        </p:spPr>
        <p:txBody>
          <a:bodyPr wrap="square" rtlCol="0">
            <a:spAutoFit/>
          </a:bodyPr>
          <a:lstStyle/>
          <a:p>
            <a:r>
              <a:rPr lang="en-IN" dirty="0" smtClean="0"/>
              <a:t>Budgeting is no longer an action limited to governments, corporations and authorities, but rather extends to include families as social entities with multiple socio-economic goals.  Budgeting brings considerable benefits to the family, whether on daily basis, short term or long term benefits, where the family plans for both the present and future.  Being extremely relevant to family's economic and social concerns, family budgeting is worthy to be studied. To this end, we are keen to provide a simple and clear explanation for budgeting process as well as its items, including expenditures, revenues, savings and investments. </a:t>
            </a:r>
          </a:p>
          <a:p>
            <a:r>
              <a:rPr lang="en-IN" dirty="0" smtClean="0"/>
              <a:t>Many families in the country are still reluctant to do a budget. As distasteful as the taste many seen, yet, it is important to map out our expenses and purchase so that we can see just where our money is going. It indicates the standard of living of the family as it represent an overall picture of income and expenditure, this can be done by establishing a good family budget. </a:t>
            </a:r>
          </a:p>
          <a:p>
            <a:r>
              <a:rPr lang="en-IN" dirty="0" smtClean="0"/>
              <a:t>Family budget is the surest way to get families out of financial mess or debt if budgeting can be done efficiently.</a:t>
            </a:r>
          </a:p>
          <a:p>
            <a:endParaRPr lang="en-US" dirty="0"/>
          </a:p>
        </p:txBody>
      </p:sp>
      <p:pic>
        <p:nvPicPr>
          <p:cNvPr id="5" name="Picture 1" descr="logo"/>
          <p:cNvPicPr>
            <a:picLocks noChangeAspect="1" noChangeArrowheads="1"/>
          </p:cNvPicPr>
          <p:nvPr/>
        </p:nvPicPr>
        <p:blipFill>
          <a:blip r:embed="rId2" cstate="print"/>
          <a:srcRect/>
          <a:stretch>
            <a:fillRect/>
          </a:stretch>
        </p:blipFill>
        <p:spPr bwMode="auto">
          <a:xfrm>
            <a:off x="7010400" y="5791200"/>
            <a:ext cx="1836738" cy="8302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0"/>
            <a:ext cx="7620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sz="5400" dirty="0" smtClean="0">
                <a:latin typeface="AR JULIAN" pitchFamily="2" charset="0"/>
              </a:rPr>
              <a:t>Overview</a:t>
            </a:r>
            <a:endParaRPr lang="en-IN" sz="5400" dirty="0">
              <a:latin typeface="AR JULIAN" pitchFamily="2" charset="0"/>
            </a:endParaRPr>
          </a:p>
        </p:txBody>
      </p:sp>
      <p:sp>
        <p:nvSpPr>
          <p:cNvPr id="3" name="Rectangle 2"/>
          <p:cNvSpPr/>
          <p:nvPr/>
        </p:nvSpPr>
        <p:spPr>
          <a:xfrm>
            <a:off x="990600" y="1447800"/>
            <a:ext cx="7620000" cy="4431983"/>
          </a:xfrm>
          <a:prstGeom prst="rect">
            <a:avLst/>
          </a:prstGeom>
        </p:spPr>
        <p:txBody>
          <a:bodyPr wrap="square">
            <a:spAutoFit/>
          </a:bodyPr>
          <a:lstStyle/>
          <a:p>
            <a:pPr>
              <a:buFont typeface="Wingdings" pitchFamily="2" charset="2"/>
              <a:buChar char="Ø"/>
            </a:pPr>
            <a:r>
              <a:rPr lang="en-US" sz="2400" dirty="0" smtClean="0"/>
              <a:t>Budgeting for family income and expenses is often a lower priority for farm and ranch families than budgeting for the business.</a:t>
            </a:r>
          </a:p>
          <a:p>
            <a:pPr>
              <a:buFont typeface="Wingdings" pitchFamily="2" charset="2"/>
              <a:buChar char="Ø"/>
            </a:pPr>
            <a:r>
              <a:rPr lang="en-US" sz="2400" dirty="0" smtClean="0"/>
              <a:t>Without budgeting, however, family living expenses may exceed the available income and jeopardize the overall financial goals of the farm and family.</a:t>
            </a:r>
          </a:p>
          <a:p>
            <a:pPr>
              <a:buFont typeface="Wingdings" pitchFamily="2" charset="2"/>
              <a:buChar char="Ø"/>
            </a:pPr>
            <a:r>
              <a:rPr lang="en-US" sz="2400" dirty="0" smtClean="0"/>
              <a:t>Reasons producers do not devote more time to managing family finances.</a:t>
            </a:r>
          </a:p>
          <a:p>
            <a:pPr lvl="2">
              <a:buFont typeface="Wingdings" pitchFamily="2" charset="2"/>
              <a:buChar char="Ø"/>
            </a:pPr>
            <a:r>
              <a:rPr lang="en-US" dirty="0" smtClean="0"/>
              <a:t>The are not tax deductible</a:t>
            </a:r>
          </a:p>
          <a:p>
            <a:pPr lvl="2">
              <a:buFont typeface="Wingdings" pitchFamily="2" charset="2"/>
              <a:buChar char="Ø"/>
            </a:pPr>
            <a:r>
              <a:rPr lang="en-US" dirty="0" smtClean="0"/>
              <a:t>Family budgeting is difficult and time consuming</a:t>
            </a:r>
          </a:p>
          <a:p>
            <a:pPr lvl="2">
              <a:buFont typeface="Wingdings" pitchFamily="2" charset="2"/>
              <a:buChar char="Ø"/>
            </a:pPr>
            <a:r>
              <a:rPr lang="en-US" dirty="0" smtClean="0"/>
              <a:t>Compared to farm/ranch expenses, family living expenses are too small to worry about</a:t>
            </a:r>
          </a:p>
          <a:p>
            <a:pPr lvl="2">
              <a:buFont typeface="Wingdings" pitchFamily="2" charset="2"/>
              <a:buChar char="Ø"/>
            </a:pPr>
            <a:r>
              <a:rPr lang="en-US" dirty="0" smtClean="0"/>
              <a:t>Non-farm income pays for family expenses so it doesn’t matter</a:t>
            </a:r>
          </a:p>
        </p:txBody>
      </p:sp>
      <p:pic>
        <p:nvPicPr>
          <p:cNvPr id="4" name="Picture 1" descr="logo"/>
          <p:cNvPicPr>
            <a:picLocks noChangeAspect="1" noChangeArrowheads="1"/>
          </p:cNvPicPr>
          <p:nvPr/>
        </p:nvPicPr>
        <p:blipFill>
          <a:blip r:embed="rId2" cstate="print"/>
          <a:srcRect/>
          <a:stretch>
            <a:fillRect/>
          </a:stretch>
        </p:blipFill>
        <p:spPr bwMode="auto">
          <a:xfrm>
            <a:off x="7086600" y="6027737"/>
            <a:ext cx="1836738" cy="8302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0"/>
            <a:ext cx="601980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dirty="0" smtClean="0"/>
              <a:t>Family </a:t>
            </a:r>
            <a:r>
              <a:rPr lang="en-US" sz="3200" b="1" dirty="0" err="1" smtClean="0"/>
              <a:t>buget</a:t>
            </a:r>
            <a:r>
              <a:rPr lang="en-US" sz="3200" b="1" dirty="0" smtClean="0"/>
              <a:t> Objectives</a:t>
            </a:r>
            <a:endParaRPr lang="en-US" sz="3200" b="1" dirty="0"/>
          </a:p>
        </p:txBody>
      </p:sp>
      <p:sp>
        <p:nvSpPr>
          <p:cNvPr id="4" name="TextBox 3"/>
          <p:cNvSpPr txBox="1"/>
          <p:nvPr/>
        </p:nvSpPr>
        <p:spPr>
          <a:xfrm>
            <a:off x="838200" y="610136"/>
            <a:ext cx="9067800" cy="6247864"/>
          </a:xfrm>
          <a:prstGeom prst="rect">
            <a:avLst/>
          </a:prstGeom>
          <a:noFill/>
        </p:spPr>
        <p:txBody>
          <a:bodyPr wrap="square" rtlCol="0">
            <a:spAutoFit/>
          </a:bodyPr>
          <a:lstStyle/>
          <a:p>
            <a:endParaRPr lang="en-US" sz="2000" dirty="0"/>
          </a:p>
          <a:p>
            <a:pPr lvl="1"/>
            <a:r>
              <a:rPr lang="en-US" sz="2000" dirty="0" smtClean="0"/>
              <a:t>Objective 1: </a:t>
            </a:r>
            <a:r>
              <a:rPr lang="en-IN" sz="2000" dirty="0" smtClean="0"/>
              <a:t>Analyze Financial Situation</a:t>
            </a:r>
          </a:p>
          <a:p>
            <a:pPr lvl="1"/>
            <a:endParaRPr lang="en-IN" sz="2000" dirty="0" smtClean="0"/>
          </a:p>
          <a:p>
            <a:pPr lvl="1"/>
            <a:r>
              <a:rPr lang="en-US" sz="2000" dirty="0" smtClean="0"/>
              <a:t>Objective 2: </a:t>
            </a:r>
            <a:r>
              <a:rPr lang="en-IN" sz="2000" dirty="0" smtClean="0"/>
              <a:t>Cover Expenses</a:t>
            </a:r>
          </a:p>
          <a:p>
            <a:pPr lvl="1"/>
            <a:endParaRPr lang="en-US" sz="2000" dirty="0"/>
          </a:p>
          <a:p>
            <a:pPr lvl="1"/>
            <a:r>
              <a:rPr lang="en-US" sz="2000" dirty="0" smtClean="0"/>
              <a:t>Objective 3</a:t>
            </a:r>
            <a:r>
              <a:rPr lang="en-IN" sz="2000" dirty="0" smtClean="0"/>
              <a:t> Create a Buffer</a:t>
            </a:r>
          </a:p>
          <a:p>
            <a:pPr lvl="1"/>
            <a:endParaRPr lang="en-US" sz="2000" dirty="0" smtClean="0"/>
          </a:p>
          <a:p>
            <a:pPr lvl="1"/>
            <a:r>
              <a:rPr lang="en-US" sz="2000" dirty="0" smtClean="0"/>
              <a:t>Objective 4: </a:t>
            </a:r>
            <a:r>
              <a:rPr lang="en-IN" sz="2000" dirty="0" smtClean="0"/>
              <a:t>Plan for the Future</a:t>
            </a:r>
          </a:p>
          <a:p>
            <a:pPr lvl="1"/>
            <a:endParaRPr lang="en-US" sz="2000" dirty="0" smtClean="0"/>
          </a:p>
          <a:p>
            <a:pPr lvl="1"/>
            <a:r>
              <a:rPr lang="en-US" sz="2000" dirty="0" smtClean="0"/>
              <a:t>Objective 5</a:t>
            </a:r>
            <a:r>
              <a:rPr lang="en-IN" sz="2000" dirty="0" smtClean="0"/>
              <a:t> Avoid Conflict</a:t>
            </a:r>
          </a:p>
          <a:p>
            <a:pPr lvl="1"/>
            <a:endParaRPr lang="en-US" sz="2000" dirty="0"/>
          </a:p>
          <a:p>
            <a:pPr lvl="1"/>
            <a:r>
              <a:rPr lang="en-US" sz="2000" dirty="0" smtClean="0"/>
              <a:t>Objective 6</a:t>
            </a:r>
            <a:r>
              <a:rPr lang="en-IN" sz="2000" dirty="0" smtClean="0"/>
              <a:t> Identify Waste</a:t>
            </a:r>
          </a:p>
          <a:p>
            <a:pPr lvl="1"/>
            <a:endParaRPr lang="en-US" sz="2000" dirty="0"/>
          </a:p>
          <a:p>
            <a:pPr lvl="1"/>
            <a:r>
              <a:rPr lang="en-US" sz="2000" dirty="0" smtClean="0"/>
              <a:t>Objective </a:t>
            </a:r>
            <a:r>
              <a:rPr lang="en-US" sz="2000" dirty="0"/>
              <a:t>7: </a:t>
            </a:r>
            <a:r>
              <a:rPr lang="en-IN" sz="2000" dirty="0" smtClean="0"/>
              <a:t>Reach Financial Goals</a:t>
            </a:r>
          </a:p>
          <a:p>
            <a:pPr lvl="1"/>
            <a:endParaRPr lang="en-US" sz="2000" dirty="0"/>
          </a:p>
          <a:p>
            <a:pPr lvl="1"/>
            <a:r>
              <a:rPr lang="en-US" sz="2000" dirty="0" smtClean="0"/>
              <a:t>Objective </a:t>
            </a:r>
            <a:r>
              <a:rPr lang="en-US" sz="2000" dirty="0"/>
              <a:t>8: </a:t>
            </a:r>
            <a:r>
              <a:rPr lang="en-IN" sz="2000" dirty="0" smtClean="0"/>
              <a:t>Prepare for Major Life Changes</a:t>
            </a:r>
          </a:p>
          <a:p>
            <a:pPr lvl="1"/>
            <a:endParaRPr lang="en-US" sz="2000" dirty="0"/>
          </a:p>
          <a:p>
            <a:pPr lvl="1"/>
            <a:r>
              <a:rPr lang="en-US" sz="2000" dirty="0" smtClean="0"/>
              <a:t>Objective </a:t>
            </a:r>
            <a:r>
              <a:rPr lang="en-US" sz="2000" dirty="0"/>
              <a:t>9: </a:t>
            </a:r>
            <a:r>
              <a:rPr lang="en-IN" sz="2000" dirty="0" smtClean="0"/>
              <a:t>Teach Children Financial Responsibility</a:t>
            </a:r>
          </a:p>
          <a:p>
            <a:pPr lvl="1"/>
            <a:endParaRPr lang="en-US" sz="2000" dirty="0"/>
          </a:p>
          <a:p>
            <a:endParaRPr lang="en-US" sz="2000" dirty="0"/>
          </a:p>
        </p:txBody>
      </p:sp>
      <p:pic>
        <p:nvPicPr>
          <p:cNvPr id="5" name="Picture 1" descr="logo"/>
          <p:cNvPicPr>
            <a:picLocks noChangeAspect="1" noChangeArrowheads="1"/>
          </p:cNvPicPr>
          <p:nvPr/>
        </p:nvPicPr>
        <p:blipFill>
          <a:blip r:embed="rId2" cstate="print"/>
          <a:srcRect/>
          <a:stretch>
            <a:fillRect/>
          </a:stretch>
        </p:blipFill>
        <p:spPr bwMode="auto">
          <a:xfrm>
            <a:off x="7086600" y="5791200"/>
            <a:ext cx="1836738" cy="8302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style>
          <a:lnRef idx="1">
            <a:schemeClr val="accent2"/>
          </a:lnRef>
          <a:fillRef idx="3">
            <a:schemeClr val="accent2"/>
          </a:fillRef>
          <a:effectRef idx="2">
            <a:schemeClr val="accent2"/>
          </a:effectRef>
          <a:fontRef idx="minor">
            <a:schemeClr val="lt1"/>
          </a:fontRef>
        </p:style>
        <p:txBody>
          <a:bodyPr>
            <a:noAutofit/>
          </a:bodyPr>
          <a:lstStyle/>
          <a:p>
            <a:pPr algn="ctr"/>
            <a:r>
              <a:rPr lang="en-US" sz="3200" dirty="0" smtClean="0"/>
              <a:t>Why Develop a Family Living Budget</a:t>
            </a:r>
            <a:endParaRPr lang="en-IN" sz="3200" dirty="0"/>
          </a:p>
        </p:txBody>
      </p:sp>
      <p:sp>
        <p:nvSpPr>
          <p:cNvPr id="3" name="Content Placeholder 2"/>
          <p:cNvSpPr>
            <a:spLocks noGrp="1"/>
          </p:cNvSpPr>
          <p:nvPr>
            <p:ph idx="1"/>
          </p:nvPr>
        </p:nvSpPr>
        <p:spPr>
          <a:xfrm>
            <a:off x="914400" y="1600200"/>
            <a:ext cx="8229600" cy="4525963"/>
          </a:xfrm>
        </p:spPr>
        <p:txBody>
          <a:bodyPr>
            <a:noAutofit/>
          </a:bodyPr>
          <a:lstStyle/>
          <a:p>
            <a:pPr>
              <a:buFont typeface="Wingdings" pitchFamily="2" charset="2"/>
              <a:buChar char="Ø"/>
            </a:pPr>
            <a:r>
              <a:rPr lang="en-US" sz="2400" dirty="0" smtClean="0"/>
              <a:t>Budgeting for family expenditures is the foundation of a sound financial management plan</a:t>
            </a:r>
          </a:p>
          <a:p>
            <a:pPr>
              <a:buFont typeface="Wingdings" pitchFamily="2" charset="2"/>
              <a:buChar char="Ø"/>
            </a:pPr>
            <a:r>
              <a:rPr lang="en-US" sz="2400" dirty="0" smtClean="0"/>
              <a:t>When used in conjunction with records of actual spending, a family budget allows you to pinpoint unnecessary spending and areas where actual costs may be higher or lower than you previously thought</a:t>
            </a:r>
          </a:p>
          <a:p>
            <a:pPr>
              <a:buFont typeface="Wingdings" pitchFamily="2" charset="2"/>
              <a:buChar char="Ø"/>
            </a:pPr>
            <a:r>
              <a:rPr lang="en-US" sz="2400" dirty="0" smtClean="0"/>
              <a:t>Managing a family budget can also allow you to discover ways to put your money to better use, such as debt reduction, retirement savings, or college savings</a:t>
            </a:r>
          </a:p>
          <a:p>
            <a:endParaRPr lang="en-IN" sz="2400" dirty="0"/>
          </a:p>
        </p:txBody>
      </p:sp>
      <p:pic>
        <p:nvPicPr>
          <p:cNvPr id="4" name="Picture 1" descr="logo"/>
          <p:cNvPicPr>
            <a:picLocks noChangeAspect="1" noChangeArrowheads="1"/>
          </p:cNvPicPr>
          <p:nvPr/>
        </p:nvPicPr>
        <p:blipFill>
          <a:blip r:embed="rId2" cstate="print"/>
          <a:srcRect/>
          <a:stretch>
            <a:fillRect/>
          </a:stretch>
        </p:blipFill>
        <p:spPr bwMode="auto">
          <a:xfrm>
            <a:off x="6934200" y="5638800"/>
            <a:ext cx="1836738" cy="8302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14600"/>
            <a:ext cx="8229600" cy="1020762"/>
          </a:xfrm>
        </p:spPr>
        <p:style>
          <a:lnRef idx="3">
            <a:schemeClr val="lt1"/>
          </a:lnRef>
          <a:fillRef idx="1">
            <a:schemeClr val="accent2"/>
          </a:fillRef>
          <a:effectRef idx="1">
            <a:schemeClr val="accent2"/>
          </a:effectRef>
          <a:fontRef idx="minor">
            <a:schemeClr val="lt1"/>
          </a:fontRef>
        </p:style>
        <p:txBody>
          <a:bodyPr>
            <a:normAutofit/>
          </a:bodyPr>
          <a:lstStyle/>
          <a:p>
            <a:pPr algn="ctr"/>
            <a:r>
              <a:rPr lang="en-US" dirty="0" smtClean="0"/>
              <a:t>ANALYSIS </a:t>
            </a:r>
            <a:endParaRPr lang="en-US" dirty="0"/>
          </a:p>
        </p:txBody>
      </p:sp>
      <p:pic>
        <p:nvPicPr>
          <p:cNvPr id="6" name="Picture 1" descr="logo"/>
          <p:cNvPicPr>
            <a:picLocks noChangeAspect="1" noChangeArrowheads="1"/>
          </p:cNvPicPr>
          <p:nvPr/>
        </p:nvPicPr>
        <p:blipFill>
          <a:blip r:embed="rId2" cstate="print"/>
          <a:srcRect/>
          <a:stretch>
            <a:fillRect/>
          </a:stretch>
        </p:blipFill>
        <p:spPr bwMode="auto">
          <a:xfrm>
            <a:off x="7010400" y="0"/>
            <a:ext cx="1836738" cy="8302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001000" cy="1143000"/>
          </a:xfrm>
        </p:spPr>
        <p:style>
          <a:lnRef idx="1">
            <a:schemeClr val="accent2"/>
          </a:lnRef>
          <a:fillRef idx="3">
            <a:schemeClr val="accent2"/>
          </a:fillRef>
          <a:effectRef idx="2">
            <a:schemeClr val="accent2"/>
          </a:effectRef>
          <a:fontRef idx="minor">
            <a:schemeClr val="lt1"/>
          </a:fontRef>
        </p:style>
        <p:txBody>
          <a:bodyPr>
            <a:normAutofit fontScale="90000"/>
          </a:bodyPr>
          <a:lstStyle/>
          <a:p>
            <a:pPr algn="ctr"/>
            <a:r>
              <a:rPr lang="en-US" dirty="0" smtClean="0"/>
              <a:t>Family Goals and Standard of Living</a:t>
            </a:r>
            <a:endParaRPr lang="en-IN" dirty="0"/>
          </a:p>
        </p:txBody>
      </p:sp>
      <p:sp>
        <p:nvSpPr>
          <p:cNvPr id="3" name="Content Placeholder 2"/>
          <p:cNvSpPr>
            <a:spLocks noGrp="1"/>
          </p:cNvSpPr>
          <p:nvPr>
            <p:ph idx="1"/>
          </p:nvPr>
        </p:nvSpPr>
        <p:spPr/>
        <p:txBody>
          <a:bodyPr>
            <a:normAutofit fontScale="62500" lnSpcReduction="20000"/>
          </a:bodyPr>
          <a:lstStyle/>
          <a:p>
            <a:pPr fontAlgn="auto">
              <a:spcAft>
                <a:spcPts val="0"/>
              </a:spcAft>
              <a:buFont typeface="Wingdings" pitchFamily="2" charset="2"/>
              <a:buChar char="Ø"/>
              <a:defRPr/>
            </a:pPr>
            <a:r>
              <a:rPr lang="en-US" dirty="0" smtClean="0"/>
              <a:t>Before developing your family budget, your must first determine your farm and family goals, and the standard of living your family desires.</a:t>
            </a:r>
          </a:p>
          <a:p>
            <a:pPr fontAlgn="auto">
              <a:spcAft>
                <a:spcPts val="0"/>
              </a:spcAft>
              <a:buFont typeface="Wingdings" pitchFamily="2" charset="2"/>
              <a:buChar char="Ø"/>
              <a:defRPr/>
            </a:pPr>
            <a:r>
              <a:rPr lang="en-US" dirty="0" smtClean="0"/>
              <a:t>It is important that all members of the family be involved in this goal setting process so that the goals reflect the perceptions and ambitions of each member of the family.</a:t>
            </a:r>
          </a:p>
          <a:p>
            <a:pPr fontAlgn="auto">
              <a:spcAft>
                <a:spcPts val="0"/>
              </a:spcAft>
              <a:buFont typeface="Wingdings" pitchFamily="2" charset="2"/>
              <a:buChar char="Ø"/>
              <a:defRPr/>
            </a:pPr>
            <a:r>
              <a:rPr lang="en-US" dirty="0" smtClean="0"/>
              <a:t>When establishing family goals, be as realistic as possible and consider all available income.  Setting unattainable family goals will cause much unnecessary frustration and render the process less effective.</a:t>
            </a:r>
          </a:p>
          <a:p>
            <a:pPr fontAlgn="auto">
              <a:spcAft>
                <a:spcPts val="0"/>
              </a:spcAft>
              <a:buFont typeface="Wingdings" pitchFamily="2" charset="2"/>
              <a:buChar char="Ø"/>
              <a:defRPr/>
            </a:pPr>
            <a:r>
              <a:rPr lang="en-US" dirty="0" smtClean="0"/>
              <a:t>The financial goals of your family can be divided into two categories – short-term and long-term.  Short-term goals are those you hope to achieve in the coming year, while long-term goals are those you hope to achieve further into the future and that usually require substantial financial resources.</a:t>
            </a:r>
          </a:p>
          <a:p>
            <a:pPr fontAlgn="auto">
              <a:spcAft>
                <a:spcPts val="0"/>
              </a:spcAft>
              <a:buFont typeface="Wingdings" pitchFamily="2" charset="2"/>
              <a:buChar char="Ø"/>
              <a:defRPr/>
            </a:pPr>
            <a:r>
              <a:rPr lang="en-US" dirty="0" smtClean="0"/>
              <a:t>The standard of living your family desires can be something you want now,  or it can be a goal to strive for in the coming years.</a:t>
            </a:r>
          </a:p>
          <a:p>
            <a:endParaRPr lang="en-IN" dirty="0"/>
          </a:p>
        </p:txBody>
      </p:sp>
      <p:pic>
        <p:nvPicPr>
          <p:cNvPr id="4" name="Picture 1" descr="logo"/>
          <p:cNvPicPr>
            <a:picLocks noChangeAspect="1" noChangeArrowheads="1"/>
          </p:cNvPicPr>
          <p:nvPr/>
        </p:nvPicPr>
        <p:blipFill>
          <a:blip r:embed="rId2" cstate="print"/>
          <a:srcRect/>
          <a:stretch>
            <a:fillRect/>
          </a:stretch>
        </p:blipFill>
        <p:spPr bwMode="auto">
          <a:xfrm>
            <a:off x="7307262" y="6027737"/>
            <a:ext cx="1836738" cy="8302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467600" cy="1143000"/>
          </a:xfrm>
        </p:spPr>
        <p:style>
          <a:lnRef idx="1">
            <a:schemeClr val="accent2"/>
          </a:lnRef>
          <a:fillRef idx="3">
            <a:schemeClr val="accent2"/>
          </a:fillRef>
          <a:effectRef idx="2">
            <a:schemeClr val="accent2"/>
          </a:effectRef>
          <a:fontRef idx="minor">
            <a:schemeClr val="lt1"/>
          </a:fontRef>
        </p:style>
        <p:txBody>
          <a:bodyPr/>
          <a:lstStyle/>
          <a:p>
            <a:pPr algn="ctr"/>
            <a:r>
              <a:rPr lang="en-US" dirty="0" smtClean="0"/>
              <a:t>Family Records</a:t>
            </a:r>
            <a:endParaRPr lang="en-IN" dirty="0"/>
          </a:p>
        </p:txBody>
      </p:sp>
      <p:sp>
        <p:nvSpPr>
          <p:cNvPr id="3" name="Content Placeholder 2"/>
          <p:cNvSpPr>
            <a:spLocks noGrp="1"/>
          </p:cNvSpPr>
          <p:nvPr>
            <p:ph idx="1"/>
          </p:nvPr>
        </p:nvSpPr>
        <p:spPr>
          <a:xfrm>
            <a:off x="990600" y="1600200"/>
            <a:ext cx="7772400" cy="4602163"/>
          </a:xfrm>
        </p:spPr>
        <p:txBody>
          <a:bodyPr>
            <a:normAutofit fontScale="62500" lnSpcReduction="20000"/>
          </a:bodyPr>
          <a:lstStyle/>
          <a:p>
            <a:pPr fontAlgn="auto">
              <a:spcAft>
                <a:spcPts val="0"/>
              </a:spcAft>
              <a:buFont typeface="Wingdings" pitchFamily="2" charset="2"/>
              <a:buChar char="Ø"/>
              <a:defRPr/>
            </a:pPr>
            <a:r>
              <a:rPr lang="en-US" dirty="0" smtClean="0"/>
              <a:t>The best way to develop an accurate family budget is to be very familiar with your current and past expenses.</a:t>
            </a:r>
          </a:p>
          <a:p>
            <a:pPr fontAlgn="auto">
              <a:spcAft>
                <a:spcPts val="0"/>
              </a:spcAft>
              <a:buFont typeface="Wingdings" pitchFamily="2" charset="2"/>
              <a:buChar char="Ø"/>
              <a:defRPr/>
            </a:pPr>
            <a:r>
              <a:rPr lang="en-US" dirty="0" smtClean="0"/>
              <a:t>You may be doing one or a combination of the following: 1) drawing an amount from the farm checking account to pay family living expenses each month; and/or 2) using non-farm income to pay all or a portion of family living expenses.</a:t>
            </a:r>
          </a:p>
          <a:p>
            <a:pPr fontAlgn="auto">
              <a:spcAft>
                <a:spcPts val="0"/>
              </a:spcAft>
              <a:buFont typeface="Wingdings" pitchFamily="2" charset="2"/>
              <a:buChar char="Ø"/>
              <a:defRPr/>
            </a:pPr>
            <a:r>
              <a:rPr lang="en-US" dirty="0" smtClean="0"/>
              <a:t>After determining this amount, list the expenses you incur each month that are known, or fixed.</a:t>
            </a:r>
          </a:p>
          <a:p>
            <a:pPr fontAlgn="auto">
              <a:spcAft>
                <a:spcPts val="0"/>
              </a:spcAft>
              <a:buFont typeface="Wingdings" pitchFamily="2" charset="2"/>
              <a:buChar char="Ø"/>
              <a:defRPr/>
            </a:pPr>
            <a:r>
              <a:rPr lang="en-US" dirty="0" smtClean="0"/>
              <a:t>After establishing these amount, subtract the total of these known expenses from the total amount the family spent.  The remainder will be those expenses that vary from month to month.</a:t>
            </a:r>
          </a:p>
          <a:p>
            <a:pPr fontAlgn="auto">
              <a:spcAft>
                <a:spcPts val="0"/>
              </a:spcAft>
              <a:buFont typeface="Wingdings" pitchFamily="2" charset="2"/>
              <a:buChar char="Ø"/>
              <a:defRPr/>
            </a:pPr>
            <a:r>
              <a:rPr lang="en-US" dirty="0" smtClean="0"/>
              <a:t>Next, based on your memory, cashed checks, and other records you may have, allocate the remainder to the family living expense categories that vary from month to month. As shown in </a:t>
            </a:r>
          </a:p>
          <a:p>
            <a:endParaRPr lang="en-IN" dirty="0"/>
          </a:p>
        </p:txBody>
      </p:sp>
      <p:pic>
        <p:nvPicPr>
          <p:cNvPr id="4" name="Picture 1" descr="logo"/>
          <p:cNvPicPr>
            <a:picLocks noChangeAspect="1" noChangeArrowheads="1"/>
          </p:cNvPicPr>
          <p:nvPr/>
        </p:nvPicPr>
        <p:blipFill>
          <a:blip r:embed="rId2" cstate="print"/>
          <a:srcRect/>
          <a:stretch>
            <a:fillRect/>
          </a:stretch>
        </p:blipFill>
        <p:spPr bwMode="auto">
          <a:xfrm>
            <a:off x="7307262" y="6027737"/>
            <a:ext cx="1836738" cy="830263"/>
          </a:xfrm>
          <a:prstGeom prst="rect">
            <a:avLst/>
          </a:prstGeom>
          <a:noFill/>
        </p:spPr>
      </p:pic>
      <p:sp>
        <p:nvSpPr>
          <p:cNvPr id="5" name="TextBox 4"/>
          <p:cNvSpPr txBox="1"/>
          <p:nvPr/>
        </p:nvSpPr>
        <p:spPr>
          <a:xfrm>
            <a:off x="7315200" y="5410200"/>
            <a:ext cx="1447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IN" dirty="0" smtClean="0"/>
              <a:t>Table 1.1</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636</TotalTime>
  <Words>1283</Words>
  <Application>Microsoft Office PowerPoint</Application>
  <PresentationFormat>On-screen Show (4:3)</PresentationFormat>
  <Paragraphs>113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Solstice</vt:lpstr>
      <vt:lpstr>Slide 1</vt:lpstr>
      <vt:lpstr> Acknowledgement </vt:lpstr>
      <vt:lpstr>Introduction </vt:lpstr>
      <vt:lpstr>Slide 4</vt:lpstr>
      <vt:lpstr>Slide 5</vt:lpstr>
      <vt:lpstr>Why Develop a Family Living Budget</vt:lpstr>
      <vt:lpstr>ANALYSIS </vt:lpstr>
      <vt:lpstr>Family Goals and Standard of Living</vt:lpstr>
      <vt:lpstr>Family Records</vt:lpstr>
      <vt:lpstr>Slide 10</vt:lpstr>
      <vt:lpstr>Budgeting Income</vt:lpstr>
      <vt:lpstr>Budgeting Expenses</vt:lpstr>
      <vt:lpstr>Slide 13</vt:lpstr>
      <vt:lpstr>EXPENDITURE CHART</vt:lpstr>
      <vt:lpstr>Budget Surplus or Deficit</vt:lpstr>
      <vt:lpstr>Slide 16</vt:lpstr>
      <vt:lpstr>Debt Tracker </vt:lpstr>
      <vt:lpstr>COMPARISION OF BALANCE PAID </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Anchal Thakur</cp:lastModifiedBy>
  <cp:revision>76</cp:revision>
  <dcterms:created xsi:type="dcterms:W3CDTF">2019-04-16T15:10:56Z</dcterms:created>
  <dcterms:modified xsi:type="dcterms:W3CDTF">2019-05-09T12:10:53Z</dcterms:modified>
</cp:coreProperties>
</file>