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63"/>
  </p:notesMasterIdLst>
  <p:sldIdLst>
    <p:sldId id="256" r:id="rId3"/>
    <p:sldId id="257" r:id="rId4"/>
    <p:sldId id="343" r:id="rId5"/>
    <p:sldId id="342" r:id="rId6"/>
    <p:sldId id="341" r:id="rId7"/>
    <p:sldId id="338" r:id="rId8"/>
    <p:sldId id="339" r:id="rId9"/>
    <p:sldId id="340" r:id="rId10"/>
    <p:sldId id="336" r:id="rId11"/>
    <p:sldId id="345" r:id="rId12"/>
    <p:sldId id="344" r:id="rId13"/>
    <p:sldId id="335" r:id="rId14"/>
    <p:sldId id="334" r:id="rId15"/>
    <p:sldId id="352" r:id="rId16"/>
    <p:sldId id="333" r:id="rId17"/>
    <p:sldId id="332" r:id="rId18"/>
    <p:sldId id="330" r:id="rId19"/>
    <p:sldId id="331" r:id="rId20"/>
    <p:sldId id="329" r:id="rId21"/>
    <p:sldId id="328" r:id="rId22"/>
    <p:sldId id="327" r:id="rId23"/>
    <p:sldId id="326" r:id="rId24"/>
    <p:sldId id="325" r:id="rId25"/>
    <p:sldId id="323" r:id="rId26"/>
    <p:sldId id="324" r:id="rId27"/>
    <p:sldId id="322" r:id="rId28"/>
    <p:sldId id="321" r:id="rId29"/>
    <p:sldId id="320" r:id="rId30"/>
    <p:sldId id="319" r:id="rId31"/>
    <p:sldId id="317" r:id="rId32"/>
    <p:sldId id="318" r:id="rId33"/>
    <p:sldId id="316" r:id="rId34"/>
    <p:sldId id="315" r:id="rId35"/>
    <p:sldId id="314" r:id="rId36"/>
    <p:sldId id="313" r:id="rId37"/>
    <p:sldId id="312" r:id="rId38"/>
    <p:sldId id="311" r:id="rId39"/>
    <p:sldId id="310" r:id="rId40"/>
    <p:sldId id="309" r:id="rId41"/>
    <p:sldId id="308" r:id="rId42"/>
    <p:sldId id="307" r:id="rId43"/>
    <p:sldId id="306" r:id="rId44"/>
    <p:sldId id="351" r:id="rId45"/>
    <p:sldId id="304" r:id="rId46"/>
    <p:sldId id="305" r:id="rId47"/>
    <p:sldId id="303" r:id="rId48"/>
    <p:sldId id="302" r:id="rId49"/>
    <p:sldId id="301" r:id="rId50"/>
    <p:sldId id="300" r:id="rId51"/>
    <p:sldId id="299" r:id="rId52"/>
    <p:sldId id="298" r:id="rId53"/>
    <p:sldId id="297" r:id="rId54"/>
    <p:sldId id="296" r:id="rId55"/>
    <p:sldId id="295" r:id="rId56"/>
    <p:sldId id="349" r:id="rId57"/>
    <p:sldId id="350" r:id="rId58"/>
    <p:sldId id="294" r:id="rId59"/>
    <p:sldId id="293" r:id="rId60"/>
    <p:sldId id="292" r:id="rId61"/>
    <p:sldId id="291" r:id="rId6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190A09"/>
    <a:srgbClr val="220D0C"/>
    <a:srgbClr val="2E1110"/>
    <a:srgbClr val="351413"/>
    <a:srgbClr val="4D1C1B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>
      <p:cViewPr varScale="1">
        <p:scale>
          <a:sx n="59" d="100"/>
          <a:sy n="59" d="100"/>
        </p:scale>
        <p:origin x="-3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A29EC-BCA4-4B87-BD93-879EB9950C9D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B900-2487-447E-BA0D-5729FCCC0AE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06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8B900-2487-447E-BA0D-5729FCCC0AE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26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0BF8E-4F55-48A4-B747-70E283091AF4}" type="slidenum">
              <a:rPr lang="en-US"/>
              <a:pPr/>
              <a:t>10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teensatsalvation.com/wp-content/uploads/2010/11/cross-223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9323">
            <a:off x="-273829" y="1639292"/>
            <a:ext cx="3141463" cy="47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381000"/>
            <a:ext cx="7772400" cy="2838450"/>
          </a:xfrm>
          <a:ln>
            <a:noFill/>
          </a:ln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5400" b="1" i="0" cap="none" spc="0">
                <a:ln w="11430"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7338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3600" b="0" cap="none" spc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ES" dirty="0"/>
          </a:p>
        </p:txBody>
      </p:sp>
      <p:pic>
        <p:nvPicPr>
          <p:cNvPr id="1026" name="Picture 2" descr="DM2specia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39719"/>
            <a:ext cx="1905000" cy="66588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EEECE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3009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www.DM2USA.org</a:t>
            </a:r>
            <a:endParaRPr lang="es-E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3800" y="640080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/>
              <a:t>© DM MULTIPLIED INC.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963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82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293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A8EE83B-432B-40B8-8711-7852126282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2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teensatsalvation.com/wp-content/uploads/2010/11/cross-223x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9323">
            <a:off x="-273829" y="1639292"/>
            <a:ext cx="3141463" cy="472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381000"/>
            <a:ext cx="7772400" cy="2838450"/>
          </a:xfrm>
          <a:ln>
            <a:noFill/>
          </a:ln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5400" b="1" i="0" cap="none" spc="0">
                <a:ln w="11430">
                  <a:solidFill>
                    <a:srgbClr val="FFC000"/>
                  </a:solidFill>
                </a:ln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Title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7338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3600" b="0" cap="none" spc="0">
                <a:ln w="18415" cmpd="sng">
                  <a:solidFill>
                    <a:srgbClr val="FFFF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s-ES" dirty="0"/>
          </a:p>
        </p:txBody>
      </p:sp>
      <p:pic>
        <p:nvPicPr>
          <p:cNvPr id="1026" name="Picture 2" descr="DM2specia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39719"/>
            <a:ext cx="1905000" cy="66588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EEECE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3009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www.DM2USA.org</a:t>
            </a:r>
            <a:endParaRPr lang="es-ES" dirty="0">
              <a:solidFill>
                <a:prstClr val="white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3800" y="6400800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smtClean="0">
                <a:solidFill>
                  <a:prstClr val="white"/>
                </a:solidFill>
              </a:rPr>
              <a:t>© DM MULTIPLIED INC.</a:t>
            </a:r>
            <a:endParaRPr lang="es-E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6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etNaz\Dropbox\DM2 - Teaching notes\LOC English\backgroun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8883102" cy="1219200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257800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romanU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971550" indent="-514350">
              <a:buFont typeface="+mj-lt"/>
              <a:buAutoNum type="alphaU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428750" indent="-514350">
              <a:buFont typeface="+mj-lt"/>
              <a:buAutoNum type="arabi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885950" indent="-514350">
              <a:buFont typeface="+mj-lt"/>
              <a:buAutoNum type="alphaL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343150" indent="-514350">
              <a:buFont typeface="+mj-lt"/>
              <a:buAutoNum type="arabicParenR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2743200" indent="-457200">
              <a:buFont typeface="+mj-lt"/>
              <a:buAutoNum type="alphaLcParenR"/>
              <a:defRPr sz="3200" baseline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6pPr>
            <a:lvl7pPr marL="3200400" indent="-457200">
              <a:buFont typeface="+mj-lt"/>
              <a:buAutoNum type="romanL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62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6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7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52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5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67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56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etNaz\Dropbox\DM2 - Teaching notes\LOC English\background.jpg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152400"/>
            <a:ext cx="8883102" cy="1219200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5257800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romanU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971550" indent="-514350">
              <a:buFont typeface="+mj-lt"/>
              <a:buAutoNum type="alphaU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428750" indent="-514350">
              <a:buFont typeface="+mj-lt"/>
              <a:buAutoNum type="arabi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885950" indent="-514350">
              <a:buFont typeface="+mj-lt"/>
              <a:buAutoNum type="alphaL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343150" indent="-514350">
              <a:buFont typeface="+mj-lt"/>
              <a:buAutoNum type="arabicParenR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2743200" indent="-457200">
              <a:buFont typeface="+mj-lt"/>
              <a:buAutoNum type="alphaLcParenR"/>
              <a:defRPr sz="3200" baseline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6pPr>
            <a:lvl7pPr marL="3200400" indent="-457200">
              <a:buFont typeface="+mj-lt"/>
              <a:buAutoNum type="romanLcPeriod"/>
              <a:defRPr sz="320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98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6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7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08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0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02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5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1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00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92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86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2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79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A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BE0F-174E-44FE-B006-7CDDEC07B03E}" type="datetimeFigureOut">
              <a:rPr lang="es-ES" smtClean="0"/>
              <a:t>07/12/2012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5D085-9608-45DD-A75E-03F4A8E285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58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A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BE0F-174E-44FE-B006-7CDDEC07B0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07/12/2012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5D085-9608-45DD-A75E-03F4A8E28598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0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PANORAMA </a:t>
            </a:r>
            <a:br>
              <a:rPr lang="es-ES" dirty="0" smtClean="0"/>
            </a:br>
            <a:r>
              <a:rPr lang="es-ES" dirty="0" smtClean="0"/>
              <a:t>de la</a:t>
            </a:r>
            <a:br>
              <a:rPr lang="es-ES" dirty="0" smtClean="0"/>
            </a:br>
            <a:r>
              <a:rPr lang="es-ES" dirty="0" smtClean="0"/>
              <a:t>VIDA de CRISTO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14800"/>
            <a:ext cx="6400800" cy="685800"/>
          </a:xfrm>
        </p:spPr>
        <p:txBody>
          <a:bodyPr>
            <a:normAutofit/>
          </a:bodyPr>
          <a:lstStyle/>
          <a:p>
            <a:r>
              <a:rPr lang="es-ES" dirty="0"/>
              <a:t>Instrucción y Conflicto</a:t>
            </a:r>
          </a:p>
        </p:txBody>
      </p:sp>
    </p:spTree>
    <p:extLst>
      <p:ext uri="{BB962C8B-B14F-4D97-AF65-F5344CB8AC3E}">
        <p14:creationId xmlns:p14="http://schemas.microsoft.com/office/powerpoint/2010/main" val="326746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0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58"/>
          <a:stretch>
            <a:fillRect/>
          </a:stretch>
        </p:blipFill>
        <p:spPr bwMode="auto">
          <a:xfrm>
            <a:off x="0" y="0"/>
            <a:ext cx="9145588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0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5" t="60410" r="17432" b="8342"/>
          <a:stretch>
            <a:fillRect/>
          </a:stretch>
        </p:blipFill>
        <p:spPr bwMode="auto">
          <a:xfrm>
            <a:off x="685800" y="228600"/>
            <a:ext cx="7848600" cy="5943600"/>
          </a:xfrm>
          <a:prstGeom prst="rect">
            <a:avLst/>
          </a:prstGeom>
          <a:noFill/>
          <a:ln w="57150" cmpd="thinThick">
            <a:solidFill>
              <a:srgbClr val="19615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2020" name="Line 4"/>
          <p:cNvSpPr>
            <a:spLocks noChangeShapeType="1"/>
          </p:cNvSpPr>
          <p:nvPr/>
        </p:nvSpPr>
        <p:spPr bwMode="auto">
          <a:xfrm flipV="1">
            <a:off x="4572794" y="1600200"/>
            <a:ext cx="1066006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345" y="685800"/>
            <a:ext cx="713278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54260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El Buen Samaritano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8"/>
            </a:pPr>
            <a:r>
              <a:rPr lang="es-ES" dirty="0" smtClean="0">
                <a:effectLst/>
              </a:rPr>
              <a:t>Lucas 10:31-32a - El sacerdote y el Levita habrían estado regresando de cumplir sus responsabilidades en el </a:t>
            </a:r>
            <a:r>
              <a:rPr lang="es-ES" b="1" u="sng" dirty="0" smtClean="0">
                <a:effectLst/>
              </a:rPr>
              <a:t>Templo</a:t>
            </a:r>
            <a:r>
              <a:rPr lang="es-ES" dirty="0" smtClean="0">
                <a:effectLst/>
              </a:rPr>
              <a:t>, incluyendo la adoración al Señor, sin embargo, ignoraron al hombre muriendo en la carretera.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09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El Buen Samaritano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9"/>
            </a:pPr>
            <a:r>
              <a:rPr lang="es-ES" dirty="0" smtClean="0">
                <a:effectLst/>
              </a:rPr>
              <a:t>Lucas 10:32 b - Estos dos hombres del Templo no amaban a Dios, porque no amaban a su </a:t>
            </a:r>
            <a:r>
              <a:rPr lang="es-ES" b="1" u="sng" dirty="0" smtClean="0">
                <a:effectLst/>
              </a:rPr>
              <a:t>prójimo</a:t>
            </a:r>
            <a:r>
              <a:rPr lang="es-ES" dirty="0" smtClean="0">
                <a:effectLst/>
              </a:rPr>
              <a:t>. Santiago 1:23-25, 2:8</a:t>
            </a:r>
          </a:p>
          <a:p>
            <a:pPr lvl="2">
              <a:buAutoNum type="arabicPeriod" startAt="9"/>
            </a:pPr>
            <a:r>
              <a:rPr lang="es-ES" dirty="0" smtClean="0">
                <a:effectLst/>
              </a:rPr>
              <a:t>Lucas 10:33 - Los Judíos despreciaban a los Samaritanos, pero este Samaritano mostró compasión por su enemigo, el </a:t>
            </a:r>
            <a:r>
              <a:rPr lang="es-ES" b="1" u="sng" dirty="0" smtClean="0">
                <a:effectLst/>
              </a:rPr>
              <a:t>Judío</a:t>
            </a:r>
            <a:r>
              <a:rPr lang="es-ES" dirty="0" smtClean="0">
                <a:effectLst/>
              </a:rPr>
              <a:t> que se estaba muriendo.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14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El Buen Samaritano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28750" lvl="2" indent="-514350">
              <a:buFont typeface="+mj-lt"/>
              <a:buAutoNum type="arabicPeriod" startAt="11"/>
            </a:pPr>
            <a:r>
              <a:rPr lang="es-ES" dirty="0" smtClean="0">
                <a:effectLst/>
              </a:rPr>
              <a:t>Lucas 10:34 - El Samaritano se hizo cargo de las </a:t>
            </a:r>
            <a:r>
              <a:rPr lang="es-ES" b="1" u="sng" dirty="0" smtClean="0">
                <a:effectLst/>
              </a:rPr>
              <a:t>heridas</a:t>
            </a:r>
            <a:r>
              <a:rPr lang="es-ES" dirty="0" smtClean="0">
                <a:effectLst/>
              </a:rPr>
              <a:t> del hombre y su bienestar.</a:t>
            </a:r>
          </a:p>
          <a:p>
            <a:pPr lvl="2">
              <a:buAutoNum type="arabicPeriod" startAt="11"/>
            </a:pPr>
            <a:r>
              <a:rPr lang="es-ES" dirty="0" smtClean="0">
                <a:effectLst/>
              </a:rPr>
              <a:t>Lucas 10:35 - El Samaritano se aseguró que el hombre recibiría una buena atención, pagando todos los </a:t>
            </a:r>
            <a:r>
              <a:rPr lang="es-ES" b="1" u="sng" dirty="0" smtClean="0">
                <a:effectLst/>
              </a:rPr>
              <a:t>gastos</a:t>
            </a:r>
            <a:r>
              <a:rPr lang="es-ES" dirty="0" smtClean="0">
                <a:effectLst/>
              </a:rPr>
              <a:t> de sus propios recursos.</a:t>
            </a:r>
          </a:p>
          <a:p>
            <a:pPr lvl="2">
              <a:buAutoNum type="arabicPeriod" startAt="11"/>
            </a:pPr>
            <a:r>
              <a:rPr lang="es-ES" dirty="0" smtClean="0">
                <a:effectLst/>
              </a:rPr>
              <a:t>Lucas 10:36-37a - </a:t>
            </a:r>
            <a:r>
              <a:rPr lang="es-ES" i="1" dirty="0" smtClean="0">
                <a:effectLst/>
              </a:rPr>
              <a:t>“El Samaritano”</a:t>
            </a:r>
            <a:r>
              <a:rPr lang="es-ES" dirty="0" smtClean="0">
                <a:effectLst/>
              </a:rPr>
              <a:t> era la respuesta </a:t>
            </a:r>
            <a:r>
              <a:rPr lang="es-ES" b="1" u="sng" dirty="0" smtClean="0">
                <a:effectLst/>
              </a:rPr>
              <a:t>obvia</a:t>
            </a:r>
            <a:r>
              <a:rPr lang="es-ES" dirty="0" smtClean="0">
                <a:effectLst/>
              </a:rPr>
              <a:t> a la pregunta del Señor.</a:t>
            </a:r>
          </a:p>
          <a:p>
            <a:pPr lvl="2">
              <a:buAutoNum type="arabicPeriod" startAt="11"/>
            </a:pPr>
            <a:r>
              <a:rPr lang="es-ES" dirty="0" smtClean="0">
                <a:effectLst/>
              </a:rPr>
              <a:t>Lucas 10:37 b - Jesús enfáticamente le mandó al hombre a ir y hacer lo mismo (a demostrar una fe </a:t>
            </a:r>
            <a:r>
              <a:rPr lang="es-ES" b="1" u="sng" dirty="0" smtClean="0">
                <a:effectLst/>
              </a:rPr>
              <a:t>madura</a:t>
            </a:r>
            <a:r>
              <a:rPr lang="es-ES" dirty="0" smtClean="0">
                <a:effectLst/>
              </a:rPr>
              <a:t> - santificación).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43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rizontal Scroll 1"/>
          <p:cNvSpPr/>
          <p:nvPr/>
        </p:nvSpPr>
        <p:spPr>
          <a:xfrm>
            <a:off x="147931" y="49513"/>
            <a:ext cx="8778868" cy="783064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i="1" dirty="0" smtClean="0">
                <a:solidFill>
                  <a:schemeClr val="tx1"/>
                </a:solidFill>
              </a:rPr>
              <a:t>El </a:t>
            </a:r>
            <a:r>
              <a:rPr lang="en-US" sz="4000" b="1" i="1" dirty="0" err="1" smtClean="0">
                <a:solidFill>
                  <a:schemeClr val="tx1"/>
                </a:solidFill>
              </a:rPr>
              <a:t>Buen</a:t>
            </a:r>
            <a:r>
              <a:rPr lang="en-US" sz="4000" b="1" i="1" dirty="0" smtClean="0">
                <a:solidFill>
                  <a:schemeClr val="tx1"/>
                </a:solidFill>
              </a:rPr>
              <a:t> </a:t>
            </a:r>
            <a:r>
              <a:rPr lang="en-US" sz="4000" b="1" i="1" dirty="0" err="1" smtClean="0">
                <a:solidFill>
                  <a:schemeClr val="tx1"/>
                </a:solidFill>
              </a:rPr>
              <a:t>Samaritano</a:t>
            </a:r>
            <a:endParaRPr lang="en-US" sz="4000" b="1" i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603" y="1516249"/>
            <a:ext cx="78599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ü"/>
            </a:pPr>
            <a:r>
              <a:rPr lang="es-EC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Otra interpretación posible para este pasaje es analizar al int</a:t>
            </a:r>
            <a:r>
              <a:rPr lang="es-EC" sz="36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s-EC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rprete de la Ley como un incrédulo, quien fue confrontado con la Ley misma para que reconociese su problema</a:t>
            </a:r>
            <a:r>
              <a:rPr lang="es-EC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s-EC" sz="36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36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s-EC" sz="36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Gálatas  3:24</a:t>
            </a:r>
            <a:endParaRPr lang="es-EC" sz="36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Half Frame 9"/>
          <p:cNvSpPr/>
          <p:nvPr/>
        </p:nvSpPr>
        <p:spPr>
          <a:xfrm>
            <a:off x="147931" y="808843"/>
            <a:ext cx="8168500" cy="1414812"/>
          </a:xfrm>
          <a:prstGeom prst="half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23452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Prioridades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UcPeriod" startAt="3"/>
            </a:pPr>
            <a:r>
              <a:rPr lang="es-ES" b="1" dirty="0" smtClean="0">
                <a:effectLst/>
              </a:rPr>
              <a:t>La Instrucción sobre las Prioridades - Lucas 10:38-42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10:38 - Jesús fue recibido en la casa de Marta, María y Lázaro como un </a:t>
            </a:r>
            <a:r>
              <a:rPr lang="es-ES" b="1" u="sng" dirty="0" smtClean="0">
                <a:effectLst/>
              </a:rPr>
              <a:t>amigo</a:t>
            </a:r>
            <a:r>
              <a:rPr lang="es-ES" dirty="0" smtClean="0">
                <a:effectLst/>
              </a:rPr>
              <a:t>.</a:t>
            </a:r>
          </a:p>
          <a:p>
            <a:pPr lvl="2"/>
            <a:r>
              <a:rPr lang="es-ES" dirty="0" smtClean="0">
                <a:effectLst/>
              </a:rPr>
              <a:t>Lucas 10:39 - María tomó la posición de una </a:t>
            </a:r>
            <a:r>
              <a:rPr lang="es-ES" b="1" u="sng" dirty="0" smtClean="0">
                <a:effectLst/>
              </a:rPr>
              <a:t>discípula</a:t>
            </a:r>
            <a:r>
              <a:rPr lang="es-ES" dirty="0" smtClean="0">
                <a:effectLst/>
              </a:rPr>
              <a:t> humilde, con ganas de aprender al Maestro.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57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Prioridades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3"/>
            </a:pPr>
            <a:r>
              <a:rPr lang="es-ES" dirty="0" smtClean="0">
                <a:effectLst/>
              </a:rPr>
              <a:t>Lucas 10:40 - Marta estaba preocupada por preparar una buena comida para el Señor y expresó su descontento por la falta de ayuda de </a:t>
            </a:r>
            <a:r>
              <a:rPr lang="es-ES" b="1" u="sng" dirty="0" smtClean="0">
                <a:effectLst/>
              </a:rPr>
              <a:t>María</a:t>
            </a:r>
            <a:r>
              <a:rPr lang="es-ES" dirty="0" smtClean="0">
                <a:effectLst/>
              </a:rPr>
              <a:t>.</a:t>
            </a:r>
          </a:p>
          <a:p>
            <a:pPr lvl="2">
              <a:buAutoNum type="arabicPeriod" startAt="3"/>
            </a:pPr>
            <a:r>
              <a:rPr lang="es-ES" dirty="0" smtClean="0">
                <a:effectLst/>
              </a:rPr>
              <a:t>Lucas 10:41-42 - El Señor explicó con calma a Marta la diferencia entre elegir lo temporal frente a lo </a:t>
            </a:r>
            <a:r>
              <a:rPr lang="es-ES" b="1" u="sng" dirty="0" smtClean="0">
                <a:effectLst/>
              </a:rPr>
              <a:t>eterno</a:t>
            </a:r>
            <a:r>
              <a:rPr lang="es-ES" dirty="0" smtClean="0">
                <a:effectLst/>
              </a:rPr>
              <a:t>. 2 Corintios 4:16-18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444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sobre la Oración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 startAt="4"/>
            </a:pPr>
            <a:r>
              <a:rPr lang="es-ES" b="1" dirty="0" smtClean="0">
                <a:effectLst/>
              </a:rPr>
              <a:t>Las Instrucción Sobre la Oración - Lucas 11:1-13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11:1 - La vida de </a:t>
            </a:r>
            <a:r>
              <a:rPr lang="es-ES" b="1" u="sng" dirty="0" smtClean="0">
                <a:effectLst/>
              </a:rPr>
              <a:t>oración</a:t>
            </a:r>
            <a:r>
              <a:rPr lang="es-ES" dirty="0" smtClean="0">
                <a:effectLst/>
              </a:rPr>
              <a:t> de Jesús impresionó a Sus discípulos, y le pidieron una lección sobre la oración.</a:t>
            </a:r>
          </a:p>
        </p:txBody>
      </p:sp>
    </p:spTree>
    <p:extLst>
      <p:ext uri="{BB962C8B-B14F-4D97-AF65-F5344CB8AC3E}">
        <p14:creationId xmlns:p14="http://schemas.microsoft.com/office/powerpoint/2010/main" val="2485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sobre la Oración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2"/>
            </a:pPr>
            <a:r>
              <a:rPr lang="es-ES" dirty="0" smtClean="0">
                <a:effectLst/>
              </a:rPr>
              <a:t>Lucas 11:2-4 - Después de advertirles en contra de la oración ritualista, Jesús dio seis elementos básicos de una oración </a:t>
            </a:r>
            <a:r>
              <a:rPr lang="es-ES" b="1" u="sng" dirty="0" smtClean="0">
                <a:effectLst/>
              </a:rPr>
              <a:t>efectiva</a:t>
            </a:r>
            <a:r>
              <a:rPr lang="es-ES" dirty="0" smtClean="0">
                <a:effectLst/>
              </a:rPr>
              <a:t>.</a:t>
            </a:r>
          </a:p>
          <a:p>
            <a:pPr lvl="3"/>
            <a:r>
              <a:rPr lang="es-ES" i="1" dirty="0" smtClean="0">
                <a:effectLst/>
              </a:rPr>
              <a:t>“Padre”</a:t>
            </a:r>
            <a:r>
              <a:rPr lang="es-ES" dirty="0" smtClean="0">
                <a:effectLst/>
              </a:rPr>
              <a:t> - La base para la oración eficaz de un creyente es su relación con el Padre por medio de su </a:t>
            </a:r>
            <a:r>
              <a:rPr lang="es-ES" b="1" u="sng" dirty="0" smtClean="0">
                <a:effectLst/>
              </a:rPr>
              <a:t>fe</a:t>
            </a:r>
            <a:r>
              <a:rPr lang="es-ES" dirty="0" smtClean="0">
                <a:effectLst/>
              </a:rPr>
              <a:t> en Cristo. Hebreos 4:16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28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sobre la Oración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85950" lvl="3" indent="-514350">
              <a:buFont typeface="+mj-lt"/>
              <a:buAutoNum type="alphaLcPeriod" startAt="2"/>
            </a:pPr>
            <a:r>
              <a:rPr lang="es-ES" i="1" dirty="0" smtClean="0">
                <a:effectLst/>
              </a:rPr>
              <a:t>“Santificado sea tu nombre”</a:t>
            </a:r>
            <a:r>
              <a:rPr lang="es-ES" dirty="0" smtClean="0">
                <a:effectLst/>
              </a:rPr>
              <a:t> - La oración sirve como una petición a Dios para hacer Su </a:t>
            </a:r>
            <a:r>
              <a:rPr lang="es-ES" b="1" u="sng" dirty="0" smtClean="0">
                <a:effectLst/>
              </a:rPr>
              <a:t>carácter</a:t>
            </a:r>
            <a:r>
              <a:rPr lang="es-ES" dirty="0" smtClean="0">
                <a:effectLst/>
              </a:rPr>
              <a:t> (Persona) conocido.</a:t>
            </a:r>
          </a:p>
          <a:p>
            <a:pPr lvl="3">
              <a:buAutoNum type="alphaLcPeriod" startAt="2"/>
            </a:pPr>
            <a:r>
              <a:rPr lang="es-ES" i="1" dirty="0" smtClean="0">
                <a:effectLst/>
              </a:rPr>
              <a:t>“Venga tu Reino”</a:t>
            </a:r>
            <a:r>
              <a:rPr lang="es-ES" dirty="0" smtClean="0">
                <a:effectLst/>
              </a:rPr>
              <a:t> - La oración debe ser </a:t>
            </a:r>
            <a:r>
              <a:rPr lang="es-ES" u="sng" dirty="0" smtClean="0">
                <a:effectLst/>
              </a:rPr>
              <a:t>conforme</a:t>
            </a:r>
            <a:r>
              <a:rPr lang="es-ES" dirty="0" smtClean="0">
                <a:effectLst/>
              </a:rPr>
              <a:t> a la voluntad de Dios.</a:t>
            </a:r>
          </a:p>
          <a:p>
            <a:pPr lvl="3">
              <a:buAutoNum type="alphaLcPeriod" startAt="2"/>
            </a:pPr>
            <a:r>
              <a:rPr lang="es-ES" i="1" dirty="0" smtClean="0">
                <a:effectLst/>
              </a:rPr>
              <a:t>“El pan nuestro de cada día, dánoslo hoy”</a:t>
            </a:r>
            <a:r>
              <a:rPr lang="es-ES" dirty="0" smtClean="0">
                <a:effectLst/>
              </a:rPr>
              <a:t> - El pedir al Padre por la provisión diaria, refleja el entendimiento del creyente, que es totalmente dependiente de Él para </a:t>
            </a:r>
            <a:r>
              <a:rPr lang="es-ES" b="1" u="sng" dirty="0" smtClean="0">
                <a:effectLst/>
              </a:rPr>
              <a:t>todo</a:t>
            </a:r>
            <a:r>
              <a:rPr lang="es-ES" dirty="0" smtClean="0">
                <a:effectLst/>
              </a:rPr>
              <a:t> en la vida. Filipenses 4:6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5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Misión </a:t>
            </a:r>
            <a:r>
              <a:rPr lang="es-ES" dirty="0"/>
              <a:t>de los </a:t>
            </a:r>
            <a:r>
              <a:rPr lang="es-ES" dirty="0" smtClean="0"/>
              <a:t>Setenta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romanUcPeriod" startAt="15"/>
            </a:pPr>
            <a:r>
              <a:rPr lang="es-ES" b="1" dirty="0" smtClean="0">
                <a:effectLst/>
              </a:rPr>
              <a:t>Instrucción y </a:t>
            </a:r>
            <a:r>
              <a:rPr lang="es-ES" b="1" dirty="0">
                <a:effectLst/>
              </a:rPr>
              <a:t>Conflicto - Lucas 10:1-13:21, Juan 10:22-42</a:t>
            </a:r>
            <a:endParaRPr lang="es-ES" sz="2000" dirty="0">
              <a:effectLst/>
            </a:endParaRPr>
          </a:p>
          <a:p>
            <a:pPr lvl="1"/>
            <a:r>
              <a:rPr lang="es-ES" b="1" dirty="0">
                <a:effectLst/>
              </a:rPr>
              <a:t>El envío de los Setenta Ministros - Lucas 10:1-24</a:t>
            </a:r>
            <a:endParaRPr lang="es-ES" sz="2800" dirty="0">
              <a:effectLst/>
            </a:endParaRPr>
          </a:p>
          <a:p>
            <a:pPr lvl="2"/>
            <a:r>
              <a:rPr lang="es-ES" dirty="0">
                <a:effectLst/>
              </a:rPr>
              <a:t>Lucas 10:1 - El ministerio </a:t>
            </a:r>
            <a:r>
              <a:rPr lang="es-ES" b="1" u="sng" dirty="0">
                <a:effectLst/>
              </a:rPr>
              <a:t>terrenal</a:t>
            </a:r>
            <a:r>
              <a:rPr lang="es-ES" dirty="0">
                <a:effectLst/>
              </a:rPr>
              <a:t> del Señor estaba llegando a su fin, pero muchos lugares todavía necesitaban ministración. </a:t>
            </a:r>
            <a:endParaRPr lang="es-E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16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sobre la Oración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885950" lvl="3" indent="-514350">
              <a:buFont typeface="+mj-lt"/>
              <a:buAutoNum type="alphaLcPeriod" startAt="5"/>
            </a:pPr>
            <a:r>
              <a:rPr lang="es-ES" i="1" dirty="0" smtClean="0">
                <a:effectLst/>
              </a:rPr>
              <a:t>“Perdónanos”</a:t>
            </a:r>
            <a:r>
              <a:rPr lang="es-ES" dirty="0" smtClean="0">
                <a:effectLst/>
              </a:rPr>
              <a:t> - Una conciencia </a:t>
            </a:r>
            <a:r>
              <a:rPr lang="es-ES" b="1" u="sng" dirty="0" smtClean="0">
                <a:effectLst/>
              </a:rPr>
              <a:t>limpia</a:t>
            </a:r>
            <a:r>
              <a:rPr lang="es-ES" dirty="0" smtClean="0">
                <a:effectLst/>
              </a:rPr>
              <a:t> es necesaria para la oración efectiva. 1 Juan 1:9</a:t>
            </a:r>
          </a:p>
          <a:p>
            <a:pPr lvl="3">
              <a:buAutoNum type="alphaLcPeriod" startAt="5"/>
            </a:pPr>
            <a:r>
              <a:rPr lang="es-ES" i="1" dirty="0" smtClean="0">
                <a:effectLst/>
              </a:rPr>
              <a:t>“No nos metas en tentación”</a:t>
            </a:r>
            <a:r>
              <a:rPr lang="es-ES" dirty="0" smtClean="0">
                <a:effectLst/>
              </a:rPr>
              <a:t> - Un </a:t>
            </a:r>
            <a:r>
              <a:rPr lang="es-ES" b="1" u="sng" dirty="0" smtClean="0">
                <a:effectLst/>
              </a:rPr>
              <a:t>caminar</a:t>
            </a:r>
            <a:r>
              <a:rPr lang="es-ES" dirty="0" smtClean="0">
                <a:effectLst/>
              </a:rPr>
              <a:t> espiritual efectivo demanda que reconozcamos nuestra debilidad de pecado y que expresemos nuestra necesidad de la ayuda de Dios para decir no al pecado. Oramos para que Dios nos proteja de las tentaciones. Gálatas 5:16-17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41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sobre la Oración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3"/>
            </a:pPr>
            <a:r>
              <a:rPr lang="es-ES" dirty="0" smtClean="0">
                <a:effectLst/>
              </a:rPr>
              <a:t>Lucas 11:5-8 - Después de haber proporcionado los elementos básicos de la oración, Jesús ilustró la necesidad de </a:t>
            </a:r>
            <a:r>
              <a:rPr lang="es-ES" b="1" u="sng" dirty="0" smtClean="0">
                <a:effectLst/>
              </a:rPr>
              <a:t>persistir</a:t>
            </a:r>
            <a:r>
              <a:rPr lang="es-ES" dirty="0" smtClean="0">
                <a:effectLst/>
              </a:rPr>
              <a:t> en la oración.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48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sobre la Oración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Lucas 11:9-10 - Jesús indicó que Dios el </a:t>
            </a:r>
            <a:r>
              <a:rPr lang="es-ES" b="1" u="sng" dirty="0" smtClean="0">
                <a:effectLst/>
              </a:rPr>
              <a:t>Padre</a:t>
            </a:r>
            <a:r>
              <a:rPr lang="es-ES" dirty="0" smtClean="0">
                <a:effectLst/>
              </a:rPr>
              <a:t> escucha la oración persistente.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11:11-13 - El creyente debe persistir en la oración porque su primer acercamiento a Dios en la oración puede no coincidir con la voluntad de Dios. A como continúe trayendo su solicitud ante el Señor, el debería revaluar su petición y </a:t>
            </a:r>
            <a:r>
              <a:rPr lang="es-ES" b="1" u="sng" dirty="0" smtClean="0">
                <a:effectLst/>
              </a:rPr>
              <a:t>motivación</a:t>
            </a:r>
            <a:r>
              <a:rPr lang="es-ES" dirty="0" smtClean="0">
                <a:effectLst/>
              </a:rPr>
              <a:t>, esperando eventualmente que coincida con la voluntad de Dios.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73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Los Lideres Rechazan a Jesús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UcPeriod" startAt="5"/>
            </a:pPr>
            <a:r>
              <a:rPr lang="es-ES" b="1" dirty="0" smtClean="0">
                <a:effectLst/>
              </a:rPr>
              <a:t>Una vez más los Lideres Rechazan a Jesús Después de Otra Sanación - Lucas 11:14-54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11:14 - La situación aquí es similar a la del relato de Mateo 12:22-24.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8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Lideres Rechazan a Jesús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0" lvl="2" indent="-514350">
              <a:buFont typeface="+mj-lt"/>
              <a:buAutoNum type="arabicPeriod" startAt="2"/>
            </a:pPr>
            <a:r>
              <a:rPr lang="es-ES" dirty="0" smtClean="0">
                <a:effectLst/>
              </a:rPr>
              <a:t>Lucas 11:15 - Sin embargo, los relatos de Lucas y Mateo son </a:t>
            </a:r>
            <a:r>
              <a:rPr lang="es-ES" b="1" u="sng" dirty="0" smtClean="0">
                <a:effectLst/>
              </a:rPr>
              <a:t>diferentes</a:t>
            </a:r>
            <a:r>
              <a:rPr lang="es-ES" dirty="0" smtClean="0">
                <a:effectLst/>
              </a:rPr>
              <a:t> en varios aspectos.</a:t>
            </a:r>
          </a:p>
          <a:p>
            <a:pPr lvl="3"/>
            <a:r>
              <a:rPr lang="es-ES" dirty="0" smtClean="0">
                <a:effectLst/>
              </a:rPr>
              <a:t>El relato de Lucas tuvo lugar en </a:t>
            </a:r>
            <a:r>
              <a:rPr lang="es-ES" b="1" u="sng" dirty="0" smtClean="0">
                <a:effectLst/>
              </a:rPr>
              <a:t>Judea</a:t>
            </a:r>
            <a:r>
              <a:rPr lang="es-ES" dirty="0" smtClean="0">
                <a:effectLst/>
              </a:rPr>
              <a:t>, mientras que el de Mateo en Galilea.</a:t>
            </a:r>
          </a:p>
          <a:p>
            <a:pPr lvl="3"/>
            <a:r>
              <a:rPr lang="es-ES" dirty="0" smtClean="0">
                <a:effectLst/>
              </a:rPr>
              <a:t>El hombre de Lucas era mudo, pero el de Mateo era mudo y </a:t>
            </a:r>
            <a:r>
              <a:rPr lang="es-ES" b="1" u="sng" dirty="0" smtClean="0">
                <a:effectLst/>
              </a:rPr>
              <a:t>ciego</a:t>
            </a:r>
            <a:r>
              <a:rPr lang="es-ES" dirty="0" smtClean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27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Lideres Rechazan a Jesús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85950" lvl="3" indent="-514350">
              <a:buFont typeface="+mj-lt"/>
              <a:buAutoNum type="alphaLcPeriod" startAt="3"/>
            </a:pPr>
            <a:r>
              <a:rPr lang="es-ES" dirty="0" smtClean="0">
                <a:effectLst/>
              </a:rPr>
              <a:t>Después de la sanación en Lucas, Jesús tuvo una comida con un Fariseo, mientras que en Mateo, después de la sanación, el Señor empieza a enseñar usando las </a:t>
            </a:r>
            <a:r>
              <a:rPr lang="es-ES" b="1" u="sng" dirty="0" smtClean="0">
                <a:effectLst/>
              </a:rPr>
              <a:t>parábolas</a:t>
            </a:r>
            <a:r>
              <a:rPr lang="es-ES" dirty="0" smtClean="0">
                <a:effectLst/>
              </a:rPr>
              <a:t>,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804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Lideres Rechazan a Jesús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3"/>
            </a:pPr>
            <a:r>
              <a:rPr lang="es-ES" dirty="0" smtClean="0">
                <a:effectLst/>
              </a:rPr>
              <a:t>Lucas 11:16-26 - El </a:t>
            </a:r>
            <a:r>
              <a:rPr lang="es-ES" b="1" u="sng" dirty="0" smtClean="0">
                <a:effectLst/>
              </a:rPr>
              <a:t>argumento</a:t>
            </a:r>
            <a:r>
              <a:rPr lang="es-ES" dirty="0" smtClean="0">
                <a:effectLst/>
              </a:rPr>
              <a:t> del Señor en contra de las acusaciones era similar a los de Mateo 12:25-45. (Ver las notas en esa sección)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9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Lideres Rechazan a Jesús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Lucas 11:27 - Mientras refutaba la acusación en contra Suya, Jesús fue interrumpido por una </a:t>
            </a:r>
            <a:r>
              <a:rPr lang="es-ES" b="1" u="sng" dirty="0" smtClean="0">
                <a:effectLst/>
              </a:rPr>
              <a:t>mujer</a:t>
            </a:r>
            <a:r>
              <a:rPr lang="es-ES" dirty="0" smtClean="0">
                <a:effectLst/>
              </a:rPr>
              <a:t> que gritaba acerca de la felicidad de Su madre por tener a El como su hijo.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11:28 - Jesús respondió que la verdadera felicidad sólo viene por el oír y </a:t>
            </a:r>
            <a:r>
              <a:rPr lang="es-ES" b="1" u="sng" dirty="0" smtClean="0">
                <a:effectLst/>
              </a:rPr>
              <a:t>obedecer</a:t>
            </a:r>
            <a:r>
              <a:rPr lang="es-ES" dirty="0" smtClean="0">
                <a:effectLst/>
              </a:rPr>
              <a:t> la Palabra de Dios.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11:29-36 - El Señor respondió a estas acusaciones enseñando </a:t>
            </a:r>
            <a:r>
              <a:rPr lang="es-ES" b="1" u="sng" dirty="0" smtClean="0">
                <a:effectLst/>
              </a:rPr>
              <a:t>Verdades</a:t>
            </a:r>
            <a:r>
              <a:rPr lang="es-ES" dirty="0" smtClean="0">
                <a:effectLst/>
              </a:rPr>
              <a:t> similares a las de Mateo 12 y el Sermón de Monte. (Vea las notas de esas secciones).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0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Lideres Rechazan a Jesús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7"/>
            </a:pPr>
            <a:r>
              <a:rPr lang="es-ES" dirty="0" smtClean="0">
                <a:effectLst/>
              </a:rPr>
              <a:t>Lucas 11:37-38 – Los Fariseos invitaron a Jesús a comer, pero lo </a:t>
            </a:r>
            <a:r>
              <a:rPr lang="es-ES" b="1" u="sng" dirty="0" smtClean="0">
                <a:effectLst/>
              </a:rPr>
              <a:t>juzgaron</a:t>
            </a:r>
            <a:r>
              <a:rPr lang="es-ES" dirty="0" smtClean="0">
                <a:effectLst/>
              </a:rPr>
              <a:t> por no seguir las tradiciones de la limpieza ceremonial.</a:t>
            </a:r>
          </a:p>
          <a:p>
            <a:pPr lvl="2">
              <a:buAutoNum type="arabicPeriod" startAt="7"/>
            </a:pPr>
            <a:r>
              <a:rPr lang="es-ES" dirty="0" smtClean="0">
                <a:effectLst/>
              </a:rPr>
              <a:t>Lucas 11:39-41 - El Señor denunció a los Fariseos por su atención a los </a:t>
            </a:r>
            <a:r>
              <a:rPr lang="es-ES" b="1" u="sng" dirty="0" smtClean="0">
                <a:effectLst/>
              </a:rPr>
              <a:t>detalles</a:t>
            </a:r>
            <a:r>
              <a:rPr lang="es-ES" dirty="0" smtClean="0">
                <a:effectLst/>
              </a:rPr>
              <a:t> legalistas y comenzó a anunciar juicio (</a:t>
            </a:r>
            <a:r>
              <a:rPr lang="es-ES" i="1" dirty="0" smtClean="0">
                <a:effectLst/>
              </a:rPr>
              <a:t>“ay de vosotros”</a:t>
            </a:r>
            <a:r>
              <a:rPr lang="es-ES" dirty="0" smtClean="0">
                <a:effectLst/>
              </a:rPr>
              <a:t>) sobre sus acciones.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76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Lideres Rechazan a Jesús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9"/>
            </a:pPr>
            <a:r>
              <a:rPr lang="es-ES" dirty="0" smtClean="0">
                <a:effectLst/>
              </a:rPr>
              <a:t>Lucas 11:42-52 - Estas condenas contra el orgullo y la falta de amor que les hacía impuros en el </a:t>
            </a:r>
            <a:r>
              <a:rPr lang="es-ES" b="1" u="sng" dirty="0" smtClean="0">
                <a:effectLst/>
              </a:rPr>
              <a:t>interior</a:t>
            </a:r>
            <a:r>
              <a:rPr lang="es-ES" dirty="0" smtClean="0">
                <a:effectLst/>
              </a:rPr>
              <a:t>, son similares a las penas de Mateo 23. (Vea las notas.)</a:t>
            </a:r>
          </a:p>
          <a:p>
            <a:pPr lvl="2">
              <a:buAutoNum type="arabicPeriod" startAt="9"/>
            </a:pPr>
            <a:r>
              <a:rPr lang="es-ES" dirty="0" smtClean="0">
                <a:effectLst/>
              </a:rPr>
              <a:t>Lucas 11:53-54 - Reaccionando con hostilidad renovada, los líderes religiosos comenzaron a buscar la manera de atrapar a Jesús. Buscaban cualquier </a:t>
            </a:r>
            <a:r>
              <a:rPr lang="es-ES" b="1" u="sng" dirty="0" smtClean="0">
                <a:effectLst/>
              </a:rPr>
              <a:t>palabra</a:t>
            </a:r>
            <a:r>
              <a:rPr lang="es-ES" dirty="0" smtClean="0">
                <a:effectLst/>
              </a:rPr>
              <a:t> errónea que podían utilizar para incriminarlo.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71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Misión de los Setenta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2"/>
            </a:pPr>
            <a:r>
              <a:rPr lang="es-ES" dirty="0" smtClean="0">
                <a:effectLst/>
              </a:rPr>
              <a:t>Lucas 10:2 - Jesús envió a setenta discípulos de </a:t>
            </a:r>
            <a:r>
              <a:rPr lang="es-ES" b="1" u="sng" dirty="0" smtClean="0">
                <a:effectLst/>
              </a:rPr>
              <a:t>dos</a:t>
            </a:r>
            <a:r>
              <a:rPr lang="es-ES" dirty="0" smtClean="0">
                <a:effectLst/>
              </a:rPr>
              <a:t> en </a:t>
            </a:r>
            <a:r>
              <a:rPr lang="es-ES" b="1" u="sng" dirty="0" smtClean="0">
                <a:effectLst/>
              </a:rPr>
              <a:t>dos</a:t>
            </a:r>
            <a:r>
              <a:rPr lang="es-ES" dirty="0" smtClean="0">
                <a:effectLst/>
              </a:rPr>
              <a:t> a predicar y a sanar.</a:t>
            </a:r>
          </a:p>
          <a:p>
            <a:pPr lvl="2">
              <a:buAutoNum type="arabicPeriod" startAt="2"/>
            </a:pPr>
            <a:r>
              <a:rPr lang="es-ES" dirty="0" smtClean="0">
                <a:effectLst/>
              </a:rPr>
              <a:t>Lucas 10:3-4 - El Señor señaló el </a:t>
            </a:r>
            <a:r>
              <a:rPr lang="es-ES" b="1" u="sng" dirty="0" smtClean="0">
                <a:effectLst/>
              </a:rPr>
              <a:t>peligro</a:t>
            </a:r>
            <a:r>
              <a:rPr lang="es-ES" dirty="0" smtClean="0">
                <a:effectLst/>
              </a:rPr>
              <a:t> en el servicio a Él y la necesidad de no dar prioridad a las posesiones materiales de la vida.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028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</a:t>
            </a:r>
            <a:r>
              <a:rPr lang="es-ES" dirty="0"/>
              <a:t>sobre la Hipocresía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 startAt="6"/>
            </a:pPr>
            <a:r>
              <a:rPr lang="es-ES" b="1" dirty="0" smtClean="0">
                <a:effectLst/>
              </a:rPr>
              <a:t>Las Instrucciones a los Discípulos sobre la Hipocresía - Lucas 12:1-12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12:1a - Evidentemente, la confrontación entre </a:t>
            </a:r>
            <a:r>
              <a:rPr lang="es-ES" b="1" u="sng" dirty="0" smtClean="0">
                <a:effectLst/>
              </a:rPr>
              <a:t>Jesús</a:t>
            </a:r>
            <a:r>
              <a:rPr lang="es-ES" dirty="0" smtClean="0">
                <a:effectLst/>
              </a:rPr>
              <a:t> y los fariseos cautivó el interés de miles de personas.</a:t>
            </a:r>
          </a:p>
        </p:txBody>
      </p:sp>
    </p:spTree>
    <p:extLst>
      <p:ext uri="{BB962C8B-B14F-4D97-AF65-F5344CB8AC3E}">
        <p14:creationId xmlns:p14="http://schemas.microsoft.com/office/powerpoint/2010/main" val="31969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</a:t>
            </a:r>
            <a:r>
              <a:rPr lang="es-ES" dirty="0"/>
              <a:t>sobre la Hipocresía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2"/>
            </a:pPr>
            <a:r>
              <a:rPr lang="es-ES" dirty="0" smtClean="0">
                <a:effectLst/>
              </a:rPr>
              <a:t>Lucas 12:1b - La hipocresía se desarrolla lentamente, pero con el tiempo impregna todo el </a:t>
            </a:r>
            <a:r>
              <a:rPr lang="es-ES" b="1" u="sng" dirty="0" smtClean="0">
                <a:effectLst/>
              </a:rPr>
              <a:t>pensamiento</a:t>
            </a:r>
            <a:r>
              <a:rPr lang="es-ES" dirty="0" smtClean="0">
                <a:effectLst/>
              </a:rPr>
              <a:t>, al igual que la levadura penetra el pan.</a:t>
            </a:r>
          </a:p>
          <a:p>
            <a:pPr lvl="2">
              <a:buAutoNum type="arabicPeriod" startAt="2"/>
            </a:pPr>
            <a:r>
              <a:rPr lang="es-ES" dirty="0" smtClean="0">
                <a:effectLst/>
              </a:rPr>
              <a:t>Lucas 12:2-3 - El intento de ocultar los pecados es ser corto de vista, porque </a:t>
            </a:r>
            <a:r>
              <a:rPr lang="es-ES" b="1" u="sng" dirty="0" smtClean="0">
                <a:effectLst/>
              </a:rPr>
              <a:t>todo</a:t>
            </a:r>
            <a:r>
              <a:rPr lang="es-ES" dirty="0" smtClean="0">
                <a:effectLst/>
              </a:rPr>
              <a:t> será revelado en el tiempo perfecto de Dios.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18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</a:t>
            </a:r>
            <a:r>
              <a:rPr lang="es-ES" dirty="0"/>
              <a:t>sobre la Hipocresía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Lucas 12:4-5 - Jesús explicó que no se debe temer a los hombres, sino a Dios quien los juzgará. Todos deben </a:t>
            </a:r>
            <a:r>
              <a:rPr lang="es-ES" b="1" u="sng" dirty="0" smtClean="0">
                <a:effectLst/>
              </a:rPr>
              <a:t>respetarle</a:t>
            </a:r>
            <a:r>
              <a:rPr lang="es-ES" dirty="0" smtClean="0">
                <a:effectLst/>
              </a:rPr>
              <a:t> a El. Proverbios 16:6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12:6-7 - A pesar de que Dios es el Juez, Él </a:t>
            </a:r>
            <a:r>
              <a:rPr lang="es-ES" b="1" u="sng" dirty="0" smtClean="0">
                <a:effectLst/>
              </a:rPr>
              <a:t>cuida</a:t>
            </a:r>
            <a:r>
              <a:rPr lang="es-ES" dirty="0" smtClean="0">
                <a:effectLst/>
              </a:rPr>
              <a:t> de Su creación.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12:8-9 - Negar al Señor indica temor al hombre, en lugar de respeto a </a:t>
            </a:r>
            <a:r>
              <a:rPr lang="es-ES" b="1" u="sng" dirty="0" smtClean="0">
                <a:effectLst/>
              </a:rPr>
              <a:t>Dios</a:t>
            </a:r>
            <a:r>
              <a:rPr lang="es-ES" dirty="0" smtClean="0">
                <a:effectLst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49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</a:t>
            </a:r>
            <a:r>
              <a:rPr lang="es-ES" dirty="0"/>
              <a:t>sobre la Hipocresía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7"/>
            </a:pPr>
            <a:r>
              <a:rPr lang="es-ES" dirty="0" smtClean="0">
                <a:effectLst/>
              </a:rPr>
              <a:t>Lucas 12:10 - La blasfemia contra el Espíritu Santo fue cometida sólo por la </a:t>
            </a:r>
            <a:r>
              <a:rPr lang="es-ES" b="1" u="sng" dirty="0" smtClean="0">
                <a:effectLst/>
              </a:rPr>
              <a:t>generación</a:t>
            </a:r>
            <a:r>
              <a:rPr lang="es-ES" dirty="0" smtClean="0">
                <a:effectLst/>
              </a:rPr>
              <a:t> de los días de Jesús, porque no creían que Él era el Mesías.</a:t>
            </a:r>
          </a:p>
          <a:p>
            <a:pPr lvl="2">
              <a:buAutoNum type="arabicPeriod" startAt="7"/>
            </a:pPr>
            <a:r>
              <a:rPr lang="es-ES" dirty="0" smtClean="0">
                <a:effectLst/>
              </a:rPr>
              <a:t>Lucas 12:11-12 - La situación descrita por Jesús es más grave cuando los hombres son tentados a temer al hombre y negar a Dios. Jesús prometió que el Espíritu Santo les daría </a:t>
            </a:r>
            <a:r>
              <a:rPr lang="es-ES" b="1" u="sng" dirty="0" smtClean="0">
                <a:effectLst/>
              </a:rPr>
              <a:t>fuerza</a:t>
            </a:r>
            <a:r>
              <a:rPr lang="es-ES" dirty="0" smtClean="0">
                <a:effectLst/>
              </a:rPr>
              <a:t> en ese momento de tensión. Hechos 4:5-12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62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</a:t>
            </a:r>
            <a:r>
              <a:rPr lang="es-ES" dirty="0"/>
              <a:t>sobre la Codicia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+mj-lt"/>
              <a:buAutoNum type="alphaUcPeriod" startAt="7"/>
            </a:pPr>
            <a:r>
              <a:rPr lang="es-ES" b="1" dirty="0">
                <a:effectLst/>
              </a:rPr>
              <a:t>Las Instrucciones para los Discípulos sobre la Codicia - </a:t>
            </a:r>
            <a:r>
              <a:rPr lang="es-ES" b="1" dirty="0" smtClean="0">
                <a:effectLst/>
              </a:rPr>
              <a:t>Lucas 12:13-34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12:13 - Jesús fue interrumpido de nuevo, esta vez por un </a:t>
            </a:r>
            <a:r>
              <a:rPr lang="es-ES" b="1" u="sng" dirty="0" smtClean="0">
                <a:effectLst/>
              </a:rPr>
              <a:t>hombre</a:t>
            </a:r>
            <a:r>
              <a:rPr lang="es-ES" dirty="0" smtClean="0">
                <a:effectLst/>
              </a:rPr>
              <a:t> que quería que interviniera en un asunto de herencia.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11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</a:t>
            </a:r>
            <a:r>
              <a:rPr lang="es-ES" dirty="0"/>
              <a:t>sobre la Codicia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2"/>
            </a:pPr>
            <a:r>
              <a:rPr lang="es-ES" dirty="0" smtClean="0">
                <a:effectLst/>
              </a:rPr>
              <a:t>Lucas 12:14-15 - Jesús mostró poca preocupación por la cuestión legal, pero una gran preocupación por su actitud de </a:t>
            </a:r>
            <a:r>
              <a:rPr lang="es-ES" b="1" u="sng" dirty="0" smtClean="0">
                <a:effectLst/>
              </a:rPr>
              <a:t>codicia</a:t>
            </a:r>
            <a:r>
              <a:rPr lang="es-ES" dirty="0" smtClean="0">
                <a:effectLst/>
              </a:rPr>
              <a:t>.</a:t>
            </a:r>
          </a:p>
          <a:p>
            <a:pPr lvl="2">
              <a:buAutoNum type="arabicPeriod" startAt="2"/>
            </a:pPr>
            <a:r>
              <a:rPr lang="es-ES" dirty="0" smtClean="0">
                <a:effectLst/>
              </a:rPr>
              <a:t>Lucas 12:16-20 - Jesús enfatizó el problema de la codicia a través de la parábola del hombre </a:t>
            </a:r>
            <a:r>
              <a:rPr lang="es-ES" b="1" u="sng" dirty="0" smtClean="0">
                <a:effectLst/>
              </a:rPr>
              <a:t>rico</a:t>
            </a:r>
            <a:r>
              <a:rPr lang="es-ES" dirty="0" smtClean="0">
                <a:effectLst/>
              </a:rPr>
              <a:t> egoísta, que guardaba las riquezas para sí mismo.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867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</a:t>
            </a:r>
            <a:r>
              <a:rPr lang="es-ES" dirty="0"/>
              <a:t>sobre la Codicia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Lucas 12:21 - Ya que las posesiones materiales no pueden tomarse para la eternidad y que podemos morir en cualquier momento, hay que centrarse en el tesoro </a:t>
            </a:r>
            <a:r>
              <a:rPr lang="es-ES" b="1" u="sng" dirty="0" smtClean="0">
                <a:effectLst/>
              </a:rPr>
              <a:t>eterno</a:t>
            </a:r>
            <a:r>
              <a:rPr lang="es-ES" dirty="0" smtClean="0">
                <a:effectLst/>
              </a:rPr>
              <a:t>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12:22 - Los bienes materiales no son </a:t>
            </a:r>
            <a:r>
              <a:rPr lang="es-ES" b="1" u="sng" dirty="0" smtClean="0">
                <a:effectLst/>
              </a:rPr>
              <a:t>malos</a:t>
            </a:r>
            <a:r>
              <a:rPr lang="es-ES" dirty="0" smtClean="0">
                <a:effectLst/>
              </a:rPr>
              <a:t>, pero no debemos de sobre-invertir nuestro tiempo en esos detalles de la vida.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27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</a:t>
            </a:r>
            <a:r>
              <a:rPr lang="es-ES" dirty="0"/>
              <a:t>sobre la Codicia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6"/>
            </a:pPr>
            <a:r>
              <a:rPr lang="es-ES" dirty="0" smtClean="0">
                <a:effectLst/>
              </a:rPr>
              <a:t>Lucas 12:23-24 - La clave para vencer la codicia, es vivir la vida </a:t>
            </a:r>
            <a:r>
              <a:rPr lang="es-ES" b="1" u="sng" dirty="0" smtClean="0">
                <a:effectLst/>
              </a:rPr>
              <a:t>centrada</a:t>
            </a:r>
            <a:r>
              <a:rPr lang="es-ES" dirty="0" smtClean="0">
                <a:effectLst/>
              </a:rPr>
              <a:t> en el Padre celestial, que nos ama y nos cuida.</a:t>
            </a:r>
          </a:p>
          <a:p>
            <a:pPr lvl="2">
              <a:buAutoNum type="arabicPeriod" startAt="6"/>
            </a:pPr>
            <a:r>
              <a:rPr lang="es-ES" dirty="0" smtClean="0">
                <a:effectLst/>
              </a:rPr>
              <a:t>Lucas 12:25-26 - La preocupación no logra nada, pero </a:t>
            </a:r>
            <a:r>
              <a:rPr lang="es-ES" b="1" u="sng" dirty="0" smtClean="0">
                <a:effectLst/>
              </a:rPr>
              <a:t>confiar</a:t>
            </a:r>
            <a:r>
              <a:rPr lang="es-ES" dirty="0" smtClean="0">
                <a:effectLst/>
              </a:rPr>
              <a:t> en el Padre Celestial puede lograr mucho.</a:t>
            </a:r>
          </a:p>
          <a:p>
            <a:pPr lvl="2">
              <a:buAutoNum type="arabicPeriod" startAt="6"/>
            </a:pPr>
            <a:r>
              <a:rPr lang="es-ES" dirty="0" smtClean="0">
                <a:effectLst/>
              </a:rPr>
              <a:t>Lucas 12:27-28 - Puesto que somos más valiosos que las </a:t>
            </a:r>
            <a:r>
              <a:rPr lang="es-ES" b="1" u="sng" dirty="0" smtClean="0">
                <a:effectLst/>
              </a:rPr>
              <a:t>flores</a:t>
            </a:r>
            <a:r>
              <a:rPr lang="es-ES" dirty="0" smtClean="0">
                <a:effectLst/>
              </a:rPr>
              <a:t>, podemos estar seguros, que nuestro Padre Celestial suplirá nuestras necesidades.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30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Instrucciones </a:t>
            </a:r>
            <a:r>
              <a:rPr lang="es-ES" dirty="0"/>
              <a:t>sobre la Codicia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28750" lvl="2" indent="-514350">
              <a:buFont typeface="+mj-lt"/>
              <a:buAutoNum type="arabicPeriod" startAt="9"/>
            </a:pPr>
            <a:r>
              <a:rPr lang="es-ES" dirty="0" smtClean="0">
                <a:effectLst/>
              </a:rPr>
              <a:t>Lucas 12:29-31 - Jesús enfatizó que la prioridad de la vida no está en acumular posesiones materiales, sino en la inversión de nuestro </a:t>
            </a:r>
            <a:r>
              <a:rPr lang="es-ES" b="1" u="sng" dirty="0" smtClean="0">
                <a:effectLst/>
              </a:rPr>
              <a:t>tiempo</a:t>
            </a:r>
            <a:r>
              <a:rPr lang="es-ES" dirty="0" smtClean="0">
                <a:effectLst/>
              </a:rPr>
              <a:t> en el servicio a Dios. Efesios 5:14-17</a:t>
            </a:r>
          </a:p>
          <a:p>
            <a:pPr lvl="2">
              <a:buAutoNum type="arabicPeriod" startAt="9"/>
            </a:pPr>
            <a:r>
              <a:rPr lang="es-ES" dirty="0" smtClean="0">
                <a:effectLst/>
              </a:rPr>
              <a:t>Lucas 12:32-33 - Jesús no dijo que sea malo ser dueño de una propiedad privada, pero enfatizó el dejar la </a:t>
            </a:r>
            <a:r>
              <a:rPr lang="es-ES" b="1" u="sng" dirty="0" smtClean="0">
                <a:effectLst/>
              </a:rPr>
              <a:t>codicia</a:t>
            </a:r>
            <a:r>
              <a:rPr lang="es-ES" dirty="0" smtClean="0">
                <a:effectLst/>
              </a:rPr>
              <a:t>.</a:t>
            </a:r>
          </a:p>
          <a:p>
            <a:pPr lvl="2">
              <a:buAutoNum type="arabicPeriod" startAt="9"/>
            </a:pPr>
            <a:r>
              <a:rPr lang="es-ES" dirty="0" smtClean="0">
                <a:effectLst/>
              </a:rPr>
              <a:t>Lucas 12:34 - Podemos identificar nuestras motivaciones, examinando dónde gastamos nuestro </a:t>
            </a:r>
            <a:r>
              <a:rPr lang="es-ES" b="1" u="sng" dirty="0" smtClean="0">
                <a:effectLst/>
              </a:rPr>
              <a:t>tiempo</a:t>
            </a:r>
            <a:r>
              <a:rPr lang="es-ES" dirty="0" smtClean="0">
                <a:effectLst/>
              </a:rPr>
              <a:t> y </a:t>
            </a:r>
            <a:r>
              <a:rPr lang="es-ES" b="1" u="sng" dirty="0" smtClean="0">
                <a:effectLst/>
              </a:rPr>
              <a:t>dinero</a:t>
            </a:r>
            <a:r>
              <a:rPr lang="es-ES" dirty="0" smtClean="0">
                <a:effectLst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6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Vigilancia Fiel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lphaUcPeriod" startAt="8"/>
            </a:pPr>
            <a:r>
              <a:rPr lang="es-ES" b="1" dirty="0" smtClean="0">
                <a:effectLst/>
              </a:rPr>
              <a:t>Las Instrucciones para los Discípulos sobre la Vigilancia Fiel - Lucas 12:35-48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12:35-36 - Jesús usó la imagen de un banquete de </a:t>
            </a:r>
            <a:r>
              <a:rPr lang="es-ES" b="1" u="sng" dirty="0" smtClean="0">
                <a:effectLst/>
              </a:rPr>
              <a:t>boda</a:t>
            </a:r>
            <a:r>
              <a:rPr lang="es-ES" dirty="0" smtClean="0">
                <a:effectLst/>
              </a:rPr>
              <a:t> para alentarlos a estar siempre preparados para Su Segunda Venida.</a:t>
            </a:r>
          </a:p>
          <a:p>
            <a:pPr lvl="2"/>
            <a:r>
              <a:rPr lang="es-ES" dirty="0" smtClean="0">
                <a:effectLst/>
              </a:rPr>
              <a:t>Lucas 12:37-38 - Jesús continuó enfatizando la preparación para Su venida, al conectarla con un </a:t>
            </a:r>
            <a:r>
              <a:rPr lang="es-ES" b="1" u="sng" dirty="0" smtClean="0">
                <a:effectLst/>
              </a:rPr>
              <a:t>maestro</a:t>
            </a:r>
            <a:r>
              <a:rPr lang="es-ES" dirty="0" smtClean="0">
                <a:effectLst/>
              </a:rPr>
              <a:t>, quien al regresar encuentra fielmente a sus siervos trabajando en su negocio.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14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Misión de los Setenta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Lucas 10:5-11 - El Señor autorizó a estos discípulos a autenticar el mensaje con </a:t>
            </a:r>
            <a:r>
              <a:rPr lang="es-ES" b="1" u="sng" dirty="0" smtClean="0">
                <a:effectLst/>
              </a:rPr>
              <a:t>sanaciones</a:t>
            </a:r>
            <a:r>
              <a:rPr lang="es-ES" dirty="0" smtClean="0">
                <a:effectLst/>
              </a:rPr>
              <a:t>, pero advirtió que tendrían rechazo.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10:12-16 - Dios hace responsables a los que reciben una mayor cantidad de revelación si ellos no </a:t>
            </a:r>
            <a:r>
              <a:rPr lang="es-ES" b="1" u="sng" dirty="0" smtClean="0">
                <a:effectLst/>
              </a:rPr>
              <a:t>creen</a:t>
            </a:r>
            <a:r>
              <a:rPr lang="es-ES" dirty="0" smtClean="0">
                <a:effectLst/>
              </a:rPr>
              <a:t>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10:17-19 - Jesús señaló que Satanás es un enemigo </a:t>
            </a:r>
            <a:r>
              <a:rPr lang="es-ES" b="1" u="sng" dirty="0" smtClean="0">
                <a:effectLst/>
              </a:rPr>
              <a:t>derrotado</a:t>
            </a:r>
            <a:r>
              <a:rPr lang="es-ES" dirty="0" smtClean="0">
                <a:effectLst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270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Vigilancia Fiel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3"/>
            </a:pPr>
            <a:r>
              <a:rPr lang="es-ES" dirty="0" smtClean="0">
                <a:effectLst/>
              </a:rPr>
              <a:t>Lucas 12:39-40 - El momento de Su regreso, es desconocido, así que </a:t>
            </a:r>
            <a:r>
              <a:rPr lang="es-ES" b="1" u="sng" dirty="0" smtClean="0">
                <a:effectLst/>
              </a:rPr>
              <a:t>siempre</a:t>
            </a:r>
            <a:r>
              <a:rPr lang="es-ES" dirty="0" smtClean="0">
                <a:effectLst/>
              </a:rPr>
              <a:t> debemos de estar preparados.</a:t>
            </a:r>
          </a:p>
          <a:p>
            <a:pPr lvl="2">
              <a:buAutoNum type="arabicPeriod" startAt="3"/>
            </a:pPr>
            <a:r>
              <a:rPr lang="es-ES" dirty="0" smtClean="0">
                <a:effectLst/>
              </a:rPr>
              <a:t>Lucas 12:41 - </a:t>
            </a:r>
            <a:r>
              <a:rPr lang="es-ES" b="1" u="sng" dirty="0" smtClean="0">
                <a:effectLst/>
              </a:rPr>
              <a:t>Pedro</a:t>
            </a:r>
            <a:r>
              <a:rPr lang="es-ES" dirty="0" smtClean="0">
                <a:effectLst/>
              </a:rPr>
              <a:t> no estaba seguro a quien estaba hablando Jesús.</a:t>
            </a:r>
          </a:p>
          <a:p>
            <a:pPr lvl="2">
              <a:buAutoNum type="arabicPeriod" startAt="3"/>
            </a:pPr>
            <a:r>
              <a:rPr lang="es-ES" dirty="0" smtClean="0">
                <a:effectLst/>
              </a:rPr>
              <a:t>Lucas 12:42-48 - El servicio diario y fiel al Señor es esencial, ya que en la Segunda Venida, Jesús retornará como Juez para distribuir </a:t>
            </a:r>
            <a:r>
              <a:rPr lang="es-ES" b="1" u="sng" dirty="0" smtClean="0">
                <a:effectLst/>
              </a:rPr>
              <a:t>recompensas</a:t>
            </a:r>
            <a:r>
              <a:rPr lang="es-ES" dirty="0" smtClean="0">
                <a:effectLst/>
              </a:rPr>
              <a:t> por la fidelidad.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159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Acerca de la Segunda Venida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lphaUcPeriod" startAt="9"/>
            </a:pPr>
            <a:r>
              <a:rPr lang="es-ES" b="1" dirty="0" smtClean="0">
                <a:effectLst/>
              </a:rPr>
              <a:t>La Instrucción sobre la Segunda Venida y las Señales de los Tiempos - Lucas 12:49-59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12:49 - En Su Segunda Venida, Jesús traerá </a:t>
            </a:r>
            <a:r>
              <a:rPr lang="es-ES" b="1" u="sng" dirty="0" smtClean="0">
                <a:effectLst/>
              </a:rPr>
              <a:t>juicio</a:t>
            </a:r>
            <a:r>
              <a:rPr lang="es-ES" dirty="0" smtClean="0">
                <a:effectLst/>
              </a:rPr>
              <a:t> sobre la tierra. Mateo 3:11</a:t>
            </a:r>
          </a:p>
          <a:p>
            <a:pPr lvl="2"/>
            <a:r>
              <a:rPr lang="es-ES" dirty="0" smtClean="0">
                <a:effectLst/>
              </a:rPr>
              <a:t>Lucas 12:50 - Antes de juzgar la tierra, Jesús mismo tuvo que ser juzgado por los pecados del </a:t>
            </a:r>
            <a:r>
              <a:rPr lang="es-ES" b="1" u="sng" dirty="0" smtClean="0">
                <a:effectLst/>
              </a:rPr>
              <a:t>mundo</a:t>
            </a:r>
            <a:r>
              <a:rPr lang="es-ES" dirty="0" smtClean="0">
                <a:effectLst/>
              </a:rPr>
              <a:t>.</a:t>
            </a:r>
          </a:p>
          <a:p>
            <a:pPr lvl="2"/>
            <a:r>
              <a:rPr lang="es-ES" dirty="0" smtClean="0">
                <a:effectLst/>
              </a:rPr>
              <a:t>Lucas 12:51-53 - Los relatos Evangélicos muestran la </a:t>
            </a:r>
            <a:r>
              <a:rPr lang="es-ES" b="1" u="sng" dirty="0" smtClean="0">
                <a:effectLst/>
              </a:rPr>
              <a:t>división</a:t>
            </a:r>
            <a:r>
              <a:rPr lang="es-ES" dirty="0" smtClean="0">
                <a:effectLst/>
              </a:rPr>
              <a:t> inevitable que la Persona y la obra de Jesucristo causa. Mateo 10:34-36, Juan 7:43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20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Acerca de la Segunda Venida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Lucas 12:54-56 - Antes, Jesús había reprendido a los líderes religiosos por su incapacidad de discernir el tiempo, pero ahora, Él reprendió a la </a:t>
            </a:r>
            <a:r>
              <a:rPr lang="es-ES" b="1" u="sng" dirty="0" smtClean="0">
                <a:effectLst/>
              </a:rPr>
              <a:t>multitud</a:t>
            </a:r>
            <a:r>
              <a:rPr lang="es-ES" dirty="0" smtClean="0">
                <a:effectLst/>
              </a:rPr>
              <a:t> por su falta de discernimiento.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12:57-59 - Jesús explicó que el juicio les esperaba, si no cambiaban su manera de </a:t>
            </a:r>
            <a:r>
              <a:rPr lang="es-ES" b="1" u="sng" dirty="0" smtClean="0">
                <a:effectLst/>
              </a:rPr>
              <a:t>pensar</a:t>
            </a:r>
            <a:r>
              <a:rPr lang="es-ES" dirty="0" smtClean="0">
                <a:effectLst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46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31" y="864100"/>
            <a:ext cx="1419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91" descr="044-John's-Revelation-of-the-Fu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73" y="2139957"/>
            <a:ext cx="1028871" cy="7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8" descr="039-Paul-and-the-Second-Com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39" y="3467611"/>
            <a:ext cx="888607" cy="8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3855" y="4174631"/>
            <a:ext cx="1676399" cy="830997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92D050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Era de la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Iglesia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4174630"/>
            <a:ext cx="3592887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C00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Tribulación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79651" y="6321084"/>
            <a:ext cx="5882338" cy="461665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50000">
                <a:schemeClr val="accent3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Tiempos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 los Gentiles (Lucas 21:24)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595"/>
          <p:cNvSpPr txBox="1">
            <a:spLocks noChangeArrowheads="1"/>
          </p:cNvSpPr>
          <p:nvPr/>
        </p:nvSpPr>
        <p:spPr bwMode="auto">
          <a:xfrm>
            <a:off x="101733" y="0"/>
            <a:ext cx="88357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50" b="1" dirty="0" err="1" smtClean="0">
                <a:latin typeface="Times New Roman" pitchFamily="18" charset="0"/>
                <a:cs typeface="Times New Roman" pitchFamily="18" charset="0"/>
              </a:rPr>
              <a:t>Rapto</a:t>
            </a:r>
            <a:r>
              <a:rPr lang="en-US" sz="325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C" sz="3250" b="1" dirty="0" smtClean="0">
                <a:latin typeface="Times New Roman" pitchFamily="18" charset="0"/>
                <a:cs typeface="Times New Roman" pitchFamily="18" charset="0"/>
              </a:rPr>
              <a:t>Pre-D</a:t>
            </a:r>
            <a:r>
              <a:rPr lang="es-EC" sz="3600" dirty="0"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es-EC" sz="325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50" b="1" dirty="0" smtClean="0"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n-US" sz="3250" b="1" dirty="0" err="1" smtClean="0">
                <a:latin typeface="Times New Roman" pitchFamily="18" charset="0"/>
                <a:cs typeface="Times New Roman" pitchFamily="18" charset="0"/>
              </a:rPr>
              <a:t>Señor</a:t>
            </a:r>
            <a:endParaRPr lang="en-US" sz="32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09800" y="4530885"/>
            <a:ext cx="3592887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C00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70 de Daniel</a:t>
            </a:r>
          </a:p>
        </p:txBody>
      </p:sp>
      <p:pic>
        <p:nvPicPr>
          <p:cNvPr id="26" name="Picture 12" descr="036-The-Olivet-Discours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9999" y="1197425"/>
            <a:ext cx="1292282" cy="95638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1673548" y="5014511"/>
            <a:ext cx="7378100" cy="76944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68000">
                <a:srgbClr val="FFFF00"/>
              </a:gs>
              <a:gs pos="41000">
                <a:schemeClr val="tx1"/>
              </a:gs>
              <a:gs pos="95000">
                <a:srgbClr val="FFFF00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El D</a:t>
            </a:r>
            <a:r>
              <a:rPr lang="es-EC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í</a:t>
            </a:r>
            <a:r>
              <a:rPr lang="en-US" sz="4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del </a:t>
            </a:r>
            <a:r>
              <a:rPr lang="en-US" sz="44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Señor</a:t>
            </a:r>
            <a:endParaRPr lang="en-US" sz="44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061838" y="651402"/>
            <a:ext cx="1640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4:16-17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Cor. 15:50-52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2:7</a:t>
            </a:r>
          </a:p>
        </p:txBody>
      </p:sp>
      <p:pic>
        <p:nvPicPr>
          <p:cNvPr id="64" name="Picture 10" descr="BL00404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513" y="4026400"/>
            <a:ext cx="362971" cy="66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777937" y="3265075"/>
            <a:ext cx="128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5:2-3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2:3b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407385" y="2859993"/>
            <a:ext cx="1197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2:4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Mat. 24:15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969153" y="4174629"/>
            <a:ext cx="1968378" cy="46166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Millennium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02687" y="4164276"/>
            <a:ext cx="1219199" cy="8002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75 d</a:t>
            </a:r>
            <a:r>
              <a:rPr lang="es-EC" sz="2400" dirty="0"/>
              <a:t>í</a:t>
            </a:r>
            <a:r>
              <a:rPr lang="en-US" sz="2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</a:t>
            </a:r>
          </a:p>
          <a:p>
            <a:pPr algn="ctr"/>
            <a:r>
              <a:rPr lang="en-US" sz="2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intervalo</a:t>
            </a:r>
            <a:endParaRPr lang="en-US" sz="22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0" name="Picture 15" descr="067-75-Day-Interv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979" y="3564955"/>
            <a:ext cx="782576" cy="59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132-Where-the-Dead-Are-Now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94555" y="2527316"/>
            <a:ext cx="838200" cy="1058208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4096789" y="3748289"/>
            <a:ext cx="1709351" cy="461665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C00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Gran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Trib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806139" y="2052925"/>
            <a:ext cx="1" cy="21217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55073" y="3467611"/>
            <a:ext cx="1009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Daniel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12:11-12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482631" y="3380289"/>
            <a:ext cx="114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 24:21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389229" y="793676"/>
            <a:ext cx="1516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 24:30-31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Apo. 19 11-16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623747" y="1880984"/>
            <a:ext cx="127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Apocalipsis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20:11-15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72471" y="4623218"/>
            <a:ext cx="215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Apocalipsis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20:1-10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54755" y="5783952"/>
            <a:ext cx="196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Joel 2:28-31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969153" y="5809500"/>
            <a:ext cx="196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Joel 3:17-18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18498" y="5795350"/>
            <a:ext cx="196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Joel 3:9-16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219095" y="2888028"/>
            <a:ext cx="12169" cy="13219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21917" y="2204150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Daniel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9:26b-27</a:t>
            </a:r>
          </a:p>
        </p:txBody>
      </p:sp>
    </p:spTree>
    <p:extLst>
      <p:ext uri="{BB962C8B-B14F-4D97-AF65-F5344CB8AC3E}">
        <p14:creationId xmlns:p14="http://schemas.microsoft.com/office/powerpoint/2010/main" val="89388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47" grpId="0" animBg="1"/>
      <p:bldP spid="59" grpId="0" animBg="1"/>
      <p:bldP spid="61" grpId="0"/>
      <p:bldP spid="65" grpId="0"/>
      <p:bldP spid="67" grpId="0"/>
      <p:bldP spid="68" grpId="0" animBg="1"/>
      <p:bldP spid="69" grpId="0" animBg="1"/>
      <p:bldP spid="72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Arrepentimiento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 startAt="10"/>
            </a:pPr>
            <a:r>
              <a:rPr lang="es-ES" b="1" dirty="0" smtClean="0">
                <a:effectLst/>
              </a:rPr>
              <a:t>La Instrucción sobre el Arrepentimiento - Lucas 13:1-9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13:1 - La historia no registra este evento, pero Pilato era conocido por su insensibilidad y crueldad hacia el pueblo </a:t>
            </a:r>
            <a:r>
              <a:rPr lang="es-ES" b="1" u="sng" dirty="0" smtClean="0">
                <a:effectLst/>
              </a:rPr>
              <a:t>Judío</a:t>
            </a:r>
            <a:r>
              <a:rPr lang="es-ES" dirty="0" smtClean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7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Arrepentimiento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2"/>
            </a:pPr>
            <a:r>
              <a:rPr lang="es-ES" dirty="0" smtClean="0">
                <a:effectLst/>
              </a:rPr>
              <a:t>Lucas 13:2 – Jesús hizo la pregunta para revelar su falsa teología que enseñaba que la salud y la prosperidad eran señales de la </a:t>
            </a:r>
            <a:r>
              <a:rPr lang="es-ES" b="1" u="sng" dirty="0" smtClean="0">
                <a:effectLst/>
              </a:rPr>
              <a:t>bendición</a:t>
            </a:r>
            <a:r>
              <a:rPr lang="es-ES" dirty="0" smtClean="0">
                <a:effectLst/>
              </a:rPr>
              <a:t> de Dios. El Señor enfatizó que merecían la condenación por sus pecados. Romanos 5:12 </a:t>
            </a:r>
          </a:p>
          <a:p>
            <a:pPr lvl="2">
              <a:buAutoNum type="arabicPeriod" startAt="2"/>
            </a:pPr>
            <a:r>
              <a:rPr lang="es-ES" dirty="0" smtClean="0">
                <a:effectLst/>
              </a:rPr>
              <a:t>Lucas 13:3 - Jesús señaló la necesidad de cambiar su forma de pensar (</a:t>
            </a:r>
            <a:r>
              <a:rPr lang="es-ES" b="1" u="sng" dirty="0" smtClean="0">
                <a:effectLst/>
              </a:rPr>
              <a:t>arrepentirse</a:t>
            </a:r>
            <a:r>
              <a:rPr lang="es-ES" dirty="0" smtClean="0">
                <a:effectLst/>
              </a:rPr>
              <a:t>) para que no se perdieran.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01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Arrepentimiento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Lucas 13:4-5 - Jesús se refirió a otro </a:t>
            </a:r>
            <a:r>
              <a:rPr lang="es-ES" b="1" u="sng" dirty="0" smtClean="0">
                <a:effectLst/>
              </a:rPr>
              <a:t>evento</a:t>
            </a:r>
            <a:r>
              <a:rPr lang="es-ES" dirty="0" smtClean="0">
                <a:effectLst/>
              </a:rPr>
              <a:t> para enfatizar el mismo punto.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13:6a - Jesús contó una parábola para enfatizar que merecían el </a:t>
            </a:r>
            <a:r>
              <a:rPr lang="es-ES" b="1" u="sng" dirty="0" smtClean="0">
                <a:effectLst/>
              </a:rPr>
              <a:t>juicio</a:t>
            </a:r>
            <a:r>
              <a:rPr lang="es-ES" dirty="0" smtClean="0">
                <a:effectLst/>
              </a:rPr>
              <a:t> de Dios y que Él retrasó del juicio, era para darles tiempo para arrepentirse. Romanos 2:1-3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13:6 b - La parábola enseñó que un árbol de </a:t>
            </a:r>
            <a:r>
              <a:rPr lang="es-ES" i="1" dirty="0" smtClean="0">
                <a:effectLst/>
              </a:rPr>
              <a:t>“</a:t>
            </a:r>
            <a:r>
              <a:rPr lang="es-ES" b="1" i="1" u="sng" dirty="0" smtClean="0">
                <a:effectLst/>
              </a:rPr>
              <a:t>higuera</a:t>
            </a:r>
            <a:r>
              <a:rPr lang="es-ES" i="1" dirty="0" smtClean="0">
                <a:effectLst/>
              </a:rPr>
              <a:t>”</a:t>
            </a:r>
            <a:r>
              <a:rPr lang="es-ES" dirty="0" smtClean="0">
                <a:effectLst/>
              </a:rPr>
              <a:t> se cultivó y se nutrió con el solo propósito de producir fruto.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26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Arrepentimiento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28750" lvl="2" indent="-514350">
              <a:buFont typeface="+mj-lt"/>
              <a:buAutoNum type="arabicPeriod" startAt="7"/>
            </a:pPr>
            <a:r>
              <a:rPr lang="es-ES" dirty="0" smtClean="0">
                <a:effectLst/>
              </a:rPr>
              <a:t>Lucas 13:7 - Un árbol que no da fruto no </a:t>
            </a:r>
            <a:r>
              <a:rPr lang="es-ES" b="1" u="sng" dirty="0" smtClean="0">
                <a:effectLst/>
              </a:rPr>
              <a:t>sirve</a:t>
            </a:r>
            <a:r>
              <a:rPr lang="es-ES" dirty="0" smtClean="0">
                <a:effectLst/>
              </a:rPr>
              <a:t> para nada y debe ser destruido. Más tarde, Jesús demostró esta parábola al maldecir </a:t>
            </a:r>
            <a:r>
              <a:rPr lang="es-ES" i="1" dirty="0" smtClean="0">
                <a:effectLst/>
              </a:rPr>
              <a:t>“la higuera.”</a:t>
            </a:r>
            <a:r>
              <a:rPr lang="es-ES" dirty="0" smtClean="0">
                <a:effectLst/>
              </a:rPr>
              <a:t> Marcos 11:12-13</a:t>
            </a:r>
          </a:p>
          <a:p>
            <a:pPr lvl="2">
              <a:buAutoNum type="arabicPeriod" startAt="7"/>
            </a:pPr>
            <a:r>
              <a:rPr lang="es-ES" dirty="0" smtClean="0">
                <a:effectLst/>
              </a:rPr>
              <a:t>Lucas 13:8 - El viñador decidió </a:t>
            </a:r>
            <a:r>
              <a:rPr lang="es-ES" b="1" u="sng" dirty="0" smtClean="0">
                <a:effectLst/>
              </a:rPr>
              <a:t>esperar</a:t>
            </a:r>
            <a:r>
              <a:rPr lang="es-ES" dirty="0" smtClean="0">
                <a:effectLst/>
              </a:rPr>
              <a:t> mientras atendía al árbol improductivo.</a:t>
            </a:r>
          </a:p>
          <a:p>
            <a:pPr lvl="2">
              <a:buAutoNum type="arabicPeriod" startAt="7"/>
            </a:pPr>
            <a:r>
              <a:rPr lang="es-ES" dirty="0" smtClean="0">
                <a:effectLst/>
              </a:rPr>
              <a:t>Lucas 13:9 - La demora del juicio era la misericordia de Dios en permitir tiempo adicional para la </a:t>
            </a:r>
            <a:r>
              <a:rPr lang="es-ES" b="1" u="sng" dirty="0" smtClean="0">
                <a:effectLst/>
              </a:rPr>
              <a:t>producción</a:t>
            </a:r>
            <a:r>
              <a:rPr lang="es-ES" dirty="0" smtClean="0">
                <a:effectLst/>
              </a:rPr>
              <a:t> del fruto, pero si el árbol de nuevo no producía fruto, lo juzgaría.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962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Necesidad de Israel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lphaUcPeriod" startAt="11"/>
            </a:pPr>
            <a:r>
              <a:rPr lang="es-ES" b="1" dirty="0" smtClean="0">
                <a:effectLst/>
              </a:rPr>
              <a:t>La Instrucción sobre la Necesidad de Israel - Lucas 13:10-21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13:10 - Otra sanación en el día Sábado dio a la gente una oportunidad de elegir entre la verdad y la </a:t>
            </a:r>
            <a:r>
              <a:rPr lang="es-ES" b="1" u="sng" dirty="0" smtClean="0">
                <a:effectLst/>
              </a:rPr>
              <a:t>tradición</a:t>
            </a:r>
            <a:r>
              <a:rPr lang="es-ES" dirty="0" smtClean="0">
                <a:effectLst/>
              </a:rPr>
              <a:t>.</a:t>
            </a:r>
          </a:p>
          <a:p>
            <a:pPr lvl="2"/>
            <a:r>
              <a:rPr lang="es-ES" dirty="0" smtClean="0">
                <a:effectLst/>
              </a:rPr>
              <a:t>Lucas 13:11-13 - Satanás había causado la enfermedad de esta mujer. Jesús la sanó </a:t>
            </a:r>
            <a:r>
              <a:rPr lang="es-ES" b="1" u="sng" dirty="0" smtClean="0">
                <a:effectLst/>
              </a:rPr>
              <a:t>instantáneamente</a:t>
            </a:r>
            <a:r>
              <a:rPr lang="es-ES" dirty="0" smtClean="0">
                <a:effectLst/>
              </a:rPr>
              <a:t>.</a:t>
            </a:r>
          </a:p>
          <a:p>
            <a:pPr lvl="2"/>
            <a:r>
              <a:rPr lang="es-ES" dirty="0" smtClean="0">
                <a:effectLst/>
              </a:rPr>
              <a:t>Lucas 13:14 - El jefe de la sinagoga airadamente denunció este milagro porque Jesús la sanó en el día </a:t>
            </a:r>
            <a:r>
              <a:rPr lang="es-ES" b="1" u="sng" dirty="0" smtClean="0">
                <a:effectLst/>
              </a:rPr>
              <a:t>Sábado</a:t>
            </a:r>
            <a:r>
              <a:rPr lang="es-ES" dirty="0" smtClean="0">
                <a:effectLst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1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Necesidad de Israel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Lucas 13:15-16 - Jesús explicó que los actos de </a:t>
            </a:r>
            <a:r>
              <a:rPr lang="es-ES" b="1" u="sng" dirty="0" smtClean="0">
                <a:effectLst/>
              </a:rPr>
              <a:t>misericordia</a:t>
            </a:r>
            <a:r>
              <a:rPr lang="es-ES" dirty="0" smtClean="0">
                <a:effectLst/>
              </a:rPr>
              <a:t> y de necesidad de ninguna manera violaban la Ley de Dios del día Sábado.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13:17 - Después de esta reprensión en la sinagoga, Lucas no registró el regreso de Jesús para enseñar en ninguna </a:t>
            </a:r>
            <a:r>
              <a:rPr lang="es-ES" b="1" u="sng" dirty="0" smtClean="0">
                <a:effectLst/>
              </a:rPr>
              <a:t>sinagoga</a:t>
            </a:r>
            <a:r>
              <a:rPr lang="es-ES" dirty="0" smtClean="0">
                <a:effectLst/>
              </a:rPr>
              <a:t>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13:18-21 – La comparación que Jesús hace del Reino a un grano de mostaza y la </a:t>
            </a:r>
            <a:r>
              <a:rPr lang="es-ES" b="1" u="sng" dirty="0" smtClean="0">
                <a:effectLst/>
              </a:rPr>
              <a:t>levadura</a:t>
            </a:r>
            <a:r>
              <a:rPr lang="es-ES" dirty="0" smtClean="0">
                <a:effectLst/>
              </a:rPr>
              <a:t>, es similar a Sus enseñanzas en Mateo 13:31-33 y Marcos 4:30-32. (Vea las notas).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103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Misión de los Setenta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7"/>
            </a:pPr>
            <a:r>
              <a:rPr lang="es-ES" dirty="0" smtClean="0">
                <a:effectLst/>
              </a:rPr>
              <a:t>Lucas 10:20 - Jesús les exhortó a </a:t>
            </a:r>
            <a:r>
              <a:rPr lang="es-ES" b="1" u="sng" dirty="0" smtClean="0">
                <a:effectLst/>
              </a:rPr>
              <a:t>regocijarse</a:t>
            </a:r>
            <a:r>
              <a:rPr lang="es-ES" dirty="0" smtClean="0">
                <a:effectLst/>
              </a:rPr>
              <a:t> en el hecho que eran hijos de Dios.</a:t>
            </a:r>
          </a:p>
          <a:p>
            <a:pPr lvl="2">
              <a:buAutoNum type="arabicPeriod" startAt="7"/>
            </a:pPr>
            <a:r>
              <a:rPr lang="es-ES" dirty="0" smtClean="0">
                <a:effectLst/>
              </a:rPr>
              <a:t>Lucas 10:21-22 - Jesús alabó al Padre por dar entendimiento a los </a:t>
            </a:r>
            <a:r>
              <a:rPr lang="es-ES" b="1" u="sng" dirty="0" smtClean="0">
                <a:effectLst/>
              </a:rPr>
              <a:t>humildes</a:t>
            </a:r>
            <a:r>
              <a:rPr lang="es-ES" dirty="0" smtClean="0">
                <a:effectLst/>
              </a:rPr>
              <a:t>. Los orgullosos rechazan la verdad.</a:t>
            </a:r>
          </a:p>
          <a:p>
            <a:pPr lvl="2">
              <a:buAutoNum type="arabicPeriod" startAt="7"/>
            </a:pPr>
            <a:r>
              <a:rPr lang="es-ES" dirty="0" smtClean="0">
                <a:effectLst/>
              </a:rPr>
              <a:t>Lucas 10:23-24 - Jesús envió a los discípulos a través de Israel, instándolos a ser </a:t>
            </a:r>
            <a:r>
              <a:rPr lang="es-ES" b="1" u="sng" dirty="0" smtClean="0">
                <a:effectLst/>
              </a:rPr>
              <a:t>agradecidos</a:t>
            </a:r>
            <a:r>
              <a:rPr lang="es-ES" dirty="0" smtClean="0">
                <a:effectLst/>
              </a:rPr>
              <a:t> por las abundantes Verdades espirituales que tuvieron el privilegio de aprender.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24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Confrontación en la Fiesta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lphaUcPeriod" startAt="12"/>
            </a:pPr>
            <a:r>
              <a:rPr lang="es-ES" b="1" dirty="0" smtClean="0">
                <a:effectLst/>
              </a:rPr>
              <a:t>La Confrontación en la Fiesta de la Dedicación - Juan 10:22-42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Juan 10:22 - Durante el período de 400 años entre el Antiguo y el Nuevo Testamento, los Judíos iniciaban la </a:t>
            </a:r>
            <a:r>
              <a:rPr lang="es-ES" b="1" u="sng" dirty="0" smtClean="0">
                <a:effectLst/>
              </a:rPr>
              <a:t>Fiesta</a:t>
            </a:r>
            <a:r>
              <a:rPr lang="es-ES" dirty="0" smtClean="0">
                <a:effectLst/>
              </a:rPr>
              <a:t> de la Dedicación para conmemorar la revuelta de los Macabeos.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275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Confrontación en la Fiesta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2"/>
            </a:pPr>
            <a:r>
              <a:rPr lang="es-ES" dirty="0" smtClean="0">
                <a:effectLst/>
              </a:rPr>
              <a:t>Juan 10:23 - La columnata proporcionaba un </a:t>
            </a:r>
            <a:r>
              <a:rPr lang="es-ES" b="1" u="sng" dirty="0" smtClean="0">
                <a:effectLst/>
              </a:rPr>
              <a:t>refugio</a:t>
            </a:r>
            <a:r>
              <a:rPr lang="es-ES" dirty="0" smtClean="0">
                <a:effectLst/>
              </a:rPr>
              <a:t> contra la intemperie del frio del invierno.</a:t>
            </a:r>
          </a:p>
          <a:p>
            <a:pPr lvl="2">
              <a:buAutoNum type="arabicPeriod" startAt="2"/>
            </a:pPr>
            <a:r>
              <a:rPr lang="es-ES" dirty="0" smtClean="0">
                <a:effectLst/>
              </a:rPr>
              <a:t>Juan 10:24 - Debido a que los líderes religiosos estaban cansados ​​de las declaraciones misteriosas de Jesús y argumentos sofisticados que les hizo parecer </a:t>
            </a:r>
            <a:r>
              <a:rPr lang="es-ES" b="1" u="sng" dirty="0" smtClean="0">
                <a:effectLst/>
              </a:rPr>
              <a:t>ridículos</a:t>
            </a:r>
            <a:r>
              <a:rPr lang="es-ES" dirty="0" smtClean="0">
                <a:effectLst/>
              </a:rPr>
              <a:t>, ellos lo rodearon y le exigieron que les dijera quién era realmente.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5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Confrontación en la Fiesta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Juan 10:25 - Jesús les dijo que seguía haciendo las obras de Su Padre, obras que dieron </a:t>
            </a:r>
            <a:r>
              <a:rPr lang="es-ES" b="1" u="sng" dirty="0" smtClean="0">
                <a:effectLst/>
              </a:rPr>
              <a:t>testimonio</a:t>
            </a:r>
            <a:r>
              <a:rPr lang="es-ES" dirty="0" smtClean="0">
                <a:effectLst/>
              </a:rPr>
              <a:t> de Su identidad, pero se negaron a creer.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Juan 10:26-28 - Los líderes religiosos no eran Sus ovejas, porque no habían creído, pero los que habían creído estaban </a:t>
            </a:r>
            <a:r>
              <a:rPr lang="es-ES" b="1" u="sng" dirty="0" smtClean="0">
                <a:effectLst/>
              </a:rPr>
              <a:t>eternamente</a:t>
            </a:r>
            <a:r>
              <a:rPr lang="es-ES" dirty="0" smtClean="0">
                <a:effectLst/>
              </a:rPr>
              <a:t> seguros en la mano omnipotente de Dios.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21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Confrontación en la Fiesta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6"/>
            </a:pPr>
            <a:r>
              <a:rPr lang="es-ES" dirty="0" smtClean="0">
                <a:effectLst/>
              </a:rPr>
              <a:t>Juan 10:29 - El </a:t>
            </a:r>
            <a:r>
              <a:rPr lang="es-ES" b="1" u="sng" dirty="0" smtClean="0">
                <a:effectLst/>
              </a:rPr>
              <a:t>poder</a:t>
            </a:r>
            <a:r>
              <a:rPr lang="es-ES" dirty="0" smtClean="0">
                <a:effectLst/>
              </a:rPr>
              <a:t> de Dios mantiene a los creyentes salvos. Comprender las muchas obras de Dios en la salvación es un paso importante en la comprensión de la seguridad eterna.</a:t>
            </a:r>
          </a:p>
          <a:p>
            <a:pPr lvl="3"/>
            <a:r>
              <a:rPr lang="es-ES" dirty="0" smtClean="0">
                <a:effectLst/>
              </a:rPr>
              <a:t>El creyente no puede ser des-habitado por el </a:t>
            </a:r>
            <a:r>
              <a:rPr lang="es-ES" b="1" u="sng" dirty="0" smtClean="0">
                <a:effectLst/>
              </a:rPr>
              <a:t>Espíritu</a:t>
            </a:r>
            <a:r>
              <a:rPr lang="es-ES" b="1" dirty="0" smtClean="0">
                <a:effectLst/>
              </a:rPr>
              <a:t> </a:t>
            </a:r>
            <a:r>
              <a:rPr lang="es-ES" b="1" u="sng" dirty="0" smtClean="0">
                <a:effectLst/>
              </a:rPr>
              <a:t>Santo</a:t>
            </a:r>
            <a:r>
              <a:rPr lang="es-ES" dirty="0" smtClean="0">
                <a:effectLst/>
              </a:rPr>
              <a:t>. 1 Corintios </a:t>
            </a:r>
            <a:r>
              <a:rPr lang="es-ES" dirty="0" smtClean="0">
                <a:effectLst/>
              </a:rPr>
              <a:t>6:19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51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Confrontación en la Fiesta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85950" lvl="3" indent="-514350">
              <a:buFont typeface="+mj-lt"/>
              <a:buAutoNum type="alphaLcPeriod" startAt="2"/>
            </a:pPr>
            <a:r>
              <a:rPr lang="es-ES" dirty="0" smtClean="0">
                <a:effectLst/>
              </a:rPr>
              <a:t>El creyente no puede ser </a:t>
            </a:r>
            <a:r>
              <a:rPr lang="es-ES" b="1" u="sng" dirty="0" smtClean="0">
                <a:effectLst/>
              </a:rPr>
              <a:t>des-sellado</a:t>
            </a:r>
            <a:r>
              <a:rPr lang="es-ES" dirty="0" smtClean="0">
                <a:effectLst/>
              </a:rPr>
              <a:t> por el Espíritu Santo. Efesios 1:13-14, 4:30</a:t>
            </a:r>
          </a:p>
          <a:p>
            <a:pPr lvl="3">
              <a:buAutoNum type="alphaLcPeriod" startAt="2"/>
            </a:pPr>
            <a:r>
              <a:rPr lang="es-ES" dirty="0" smtClean="0">
                <a:effectLst/>
              </a:rPr>
              <a:t>El </a:t>
            </a:r>
            <a:r>
              <a:rPr lang="es-ES" b="1" u="sng" dirty="0" smtClean="0">
                <a:effectLst/>
              </a:rPr>
              <a:t>creyente</a:t>
            </a:r>
            <a:r>
              <a:rPr lang="es-ES" dirty="0" smtClean="0">
                <a:effectLst/>
              </a:rPr>
              <a:t> no puede ser no-regenerado. Tito 3:5</a:t>
            </a:r>
          </a:p>
          <a:p>
            <a:pPr lvl="3">
              <a:buAutoNum type="alphaLcPeriod" startAt="2"/>
            </a:pPr>
            <a:r>
              <a:rPr lang="es-ES" dirty="0" smtClean="0">
                <a:effectLst/>
              </a:rPr>
              <a:t>El creyente no puede ser </a:t>
            </a:r>
            <a:r>
              <a:rPr lang="es-ES" b="1" u="sng" dirty="0" smtClean="0">
                <a:effectLst/>
              </a:rPr>
              <a:t>des-bautizado</a:t>
            </a:r>
            <a:r>
              <a:rPr lang="es-ES" dirty="0" smtClean="0">
                <a:effectLst/>
              </a:rPr>
              <a:t>. 1 Corintios 12:13</a:t>
            </a:r>
          </a:p>
          <a:p>
            <a:pPr lvl="3">
              <a:buAutoNum type="alphaLcPeriod" startAt="2"/>
            </a:pPr>
            <a:r>
              <a:rPr lang="es-ES" dirty="0" smtClean="0">
                <a:effectLst/>
              </a:rPr>
              <a:t>El creyente no puede </a:t>
            </a:r>
            <a:r>
              <a:rPr lang="es-ES" b="1" u="sng" dirty="0" smtClean="0">
                <a:effectLst/>
              </a:rPr>
              <a:t>perder</a:t>
            </a:r>
            <a:r>
              <a:rPr lang="es-ES" b="1" dirty="0" smtClean="0">
                <a:effectLst/>
              </a:rPr>
              <a:t> </a:t>
            </a:r>
            <a:r>
              <a:rPr lang="es-ES" b="1" u="sng" dirty="0" smtClean="0">
                <a:effectLst/>
              </a:rPr>
              <a:t>los</a:t>
            </a:r>
            <a:r>
              <a:rPr lang="es-ES" b="1" dirty="0" smtClean="0">
                <a:effectLst/>
              </a:rPr>
              <a:t> </a:t>
            </a:r>
            <a:r>
              <a:rPr lang="es-ES" b="1" u="sng" dirty="0" smtClean="0">
                <a:effectLst/>
              </a:rPr>
              <a:t>dones</a:t>
            </a:r>
            <a:r>
              <a:rPr lang="es-ES" dirty="0" smtClean="0">
                <a:effectLst/>
              </a:rPr>
              <a:t> de Dios. </a:t>
            </a:r>
            <a:r>
              <a:rPr lang="es-ES" smtClean="0">
                <a:effectLst/>
              </a:rPr>
              <a:t>Romanos 11:29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9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0"/>
            <a:ext cx="9601200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9218" name="Picture 2" descr="E:\Clay's Stuff\Images\Buildings\Government Building 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2" y="69273"/>
            <a:ext cx="7731032" cy="669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02942" y="4190999"/>
            <a:ext cx="1441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prstClr val="black"/>
                </a:solidFill>
                <a:latin typeface="Times New Roman" pitchFamily="18" charset="0"/>
              </a:rPr>
              <a:t>Efe</a:t>
            </a:r>
            <a:r>
              <a:rPr lang="en-US" sz="2800" b="1" i="1" dirty="0" smtClean="0">
                <a:solidFill>
                  <a:prstClr val="black"/>
                </a:solidFill>
                <a:latin typeface="Times New Roman" pitchFamily="18" charset="0"/>
              </a:rPr>
              <a:t>.</a:t>
            </a:r>
          </a:p>
          <a:p>
            <a:pPr algn="ctr"/>
            <a:r>
              <a:rPr lang="en-US" sz="2800" b="1" i="1" dirty="0" smtClean="0">
                <a:solidFill>
                  <a:prstClr val="black"/>
                </a:solidFill>
                <a:latin typeface="Times New Roman" pitchFamily="18" charset="0"/>
              </a:rPr>
              <a:t>1:13-14</a:t>
            </a:r>
            <a:endParaRPr lang="en-US" sz="2800" b="1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1923452" y="1803565"/>
            <a:ext cx="598947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wordArtVert" wrap="square">
            <a:spAutoFit/>
          </a:bodyPr>
          <a:lstStyle/>
          <a:p>
            <a:pPr algn="ctr"/>
            <a:r>
              <a:rPr lang="en-US" sz="2500" b="1" dirty="0" err="1" smtClean="0">
                <a:solidFill>
                  <a:srgbClr val="FFFF00"/>
                </a:solidFill>
                <a:latin typeface="Times New Roman" pitchFamily="18" charset="0"/>
              </a:rPr>
              <a:t>Sellando</a:t>
            </a:r>
            <a:endParaRPr lang="en-US" sz="25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75226" y="6673334"/>
            <a:ext cx="84830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600" dirty="0" err="1">
                <a:solidFill>
                  <a:prstClr val="black"/>
                </a:solidFill>
                <a:latin typeface="Times New Roman" pitchFamily="18" charset="0"/>
              </a:rPr>
              <a:t>R.C.Ward</a:t>
            </a:r>
            <a:r>
              <a:rPr lang="en-US" sz="600" dirty="0">
                <a:solidFill>
                  <a:prstClr val="black"/>
                </a:solidFill>
                <a:latin typeface="Times New Roman" pitchFamily="18" charset="0"/>
              </a:rPr>
              <a:t>, </a:t>
            </a:r>
            <a:r>
              <a:rPr lang="en-US" sz="600" dirty="0" smtClean="0">
                <a:solidFill>
                  <a:prstClr val="black"/>
                </a:solidFill>
                <a:latin typeface="Times New Roman" pitchFamily="18" charset="0"/>
              </a:rPr>
              <a:t>June 2012</a:t>
            </a:r>
            <a:endParaRPr lang="en-US" sz="6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629400" y="1803565"/>
            <a:ext cx="615553" cy="345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wordArtVert"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00"/>
                </a:solidFill>
                <a:latin typeface="Times New Roman" pitchFamily="18" charset="0"/>
              </a:rPr>
              <a:t>Morando</a:t>
            </a:r>
            <a:endParaRPr lang="en-US" sz="28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581400" y="1803565"/>
            <a:ext cx="482889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wordArtVert"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  <a:latin typeface="Times New Roman" pitchFamily="18" charset="0"/>
              </a:rPr>
              <a:t>Confortando</a:t>
            </a:r>
            <a:endParaRPr lang="en-US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029200" y="1771540"/>
            <a:ext cx="515975" cy="358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wordArtVert" wrap="square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  <a:latin typeface="Times New Roman" pitchFamily="18" charset="0"/>
              </a:rPr>
              <a:t>Asegurando</a:t>
            </a:r>
            <a:endParaRPr lang="en-US" sz="20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5406587"/>
            <a:ext cx="6539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Palabra</a:t>
            </a:r>
            <a:r>
              <a:rPr lang="en-US" sz="6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de Dios</a:t>
            </a:r>
            <a:endParaRPr lang="en-US" sz="6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7674361" y="4191000"/>
            <a:ext cx="108177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 smtClean="0">
                <a:solidFill>
                  <a:prstClr val="black"/>
                </a:solidFill>
                <a:latin typeface="Times New Roman" pitchFamily="18" charset="0"/>
              </a:rPr>
              <a:t>1 Cor.</a:t>
            </a:r>
          </a:p>
          <a:p>
            <a:pPr algn="ctr"/>
            <a:r>
              <a:rPr lang="en-US" sz="2800" b="1" i="1" dirty="0" smtClean="0">
                <a:solidFill>
                  <a:prstClr val="black"/>
                </a:solidFill>
                <a:latin typeface="Times New Roman" pitchFamily="18" charset="0"/>
              </a:rPr>
              <a:t>3:16</a:t>
            </a:r>
            <a:endParaRPr lang="en-US" sz="2800" b="1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02378" y="2027833"/>
            <a:ext cx="11420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 smtClean="0">
                <a:solidFill>
                  <a:prstClr val="black"/>
                </a:solidFill>
                <a:latin typeface="Times New Roman" pitchFamily="18" charset="0"/>
              </a:rPr>
              <a:t>Juan</a:t>
            </a:r>
          </a:p>
          <a:p>
            <a:pPr algn="ctr"/>
            <a:r>
              <a:rPr lang="en-US" sz="2800" b="1" i="1" dirty="0" smtClean="0">
                <a:solidFill>
                  <a:prstClr val="black"/>
                </a:solidFill>
                <a:latin typeface="Times New Roman" pitchFamily="18" charset="0"/>
              </a:rPr>
              <a:t>14:16</a:t>
            </a:r>
            <a:endParaRPr lang="en-US" sz="2800" b="1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7364647" y="2027834"/>
            <a:ext cx="17011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 err="1" smtClean="0">
                <a:solidFill>
                  <a:prstClr val="black"/>
                </a:solidFill>
                <a:latin typeface="Times New Roman" pitchFamily="18" charset="0"/>
              </a:rPr>
              <a:t>Romanos</a:t>
            </a:r>
            <a:endParaRPr lang="en-US" sz="2800" b="1" i="1" dirty="0" smtClean="0">
              <a:solidFill>
                <a:prstClr val="black"/>
              </a:solidFill>
              <a:latin typeface="Times New Roman" pitchFamily="18" charset="0"/>
            </a:endParaRPr>
          </a:p>
          <a:p>
            <a:pPr algn="ctr"/>
            <a:r>
              <a:rPr lang="en-US" sz="2800" b="1" i="1" dirty="0" smtClean="0">
                <a:solidFill>
                  <a:prstClr val="black"/>
                </a:solidFill>
                <a:latin typeface="Times New Roman" pitchFamily="18" charset="0"/>
              </a:rPr>
              <a:t>8:15-16</a:t>
            </a:r>
            <a:endParaRPr lang="en-US" sz="2800" b="1" i="1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62177" y="946903"/>
            <a:ext cx="446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Seguridad</a:t>
            </a:r>
            <a:r>
              <a:rPr lang="en-US" sz="4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Eterna</a:t>
            </a:r>
            <a:endParaRPr lang="en-US" sz="4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795149" y="228600"/>
            <a:ext cx="14829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rgbClr val="FFFF00"/>
                </a:solidFill>
                <a:latin typeface="Times New Roman" pitchFamily="18" charset="0"/>
              </a:rPr>
              <a:t>Romanos</a:t>
            </a:r>
            <a:endParaRPr lang="en-US" sz="2400" b="1" i="1" dirty="0" smtClean="0">
              <a:solidFill>
                <a:srgbClr val="FFFF00"/>
              </a:solidFill>
              <a:latin typeface="Times New Roman" pitchFamily="18" charset="0"/>
            </a:endParaRPr>
          </a:p>
          <a:p>
            <a:pPr algn="ctr"/>
            <a:r>
              <a:rPr lang="en-US" sz="2400" b="1" i="1" dirty="0" smtClean="0">
                <a:solidFill>
                  <a:srgbClr val="FFFF00"/>
                </a:solidFill>
                <a:latin typeface="Times New Roman" pitchFamily="18" charset="0"/>
              </a:rPr>
              <a:t>8:38-39</a:t>
            </a:r>
            <a:endParaRPr lang="en-US" sz="2400" b="1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25854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/>
      <p:bldP spid="166925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ts2.mm.bing.net/th?id=I4667715214902713&amp;pid=1.7&amp;w=201&amp;h=149&amp;c=7&amp;rs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0346"/>
            <a:ext cx="9144000" cy="710074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orizontal Scroll 1"/>
          <p:cNvSpPr/>
          <p:nvPr/>
        </p:nvSpPr>
        <p:spPr>
          <a:xfrm>
            <a:off x="147931" y="49513"/>
            <a:ext cx="8778868" cy="783064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2811" y="87102"/>
            <a:ext cx="8603988" cy="707886"/>
          </a:xfrm>
          <a:prstGeom prst="rect">
            <a:avLst/>
          </a:prstGeom>
          <a:noFill/>
          <a:effectLst>
            <a:softEdge rad="127000"/>
          </a:effectLst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Seguridad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Eterna</a:t>
            </a:r>
            <a:r>
              <a:rPr lang="en-US" sz="4000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(John 10:28-29)</a:t>
            </a:r>
            <a:endParaRPr lang="en-US" sz="4000" b="1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566" y="1143000"/>
            <a:ext cx="87788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Como </a:t>
            </a:r>
            <a:r>
              <a:rPr lang="en-US" sz="3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creyente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perteneces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 Dios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siempre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36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3600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Timoteo</a:t>
            </a:r>
            <a:r>
              <a:rPr lang="en-US" sz="36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2:19a</a:t>
            </a:r>
          </a:p>
          <a:p>
            <a:endParaRPr lang="en-US" sz="36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El Espiritu Santo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el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sello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nuestra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redenci</a:t>
            </a:r>
            <a:r>
              <a:rPr lang="es-ES" sz="3600" dirty="0">
                <a:latin typeface="Times New Roman" pitchFamily="18" charset="0"/>
                <a:cs typeface="Times New Roman" pitchFamily="18" charset="0"/>
              </a:rPr>
              <a:t>ó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3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eterna</a:t>
            </a:r>
            <a:r>
              <a:rPr lang="en-US" sz="3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3600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Efesios</a:t>
            </a:r>
            <a:r>
              <a:rPr lang="en-US" sz="36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4:30; 1:13-14.</a:t>
            </a:r>
            <a:endParaRPr lang="en-US" sz="36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trav</a:t>
            </a:r>
            <a:r>
              <a:rPr lang="es-EC" sz="3600" dirty="0" err="1" smtClean="0">
                <a:latin typeface="Times New Roman" pitchFamily="18" charset="0"/>
                <a:cs typeface="Times New Roman" pitchFamily="18" charset="0"/>
              </a:rPr>
              <a:t>és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 la sola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en Cristo,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estamos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eternamente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seguros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ende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nada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puede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separarnos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del </a:t>
            </a:r>
            <a:r>
              <a:rPr lang="en-US" sz="36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amor</a:t>
            </a:r>
            <a:r>
              <a:rPr lang="en-US" sz="3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de Dios  – </a:t>
            </a:r>
            <a:r>
              <a:rPr lang="en-US" sz="3600" i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Romanos</a:t>
            </a:r>
            <a:r>
              <a:rPr lang="en-US" sz="36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8:38-39</a:t>
            </a:r>
          </a:p>
        </p:txBody>
      </p:sp>
    </p:spTree>
    <p:extLst>
      <p:ext uri="{BB962C8B-B14F-4D97-AF65-F5344CB8AC3E}">
        <p14:creationId xmlns:p14="http://schemas.microsoft.com/office/powerpoint/2010/main" val="151603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Confrontación en la Fiesta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7"/>
            </a:pPr>
            <a:r>
              <a:rPr lang="es-ES" dirty="0" smtClean="0">
                <a:effectLst/>
              </a:rPr>
              <a:t>Juan 10:30 - Jesús afirmó ser Dios, estableciendo claramente que Él y el Padre son </a:t>
            </a:r>
            <a:r>
              <a:rPr lang="es-ES" b="1" u="sng" dirty="0" smtClean="0">
                <a:effectLst/>
              </a:rPr>
              <a:t>uno</a:t>
            </a:r>
            <a:r>
              <a:rPr lang="es-ES" dirty="0" smtClean="0">
                <a:effectLst/>
              </a:rPr>
              <a:t> en esencia.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629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Confrontación en la Fiesta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8"/>
            </a:pPr>
            <a:r>
              <a:rPr lang="es-ES" dirty="0" smtClean="0">
                <a:effectLst/>
              </a:rPr>
              <a:t>Juan 10:31 - Debido a que los líderes religiosos entendieron la afirmación de Jesús como deidad, intentaron </a:t>
            </a:r>
            <a:r>
              <a:rPr lang="es-ES" b="1" u="sng" dirty="0" smtClean="0">
                <a:effectLst/>
              </a:rPr>
              <a:t>matarlo</a:t>
            </a:r>
            <a:r>
              <a:rPr lang="es-ES" dirty="0" smtClean="0">
                <a:effectLst/>
              </a:rPr>
              <a:t>.</a:t>
            </a:r>
          </a:p>
          <a:p>
            <a:pPr lvl="2">
              <a:buAutoNum type="arabicPeriod" startAt="8"/>
            </a:pPr>
            <a:r>
              <a:rPr lang="es-ES" dirty="0" smtClean="0">
                <a:effectLst/>
              </a:rPr>
              <a:t>Juan 10:32-33 - Jesús exigió que justificaran su intento de </a:t>
            </a:r>
            <a:r>
              <a:rPr lang="es-ES" b="1" u="sng" dirty="0" smtClean="0">
                <a:effectLst/>
              </a:rPr>
              <a:t>apedrearlo</a:t>
            </a:r>
            <a:r>
              <a:rPr lang="es-ES" dirty="0" smtClean="0">
                <a:effectLst/>
              </a:rPr>
              <a:t>. Ellos declararon Su afirmación de deidad como su justificación.</a:t>
            </a:r>
          </a:p>
          <a:p>
            <a:pPr lvl="2">
              <a:buAutoNum type="arabicPeriod" startAt="8"/>
            </a:pPr>
            <a:r>
              <a:rPr lang="es-ES" dirty="0" smtClean="0">
                <a:effectLst/>
              </a:rPr>
              <a:t>Juan 10:34 - Citando de los </a:t>
            </a:r>
            <a:r>
              <a:rPr lang="es-ES" b="1" u="sng" dirty="0" smtClean="0">
                <a:effectLst/>
              </a:rPr>
              <a:t>Salmos</a:t>
            </a:r>
            <a:r>
              <a:rPr lang="es-ES" dirty="0" smtClean="0">
                <a:effectLst/>
              </a:rPr>
              <a:t>, el Señor presentó un argumento racional.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08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Confrontación en la Fiesta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28750" lvl="2" indent="-514350">
              <a:buFont typeface="+mj-lt"/>
              <a:buAutoNum type="arabicPeriod" startAt="11"/>
            </a:pPr>
            <a:r>
              <a:rPr lang="es-ES" dirty="0" smtClean="0">
                <a:effectLst/>
              </a:rPr>
              <a:t>Juan 10:35-36 - Si ellos consideraban correcto llamar a las autoridades humanas dioses, cuando eran meros </a:t>
            </a:r>
            <a:r>
              <a:rPr lang="es-ES" b="1" u="sng" dirty="0" smtClean="0">
                <a:effectLst/>
              </a:rPr>
              <a:t>humanos</a:t>
            </a:r>
            <a:r>
              <a:rPr lang="es-ES" dirty="0" smtClean="0">
                <a:effectLst/>
              </a:rPr>
              <a:t>, ¿Qué había de incorrecto con Jesús al llamarse Dios, cuando lo era?</a:t>
            </a:r>
          </a:p>
          <a:p>
            <a:pPr lvl="2">
              <a:buAutoNum type="arabicPeriod" startAt="11"/>
            </a:pPr>
            <a:r>
              <a:rPr lang="es-ES" dirty="0" smtClean="0">
                <a:effectLst/>
              </a:rPr>
              <a:t>Juan 10:37-38 - Jesús indicó que sus obras dieron evidencia de su </a:t>
            </a:r>
            <a:r>
              <a:rPr lang="es-ES" b="1" u="sng" dirty="0" smtClean="0">
                <a:effectLst/>
              </a:rPr>
              <a:t>unidad</a:t>
            </a:r>
            <a:r>
              <a:rPr lang="es-ES" dirty="0" smtClean="0">
                <a:effectLst/>
              </a:rPr>
              <a:t> con el Padre. Cualquiera que examinara las pruebas honestamente, tendría que estar de acuerdo con su declaración, “</a:t>
            </a:r>
            <a:r>
              <a:rPr lang="es-ES" i="1" dirty="0" smtClean="0">
                <a:effectLst/>
              </a:rPr>
              <a:t>Yo y el Padre uno somos</a:t>
            </a:r>
            <a:r>
              <a:rPr lang="es-ES" dirty="0" smtClean="0">
                <a:effectLst/>
              </a:rPr>
              <a:t>.” Juan 10:30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87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El Buen Samaritano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 startAt="2"/>
            </a:pPr>
            <a:r>
              <a:rPr lang="es-ES" b="1" dirty="0" smtClean="0">
                <a:effectLst/>
              </a:rPr>
              <a:t>El Buen Samaritano - Lucas 10:25-37</a:t>
            </a:r>
            <a:endParaRPr lang="es-ES" sz="2800" dirty="0" smtClean="0">
              <a:effectLst/>
            </a:endParaRPr>
          </a:p>
          <a:p>
            <a:pPr lvl="2"/>
            <a:r>
              <a:rPr lang="es-ES" dirty="0" smtClean="0">
                <a:effectLst/>
              </a:rPr>
              <a:t>Lucas 10:25 - Esta pregunta, que el </a:t>
            </a:r>
            <a:r>
              <a:rPr lang="es-ES" i="1" dirty="0" smtClean="0">
                <a:effectLst/>
              </a:rPr>
              <a:t>“interprete de la ley”</a:t>
            </a:r>
            <a:r>
              <a:rPr lang="es-ES" dirty="0" smtClean="0">
                <a:effectLst/>
              </a:rPr>
              <a:t> (el abogado Escriba) diseñó para poner a prueba al Señor, no se trataba de la justicia (rectitud) necesaria para la salvación, sino la justicia necesaria para obtener una </a:t>
            </a:r>
            <a:r>
              <a:rPr lang="es-ES" b="1" u="sng" dirty="0" smtClean="0">
                <a:effectLst/>
              </a:rPr>
              <a:t>herencia</a:t>
            </a:r>
            <a:r>
              <a:rPr lang="es-ES" dirty="0" smtClean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00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Confrontación en la Fiesta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13"/>
            </a:pPr>
            <a:r>
              <a:rPr lang="es-ES" dirty="0" smtClean="0">
                <a:effectLst/>
              </a:rPr>
              <a:t>Juan 10:39-40 - Una vez más, trataron de arrestar a Jesús, pero Él se escapó de la zona y no regresó hasta el </a:t>
            </a:r>
            <a:r>
              <a:rPr lang="es-ES" b="1" u="sng" dirty="0" smtClean="0">
                <a:effectLst/>
              </a:rPr>
              <a:t>Domingo</a:t>
            </a:r>
            <a:r>
              <a:rPr lang="es-ES" dirty="0" smtClean="0">
                <a:effectLst/>
              </a:rPr>
              <a:t>, cuando se presentó como el Rey de Israel.</a:t>
            </a:r>
          </a:p>
          <a:p>
            <a:pPr lvl="2">
              <a:buAutoNum type="arabicPeriod" startAt="13"/>
            </a:pPr>
            <a:r>
              <a:rPr lang="es-ES" dirty="0" smtClean="0">
                <a:effectLst/>
              </a:rPr>
              <a:t>Juan 10:41-42 - El tiempo aoristo de PISTEUO, que significa creer, indica una decisión de una sola vez, </a:t>
            </a:r>
            <a:r>
              <a:rPr lang="es-ES" b="1" u="sng" dirty="0" smtClean="0">
                <a:effectLst/>
              </a:rPr>
              <a:t>confiar</a:t>
            </a:r>
            <a:r>
              <a:rPr lang="es-ES" dirty="0" smtClean="0">
                <a:effectLst/>
              </a:rPr>
              <a:t> simplemente en Cristo para la salvación.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9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El Buen Samaritano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0" lvl="2" indent="-514350">
              <a:buFont typeface="+mj-lt"/>
              <a:buAutoNum type="arabicPeriod" startAt="2"/>
            </a:pPr>
            <a:r>
              <a:rPr lang="es-ES" dirty="0" smtClean="0">
                <a:effectLst/>
              </a:rPr>
              <a:t>Lucas 10:26 - La pregunta del Señor se refirió a la </a:t>
            </a:r>
            <a:r>
              <a:rPr lang="es-ES" b="1" u="sng" dirty="0" smtClean="0">
                <a:effectLst/>
              </a:rPr>
              <a:t>autoridad</a:t>
            </a:r>
            <a:r>
              <a:rPr lang="es-ES" dirty="0" smtClean="0">
                <a:effectLst/>
              </a:rPr>
              <a:t> de las Escrituras Hebreas, por lo que un experto en la Ley Mosaica debería haber sido capaz de responder.</a:t>
            </a:r>
          </a:p>
          <a:p>
            <a:pPr marL="1428750" lvl="2" indent="-514350">
              <a:buFont typeface="+mj-lt"/>
              <a:buAutoNum type="arabicPeriod" startAt="3"/>
            </a:pPr>
            <a:r>
              <a:rPr lang="es-ES" dirty="0" smtClean="0">
                <a:effectLst/>
              </a:rPr>
              <a:t>Lucas 10:27 - Con confianza, el </a:t>
            </a:r>
            <a:r>
              <a:rPr lang="es-ES" b="1" u="sng" dirty="0" smtClean="0">
                <a:effectLst/>
              </a:rPr>
              <a:t>abogado</a:t>
            </a:r>
            <a:r>
              <a:rPr lang="es-ES" dirty="0" smtClean="0">
                <a:effectLst/>
              </a:rPr>
              <a:t> citó Deuteronomio 6:4 y Levítico 19:18.</a:t>
            </a:r>
          </a:p>
        </p:txBody>
      </p:sp>
    </p:spTree>
    <p:extLst>
      <p:ext uri="{BB962C8B-B14F-4D97-AF65-F5344CB8AC3E}">
        <p14:creationId xmlns:p14="http://schemas.microsoft.com/office/powerpoint/2010/main" val="3179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El Buen Samaritano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8750" lvl="2" indent="-514350">
              <a:buFont typeface="+mj-lt"/>
              <a:buAutoNum type="arabicPeriod" startAt="4"/>
            </a:pPr>
            <a:r>
              <a:rPr lang="es-ES" dirty="0" smtClean="0">
                <a:effectLst/>
              </a:rPr>
              <a:t>Lucas 10:28 - Cuando el Señor dijo que para tener </a:t>
            </a:r>
            <a:r>
              <a:rPr lang="es-ES" b="1" u="sng" dirty="0" smtClean="0">
                <a:effectLst/>
              </a:rPr>
              <a:t>vida</a:t>
            </a:r>
            <a:r>
              <a:rPr lang="es-ES" dirty="0" smtClean="0">
                <a:effectLst/>
              </a:rPr>
              <a:t> se tiene que amar de esa manera, es obvio que no estaba hablando de la justificación (rectitud) que viene solamente por la fe en Cristo.</a:t>
            </a:r>
          </a:p>
          <a:p>
            <a:pPr lvl="2">
              <a:buAutoNum type="arabicPeriod" startAt="4"/>
            </a:pPr>
            <a:r>
              <a:rPr lang="es-ES" dirty="0" smtClean="0">
                <a:effectLst/>
              </a:rPr>
              <a:t>Lucas 10:29 - El abogado hizo una segunda pregunta, probablemente para justificar su negligencia o rechazo de practicar el </a:t>
            </a:r>
            <a:r>
              <a:rPr lang="es-ES" b="1" u="sng" dirty="0" smtClean="0">
                <a:effectLst/>
              </a:rPr>
              <a:t>amor</a:t>
            </a:r>
            <a:r>
              <a:rPr lang="es-ES" dirty="0" smtClean="0">
                <a:effectLst/>
              </a:rPr>
              <a:t> que predicaba.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2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El Buen Samaritano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0" lvl="2" indent="-514350">
              <a:buFont typeface="+mj-lt"/>
              <a:buAutoNum type="arabicPeriod" startAt="6"/>
            </a:pPr>
            <a:r>
              <a:rPr lang="es-ES" dirty="0" smtClean="0">
                <a:effectLst/>
              </a:rPr>
              <a:t>Lucas 10:30 a - Jesús contó esta parábola para ilustrar la manera </a:t>
            </a:r>
            <a:r>
              <a:rPr lang="es-ES" b="1" u="sng" dirty="0" smtClean="0">
                <a:effectLst/>
              </a:rPr>
              <a:t>correcta</a:t>
            </a:r>
            <a:r>
              <a:rPr lang="es-ES" dirty="0" smtClean="0">
                <a:effectLst/>
              </a:rPr>
              <a:t> de amar a su prójimo.</a:t>
            </a:r>
          </a:p>
          <a:p>
            <a:pPr lvl="2">
              <a:buAutoNum type="arabicPeriod" startAt="6"/>
            </a:pPr>
            <a:r>
              <a:rPr lang="es-ES" dirty="0" smtClean="0">
                <a:effectLst/>
              </a:rPr>
              <a:t>Lucas 10:30 b - El camino de Jerusalén a Jericó era tortuoso y lleno de grietas en las rocas que ocultaban los </a:t>
            </a:r>
            <a:r>
              <a:rPr lang="es-ES" b="1" u="sng" dirty="0" smtClean="0">
                <a:effectLst/>
              </a:rPr>
              <a:t>ladrones</a:t>
            </a:r>
            <a:r>
              <a:rPr lang="es-ES" dirty="0" smtClean="0">
                <a:effectLst/>
              </a:rPr>
              <a:t> que esperaban para atacar a los viajeros.</a:t>
            </a:r>
          </a:p>
        </p:txBody>
      </p:sp>
    </p:spTree>
    <p:extLst>
      <p:ext uri="{BB962C8B-B14F-4D97-AF65-F5344CB8AC3E}">
        <p14:creationId xmlns:p14="http://schemas.microsoft.com/office/powerpoint/2010/main" val="390556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3433</Words>
  <Application>Microsoft Office PowerPoint</Application>
  <PresentationFormat>On-screen Show (4:3)</PresentationFormat>
  <Paragraphs>241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2_Office Theme</vt:lpstr>
      <vt:lpstr>PANORAMA  de la VIDA de CRISTO</vt:lpstr>
      <vt:lpstr>Misión de los Setenta</vt:lpstr>
      <vt:lpstr>Misión de los Setenta</vt:lpstr>
      <vt:lpstr>Misión de los Setenta</vt:lpstr>
      <vt:lpstr>Misión de los Setenta</vt:lpstr>
      <vt:lpstr>El Buen Samaritano</vt:lpstr>
      <vt:lpstr>El Buen Samaritano</vt:lpstr>
      <vt:lpstr>El Buen Samaritano</vt:lpstr>
      <vt:lpstr>El Buen Samaritano</vt:lpstr>
      <vt:lpstr>PowerPoint Presentation</vt:lpstr>
      <vt:lpstr>El Buen Samaritano</vt:lpstr>
      <vt:lpstr>El Buen Samaritano</vt:lpstr>
      <vt:lpstr>El Buen Samaritano</vt:lpstr>
      <vt:lpstr>PowerPoint Presentation</vt:lpstr>
      <vt:lpstr>Las Prioridades</vt:lpstr>
      <vt:lpstr>Las Prioridades</vt:lpstr>
      <vt:lpstr>Instrucciones sobre la Oración</vt:lpstr>
      <vt:lpstr>Instrucciones sobre la Oración</vt:lpstr>
      <vt:lpstr>Instrucciones sobre la Oración</vt:lpstr>
      <vt:lpstr>Instrucciones sobre la Oración</vt:lpstr>
      <vt:lpstr>Instrucciones sobre la Oración</vt:lpstr>
      <vt:lpstr>Instrucciones sobre la Oración</vt:lpstr>
      <vt:lpstr>Los Lideres Rechazan a Jesús</vt:lpstr>
      <vt:lpstr>Los Lideres Rechazan a Jesús</vt:lpstr>
      <vt:lpstr>Los Lideres Rechazan a Jesús</vt:lpstr>
      <vt:lpstr>Los Lideres Rechazan a Jesús</vt:lpstr>
      <vt:lpstr>Los Lideres Rechazan a Jesús</vt:lpstr>
      <vt:lpstr>Los Lideres Rechazan a Jesús</vt:lpstr>
      <vt:lpstr>Los Lideres Rechazan a Jesús</vt:lpstr>
      <vt:lpstr>Instrucciones sobre la Hipocresía</vt:lpstr>
      <vt:lpstr>Instrucciones sobre la Hipocresía</vt:lpstr>
      <vt:lpstr>Instrucciones sobre la Hipocresía</vt:lpstr>
      <vt:lpstr>Instrucciones sobre la Hipocresía</vt:lpstr>
      <vt:lpstr>Instrucciones sobre la Codicia</vt:lpstr>
      <vt:lpstr>Instrucciones sobre la Codicia</vt:lpstr>
      <vt:lpstr>Instrucciones sobre la Codicia</vt:lpstr>
      <vt:lpstr>Instrucciones sobre la Codicia</vt:lpstr>
      <vt:lpstr>Instrucciones sobre la Codicia</vt:lpstr>
      <vt:lpstr>La Vigilancia Fiel</vt:lpstr>
      <vt:lpstr>La Vigilancia Fiel</vt:lpstr>
      <vt:lpstr>Acerca de la Segunda Venida</vt:lpstr>
      <vt:lpstr>Acerca de la Segunda Venida</vt:lpstr>
      <vt:lpstr>PowerPoint Presentation</vt:lpstr>
      <vt:lpstr>El Arrepentimiento</vt:lpstr>
      <vt:lpstr>El Arrepentimiento</vt:lpstr>
      <vt:lpstr>El Arrepentimiento</vt:lpstr>
      <vt:lpstr>El Arrepentimiento</vt:lpstr>
      <vt:lpstr>La Necesidad de Israel</vt:lpstr>
      <vt:lpstr>La Necesidad de Israel</vt:lpstr>
      <vt:lpstr>La Confrontación en la Fiesta</vt:lpstr>
      <vt:lpstr>La Confrontación en la Fiesta</vt:lpstr>
      <vt:lpstr>La Confrontación en la Fiesta</vt:lpstr>
      <vt:lpstr>La Confrontación en la Fiesta</vt:lpstr>
      <vt:lpstr>La Confrontación en la Fiesta</vt:lpstr>
      <vt:lpstr>PowerPoint Presentation</vt:lpstr>
      <vt:lpstr>PowerPoint Presentation</vt:lpstr>
      <vt:lpstr>La Confrontación en la Fiesta</vt:lpstr>
      <vt:lpstr>La Confrontación en la Fiesta</vt:lpstr>
      <vt:lpstr>La Confrontación en la Fiesta</vt:lpstr>
      <vt:lpstr>La Confrontación en la Fiesta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BNaz</dc:creator>
  <cp:lastModifiedBy>BNaz</cp:lastModifiedBy>
  <cp:revision>91</cp:revision>
  <dcterms:created xsi:type="dcterms:W3CDTF">2012-09-22T14:50:41Z</dcterms:created>
  <dcterms:modified xsi:type="dcterms:W3CDTF">2012-12-07T16:45:49Z</dcterms:modified>
</cp:coreProperties>
</file>