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B132-C91C-4C4B-BCF1-BEA0A416B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5AE57D-9CE5-4CD8-9823-DC419AF008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99A35E-DF4A-4AC9-A6A1-50BB5C1472CC}"/>
              </a:ext>
            </a:extLst>
          </p:cNvPr>
          <p:cNvSpPr>
            <a:spLocks noGrp="1"/>
          </p:cNvSpPr>
          <p:nvPr>
            <p:ph type="dt" sz="half" idx="10"/>
          </p:nvPr>
        </p:nvSpPr>
        <p:spPr/>
        <p:txBody>
          <a:bodyPr/>
          <a:lstStyle/>
          <a:p>
            <a:fld id="{ED1FAB12-DBA7-4E3E-B74C-C42572B2E4EE}" type="datetimeFigureOut">
              <a:rPr lang="en-US" smtClean="0"/>
              <a:t>2/24/2021</a:t>
            </a:fld>
            <a:endParaRPr lang="en-US"/>
          </a:p>
        </p:txBody>
      </p:sp>
      <p:sp>
        <p:nvSpPr>
          <p:cNvPr id="5" name="Footer Placeholder 4">
            <a:extLst>
              <a:ext uri="{FF2B5EF4-FFF2-40B4-BE49-F238E27FC236}">
                <a16:creationId xmlns:a16="http://schemas.microsoft.com/office/drawing/2014/main" id="{6E440530-3876-4C7F-BB21-16FDB0D9B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7D1DA-3C0C-43DD-BA2B-7C71D6D1F978}"/>
              </a:ext>
            </a:extLst>
          </p:cNvPr>
          <p:cNvSpPr>
            <a:spLocks noGrp="1"/>
          </p:cNvSpPr>
          <p:nvPr>
            <p:ph type="sldNum" sz="quarter" idx="12"/>
          </p:nvPr>
        </p:nvSpPr>
        <p:spPr/>
        <p:txBody>
          <a:bodyPr/>
          <a:lstStyle/>
          <a:p>
            <a:fld id="{E065D301-74DD-4400-9E2A-932E471E6DE7}" type="slidenum">
              <a:rPr lang="en-US" smtClean="0"/>
              <a:t>‹#›</a:t>
            </a:fld>
            <a:endParaRPr lang="en-US"/>
          </a:p>
        </p:txBody>
      </p:sp>
    </p:spTree>
    <p:extLst>
      <p:ext uri="{BB962C8B-B14F-4D97-AF65-F5344CB8AC3E}">
        <p14:creationId xmlns:p14="http://schemas.microsoft.com/office/powerpoint/2010/main" val="763255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F6E2-0FFC-41D6-AFEB-01520EFE99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D10459-925F-4449-84CE-9660F530DE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5083C-2F29-430C-A304-7D0A33205694}"/>
              </a:ext>
            </a:extLst>
          </p:cNvPr>
          <p:cNvSpPr>
            <a:spLocks noGrp="1"/>
          </p:cNvSpPr>
          <p:nvPr>
            <p:ph type="dt" sz="half" idx="10"/>
          </p:nvPr>
        </p:nvSpPr>
        <p:spPr/>
        <p:txBody>
          <a:bodyPr/>
          <a:lstStyle/>
          <a:p>
            <a:fld id="{ED1FAB12-DBA7-4E3E-B74C-C42572B2E4EE}" type="datetimeFigureOut">
              <a:rPr lang="en-US" smtClean="0"/>
              <a:t>2/24/2021</a:t>
            </a:fld>
            <a:endParaRPr lang="en-US"/>
          </a:p>
        </p:txBody>
      </p:sp>
      <p:sp>
        <p:nvSpPr>
          <p:cNvPr id="5" name="Footer Placeholder 4">
            <a:extLst>
              <a:ext uri="{FF2B5EF4-FFF2-40B4-BE49-F238E27FC236}">
                <a16:creationId xmlns:a16="http://schemas.microsoft.com/office/drawing/2014/main" id="{6E4D9455-2DB1-4F3A-98E7-2B02F136B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60448-8C8C-4C84-88AB-25BE84A621DB}"/>
              </a:ext>
            </a:extLst>
          </p:cNvPr>
          <p:cNvSpPr>
            <a:spLocks noGrp="1"/>
          </p:cNvSpPr>
          <p:nvPr>
            <p:ph type="sldNum" sz="quarter" idx="12"/>
          </p:nvPr>
        </p:nvSpPr>
        <p:spPr/>
        <p:txBody>
          <a:bodyPr/>
          <a:lstStyle/>
          <a:p>
            <a:fld id="{E065D301-74DD-4400-9E2A-932E471E6DE7}" type="slidenum">
              <a:rPr lang="en-US" smtClean="0"/>
              <a:t>‹#›</a:t>
            </a:fld>
            <a:endParaRPr lang="en-US"/>
          </a:p>
        </p:txBody>
      </p:sp>
    </p:spTree>
    <p:extLst>
      <p:ext uri="{BB962C8B-B14F-4D97-AF65-F5344CB8AC3E}">
        <p14:creationId xmlns:p14="http://schemas.microsoft.com/office/powerpoint/2010/main" val="292127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0488C1-225C-4267-B6DB-6AA4CEA9D2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F147CE-1A12-4155-8C71-1AEBC89302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C4E61-DFE5-4D55-93DB-7D0FF6BDF08A}"/>
              </a:ext>
            </a:extLst>
          </p:cNvPr>
          <p:cNvSpPr>
            <a:spLocks noGrp="1"/>
          </p:cNvSpPr>
          <p:nvPr>
            <p:ph type="dt" sz="half" idx="10"/>
          </p:nvPr>
        </p:nvSpPr>
        <p:spPr/>
        <p:txBody>
          <a:bodyPr/>
          <a:lstStyle/>
          <a:p>
            <a:fld id="{ED1FAB12-DBA7-4E3E-B74C-C42572B2E4EE}" type="datetimeFigureOut">
              <a:rPr lang="en-US" smtClean="0"/>
              <a:t>2/24/2021</a:t>
            </a:fld>
            <a:endParaRPr lang="en-US"/>
          </a:p>
        </p:txBody>
      </p:sp>
      <p:sp>
        <p:nvSpPr>
          <p:cNvPr id="5" name="Footer Placeholder 4">
            <a:extLst>
              <a:ext uri="{FF2B5EF4-FFF2-40B4-BE49-F238E27FC236}">
                <a16:creationId xmlns:a16="http://schemas.microsoft.com/office/drawing/2014/main" id="{0C32A67A-C398-4848-B4D8-2A1B6E91F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8FC37-5FBC-4156-AC59-F343778CD04F}"/>
              </a:ext>
            </a:extLst>
          </p:cNvPr>
          <p:cNvSpPr>
            <a:spLocks noGrp="1"/>
          </p:cNvSpPr>
          <p:nvPr>
            <p:ph type="sldNum" sz="quarter" idx="12"/>
          </p:nvPr>
        </p:nvSpPr>
        <p:spPr/>
        <p:txBody>
          <a:bodyPr/>
          <a:lstStyle/>
          <a:p>
            <a:fld id="{E065D301-74DD-4400-9E2A-932E471E6DE7}" type="slidenum">
              <a:rPr lang="en-US" smtClean="0"/>
              <a:t>‹#›</a:t>
            </a:fld>
            <a:endParaRPr lang="en-US"/>
          </a:p>
        </p:txBody>
      </p:sp>
    </p:spTree>
    <p:extLst>
      <p:ext uri="{BB962C8B-B14F-4D97-AF65-F5344CB8AC3E}">
        <p14:creationId xmlns:p14="http://schemas.microsoft.com/office/powerpoint/2010/main" val="58842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DF0C-6959-4CA4-82A6-A0230B9F9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41F87-3944-4CBE-B635-1AB73323D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2CFA39-DD3F-4DB9-820A-E13997FA8BA4}"/>
              </a:ext>
            </a:extLst>
          </p:cNvPr>
          <p:cNvSpPr>
            <a:spLocks noGrp="1"/>
          </p:cNvSpPr>
          <p:nvPr>
            <p:ph type="dt" sz="half" idx="10"/>
          </p:nvPr>
        </p:nvSpPr>
        <p:spPr/>
        <p:txBody>
          <a:bodyPr/>
          <a:lstStyle/>
          <a:p>
            <a:fld id="{ED1FAB12-DBA7-4E3E-B74C-C42572B2E4EE}" type="datetimeFigureOut">
              <a:rPr lang="en-US" smtClean="0"/>
              <a:t>2/24/2021</a:t>
            </a:fld>
            <a:endParaRPr lang="en-US"/>
          </a:p>
        </p:txBody>
      </p:sp>
      <p:sp>
        <p:nvSpPr>
          <p:cNvPr id="5" name="Footer Placeholder 4">
            <a:extLst>
              <a:ext uri="{FF2B5EF4-FFF2-40B4-BE49-F238E27FC236}">
                <a16:creationId xmlns:a16="http://schemas.microsoft.com/office/drawing/2014/main" id="{5B69B392-4E80-4078-A0D6-21BFBADC2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753CB-4EE1-477C-B7DB-3FE2CA5711B5}"/>
              </a:ext>
            </a:extLst>
          </p:cNvPr>
          <p:cNvSpPr>
            <a:spLocks noGrp="1"/>
          </p:cNvSpPr>
          <p:nvPr>
            <p:ph type="sldNum" sz="quarter" idx="12"/>
          </p:nvPr>
        </p:nvSpPr>
        <p:spPr/>
        <p:txBody>
          <a:bodyPr/>
          <a:lstStyle/>
          <a:p>
            <a:fld id="{E065D301-74DD-4400-9E2A-932E471E6DE7}" type="slidenum">
              <a:rPr lang="en-US" smtClean="0"/>
              <a:t>‹#›</a:t>
            </a:fld>
            <a:endParaRPr lang="en-US"/>
          </a:p>
        </p:txBody>
      </p:sp>
    </p:spTree>
    <p:extLst>
      <p:ext uri="{BB962C8B-B14F-4D97-AF65-F5344CB8AC3E}">
        <p14:creationId xmlns:p14="http://schemas.microsoft.com/office/powerpoint/2010/main" val="24571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D4AB-890F-43A0-832A-338B6D2AA2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10220-C06B-4C2F-84F0-79B9321C6D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A0AB9-3EE8-447C-85CE-9DBFD74A2A46}"/>
              </a:ext>
            </a:extLst>
          </p:cNvPr>
          <p:cNvSpPr>
            <a:spLocks noGrp="1"/>
          </p:cNvSpPr>
          <p:nvPr>
            <p:ph type="dt" sz="half" idx="10"/>
          </p:nvPr>
        </p:nvSpPr>
        <p:spPr/>
        <p:txBody>
          <a:bodyPr/>
          <a:lstStyle/>
          <a:p>
            <a:fld id="{ED1FAB12-DBA7-4E3E-B74C-C42572B2E4EE}" type="datetimeFigureOut">
              <a:rPr lang="en-US" smtClean="0"/>
              <a:t>2/24/2021</a:t>
            </a:fld>
            <a:endParaRPr lang="en-US"/>
          </a:p>
        </p:txBody>
      </p:sp>
      <p:sp>
        <p:nvSpPr>
          <p:cNvPr id="5" name="Footer Placeholder 4">
            <a:extLst>
              <a:ext uri="{FF2B5EF4-FFF2-40B4-BE49-F238E27FC236}">
                <a16:creationId xmlns:a16="http://schemas.microsoft.com/office/drawing/2014/main" id="{9C61243B-91E1-42F2-9EEC-91476C75BA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333B0-0D08-46D8-9544-4306166E0CD7}"/>
              </a:ext>
            </a:extLst>
          </p:cNvPr>
          <p:cNvSpPr>
            <a:spLocks noGrp="1"/>
          </p:cNvSpPr>
          <p:nvPr>
            <p:ph type="sldNum" sz="quarter" idx="12"/>
          </p:nvPr>
        </p:nvSpPr>
        <p:spPr/>
        <p:txBody>
          <a:bodyPr/>
          <a:lstStyle/>
          <a:p>
            <a:fld id="{E065D301-74DD-4400-9E2A-932E471E6DE7}" type="slidenum">
              <a:rPr lang="en-US" smtClean="0"/>
              <a:t>‹#›</a:t>
            </a:fld>
            <a:endParaRPr lang="en-US"/>
          </a:p>
        </p:txBody>
      </p:sp>
    </p:spTree>
    <p:extLst>
      <p:ext uri="{BB962C8B-B14F-4D97-AF65-F5344CB8AC3E}">
        <p14:creationId xmlns:p14="http://schemas.microsoft.com/office/powerpoint/2010/main" val="2504661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4477-3E8B-41F8-B891-967D99469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254F02-18D5-4BAD-9058-67070ECBBB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E935AE-844B-4660-B464-8E58ABD63D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A8A6F2-A6CB-41CB-991B-AA31E71D3799}"/>
              </a:ext>
            </a:extLst>
          </p:cNvPr>
          <p:cNvSpPr>
            <a:spLocks noGrp="1"/>
          </p:cNvSpPr>
          <p:nvPr>
            <p:ph type="dt" sz="half" idx="10"/>
          </p:nvPr>
        </p:nvSpPr>
        <p:spPr/>
        <p:txBody>
          <a:bodyPr/>
          <a:lstStyle/>
          <a:p>
            <a:fld id="{ED1FAB12-DBA7-4E3E-B74C-C42572B2E4EE}" type="datetimeFigureOut">
              <a:rPr lang="en-US" smtClean="0"/>
              <a:t>2/24/2021</a:t>
            </a:fld>
            <a:endParaRPr lang="en-US"/>
          </a:p>
        </p:txBody>
      </p:sp>
      <p:sp>
        <p:nvSpPr>
          <p:cNvPr id="6" name="Footer Placeholder 5">
            <a:extLst>
              <a:ext uri="{FF2B5EF4-FFF2-40B4-BE49-F238E27FC236}">
                <a16:creationId xmlns:a16="http://schemas.microsoft.com/office/drawing/2014/main" id="{22E5E640-A757-4E44-AF53-AD9C0FDA5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77E124-4BC8-4BA5-9235-4430A85C3718}"/>
              </a:ext>
            </a:extLst>
          </p:cNvPr>
          <p:cNvSpPr>
            <a:spLocks noGrp="1"/>
          </p:cNvSpPr>
          <p:nvPr>
            <p:ph type="sldNum" sz="quarter" idx="12"/>
          </p:nvPr>
        </p:nvSpPr>
        <p:spPr/>
        <p:txBody>
          <a:bodyPr/>
          <a:lstStyle/>
          <a:p>
            <a:fld id="{E065D301-74DD-4400-9E2A-932E471E6DE7}" type="slidenum">
              <a:rPr lang="en-US" smtClean="0"/>
              <a:t>‹#›</a:t>
            </a:fld>
            <a:endParaRPr lang="en-US"/>
          </a:p>
        </p:txBody>
      </p:sp>
    </p:spTree>
    <p:extLst>
      <p:ext uri="{BB962C8B-B14F-4D97-AF65-F5344CB8AC3E}">
        <p14:creationId xmlns:p14="http://schemas.microsoft.com/office/powerpoint/2010/main" val="325330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C761A-40FB-46E3-93D7-057849D6AD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2E921B-3512-4384-A472-9D92954903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1ABA93-AE83-487A-B7E6-E26DFFE7F6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F4F3D2-FE58-45D3-A7B4-5929220C4A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AF4DBB-722B-4377-A99E-FBF45E0084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604BE2-0AF0-4A52-AA12-19454462190C}"/>
              </a:ext>
            </a:extLst>
          </p:cNvPr>
          <p:cNvSpPr>
            <a:spLocks noGrp="1"/>
          </p:cNvSpPr>
          <p:nvPr>
            <p:ph type="dt" sz="half" idx="10"/>
          </p:nvPr>
        </p:nvSpPr>
        <p:spPr/>
        <p:txBody>
          <a:bodyPr/>
          <a:lstStyle/>
          <a:p>
            <a:fld id="{ED1FAB12-DBA7-4E3E-B74C-C42572B2E4EE}" type="datetimeFigureOut">
              <a:rPr lang="en-US" smtClean="0"/>
              <a:t>2/24/2021</a:t>
            </a:fld>
            <a:endParaRPr lang="en-US"/>
          </a:p>
        </p:txBody>
      </p:sp>
      <p:sp>
        <p:nvSpPr>
          <p:cNvPr id="8" name="Footer Placeholder 7">
            <a:extLst>
              <a:ext uri="{FF2B5EF4-FFF2-40B4-BE49-F238E27FC236}">
                <a16:creationId xmlns:a16="http://schemas.microsoft.com/office/drawing/2014/main" id="{89FECD3C-A5EF-4FFE-B52C-AA7E913F53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302A06-2D29-459E-92BE-FDEF373DF1CC}"/>
              </a:ext>
            </a:extLst>
          </p:cNvPr>
          <p:cNvSpPr>
            <a:spLocks noGrp="1"/>
          </p:cNvSpPr>
          <p:nvPr>
            <p:ph type="sldNum" sz="quarter" idx="12"/>
          </p:nvPr>
        </p:nvSpPr>
        <p:spPr/>
        <p:txBody>
          <a:bodyPr/>
          <a:lstStyle/>
          <a:p>
            <a:fld id="{E065D301-74DD-4400-9E2A-932E471E6DE7}" type="slidenum">
              <a:rPr lang="en-US" smtClean="0"/>
              <a:t>‹#›</a:t>
            </a:fld>
            <a:endParaRPr lang="en-US"/>
          </a:p>
        </p:txBody>
      </p:sp>
    </p:spTree>
    <p:extLst>
      <p:ext uri="{BB962C8B-B14F-4D97-AF65-F5344CB8AC3E}">
        <p14:creationId xmlns:p14="http://schemas.microsoft.com/office/powerpoint/2010/main" val="407462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87F5-87FD-4088-BCCA-832C163ADE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AE3F28-709A-4CE5-90AC-D4358DD29866}"/>
              </a:ext>
            </a:extLst>
          </p:cNvPr>
          <p:cNvSpPr>
            <a:spLocks noGrp="1"/>
          </p:cNvSpPr>
          <p:nvPr>
            <p:ph type="dt" sz="half" idx="10"/>
          </p:nvPr>
        </p:nvSpPr>
        <p:spPr/>
        <p:txBody>
          <a:bodyPr/>
          <a:lstStyle/>
          <a:p>
            <a:fld id="{ED1FAB12-DBA7-4E3E-B74C-C42572B2E4EE}" type="datetimeFigureOut">
              <a:rPr lang="en-US" smtClean="0"/>
              <a:t>2/24/2021</a:t>
            </a:fld>
            <a:endParaRPr lang="en-US"/>
          </a:p>
        </p:txBody>
      </p:sp>
      <p:sp>
        <p:nvSpPr>
          <p:cNvPr id="4" name="Footer Placeholder 3">
            <a:extLst>
              <a:ext uri="{FF2B5EF4-FFF2-40B4-BE49-F238E27FC236}">
                <a16:creationId xmlns:a16="http://schemas.microsoft.com/office/drawing/2014/main" id="{D51CDB10-CBA7-4C86-972A-BD32D227FA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03D688-7CF7-40CA-BC3F-9AD9C09EE242}"/>
              </a:ext>
            </a:extLst>
          </p:cNvPr>
          <p:cNvSpPr>
            <a:spLocks noGrp="1"/>
          </p:cNvSpPr>
          <p:nvPr>
            <p:ph type="sldNum" sz="quarter" idx="12"/>
          </p:nvPr>
        </p:nvSpPr>
        <p:spPr/>
        <p:txBody>
          <a:bodyPr/>
          <a:lstStyle/>
          <a:p>
            <a:fld id="{E065D301-74DD-4400-9E2A-932E471E6DE7}" type="slidenum">
              <a:rPr lang="en-US" smtClean="0"/>
              <a:t>‹#›</a:t>
            </a:fld>
            <a:endParaRPr lang="en-US"/>
          </a:p>
        </p:txBody>
      </p:sp>
    </p:spTree>
    <p:extLst>
      <p:ext uri="{BB962C8B-B14F-4D97-AF65-F5344CB8AC3E}">
        <p14:creationId xmlns:p14="http://schemas.microsoft.com/office/powerpoint/2010/main" val="178007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02C3F0-7766-44A8-B747-A5C66681A6E8}"/>
              </a:ext>
            </a:extLst>
          </p:cNvPr>
          <p:cNvSpPr>
            <a:spLocks noGrp="1"/>
          </p:cNvSpPr>
          <p:nvPr>
            <p:ph type="dt" sz="half" idx="10"/>
          </p:nvPr>
        </p:nvSpPr>
        <p:spPr/>
        <p:txBody>
          <a:bodyPr/>
          <a:lstStyle/>
          <a:p>
            <a:fld id="{ED1FAB12-DBA7-4E3E-B74C-C42572B2E4EE}" type="datetimeFigureOut">
              <a:rPr lang="en-US" smtClean="0"/>
              <a:t>2/24/2021</a:t>
            </a:fld>
            <a:endParaRPr lang="en-US"/>
          </a:p>
        </p:txBody>
      </p:sp>
      <p:sp>
        <p:nvSpPr>
          <p:cNvPr id="3" name="Footer Placeholder 2">
            <a:extLst>
              <a:ext uri="{FF2B5EF4-FFF2-40B4-BE49-F238E27FC236}">
                <a16:creationId xmlns:a16="http://schemas.microsoft.com/office/drawing/2014/main" id="{081BF94D-0E8D-4993-88F6-7201AAE39A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CA3012-A6D8-4D19-8677-16B6C861692C}"/>
              </a:ext>
            </a:extLst>
          </p:cNvPr>
          <p:cNvSpPr>
            <a:spLocks noGrp="1"/>
          </p:cNvSpPr>
          <p:nvPr>
            <p:ph type="sldNum" sz="quarter" idx="12"/>
          </p:nvPr>
        </p:nvSpPr>
        <p:spPr/>
        <p:txBody>
          <a:bodyPr/>
          <a:lstStyle/>
          <a:p>
            <a:fld id="{E065D301-74DD-4400-9E2A-932E471E6DE7}" type="slidenum">
              <a:rPr lang="en-US" smtClean="0"/>
              <a:t>‹#›</a:t>
            </a:fld>
            <a:endParaRPr lang="en-US"/>
          </a:p>
        </p:txBody>
      </p:sp>
    </p:spTree>
    <p:extLst>
      <p:ext uri="{BB962C8B-B14F-4D97-AF65-F5344CB8AC3E}">
        <p14:creationId xmlns:p14="http://schemas.microsoft.com/office/powerpoint/2010/main" val="344204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EA6D-1687-4F12-A7DB-53CD1AAE5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90D97B-E18F-4730-90B3-837E47DEF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18C77C-7D12-48B8-9E25-F27E5514B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1BD1E-A7F2-4E67-AA12-78FFF70A6664}"/>
              </a:ext>
            </a:extLst>
          </p:cNvPr>
          <p:cNvSpPr>
            <a:spLocks noGrp="1"/>
          </p:cNvSpPr>
          <p:nvPr>
            <p:ph type="dt" sz="half" idx="10"/>
          </p:nvPr>
        </p:nvSpPr>
        <p:spPr/>
        <p:txBody>
          <a:bodyPr/>
          <a:lstStyle/>
          <a:p>
            <a:fld id="{ED1FAB12-DBA7-4E3E-B74C-C42572B2E4EE}" type="datetimeFigureOut">
              <a:rPr lang="en-US" smtClean="0"/>
              <a:t>2/24/2021</a:t>
            </a:fld>
            <a:endParaRPr lang="en-US"/>
          </a:p>
        </p:txBody>
      </p:sp>
      <p:sp>
        <p:nvSpPr>
          <p:cNvPr id="6" name="Footer Placeholder 5">
            <a:extLst>
              <a:ext uri="{FF2B5EF4-FFF2-40B4-BE49-F238E27FC236}">
                <a16:creationId xmlns:a16="http://schemas.microsoft.com/office/drawing/2014/main" id="{E75CFEC4-7036-4213-8638-773FADEA7B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269BB-589F-4329-A32E-30C2D81B7488}"/>
              </a:ext>
            </a:extLst>
          </p:cNvPr>
          <p:cNvSpPr>
            <a:spLocks noGrp="1"/>
          </p:cNvSpPr>
          <p:nvPr>
            <p:ph type="sldNum" sz="quarter" idx="12"/>
          </p:nvPr>
        </p:nvSpPr>
        <p:spPr/>
        <p:txBody>
          <a:bodyPr/>
          <a:lstStyle/>
          <a:p>
            <a:fld id="{E065D301-74DD-4400-9E2A-932E471E6DE7}" type="slidenum">
              <a:rPr lang="en-US" smtClean="0"/>
              <a:t>‹#›</a:t>
            </a:fld>
            <a:endParaRPr lang="en-US"/>
          </a:p>
        </p:txBody>
      </p:sp>
    </p:spTree>
    <p:extLst>
      <p:ext uri="{BB962C8B-B14F-4D97-AF65-F5344CB8AC3E}">
        <p14:creationId xmlns:p14="http://schemas.microsoft.com/office/powerpoint/2010/main" val="3257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CF30-C984-4214-BF8B-354540B002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107DE3-46C1-4E04-9960-C645CB3CCC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6B1627-B95B-4DAD-A4E3-AC9E16156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36425-5BA4-4F33-9B11-2AC41519B0A0}"/>
              </a:ext>
            </a:extLst>
          </p:cNvPr>
          <p:cNvSpPr>
            <a:spLocks noGrp="1"/>
          </p:cNvSpPr>
          <p:nvPr>
            <p:ph type="dt" sz="half" idx="10"/>
          </p:nvPr>
        </p:nvSpPr>
        <p:spPr/>
        <p:txBody>
          <a:bodyPr/>
          <a:lstStyle/>
          <a:p>
            <a:fld id="{ED1FAB12-DBA7-4E3E-B74C-C42572B2E4EE}" type="datetimeFigureOut">
              <a:rPr lang="en-US" smtClean="0"/>
              <a:t>2/24/2021</a:t>
            </a:fld>
            <a:endParaRPr lang="en-US"/>
          </a:p>
        </p:txBody>
      </p:sp>
      <p:sp>
        <p:nvSpPr>
          <p:cNvPr id="6" name="Footer Placeholder 5">
            <a:extLst>
              <a:ext uri="{FF2B5EF4-FFF2-40B4-BE49-F238E27FC236}">
                <a16:creationId xmlns:a16="http://schemas.microsoft.com/office/drawing/2014/main" id="{A6775B12-89AB-46B2-B062-A6B7D1B08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C055B7-1FD1-4B5B-B730-C76451E0B838}"/>
              </a:ext>
            </a:extLst>
          </p:cNvPr>
          <p:cNvSpPr>
            <a:spLocks noGrp="1"/>
          </p:cNvSpPr>
          <p:nvPr>
            <p:ph type="sldNum" sz="quarter" idx="12"/>
          </p:nvPr>
        </p:nvSpPr>
        <p:spPr/>
        <p:txBody>
          <a:bodyPr/>
          <a:lstStyle/>
          <a:p>
            <a:fld id="{E065D301-74DD-4400-9E2A-932E471E6DE7}" type="slidenum">
              <a:rPr lang="en-US" smtClean="0"/>
              <a:t>‹#›</a:t>
            </a:fld>
            <a:endParaRPr lang="en-US"/>
          </a:p>
        </p:txBody>
      </p:sp>
    </p:spTree>
    <p:extLst>
      <p:ext uri="{BB962C8B-B14F-4D97-AF65-F5344CB8AC3E}">
        <p14:creationId xmlns:p14="http://schemas.microsoft.com/office/powerpoint/2010/main" val="417649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381DC-988A-484F-83BA-6D7BDF1AE4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3CA5D7-0F1B-4EF1-ADA2-606F12351E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D34A5-7F24-4701-8207-0BC9F5F1AB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FAB12-DBA7-4E3E-B74C-C42572B2E4EE}" type="datetimeFigureOut">
              <a:rPr lang="en-US" smtClean="0"/>
              <a:t>2/24/2021</a:t>
            </a:fld>
            <a:endParaRPr lang="en-US"/>
          </a:p>
        </p:txBody>
      </p:sp>
      <p:sp>
        <p:nvSpPr>
          <p:cNvPr id="5" name="Footer Placeholder 4">
            <a:extLst>
              <a:ext uri="{FF2B5EF4-FFF2-40B4-BE49-F238E27FC236}">
                <a16:creationId xmlns:a16="http://schemas.microsoft.com/office/drawing/2014/main" id="{EA783504-9255-4CD3-B64C-2A2282B85E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D5B04C-EBB2-488B-92BA-088C93461A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65D301-74DD-4400-9E2A-932E471E6DE7}" type="slidenum">
              <a:rPr lang="en-US" smtClean="0"/>
              <a:t>‹#›</a:t>
            </a:fld>
            <a:endParaRPr lang="en-US"/>
          </a:p>
        </p:txBody>
      </p:sp>
    </p:spTree>
    <p:extLst>
      <p:ext uri="{BB962C8B-B14F-4D97-AF65-F5344CB8AC3E}">
        <p14:creationId xmlns:p14="http://schemas.microsoft.com/office/powerpoint/2010/main" val="1696826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softwaretestinghelp.com/software-development-life-cycle-sdlc/" TargetMode="External"/><Relationship Id="rId2" Type="http://schemas.openxmlformats.org/officeDocument/2006/relationships/hyperlink" Target="https://www.educba.com/what-is-sdlc/" TargetMode="External"/><Relationship Id="rId1" Type="http://schemas.openxmlformats.org/officeDocument/2006/relationships/slideLayout" Target="../slideLayouts/slideLayout2.xml"/><Relationship Id="rId4" Type="http://schemas.openxmlformats.org/officeDocument/2006/relationships/hyperlink" Target="https://project-management.com/agile-vs-waterfall/#:~:text=Agile%20separates%20a%20project%20into,divides%20a%20project%20into%20phases.&amp;text=Agile%20allows%20requirement%20changes%20at,the%20build%20phase%20in%20Waterfa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A59F-CE69-4853-A5EF-5BD2C08C805C}"/>
              </a:ext>
            </a:extLst>
          </p:cNvPr>
          <p:cNvSpPr>
            <a:spLocks noGrp="1"/>
          </p:cNvSpPr>
          <p:nvPr>
            <p:ph type="ctrTitle"/>
          </p:nvPr>
        </p:nvSpPr>
        <p:spPr>
          <a:xfrm>
            <a:off x="1524000" y="1122363"/>
            <a:ext cx="9144000" cy="1461039"/>
          </a:xfrm>
        </p:spPr>
        <p:txBody>
          <a:bodyPr/>
          <a:lstStyle/>
          <a:p>
            <a:r>
              <a:rPr lang="en-US" b="1" dirty="0"/>
              <a:t>Agile Presentation</a:t>
            </a:r>
          </a:p>
        </p:txBody>
      </p:sp>
      <p:sp>
        <p:nvSpPr>
          <p:cNvPr id="3" name="Subtitle 2">
            <a:extLst>
              <a:ext uri="{FF2B5EF4-FFF2-40B4-BE49-F238E27FC236}">
                <a16:creationId xmlns:a16="http://schemas.microsoft.com/office/drawing/2014/main" id="{44CF280B-A0E8-4D16-ABB5-26AC08332AF3}"/>
              </a:ext>
            </a:extLst>
          </p:cNvPr>
          <p:cNvSpPr>
            <a:spLocks noGrp="1"/>
          </p:cNvSpPr>
          <p:nvPr>
            <p:ph type="subTitle" idx="1"/>
          </p:nvPr>
        </p:nvSpPr>
        <p:spPr/>
        <p:txBody>
          <a:bodyPr>
            <a:normAutofit fontScale="77500" lnSpcReduction="20000"/>
          </a:bodyPr>
          <a:lstStyle/>
          <a:p>
            <a:r>
              <a:rPr lang="en-US" dirty="0"/>
              <a:t>Valerie Klaus</a:t>
            </a:r>
          </a:p>
          <a:p>
            <a:r>
              <a:rPr lang="en-US" dirty="0"/>
              <a:t>Southern New Hampshire University</a:t>
            </a:r>
          </a:p>
          <a:p>
            <a:r>
              <a:rPr lang="en-US" dirty="0"/>
              <a:t>CS250 Software Development Life Cycle</a:t>
            </a:r>
          </a:p>
          <a:p>
            <a:r>
              <a:rPr lang="en-US" dirty="0"/>
              <a:t>Professor Morrison</a:t>
            </a:r>
          </a:p>
          <a:p>
            <a:r>
              <a:rPr lang="en-US" dirty="0"/>
              <a:t>2/20/2021</a:t>
            </a:r>
          </a:p>
          <a:p>
            <a:endParaRPr lang="en-US" dirty="0"/>
          </a:p>
        </p:txBody>
      </p:sp>
    </p:spTree>
    <p:extLst>
      <p:ext uri="{BB962C8B-B14F-4D97-AF65-F5344CB8AC3E}">
        <p14:creationId xmlns:p14="http://schemas.microsoft.com/office/powerpoint/2010/main" val="123999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869A-DD7D-4F0D-8F5B-5FA521C152DF}"/>
              </a:ext>
            </a:extLst>
          </p:cNvPr>
          <p:cNvSpPr>
            <a:spLocks noGrp="1"/>
          </p:cNvSpPr>
          <p:nvPr>
            <p:ph type="title"/>
          </p:nvPr>
        </p:nvSpPr>
        <p:spPr/>
        <p:txBody>
          <a:bodyPr/>
          <a:lstStyle/>
          <a:p>
            <a:r>
              <a:rPr lang="en-US" dirty="0"/>
              <a:t>Scrum-Agile Team And Their Various Roles</a:t>
            </a:r>
          </a:p>
        </p:txBody>
      </p:sp>
      <p:sp>
        <p:nvSpPr>
          <p:cNvPr id="3" name="Content Placeholder 2">
            <a:extLst>
              <a:ext uri="{FF2B5EF4-FFF2-40B4-BE49-F238E27FC236}">
                <a16:creationId xmlns:a16="http://schemas.microsoft.com/office/drawing/2014/main" id="{1301B334-5F1F-4613-8099-C4AD952E4FFF}"/>
              </a:ext>
            </a:extLst>
          </p:cNvPr>
          <p:cNvSpPr>
            <a:spLocks noGrp="1"/>
          </p:cNvSpPr>
          <p:nvPr>
            <p:ph idx="1"/>
          </p:nvPr>
        </p:nvSpPr>
        <p:spPr/>
        <p:txBody>
          <a:bodyPr/>
          <a:lstStyle/>
          <a:p>
            <a:r>
              <a:rPr lang="en-US" b="1" dirty="0"/>
              <a:t>Product Owner </a:t>
            </a:r>
            <a:r>
              <a:rPr lang="en-US" dirty="0"/>
              <a:t>– Accountable for effective Backlog management : Developing and communicating the Product Goal and Product Backlog items. Ensuring that the Product Backlog is transparent and easy to understand.</a:t>
            </a:r>
          </a:p>
          <a:p>
            <a:r>
              <a:rPr lang="en-US" b="1" dirty="0"/>
              <a:t>Scrum Master </a:t>
            </a:r>
            <a:r>
              <a:rPr lang="en-US" dirty="0"/>
              <a:t>– Accountable for establishing Scrum as defined in the Scrum Guide. Removes challenges that may hinder development.</a:t>
            </a:r>
          </a:p>
          <a:p>
            <a:r>
              <a:rPr lang="en-US" b="1" dirty="0"/>
              <a:t>Developers</a:t>
            </a:r>
            <a:r>
              <a:rPr lang="en-US" dirty="0"/>
              <a:t> –  Committed to creating any aspect of a usable Increment each Sprint. Accountable for creating a plan for the Sprint and the Sprint Backlog, instilling quality by adhering to a definition of done, adapting a plan each day toward the Sprint Goal.</a:t>
            </a:r>
          </a:p>
        </p:txBody>
      </p:sp>
    </p:spTree>
    <p:extLst>
      <p:ext uri="{BB962C8B-B14F-4D97-AF65-F5344CB8AC3E}">
        <p14:creationId xmlns:p14="http://schemas.microsoft.com/office/powerpoint/2010/main" val="3052190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70D7-12D8-45A0-8C29-D638755957F3}"/>
              </a:ext>
            </a:extLst>
          </p:cNvPr>
          <p:cNvSpPr>
            <a:spLocks noGrp="1"/>
          </p:cNvSpPr>
          <p:nvPr>
            <p:ph type="title"/>
          </p:nvPr>
        </p:nvSpPr>
        <p:spPr/>
        <p:txBody>
          <a:bodyPr/>
          <a:lstStyle/>
          <a:p>
            <a:r>
              <a:rPr lang="en-US" b="1" dirty="0"/>
              <a:t>Software Development Life Cycle Phases</a:t>
            </a:r>
          </a:p>
        </p:txBody>
      </p:sp>
      <p:sp>
        <p:nvSpPr>
          <p:cNvPr id="3" name="Content Placeholder 2">
            <a:extLst>
              <a:ext uri="{FF2B5EF4-FFF2-40B4-BE49-F238E27FC236}">
                <a16:creationId xmlns:a16="http://schemas.microsoft.com/office/drawing/2014/main" id="{DF082A6C-22F5-4EC6-9866-0409D287CC5D}"/>
              </a:ext>
            </a:extLst>
          </p:cNvPr>
          <p:cNvSpPr>
            <a:spLocks noGrp="1"/>
          </p:cNvSpPr>
          <p:nvPr>
            <p:ph idx="1"/>
          </p:nvPr>
        </p:nvSpPr>
        <p:spPr>
          <a:xfrm>
            <a:off x="838200" y="1825624"/>
            <a:ext cx="10515600" cy="4477521"/>
          </a:xfrm>
        </p:spPr>
        <p:txBody>
          <a:bodyPr>
            <a:noAutofit/>
          </a:bodyPr>
          <a:lstStyle/>
          <a:p>
            <a:r>
              <a:rPr lang="en-US" sz="1600" b="1" dirty="0"/>
              <a:t>Requirement </a:t>
            </a:r>
            <a:r>
              <a:rPr lang="en-US" sz="1600" dirty="0"/>
              <a:t>–</a:t>
            </a:r>
            <a:r>
              <a:rPr lang="en-US" sz="1600" b="1" dirty="0"/>
              <a:t> </a:t>
            </a:r>
            <a:r>
              <a:rPr lang="en-US" sz="1600" dirty="0"/>
              <a:t>Begins with gathering requirements from customers or clients. This role is usually taken care of by Business Analysts who interact with clients, set up daily meetings, documents the requirements in Business Requirement Specifications, and handover the final documented requirement to the development team.</a:t>
            </a:r>
          </a:p>
          <a:p>
            <a:r>
              <a:rPr lang="en-US" sz="1600" b="1" dirty="0"/>
              <a:t>Analysis </a:t>
            </a:r>
            <a:r>
              <a:rPr lang="en-US" sz="1600" dirty="0"/>
              <a:t>–</a:t>
            </a:r>
            <a:r>
              <a:rPr lang="en-US" sz="1600" b="1" dirty="0"/>
              <a:t> </a:t>
            </a:r>
            <a:r>
              <a:rPr lang="en-US" sz="1600" dirty="0"/>
              <a:t>Upon completing the requirement phase, it is then time to analyze the requirements and get approval from clients. This is achieved through Software Requirement Specification. This phase is mainly done by Project Managers, Business Analysts, and Consultants.</a:t>
            </a:r>
          </a:p>
          <a:p>
            <a:r>
              <a:rPr lang="en-US" sz="1600" b="1" dirty="0"/>
              <a:t>Design </a:t>
            </a:r>
            <a:r>
              <a:rPr lang="en-US" sz="1600" dirty="0"/>
              <a:t>– The most accurate, robust, efficient and cost-effective architecture of the product that needs to be developed must be created. This phase consists of 2 design approaches: Low-level design - performed by Senior Developers who specify functions of each module of the product architecture and High-level design – performed by Senior Architects where all different possible architectures of the product that must be developed are designed. </a:t>
            </a:r>
          </a:p>
          <a:p>
            <a:r>
              <a:rPr lang="en-US" sz="1600" dirty="0"/>
              <a:t> </a:t>
            </a:r>
            <a:r>
              <a:rPr lang="en-US" sz="1600" b="1" dirty="0"/>
              <a:t>Development </a:t>
            </a:r>
            <a:r>
              <a:rPr lang="en-US" sz="1600" dirty="0"/>
              <a:t>- This phase is documented as a Source Code Document. Implementation of programming languages and different frameworks are utilized for the development of the product. The longest and most critical phase. </a:t>
            </a:r>
          </a:p>
          <a:p>
            <a:r>
              <a:rPr lang="en-US" sz="1600" b="1" dirty="0"/>
              <a:t>Testing </a:t>
            </a:r>
            <a:r>
              <a:rPr lang="en-US" sz="1600" dirty="0"/>
              <a:t>– The developed software is sent to the testing team where they conduct different types of testing thoroughly on the software and look for defects. Any defects are recorded and documented and are then sent back to development team for error removal. This phase is to ensure that all software is error free and works as expected.</a:t>
            </a:r>
          </a:p>
          <a:p>
            <a:r>
              <a:rPr lang="en-US" sz="1600" b="1" dirty="0"/>
              <a:t>Deployment &amp; Maintenance </a:t>
            </a:r>
            <a:r>
              <a:rPr lang="en-US" sz="1600" dirty="0"/>
              <a:t>-  Once the product is tested, it is deployed and delivered to the customer for use. There is a scope for bug fixing, upgrading, and enhancement once customers and end-users begins using the software. After deployment, maintenance is taken care of by the developers.</a:t>
            </a:r>
          </a:p>
        </p:txBody>
      </p:sp>
    </p:spTree>
    <p:extLst>
      <p:ext uri="{BB962C8B-B14F-4D97-AF65-F5344CB8AC3E}">
        <p14:creationId xmlns:p14="http://schemas.microsoft.com/office/powerpoint/2010/main" val="285191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21AB-1715-4AB0-8768-4EDDDC1179CA}"/>
              </a:ext>
            </a:extLst>
          </p:cNvPr>
          <p:cNvSpPr>
            <a:spLocks noGrp="1"/>
          </p:cNvSpPr>
          <p:nvPr>
            <p:ph type="title"/>
          </p:nvPr>
        </p:nvSpPr>
        <p:spPr/>
        <p:txBody>
          <a:bodyPr/>
          <a:lstStyle/>
          <a:p>
            <a:r>
              <a:rPr lang="en-US" b="1" dirty="0"/>
              <a:t>Waterfall Model</a:t>
            </a:r>
          </a:p>
        </p:txBody>
      </p:sp>
      <p:sp>
        <p:nvSpPr>
          <p:cNvPr id="3" name="Content Placeholder 2">
            <a:extLst>
              <a:ext uri="{FF2B5EF4-FFF2-40B4-BE49-F238E27FC236}">
                <a16:creationId xmlns:a16="http://schemas.microsoft.com/office/drawing/2014/main" id="{B98A0510-5861-4665-BCDC-5C84723F466C}"/>
              </a:ext>
            </a:extLst>
          </p:cNvPr>
          <p:cNvSpPr>
            <a:spLocks noGrp="1"/>
          </p:cNvSpPr>
          <p:nvPr>
            <p:ph idx="1"/>
          </p:nvPr>
        </p:nvSpPr>
        <p:spPr/>
        <p:txBody>
          <a:bodyPr>
            <a:normAutofit/>
          </a:bodyPr>
          <a:lstStyle/>
          <a:p>
            <a:r>
              <a:rPr lang="en-US" dirty="0"/>
              <a:t>When working with the Waterfall Model, the outcome of one phase is the input for the next. Each phase is done step by step; the next phase starts only when the previous phase is complete. Requirements must be known before starting a project; this model is not ideal for projects with changing requirements. Any changes in the later stages would lead to a necessary change within all phases, and higher costs.</a:t>
            </a:r>
          </a:p>
          <a:p>
            <a:r>
              <a:rPr lang="en-US" dirty="0"/>
              <a:t>The Waterfall Model would not have been the best to use with SNHU Travel, as constant, clear communication and flexibility for changes late in development.</a:t>
            </a:r>
          </a:p>
          <a:p>
            <a:endParaRPr lang="en-US" dirty="0"/>
          </a:p>
        </p:txBody>
      </p:sp>
    </p:spTree>
    <p:extLst>
      <p:ext uri="{BB962C8B-B14F-4D97-AF65-F5344CB8AC3E}">
        <p14:creationId xmlns:p14="http://schemas.microsoft.com/office/powerpoint/2010/main" val="263681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857F-6E94-4BFC-8439-C58871DBE724}"/>
              </a:ext>
            </a:extLst>
          </p:cNvPr>
          <p:cNvSpPr>
            <a:spLocks noGrp="1"/>
          </p:cNvSpPr>
          <p:nvPr>
            <p:ph type="title"/>
          </p:nvPr>
        </p:nvSpPr>
        <p:spPr>
          <a:xfrm>
            <a:off x="838200" y="426128"/>
            <a:ext cx="10515600" cy="1399497"/>
          </a:xfrm>
        </p:spPr>
        <p:txBody>
          <a:bodyPr>
            <a:normAutofit fontScale="90000"/>
          </a:bodyPr>
          <a:lstStyle/>
          <a:p>
            <a:pPr algn="ctr"/>
            <a:r>
              <a:rPr lang="en-US" b="1" dirty="0"/>
              <a:t>Waterfall or Agile?</a:t>
            </a:r>
            <a:br>
              <a:rPr lang="en-US" b="1" dirty="0"/>
            </a:br>
            <a:r>
              <a:rPr lang="en-US" sz="2700" b="1" dirty="0"/>
              <a:t>There are a few things for one to consider when choosing the best approach for a project.</a:t>
            </a:r>
            <a:br>
              <a:rPr lang="en-US" sz="4400" b="1" dirty="0"/>
            </a:br>
            <a:endParaRPr lang="en-US" b="1" dirty="0"/>
          </a:p>
        </p:txBody>
      </p:sp>
      <p:sp>
        <p:nvSpPr>
          <p:cNvPr id="3" name="Content Placeholder 2">
            <a:extLst>
              <a:ext uri="{FF2B5EF4-FFF2-40B4-BE49-F238E27FC236}">
                <a16:creationId xmlns:a16="http://schemas.microsoft.com/office/drawing/2014/main" id="{6B91F240-3D7C-4724-A06A-8E463D77DBF0}"/>
              </a:ext>
            </a:extLst>
          </p:cNvPr>
          <p:cNvSpPr>
            <a:spLocks noGrp="1"/>
          </p:cNvSpPr>
          <p:nvPr>
            <p:ph sz="half" idx="1"/>
          </p:nvPr>
        </p:nvSpPr>
        <p:spPr/>
        <p:txBody>
          <a:bodyPr>
            <a:normAutofit/>
          </a:bodyPr>
          <a:lstStyle/>
          <a:p>
            <a:pPr marL="0" indent="0">
              <a:buNone/>
            </a:pPr>
            <a:r>
              <a:rPr lang="en-US" dirty="0"/>
              <a:t>Waterfall: </a:t>
            </a:r>
          </a:p>
          <a:p>
            <a:r>
              <a:rPr lang="en-US" sz="1800" dirty="0"/>
              <a:t>works well for smaller size projects where requirements are easily understandable but is not ideal for larger projects. </a:t>
            </a:r>
          </a:p>
          <a:p>
            <a:r>
              <a:rPr lang="en-US" sz="1800" dirty="0"/>
              <a:t>Easily adaptable method for shifting teams and beneficial to manage dependencies.</a:t>
            </a:r>
          </a:p>
          <a:p>
            <a:r>
              <a:rPr lang="en-US" sz="1800" dirty="0"/>
              <a:t>Each phase has specific deliverables and a review process, but it is rather difficult to go back to make changes once a phase is passed.</a:t>
            </a:r>
          </a:p>
          <a:p>
            <a:r>
              <a:rPr lang="en-US" sz="1800" dirty="0"/>
              <a:t>Less effective method if requirements are not clear in the beginning.</a:t>
            </a:r>
          </a:p>
          <a:p>
            <a:r>
              <a:rPr lang="en-US" sz="1800" dirty="0"/>
              <a:t>Very difficult to go back to makes changes in previous phases.</a:t>
            </a:r>
            <a:endParaRPr lang="en-US" sz="2000" b="1" dirty="0"/>
          </a:p>
          <a:p>
            <a:endParaRPr lang="en-US" sz="2200" b="1" dirty="0"/>
          </a:p>
        </p:txBody>
      </p:sp>
      <p:sp>
        <p:nvSpPr>
          <p:cNvPr id="4" name="Content Placeholder 3">
            <a:extLst>
              <a:ext uri="{FF2B5EF4-FFF2-40B4-BE49-F238E27FC236}">
                <a16:creationId xmlns:a16="http://schemas.microsoft.com/office/drawing/2014/main" id="{5027DF10-1BD2-45D7-A788-545BCAE9B635}"/>
              </a:ext>
            </a:extLst>
          </p:cNvPr>
          <p:cNvSpPr>
            <a:spLocks noGrp="1"/>
          </p:cNvSpPr>
          <p:nvPr>
            <p:ph sz="half" idx="2"/>
          </p:nvPr>
        </p:nvSpPr>
        <p:spPr/>
        <p:txBody>
          <a:bodyPr>
            <a:normAutofit/>
          </a:bodyPr>
          <a:lstStyle/>
          <a:p>
            <a:pPr marL="0" indent="0">
              <a:buNone/>
            </a:pPr>
            <a:r>
              <a:rPr lang="en-US" dirty="0"/>
              <a:t>Agile:</a:t>
            </a:r>
          </a:p>
          <a:p>
            <a:r>
              <a:rPr lang="en-US" sz="1800" dirty="0"/>
              <a:t>Client focused process. Client is continuously involved throughout each stage of the project.</a:t>
            </a:r>
          </a:p>
          <a:p>
            <a:r>
              <a:rPr lang="en-US" sz="1800" dirty="0"/>
              <a:t>Assures maintained quality of development.</a:t>
            </a:r>
          </a:p>
          <a:p>
            <a:r>
              <a:rPr lang="en-US" sz="1800" dirty="0"/>
              <a:t>Based on incremental progress; ideal for larger projects.</a:t>
            </a:r>
          </a:p>
          <a:p>
            <a:r>
              <a:rPr lang="en-US" sz="1800" dirty="0"/>
              <a:t>Client and team know what is and is not complete, reducing risk in the development process.</a:t>
            </a:r>
          </a:p>
          <a:p>
            <a:r>
              <a:rPr lang="en-US" sz="1800" dirty="0"/>
              <a:t>Focuses more on flexibility rather than the requirement. Easier to make changes throughout the life cycle.</a:t>
            </a:r>
          </a:p>
          <a:p>
            <a:r>
              <a:rPr lang="en-US" sz="1800" dirty="0"/>
              <a:t>If customer is not clear on what is wanted from product, project is more likely to fail.</a:t>
            </a:r>
          </a:p>
          <a:p>
            <a:endParaRPr lang="en-US" dirty="0"/>
          </a:p>
          <a:p>
            <a:endParaRPr lang="en-US" dirty="0"/>
          </a:p>
        </p:txBody>
      </p:sp>
    </p:spTree>
    <p:extLst>
      <p:ext uri="{BB962C8B-B14F-4D97-AF65-F5344CB8AC3E}">
        <p14:creationId xmlns:p14="http://schemas.microsoft.com/office/powerpoint/2010/main" val="17609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D192F0-24EE-446E-AE40-9CF2D66D3657}"/>
              </a:ext>
            </a:extLst>
          </p:cNvPr>
          <p:cNvSpPr>
            <a:spLocks noGrp="1"/>
          </p:cNvSpPr>
          <p:nvPr>
            <p:ph type="title"/>
          </p:nvPr>
        </p:nvSpPr>
        <p:spPr/>
        <p:txBody>
          <a:bodyPr/>
          <a:lstStyle/>
          <a:p>
            <a:r>
              <a:rPr lang="en-US" dirty="0"/>
              <a:t>Citations:</a:t>
            </a:r>
          </a:p>
        </p:txBody>
      </p:sp>
      <p:sp>
        <p:nvSpPr>
          <p:cNvPr id="8" name="Content Placeholder 7">
            <a:extLst>
              <a:ext uri="{FF2B5EF4-FFF2-40B4-BE49-F238E27FC236}">
                <a16:creationId xmlns:a16="http://schemas.microsoft.com/office/drawing/2014/main" id="{26BA20B1-45FB-43D2-860A-B7354D018CA3}"/>
              </a:ext>
            </a:extLst>
          </p:cNvPr>
          <p:cNvSpPr>
            <a:spLocks noGrp="1"/>
          </p:cNvSpPr>
          <p:nvPr>
            <p:ph idx="1"/>
          </p:nvPr>
        </p:nvSpPr>
        <p:spPr/>
        <p:txBody>
          <a:bodyPr>
            <a:normAutofit/>
          </a:bodyPr>
          <a:lstStyle/>
          <a:p>
            <a:r>
              <a:rPr lang="en-US" sz="1800" dirty="0"/>
              <a:t>What is SDLC: Different Phases And Models Of SDLC. EDUCBA. (2020, August 5). </a:t>
            </a:r>
            <a:r>
              <a:rPr lang="en-US" sz="1800" dirty="0">
                <a:hlinkClick r:id="rId2"/>
              </a:rPr>
              <a:t>https://www.educba.com/what-is-sdlc/</a:t>
            </a:r>
            <a:r>
              <a:rPr lang="en-US" sz="1800" dirty="0"/>
              <a:t>.  </a:t>
            </a:r>
          </a:p>
          <a:p>
            <a:r>
              <a:rPr lang="en-US" sz="1800" dirty="0"/>
              <a:t>What is SDLC (Software Development Life Cycle) phases methodologies. (2021, February 18). </a:t>
            </a:r>
            <a:r>
              <a:rPr lang="en-US" sz="1800" dirty="0">
                <a:hlinkClick r:id="rId3"/>
              </a:rPr>
              <a:t>https://www.softwaretestinghelp.com/software-development-life-cycle-sdlc/</a:t>
            </a:r>
            <a:r>
              <a:rPr lang="en-US" sz="1800" dirty="0"/>
              <a:t>.</a:t>
            </a:r>
          </a:p>
          <a:p>
            <a:r>
              <a:rPr lang="en-US" sz="1800" dirty="0">
                <a:effectLst/>
              </a:rPr>
              <a:t>Santos, J. M. D. (2021, February 24). </a:t>
            </a:r>
            <a:r>
              <a:rPr lang="en-US" sz="1800" i="1" dirty="0">
                <a:effectLst/>
              </a:rPr>
              <a:t>Agile vs. waterfall: Software development methodologies</a:t>
            </a:r>
            <a:r>
              <a:rPr lang="en-US" sz="1800" dirty="0">
                <a:effectLst/>
              </a:rPr>
              <a:t>. </a:t>
            </a:r>
            <a:r>
              <a:rPr lang="en-US" sz="1800" dirty="0">
                <a:effectLst/>
                <a:hlinkClick r:id="rId4"/>
              </a:rPr>
              <a:t>https://project-management.com/agile-vs-waterfall/#:~:text=Agile%20separates%20a%20project%20into,divides%20a%20project%20into%20phases.&amp;text=Agile%20allows%20requirement%20changes%20at,the%20build%20phase%20in%20Waterfall</a:t>
            </a:r>
            <a:r>
              <a:rPr lang="en-US" sz="1800" dirty="0">
                <a:effectLst/>
              </a:rPr>
              <a:t>.</a:t>
            </a:r>
            <a:endParaRPr lang="en-US" sz="1800" dirty="0"/>
          </a:p>
          <a:p>
            <a:endParaRPr lang="en-US" sz="1800" dirty="0">
              <a:effectLst/>
            </a:endParaRPr>
          </a:p>
        </p:txBody>
      </p:sp>
    </p:spTree>
    <p:extLst>
      <p:ext uri="{BB962C8B-B14F-4D97-AF65-F5344CB8AC3E}">
        <p14:creationId xmlns:p14="http://schemas.microsoft.com/office/powerpoint/2010/main" val="1832935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1426</TotalTime>
  <Words>884</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Agile Presentation</vt:lpstr>
      <vt:lpstr>Scrum-Agile Team And Their Various Roles</vt:lpstr>
      <vt:lpstr>Software Development Life Cycle Phases</vt:lpstr>
      <vt:lpstr>Waterfall Model</vt:lpstr>
      <vt:lpstr>Waterfall or Agile? There are a few things for one to consider when choosing the best approach for a project. </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Klaus, Valerie</dc:creator>
  <cp:lastModifiedBy>Klaus, Valerie</cp:lastModifiedBy>
  <cp:revision>23</cp:revision>
  <dcterms:created xsi:type="dcterms:W3CDTF">2021-02-24T15:53:52Z</dcterms:created>
  <dcterms:modified xsi:type="dcterms:W3CDTF">2021-02-25T15:40:14Z</dcterms:modified>
</cp:coreProperties>
</file>