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aytone One" charset="1" panose="00000500000000000000"/>
      <p:regular r:id="rId15"/>
    </p:embeddedFont>
    <p:embeddedFont>
      <p:font typeface="Hagrid Text" charset="1" panose="00000500000000000000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4635" y="2735177"/>
            <a:ext cx="9406378" cy="432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3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Exploring Children's Literature</a:t>
            </a:r>
          </a:p>
          <a:p>
            <a:pPr algn="l">
              <a:lnSpc>
                <a:spcPts val="850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3224" y="6464859"/>
            <a:ext cx="8399143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Computational Analysis of Cultural Data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722603" y="1436055"/>
            <a:ext cx="8536697" cy="6893383"/>
            <a:chOff x="0" y="0"/>
            <a:chExt cx="11382263" cy="91911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82263" cy="9191177"/>
            </a:xfrm>
            <a:custGeom>
              <a:avLst/>
              <a:gdLst/>
              <a:ahLst/>
              <a:cxnLst/>
              <a:rect r="r" b="b" t="t" l="l"/>
              <a:pathLst>
                <a:path h="9191177" w="11382263">
                  <a:moveTo>
                    <a:pt x="0" y="0"/>
                  </a:moveTo>
                  <a:lnTo>
                    <a:pt x="11382263" y="0"/>
                  </a:lnTo>
                  <a:lnTo>
                    <a:pt x="11382263" y="9191177"/>
                  </a:lnTo>
                  <a:lnTo>
                    <a:pt x="0" y="9191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813949" y="0"/>
              <a:ext cx="4568314" cy="9191177"/>
            </a:xfrm>
            <a:custGeom>
              <a:avLst/>
              <a:gdLst/>
              <a:ahLst/>
              <a:cxnLst/>
              <a:rect r="r" b="b" t="t" l="l"/>
              <a:pathLst>
                <a:path h="9191177" w="4568314">
                  <a:moveTo>
                    <a:pt x="0" y="0"/>
                  </a:moveTo>
                  <a:lnTo>
                    <a:pt x="4568314" y="0"/>
                  </a:lnTo>
                  <a:lnTo>
                    <a:pt x="4568314" y="9191177"/>
                  </a:lnTo>
                  <a:lnTo>
                    <a:pt x="0" y="9191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49156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85992" y="7412914"/>
            <a:ext cx="325479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6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Cindy, Francis, Gloria, Lucas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483486" cy="10287000"/>
            <a:chOff x="0" y="0"/>
            <a:chExt cx="170758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758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07585">
                  <a:moveTo>
                    <a:pt x="0" y="0"/>
                  </a:moveTo>
                  <a:lnTo>
                    <a:pt x="1707585" y="0"/>
                  </a:lnTo>
                  <a:lnTo>
                    <a:pt x="170758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0758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1036" y="1150653"/>
            <a:ext cx="6638109" cy="7985695"/>
            <a:chOff x="0" y="0"/>
            <a:chExt cx="8850812" cy="10647593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8850812" cy="10647593"/>
            </a:xfrm>
            <a:custGeom>
              <a:avLst/>
              <a:gdLst/>
              <a:ahLst/>
              <a:cxnLst/>
              <a:rect r="r" b="b" t="t" l="l"/>
              <a:pathLst>
                <a:path h="10647593" w="8850812">
                  <a:moveTo>
                    <a:pt x="8850812" y="0"/>
                  </a:moveTo>
                  <a:lnTo>
                    <a:pt x="0" y="0"/>
                  </a:lnTo>
                  <a:lnTo>
                    <a:pt x="0" y="10647593"/>
                  </a:lnTo>
                  <a:lnTo>
                    <a:pt x="8850812" y="10647593"/>
                  </a:lnTo>
                  <a:lnTo>
                    <a:pt x="885081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5145328" y="1832093"/>
              <a:ext cx="3206853" cy="3697470"/>
              <a:chOff x="0" y="0"/>
              <a:chExt cx="460523" cy="53097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60523" cy="530978"/>
              </a:xfrm>
              <a:custGeom>
                <a:avLst/>
                <a:gdLst/>
                <a:ahLst/>
                <a:cxnLst/>
                <a:rect r="r" b="b" t="t" l="l"/>
                <a:pathLst>
                  <a:path h="530978" w="460523">
                    <a:moveTo>
                      <a:pt x="0" y="0"/>
                    </a:moveTo>
                    <a:lnTo>
                      <a:pt x="460523" y="0"/>
                    </a:lnTo>
                    <a:lnTo>
                      <a:pt x="460523" y="530978"/>
                    </a:lnTo>
                    <a:lnTo>
                      <a:pt x="0" y="530978"/>
                    </a:lnTo>
                    <a:close/>
                  </a:path>
                </a:pathLst>
              </a:custGeom>
              <a:solidFill>
                <a:srgbClr val="FEFEFE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60523" cy="5690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5135937" y="1333178"/>
              <a:ext cx="3104761" cy="1343515"/>
            </a:xfrm>
            <a:custGeom>
              <a:avLst/>
              <a:gdLst/>
              <a:ahLst/>
              <a:cxnLst/>
              <a:rect r="r" b="b" t="t" l="l"/>
              <a:pathLst>
                <a:path h="1343515" w="3104761">
                  <a:moveTo>
                    <a:pt x="0" y="0"/>
                  </a:moveTo>
                  <a:lnTo>
                    <a:pt x="3104761" y="0"/>
                  </a:lnTo>
                  <a:lnTo>
                    <a:pt x="3104761" y="1343515"/>
                  </a:lnTo>
                  <a:lnTo>
                    <a:pt x="0" y="1343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863295" y="1341982"/>
            <a:ext cx="8115300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40971" y="3646487"/>
            <a:ext cx="891832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Project Focus: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Exploring Children’s Literature as a cultural object.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Research Question: How do sentiment and themes in children’s literature reflect cultural values and societal changes?</a:t>
            </a:r>
          </a:p>
          <a:p>
            <a:pPr algn="l">
              <a:lnSpc>
                <a:spcPts val="412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340971" y="7175500"/>
            <a:ext cx="8918329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Dataset Overview: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Source: Project Gutenberg, ICDL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Content: Metadata, textual content, sentiment, and fact vs. opinion scores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9360"/>
            <a:chOff x="0" y="0"/>
            <a:chExt cx="4816593" cy="674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74070"/>
            </a:xfrm>
            <a:custGeom>
              <a:avLst/>
              <a:gdLst/>
              <a:ahLst/>
              <a:cxnLst/>
              <a:rect r="r" b="b" t="t" l="l"/>
              <a:pathLst>
                <a:path h="6740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74070"/>
                  </a:lnTo>
                  <a:lnTo>
                    <a:pt x="0" y="674070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12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4865"/>
            <a:ext cx="7780281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49"/>
              </a:lnSpc>
            </a:pPr>
            <a:r>
              <a:rPr lang="en-US" sz="6999">
                <a:solidFill>
                  <a:srgbClr val="FEFEFE"/>
                </a:solidFill>
                <a:latin typeface="Paytone One"/>
                <a:ea typeface="Paytone One"/>
                <a:cs typeface="Paytone One"/>
                <a:sym typeface="Paytone One"/>
              </a:rPr>
              <a:t>Dataset Demonstration</a:t>
            </a:r>
          </a:p>
          <a:p>
            <a:pPr algn="l">
              <a:lnSpc>
                <a:spcPts val="80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68402" y="2733978"/>
            <a:ext cx="8094010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Key Data Fields: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Title: Name of the book.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Author: Creator of the text.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Sentiment Score: Emotion scale (-1 to +1).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Fact vs. Opinion Score: Narrative style (0 factual, up to 1 opinion-based).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68402" y="6904961"/>
            <a:ext cx="16316765" cy="1978408"/>
          </a:xfrm>
          <a:custGeom>
            <a:avLst/>
            <a:gdLst/>
            <a:ahLst/>
            <a:cxnLst/>
            <a:rect r="r" b="b" t="t" l="l"/>
            <a:pathLst>
              <a:path h="1978408" w="16316765">
                <a:moveTo>
                  <a:pt x="0" y="0"/>
                </a:moveTo>
                <a:lnTo>
                  <a:pt x="16316764" y="0"/>
                </a:lnTo>
                <a:lnTo>
                  <a:pt x="16316764" y="1978407"/>
                </a:lnTo>
                <a:lnTo>
                  <a:pt x="0" y="197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57651" y="2551415"/>
            <a:ext cx="8605437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Creation Process: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Collected .txt files from Project Gutenberg and ICDL.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Cleaned data with Python (punctuation removal, normalization).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Transformed raw data into structured .csv.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Ensuring consistent metadata.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Transitioning from text to structured format.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88178" y="0"/>
            <a:ext cx="10099822" cy="10287000"/>
            <a:chOff x="0" y="0"/>
            <a:chExt cx="266003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6003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60036">
                  <a:moveTo>
                    <a:pt x="0" y="0"/>
                  </a:moveTo>
                  <a:lnTo>
                    <a:pt x="2660036" y="0"/>
                  </a:lnTo>
                  <a:lnTo>
                    <a:pt x="26600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6003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6532245" cy="8229600"/>
          </a:xfrm>
          <a:custGeom>
            <a:avLst/>
            <a:gdLst/>
            <a:ahLst/>
            <a:cxnLst/>
            <a:rect r="r" b="b" t="t" l="l"/>
            <a:pathLst>
              <a:path h="8229600" w="6532245">
                <a:moveTo>
                  <a:pt x="0" y="0"/>
                </a:moveTo>
                <a:lnTo>
                  <a:pt x="6532245" y="0"/>
                </a:lnTo>
                <a:lnTo>
                  <a:pt x="65322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47948" y="286140"/>
            <a:ext cx="7780281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49"/>
              </a:lnSpc>
            </a:pPr>
            <a:r>
              <a:rPr lang="en-US" sz="6999">
                <a:solidFill>
                  <a:srgbClr val="FEFEFE"/>
                </a:solidFill>
                <a:latin typeface="Paytone One"/>
                <a:ea typeface="Paytone One"/>
                <a:cs typeface="Paytone One"/>
                <a:sym typeface="Paytone One"/>
              </a:rPr>
              <a:t>Experimentation Results</a:t>
            </a:r>
          </a:p>
          <a:p>
            <a:pPr algn="l">
              <a:lnSpc>
                <a:spcPts val="80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479019" y="3245240"/>
            <a:ext cx="7780281" cy="562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FEFEFE"/>
                </a:solidFill>
                <a:latin typeface="Hagrid Text"/>
                <a:ea typeface="Hagrid Text"/>
                <a:cs typeface="Hagrid Text"/>
                <a:sym typeface="Hagrid Text"/>
              </a:rPr>
              <a:t>Insights Gained: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FEFEFE"/>
                </a:solidFill>
                <a:latin typeface="Hagrid Text"/>
                <a:ea typeface="Hagrid Text"/>
                <a:cs typeface="Hagrid Text"/>
                <a:sym typeface="Hagrid Text"/>
              </a:rPr>
              <a:t>Positive Sentiment: Most books show uplifting tones, consistent with children’s literature goals.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FEFEFE"/>
                </a:solidFill>
                <a:latin typeface="Hagrid Text"/>
                <a:ea typeface="Hagrid Text"/>
                <a:cs typeface="Hagrid Text"/>
                <a:sym typeface="Hagrid Text"/>
              </a:rPr>
              <a:t>Moderate Subjectivity: Balance of emotional storytelling and factual content.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FEFEFE"/>
                </a:solidFill>
                <a:latin typeface="Hagrid Text"/>
                <a:ea typeface="Hagrid Text"/>
                <a:cs typeface="Hagrid Text"/>
                <a:sym typeface="Hagrid Text"/>
              </a:rPr>
              <a:t>Example Visualization (Planned):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FEFEFE"/>
                </a:solidFill>
                <a:latin typeface="Hagrid Text"/>
                <a:ea typeface="Hagrid Text"/>
                <a:cs typeface="Hagrid Text"/>
                <a:sym typeface="Hagrid Text"/>
              </a:rPr>
              <a:t>Bar charts for sentiment distribution over time, and visualizations to explore other correlations.</a:t>
            </a:r>
          </a:p>
          <a:p>
            <a:pPr algn="l">
              <a:lnSpc>
                <a:spcPts val="412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5312" y="2415046"/>
            <a:ext cx="11257376" cy="7261008"/>
          </a:xfrm>
          <a:custGeom>
            <a:avLst/>
            <a:gdLst/>
            <a:ahLst/>
            <a:cxnLst/>
            <a:rect r="r" b="b" t="t" l="l"/>
            <a:pathLst>
              <a:path h="7261008" w="11257376">
                <a:moveTo>
                  <a:pt x="0" y="0"/>
                </a:moveTo>
                <a:lnTo>
                  <a:pt x="11257376" y="0"/>
                </a:lnTo>
                <a:lnTo>
                  <a:pt x="11257376" y="7261008"/>
                </a:lnTo>
                <a:lnTo>
                  <a:pt x="0" y="7261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02841" y="925706"/>
            <a:ext cx="12682318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Experimentation Results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3081" y="1057275"/>
            <a:ext cx="15541837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Experimentation Results</a:t>
            </a:r>
          </a:p>
          <a:p>
            <a:pPr algn="ctr">
              <a:lnSpc>
                <a:spcPts val="804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0" y="7449033"/>
            <a:ext cx="18288000" cy="2840198"/>
            <a:chOff x="0" y="0"/>
            <a:chExt cx="4816593" cy="7480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748036"/>
            </a:xfrm>
            <a:custGeom>
              <a:avLst/>
              <a:gdLst/>
              <a:ahLst/>
              <a:cxnLst/>
              <a:rect r="r" b="b" t="t" l="l"/>
              <a:pathLst>
                <a:path h="7480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48036"/>
                  </a:lnTo>
                  <a:lnTo>
                    <a:pt x="0" y="748036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786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202602" y="2218708"/>
            <a:ext cx="11098679" cy="7588722"/>
          </a:xfrm>
          <a:custGeom>
            <a:avLst/>
            <a:gdLst/>
            <a:ahLst/>
            <a:cxnLst/>
            <a:rect r="r" b="b" t="t" l="l"/>
            <a:pathLst>
              <a:path h="7588722" w="11098679">
                <a:moveTo>
                  <a:pt x="0" y="0"/>
                </a:moveTo>
                <a:lnTo>
                  <a:pt x="11098679" y="0"/>
                </a:lnTo>
                <a:lnTo>
                  <a:pt x="11098679" y="7588722"/>
                </a:lnTo>
                <a:lnTo>
                  <a:pt x="0" y="7588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7449033"/>
            <a:ext cx="18288000" cy="2840198"/>
            <a:chOff x="0" y="0"/>
            <a:chExt cx="4816593" cy="748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48036"/>
            </a:xfrm>
            <a:custGeom>
              <a:avLst/>
              <a:gdLst/>
              <a:ahLst/>
              <a:cxnLst/>
              <a:rect r="r" b="b" t="t" l="l"/>
              <a:pathLst>
                <a:path h="7480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48036"/>
                  </a:lnTo>
                  <a:lnTo>
                    <a:pt x="0" y="748036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86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88130" y="2476152"/>
            <a:ext cx="10711740" cy="7364321"/>
          </a:xfrm>
          <a:custGeom>
            <a:avLst/>
            <a:gdLst/>
            <a:ahLst/>
            <a:cxnLst/>
            <a:rect r="r" b="b" t="t" l="l"/>
            <a:pathLst>
              <a:path h="7364321" w="10711740">
                <a:moveTo>
                  <a:pt x="0" y="0"/>
                </a:moveTo>
                <a:lnTo>
                  <a:pt x="10711740" y="0"/>
                </a:lnTo>
                <a:lnTo>
                  <a:pt x="10711740" y="7364321"/>
                </a:lnTo>
                <a:lnTo>
                  <a:pt x="0" y="736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3081" y="1057275"/>
            <a:ext cx="15541837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Experimentation 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258300"/>
            <a:ext cx="18288000" cy="1030930"/>
            <a:chOff x="0" y="0"/>
            <a:chExt cx="4816593" cy="271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1521"/>
            </a:xfrm>
            <a:custGeom>
              <a:avLst/>
              <a:gdLst/>
              <a:ahLst/>
              <a:cxnLst/>
              <a:rect r="r" b="b" t="t" l="l"/>
              <a:pathLst>
                <a:path h="27152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521"/>
                  </a:lnTo>
                  <a:lnTo>
                    <a:pt x="0" y="271521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3081" y="1057275"/>
            <a:ext cx="15541837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Reflection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3081" y="2803525"/>
            <a:ext cx="8524215" cy="562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Lessons Learned: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•Importance of careful data preparation.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•Collaboration facilitated task division and problem-solving.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•Challenges: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•Metadata inconsistencies.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•Time constraints for dataset refinement.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•Solutions: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•Clear delegation of roles.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•Regular team communication.</a:t>
            </a:r>
          </a:p>
          <a:p>
            <a:pPr algn="l">
              <a:lnSpc>
                <a:spcPts val="4124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508894" y="8043367"/>
            <a:ext cx="9992711" cy="6664373"/>
            <a:chOff x="0" y="0"/>
            <a:chExt cx="13323614" cy="8885831"/>
          </a:xfrm>
        </p:grpSpPr>
        <p:grpSp>
          <p:nvGrpSpPr>
            <p:cNvPr name="Group 8" id="8"/>
            <p:cNvGrpSpPr/>
            <p:nvPr/>
          </p:nvGrpSpPr>
          <p:grpSpPr>
            <a:xfrm rot="-1220769">
              <a:off x="6594216" y="1707268"/>
              <a:ext cx="1350990" cy="605092"/>
              <a:chOff x="0" y="0"/>
              <a:chExt cx="402790" cy="18040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02790" cy="180405"/>
              </a:xfrm>
              <a:custGeom>
                <a:avLst/>
                <a:gdLst/>
                <a:ahLst/>
                <a:cxnLst/>
                <a:rect r="r" b="b" t="t" l="l"/>
                <a:pathLst>
                  <a:path h="180405" w="402790">
                    <a:moveTo>
                      <a:pt x="86058" y="0"/>
                    </a:moveTo>
                    <a:lnTo>
                      <a:pt x="316732" y="0"/>
                    </a:lnTo>
                    <a:cubicBezTo>
                      <a:pt x="364261" y="0"/>
                      <a:pt x="402790" y="38530"/>
                      <a:pt x="402790" y="86058"/>
                    </a:cubicBezTo>
                    <a:lnTo>
                      <a:pt x="402790" y="94346"/>
                    </a:lnTo>
                    <a:cubicBezTo>
                      <a:pt x="402790" y="141875"/>
                      <a:pt x="364261" y="180405"/>
                      <a:pt x="316732" y="180405"/>
                    </a:cubicBezTo>
                    <a:lnTo>
                      <a:pt x="86058" y="180405"/>
                    </a:lnTo>
                    <a:cubicBezTo>
                      <a:pt x="38530" y="180405"/>
                      <a:pt x="0" y="141875"/>
                      <a:pt x="0" y="94346"/>
                    </a:cubicBezTo>
                    <a:lnTo>
                      <a:pt x="0" y="86058"/>
                    </a:lnTo>
                    <a:cubicBezTo>
                      <a:pt x="0" y="38530"/>
                      <a:pt x="38530" y="0"/>
                      <a:pt x="86058" y="0"/>
                    </a:cubicBezTo>
                    <a:close/>
                  </a:path>
                </a:pathLst>
              </a:custGeom>
              <a:solidFill>
                <a:srgbClr val="3E5BB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02790" cy="2185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1333591">
              <a:off x="8007008" y="1684120"/>
              <a:ext cx="1032100" cy="633446"/>
              <a:chOff x="0" y="0"/>
              <a:chExt cx="307715" cy="18885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07715" cy="188859"/>
              </a:xfrm>
              <a:custGeom>
                <a:avLst/>
                <a:gdLst/>
                <a:ahLst/>
                <a:cxnLst/>
                <a:rect r="r" b="b" t="t" l="l"/>
                <a:pathLst>
                  <a:path h="188859" w="307715">
                    <a:moveTo>
                      <a:pt x="33132" y="0"/>
                    </a:moveTo>
                    <a:lnTo>
                      <a:pt x="274583" y="0"/>
                    </a:lnTo>
                    <a:cubicBezTo>
                      <a:pt x="283370" y="0"/>
                      <a:pt x="291797" y="3491"/>
                      <a:pt x="298011" y="9704"/>
                    </a:cubicBezTo>
                    <a:cubicBezTo>
                      <a:pt x="304224" y="15917"/>
                      <a:pt x="307715" y="24345"/>
                      <a:pt x="307715" y="33132"/>
                    </a:cubicBezTo>
                    <a:lnTo>
                      <a:pt x="307715" y="155727"/>
                    </a:lnTo>
                    <a:cubicBezTo>
                      <a:pt x="307715" y="174025"/>
                      <a:pt x="292881" y="188859"/>
                      <a:pt x="274583" y="188859"/>
                    </a:cubicBezTo>
                    <a:lnTo>
                      <a:pt x="33132" y="188859"/>
                    </a:lnTo>
                    <a:cubicBezTo>
                      <a:pt x="24345" y="188859"/>
                      <a:pt x="15917" y="185368"/>
                      <a:pt x="9704" y="179154"/>
                    </a:cubicBezTo>
                    <a:cubicBezTo>
                      <a:pt x="3491" y="172941"/>
                      <a:pt x="0" y="164514"/>
                      <a:pt x="0" y="155727"/>
                    </a:cubicBezTo>
                    <a:lnTo>
                      <a:pt x="0" y="33132"/>
                    </a:lnTo>
                    <a:cubicBezTo>
                      <a:pt x="0" y="24345"/>
                      <a:pt x="3491" y="15917"/>
                      <a:pt x="9704" y="9704"/>
                    </a:cubicBezTo>
                    <a:cubicBezTo>
                      <a:pt x="15917" y="3491"/>
                      <a:pt x="24345" y="0"/>
                      <a:pt x="33132" y="0"/>
                    </a:cubicBezTo>
                    <a:close/>
                  </a:path>
                </a:pathLst>
              </a:custGeom>
              <a:solidFill>
                <a:srgbClr val="3E5BB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07715" cy="2269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6419112" y="0"/>
              <a:ext cx="6904502" cy="6567908"/>
            </a:xfrm>
            <a:custGeom>
              <a:avLst/>
              <a:gdLst/>
              <a:ahLst/>
              <a:cxnLst/>
              <a:rect r="r" b="b" t="t" l="l"/>
              <a:pathLst>
                <a:path h="6567908" w="6904502">
                  <a:moveTo>
                    <a:pt x="0" y="0"/>
                  </a:moveTo>
                  <a:lnTo>
                    <a:pt x="6904502" y="0"/>
                  </a:lnTo>
                  <a:lnTo>
                    <a:pt x="6904502" y="6567908"/>
                  </a:lnTo>
                  <a:lnTo>
                    <a:pt x="0" y="6567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0" y="47970"/>
              <a:ext cx="6274881" cy="8837861"/>
            </a:xfrm>
            <a:custGeom>
              <a:avLst/>
              <a:gdLst/>
              <a:ahLst/>
              <a:cxnLst/>
              <a:rect r="r" b="b" t="t" l="l"/>
              <a:pathLst>
                <a:path h="8837861" w="6274881">
                  <a:moveTo>
                    <a:pt x="6274881" y="0"/>
                  </a:moveTo>
                  <a:lnTo>
                    <a:pt x="0" y="0"/>
                  </a:lnTo>
                  <a:lnTo>
                    <a:pt x="0" y="8837861"/>
                  </a:lnTo>
                  <a:lnTo>
                    <a:pt x="6274881" y="8837861"/>
                  </a:lnTo>
                  <a:lnTo>
                    <a:pt x="627488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549377" y="178261"/>
              <a:ext cx="1172703" cy="1147678"/>
            </a:xfrm>
            <a:custGeom>
              <a:avLst/>
              <a:gdLst/>
              <a:ahLst/>
              <a:cxnLst/>
              <a:rect r="r" b="b" t="t" l="l"/>
              <a:pathLst>
                <a:path h="1147678" w="1172703">
                  <a:moveTo>
                    <a:pt x="0" y="0"/>
                  </a:moveTo>
                  <a:lnTo>
                    <a:pt x="1172703" y="0"/>
                  </a:lnTo>
                  <a:lnTo>
                    <a:pt x="1172703" y="1147678"/>
                  </a:lnTo>
                  <a:lnTo>
                    <a:pt x="0" y="1147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406908" t="-74990" r="0" b="-490129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true" flipV="false" rot="0">
              <a:off x="3450275" y="47970"/>
              <a:ext cx="2824607" cy="8837861"/>
            </a:xfrm>
            <a:custGeom>
              <a:avLst/>
              <a:gdLst/>
              <a:ahLst/>
              <a:cxnLst/>
              <a:rect r="r" b="b" t="t" l="l"/>
              <a:pathLst>
                <a:path h="8837861" w="2824607">
                  <a:moveTo>
                    <a:pt x="2824606" y="0"/>
                  </a:moveTo>
                  <a:lnTo>
                    <a:pt x="0" y="0"/>
                  </a:lnTo>
                  <a:lnTo>
                    <a:pt x="0" y="8837861"/>
                  </a:lnTo>
                  <a:lnTo>
                    <a:pt x="2824606" y="8837861"/>
                  </a:lnTo>
                  <a:lnTo>
                    <a:pt x="2824606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-12215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063425" y="0"/>
              <a:ext cx="3251162" cy="1899084"/>
            </a:xfrm>
            <a:custGeom>
              <a:avLst/>
              <a:gdLst/>
              <a:ahLst/>
              <a:cxnLst/>
              <a:rect r="r" b="b" t="t" l="l"/>
              <a:pathLst>
                <a:path h="1899084" w="3251162">
                  <a:moveTo>
                    <a:pt x="0" y="0"/>
                  </a:moveTo>
                  <a:lnTo>
                    <a:pt x="3251163" y="0"/>
                  </a:lnTo>
                  <a:lnTo>
                    <a:pt x="3251163" y="1899084"/>
                  </a:lnTo>
                  <a:lnTo>
                    <a:pt x="0" y="1899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112092" t="0" r="0" b="-245393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243142" y="2625684"/>
            <a:ext cx="8524215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Future Directions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•Expand Dataset: Include more genres and time periods.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•Refine Methods: Apply advanced sentiment analysis tools and incorporate additional computational techniques.</a:t>
            </a:r>
          </a:p>
          <a:p>
            <a:pPr algn="l">
              <a:lnSpc>
                <a:spcPts val="4124"/>
              </a:lnSpc>
            </a:pPr>
            <a:r>
              <a:rPr lang="en-US" sz="24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•Visualization: Develop charts and other visuals to effectively communicate trends.</a:t>
            </a:r>
          </a:p>
          <a:p>
            <a:pPr algn="l">
              <a:lnSpc>
                <a:spcPts val="412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95283" y="971550"/>
            <a:ext cx="8697434" cy="389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Thank You for Listening!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13487" y="2905751"/>
            <a:ext cx="4661027" cy="4669862"/>
            <a:chOff x="0" y="0"/>
            <a:chExt cx="6214702" cy="62264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4438"/>
              <a:ext cx="5797485" cy="6202045"/>
            </a:xfrm>
            <a:custGeom>
              <a:avLst/>
              <a:gdLst/>
              <a:ahLst/>
              <a:cxnLst/>
              <a:rect r="r" b="b" t="t" l="l"/>
              <a:pathLst>
                <a:path h="6202045" w="5797485">
                  <a:moveTo>
                    <a:pt x="0" y="0"/>
                  </a:moveTo>
                  <a:lnTo>
                    <a:pt x="5797485" y="0"/>
                  </a:lnTo>
                  <a:lnTo>
                    <a:pt x="5797485" y="6202044"/>
                  </a:lnTo>
                  <a:lnTo>
                    <a:pt x="0" y="620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394" r="-2152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0">
              <a:off x="5772085" y="0"/>
              <a:ext cx="442617" cy="6226482"/>
            </a:xfrm>
            <a:custGeom>
              <a:avLst/>
              <a:gdLst/>
              <a:ahLst/>
              <a:cxnLst/>
              <a:rect r="r" b="b" t="t" l="l"/>
              <a:pathLst>
                <a:path h="6226482" w="442617">
                  <a:moveTo>
                    <a:pt x="442617" y="0"/>
                  </a:moveTo>
                  <a:lnTo>
                    <a:pt x="0" y="0"/>
                  </a:lnTo>
                  <a:lnTo>
                    <a:pt x="0" y="6226482"/>
                  </a:lnTo>
                  <a:lnTo>
                    <a:pt x="442617" y="6226482"/>
                  </a:lnTo>
                  <a:lnTo>
                    <a:pt x="44261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491787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DAGY62d9W8E</dc:identifier>
  <dcterms:modified xsi:type="dcterms:W3CDTF">2011-08-01T06:04:30Z</dcterms:modified>
  <cp:revision>1</cp:revision>
  <dc:title>Demo Day Presentation</dc:title>
</cp:coreProperties>
</file>