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4"/>
  </p:notesMasterIdLst>
  <p:sldIdLst>
    <p:sldId id="256" r:id="rId2"/>
    <p:sldId id="278" r:id="rId3"/>
    <p:sldId id="272" r:id="rId4"/>
    <p:sldId id="287" r:id="rId5"/>
    <p:sldId id="274" r:id="rId6"/>
    <p:sldId id="276" r:id="rId7"/>
    <p:sldId id="280" r:id="rId8"/>
    <p:sldId id="286" r:id="rId9"/>
    <p:sldId id="258" r:id="rId10"/>
    <p:sldId id="300" r:id="rId11"/>
    <p:sldId id="277" r:id="rId12"/>
    <p:sldId id="279" r:id="rId13"/>
    <p:sldId id="297" r:id="rId14"/>
    <p:sldId id="282" r:id="rId15"/>
    <p:sldId id="283" r:id="rId16"/>
    <p:sldId id="285" r:id="rId17"/>
    <p:sldId id="301" r:id="rId18"/>
    <p:sldId id="288" r:id="rId19"/>
    <p:sldId id="289" r:id="rId20"/>
    <p:sldId id="260" r:id="rId21"/>
    <p:sldId id="295" r:id="rId22"/>
    <p:sldId id="269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>
        <p:scale>
          <a:sx n="115" d="100"/>
          <a:sy n="115" d="100"/>
        </p:scale>
        <p:origin x="-88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A6593FF0-FC6A-4ED2-B28E-BC19FC820F87}" type="datetimeFigureOut">
              <a:rPr lang="en-US"/>
              <a:pPr>
                <a:defRPr/>
              </a:pPr>
              <a:t>1/30/2015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25F382B-801D-4452-82D4-CACF96E0FF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6312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TIPS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5BD755B-1B66-48C0-A276-46F789101F3B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Stress that ESN boundaries</a:t>
            </a:r>
            <a:r>
              <a:rPr lang="en-US" baseline="0" dirty="0" smtClean="0"/>
              <a:t> are used for call routing only.  Taxes, voting, etc. are not affected.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5F382B-801D-4452-82D4-CACF96E0FF8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797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Remember that TCS (Seattle) is validating the ALI records</a:t>
            </a:r>
            <a:r>
              <a:rPr lang="en-US" baseline="0" dirty="0" smtClean="0"/>
              <a:t> against the address points.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5F382B-801D-4452-82D4-CACF96E0FF8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133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5F382B-801D-4452-82D4-CACF96E0FF8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797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Schema refers to addressing schema</a:t>
            </a:r>
          </a:p>
          <a:p>
            <a:r>
              <a:rPr lang="en-US" dirty="0" smtClean="0"/>
              <a:t>I say “will not geocode correctly” to say that they will not locate on the structure because it is out of sequence.  But, as long as the centerline includes</a:t>
            </a:r>
            <a:r>
              <a:rPr lang="en-US" baseline="0" dirty="0" smtClean="0"/>
              <a:t> the range, it will geocode.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5F382B-801D-4452-82D4-CACF96E0FF8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132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5F382B-801D-4452-82D4-CACF96E0FF8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975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F5EE-0F23-49A2-8E80-0E6F44276711}" type="datetimeFigureOut">
              <a:rPr lang="en-US"/>
              <a:pPr>
                <a:defRPr/>
              </a:pPr>
              <a:t>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24E90F-9488-4286-B199-D71B7ADD00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709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D7610-F140-429A-AD2D-C970BA2AB79F}" type="datetimeFigureOut">
              <a:rPr lang="en-US"/>
              <a:pPr>
                <a:defRPr/>
              </a:pPr>
              <a:t>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031EE9-E986-4974-B06C-D068DE1B43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116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325136-1C9A-473A-BFF5-A162D49D1581}" type="datetimeFigureOut">
              <a:rPr lang="en-US"/>
              <a:pPr>
                <a:defRPr/>
              </a:pPr>
              <a:t>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B3E9C-601B-42D6-9FC6-38E2F20D67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49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842761-9844-484D-927B-C4ECE44B7E4E}" type="datetimeFigureOut">
              <a:rPr lang="en-US"/>
              <a:pPr>
                <a:defRPr/>
              </a:pPr>
              <a:t>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C5842-4731-4227-92FC-3BB510E674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113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727FC7-628C-45CB-98F4-4AE42A26FF58}" type="datetimeFigureOut">
              <a:rPr lang="en-US"/>
              <a:pPr>
                <a:defRPr/>
              </a:pPr>
              <a:t>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38450-89CF-491C-9B43-03FA7F56C8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82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204708-A343-4C13-AA05-B983850E6CA8}" type="datetimeFigureOut">
              <a:rPr lang="en-US"/>
              <a:pPr>
                <a:defRPr/>
              </a:pPr>
              <a:t>1/30/2015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C5DD9-D960-49E5-B537-8772CCDFF7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061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9CDE5-6434-4DEE-8FB0-4E8E62EDA88C}" type="datetimeFigureOut">
              <a:rPr lang="en-US"/>
              <a:pPr>
                <a:defRPr/>
              </a:pPr>
              <a:t>1/30/2015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FCA76F-B2E5-488A-A189-30DB1E9B14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014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F75B5-563E-4E64-B88E-263FAC2CC898}" type="datetimeFigureOut">
              <a:rPr lang="en-US"/>
              <a:pPr>
                <a:defRPr/>
              </a:pPr>
              <a:t>1/30/2015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E61D3-A226-4186-8F80-373E44326FA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492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904A6-7CD4-4213-8EEA-2D2E167D5011}" type="datetimeFigureOut">
              <a:rPr lang="en-US"/>
              <a:pPr>
                <a:defRPr/>
              </a:pPr>
              <a:t>1/30/2015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F0A7C-1CC1-4725-B1C7-A9685E5BE8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0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0F465B-F23C-47BE-BA00-BAD119E974D2}" type="datetimeFigureOut">
              <a:rPr lang="en-US"/>
              <a:pPr>
                <a:defRPr/>
              </a:pPr>
              <a:t>1/30/2015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8F1A7D-54E7-42D4-B08A-EC207F7A36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045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1AB81B-663B-40F2-84CF-1BA86088DC59}" type="datetimeFigureOut">
              <a:rPr lang="en-US"/>
              <a:pPr>
                <a:defRPr/>
              </a:pPr>
              <a:t>1/30/2015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6F8C6-974A-46AE-8CED-33DFC88640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600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295A726-D2AF-4C4C-9AA4-7C881770FC5D}" type="datetimeFigureOut">
              <a:rPr lang="en-US"/>
              <a:pPr>
                <a:defRPr/>
              </a:pPr>
              <a:t>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9B5105B-7948-4A15-BB63-ED0952A539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304801" y="3581400"/>
            <a:ext cx="8305800" cy="1676400"/>
          </a:xfrm>
        </p:spPr>
        <p:txBody>
          <a:bodyPr/>
          <a:lstStyle/>
          <a:p>
            <a:pPr algn="l"/>
            <a:r>
              <a:rPr lang="en-US" b="1" dirty="0" smtClean="0"/>
              <a:t>NEXT GENERATION 9-1-1</a:t>
            </a:r>
            <a:br>
              <a:rPr lang="en-US" b="1" dirty="0" smtClean="0"/>
            </a:br>
            <a:r>
              <a:rPr lang="en-US" sz="2600" b="1" dirty="0" smtClean="0"/>
              <a:t>Tennessee Information for Public Safety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5029200"/>
            <a:ext cx="8001000" cy="1295400"/>
          </a:xfrm>
        </p:spPr>
        <p:txBody>
          <a:bodyPr rtlCol="0">
            <a:noAutofit/>
          </a:bodyPr>
          <a:lstStyle/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/>
              <a:t>TIPS:  2015 Q1 Update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/>
              <a:t>Presented by OIR-GIS Services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b="1" dirty="0" smtClean="0"/>
              <a:t>Data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153400" cy="47244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Continued…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dirty="0" smtClean="0"/>
              <a:t>GIS data is sent to TCS</a:t>
            </a:r>
            <a:br>
              <a:rPr lang="en-US" sz="2000" dirty="0" smtClean="0"/>
            </a:br>
            <a:r>
              <a:rPr lang="en-US" sz="2000" dirty="0" smtClean="0"/>
              <a:t>and AT&amp;T via </a:t>
            </a:r>
            <a:br>
              <a:rPr lang="en-US" sz="2000" dirty="0" smtClean="0"/>
            </a:br>
            <a:r>
              <a:rPr lang="en-US" sz="2000" dirty="0" smtClean="0"/>
              <a:t>Enterprise GIS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600" dirty="0" err="1" smtClean="0"/>
              <a:t>TeleCommunications</a:t>
            </a:r>
            <a:r>
              <a:rPr lang="en-US" sz="1600" dirty="0" smtClean="0"/>
              <a:t> </a:t>
            </a:r>
            <a:br>
              <a:rPr lang="en-US" sz="1600" dirty="0" smtClean="0"/>
            </a:br>
            <a:r>
              <a:rPr lang="en-US" sz="1600" dirty="0" smtClean="0"/>
              <a:t>Systems (TCS) uses GIS </a:t>
            </a:r>
            <a:br>
              <a:rPr lang="en-US" sz="1600" dirty="0" smtClean="0"/>
            </a:br>
            <a:r>
              <a:rPr lang="en-US" sz="1600" dirty="0" smtClean="0"/>
              <a:t>data to create ALI </a:t>
            </a:r>
            <a:br>
              <a:rPr lang="en-US" sz="1600" dirty="0" smtClean="0"/>
            </a:br>
            <a:r>
              <a:rPr lang="en-US" sz="1600" dirty="0" smtClean="0"/>
              <a:t>database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600" dirty="0" smtClean="0"/>
              <a:t>AT&amp;T creates MSAG</a:t>
            </a:r>
            <a:br>
              <a:rPr lang="en-US" sz="1600" dirty="0" smtClean="0"/>
            </a:br>
            <a:r>
              <a:rPr lang="en-US" sz="1600" dirty="0" smtClean="0"/>
              <a:t>and delivers to </a:t>
            </a:r>
            <a:r>
              <a:rPr lang="en-US" sz="1600" dirty="0" err="1" smtClean="0"/>
              <a:t>NetTN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System for use in live </a:t>
            </a:r>
            <a:br>
              <a:rPr lang="en-US" sz="1600" dirty="0" smtClean="0"/>
            </a:br>
            <a:r>
              <a:rPr lang="en-US" sz="1600" dirty="0" smtClean="0"/>
              <a:t>call routing</a:t>
            </a:r>
          </a:p>
          <a:p>
            <a:pPr lvl="3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200" dirty="0" smtClean="0"/>
              <a:t>Location Validation</a:t>
            </a:r>
            <a:br>
              <a:rPr lang="en-US" sz="1200" dirty="0" smtClean="0"/>
            </a:br>
            <a:r>
              <a:rPr lang="en-US" sz="1200" dirty="0" smtClean="0"/>
              <a:t>Function</a:t>
            </a:r>
          </a:p>
          <a:p>
            <a:pPr lvl="3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200" dirty="0" smtClean="0"/>
              <a:t>ESNs are used to route</a:t>
            </a:r>
            <a:br>
              <a:rPr lang="en-US" sz="1200" dirty="0" smtClean="0"/>
            </a:br>
            <a:r>
              <a:rPr lang="en-US" sz="1200" dirty="0" smtClean="0"/>
              <a:t>to Public Safety</a:t>
            </a:r>
            <a:br>
              <a:rPr lang="en-US" sz="1200" dirty="0" smtClean="0"/>
            </a:br>
            <a:r>
              <a:rPr lang="en-US" sz="1200" dirty="0" smtClean="0"/>
              <a:t>Answering Point (PSAP)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sz="1600" dirty="0" smtClean="0"/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53692" y="1219200"/>
            <a:ext cx="5767896" cy="5227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502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dirty="0" smtClean="0"/>
              <a:t>Next Gen: Data Centers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8839200" cy="3429000"/>
          </a:xfrm>
        </p:spPr>
        <p:txBody>
          <a:bodyPr/>
          <a:lstStyle/>
          <a:p>
            <a:pPr eaLnBrk="1" hangingPunct="1"/>
            <a:r>
              <a:rPr lang="en-US" sz="2800" dirty="0" err="1" smtClean="0"/>
              <a:t>NetTN</a:t>
            </a:r>
            <a:r>
              <a:rPr lang="en-US" sz="2800" dirty="0" smtClean="0"/>
              <a:t>:</a:t>
            </a:r>
          </a:p>
          <a:p>
            <a:pPr lvl="1" eaLnBrk="1" hangingPunct="1"/>
            <a:r>
              <a:rPr lang="en-US" sz="2400" dirty="0" smtClean="0"/>
              <a:t>Data backups stored in Nashville and Knoxville</a:t>
            </a:r>
          </a:p>
          <a:p>
            <a:pPr lvl="2"/>
            <a:r>
              <a:rPr lang="en-US" sz="2000" dirty="0" smtClean="0"/>
              <a:t>Regional hubs in Memphis, Nashville, Chattanooga, Knoxville, Tri-Cities</a:t>
            </a:r>
          </a:p>
          <a:p>
            <a:pPr lvl="3"/>
            <a:r>
              <a:rPr lang="en-US" dirty="0" smtClean="0"/>
              <a:t>Each has a dedicated high speed connection to at least two other regional hubs</a:t>
            </a:r>
          </a:p>
          <a:p>
            <a:pPr lvl="1" eaLnBrk="1" hangingPunct="1"/>
            <a:r>
              <a:rPr lang="en-US" sz="2400" dirty="0" smtClean="0"/>
              <a:t>System Used for initial call routing</a:t>
            </a:r>
          </a:p>
          <a:p>
            <a:pPr lvl="2"/>
            <a:r>
              <a:rPr lang="en-US" sz="2000" dirty="0" smtClean="0"/>
              <a:t>Call routing is not the same as dispatch</a:t>
            </a:r>
          </a:p>
          <a:p>
            <a:pPr lvl="2"/>
            <a:r>
              <a:rPr lang="en-US" sz="2000" dirty="0" smtClean="0"/>
              <a:t>Dispatching is up to each district and separate from 9-1-1</a:t>
            </a:r>
          </a:p>
          <a:p>
            <a:pPr lvl="3"/>
            <a:r>
              <a:rPr lang="en-US" sz="1800" dirty="0" smtClean="0"/>
              <a:t>Most districts take calls and perform dispatching</a:t>
            </a:r>
          </a:p>
          <a:p>
            <a:endParaRPr lang="en-US" dirty="0" smtClean="0"/>
          </a:p>
        </p:txBody>
      </p:sp>
      <p:pic>
        <p:nvPicPr>
          <p:cNvPr id="2253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572000"/>
            <a:ext cx="8991600" cy="212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071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When GIS Based Routing is Deployed</a:t>
            </a:r>
          </a:p>
        </p:txBody>
      </p:sp>
      <p:sp>
        <p:nvSpPr>
          <p:cNvPr id="29699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4-1-1 on 9-1-1 Call Processing</a:t>
            </a:r>
          </a:p>
        </p:txBody>
      </p:sp>
    </p:spTree>
    <p:extLst>
      <p:ext uri="{BB962C8B-B14F-4D97-AF65-F5344CB8AC3E}">
        <p14:creationId xmlns:p14="http://schemas.microsoft.com/office/powerpoint/2010/main" val="133059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b="1" dirty="0" smtClean="0"/>
              <a:t>Land Line: Using GIS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The </a:t>
            </a:r>
            <a:r>
              <a:rPr lang="en-US" sz="2800" dirty="0" err="1"/>
              <a:t>Lat</a:t>
            </a:r>
            <a:r>
              <a:rPr lang="en-US" sz="2800" dirty="0"/>
              <a:t>/Lon data is tied to the address point</a:t>
            </a:r>
          </a:p>
          <a:p>
            <a:pPr eaLnBrk="1" hangingPunct="1"/>
            <a:r>
              <a:rPr lang="en-US" sz="2800" dirty="0"/>
              <a:t>If the point is in the GIS data, it will be found and the call sent to the appropriate PSAP</a:t>
            </a:r>
          </a:p>
          <a:p>
            <a:pPr lvl="1" eaLnBrk="1" hangingPunct="1"/>
            <a:r>
              <a:rPr lang="en-US" sz="2400" dirty="0"/>
              <a:t>This is the goal – every point in the GIS data</a:t>
            </a:r>
          </a:p>
          <a:p>
            <a:pPr lvl="1" eaLnBrk="1" hangingPunct="1"/>
            <a:r>
              <a:rPr lang="en-US" sz="2400" dirty="0"/>
              <a:t>Ensures fastest call </a:t>
            </a:r>
            <a:r>
              <a:rPr lang="en-US" sz="2400" dirty="0" smtClean="0"/>
              <a:t>routing</a:t>
            </a:r>
            <a:endParaRPr lang="en-US" sz="2400" dirty="0"/>
          </a:p>
          <a:p>
            <a:pPr lvl="1" eaLnBrk="1" hangingPunct="1"/>
            <a:r>
              <a:rPr lang="en-US" sz="2400" dirty="0"/>
              <a:t>What if the point isn’t found?</a:t>
            </a:r>
          </a:p>
          <a:p>
            <a:pPr lvl="2" eaLnBrk="1" hangingPunct="1"/>
            <a:r>
              <a:rPr lang="en-US" sz="2000" dirty="0"/>
              <a:t>We go to the next tier</a:t>
            </a:r>
          </a:p>
          <a:p>
            <a:pPr lvl="2" eaLnBrk="1" hangingPunct="1"/>
            <a:r>
              <a:rPr lang="en-US" sz="2000" dirty="0"/>
              <a:t>Rely on centerline data</a:t>
            </a:r>
          </a:p>
          <a:p>
            <a:pPr lvl="1"/>
            <a:r>
              <a:rPr lang="en-US" sz="2400" dirty="0"/>
              <a:t>First, let’s look at an “ideal” example:</a:t>
            </a:r>
          </a:p>
          <a:p>
            <a:endParaRPr lang="en-US" dirty="0"/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114800"/>
            <a:ext cx="2219326" cy="2219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3357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dirty="0" smtClean="0"/>
              <a:t>Land Line: Address Point</a:t>
            </a:r>
          </a:p>
        </p:txBody>
      </p:sp>
      <p:sp>
        <p:nvSpPr>
          <p:cNvPr id="32771" name="Content Placeholder 4"/>
          <p:cNvSpPr>
            <a:spLocks noGrp="1"/>
          </p:cNvSpPr>
          <p:nvPr>
            <p:ph sz="quarter" idx="1"/>
          </p:nvPr>
        </p:nvSpPr>
        <p:spPr>
          <a:xfrm>
            <a:off x="152400" y="1524000"/>
            <a:ext cx="8153400" cy="44958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Example:</a:t>
            </a:r>
          </a:p>
          <a:p>
            <a:pPr lvl="1" eaLnBrk="1" hangingPunct="1"/>
            <a:r>
              <a:rPr lang="en-US" sz="2000" dirty="0" smtClean="0"/>
              <a:t>Call comes in from 309 Rolling Mill Rd</a:t>
            </a:r>
          </a:p>
          <a:p>
            <a:pPr lvl="2" eaLnBrk="1" hangingPunct="1"/>
            <a:r>
              <a:rPr lang="en-US" sz="1800" dirty="0" smtClean="0"/>
              <a:t>Address is in GIS data</a:t>
            </a:r>
          </a:p>
          <a:p>
            <a:pPr lvl="2" eaLnBrk="1" hangingPunct="1"/>
            <a:r>
              <a:rPr lang="en-US" sz="1800" dirty="0" smtClean="0"/>
              <a:t>Point is located and mapped</a:t>
            </a:r>
          </a:p>
          <a:p>
            <a:pPr lvl="2" eaLnBrk="1" hangingPunct="1"/>
            <a:r>
              <a:rPr lang="en-US" sz="1800" dirty="0" smtClean="0"/>
              <a:t>Call is sent to PSAP</a:t>
            </a:r>
          </a:p>
          <a:p>
            <a:pPr lvl="1"/>
            <a:r>
              <a:rPr lang="en-US" sz="2200" dirty="0" smtClean="0"/>
              <a:t>9-1-1 is Done!</a:t>
            </a:r>
          </a:p>
          <a:p>
            <a:pPr lvl="2"/>
            <a:r>
              <a:rPr lang="en-US" sz="1800" dirty="0" smtClean="0"/>
              <a:t>PSAP handles call from here</a:t>
            </a:r>
          </a:p>
          <a:p>
            <a:pPr lvl="2"/>
            <a:r>
              <a:rPr lang="en-US" sz="1800" dirty="0" smtClean="0"/>
              <a:t>Dispatch, etc. is up to ECD</a:t>
            </a:r>
          </a:p>
        </p:txBody>
      </p:sp>
      <p:pic>
        <p:nvPicPr>
          <p:cNvPr id="3277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513" y="3048000"/>
            <a:ext cx="4814887" cy="358616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095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514600"/>
            <a:ext cx="5038725" cy="314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 dirty="0" smtClean="0"/>
              <a:t>Land Line: Without Point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153400" cy="54864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Second line of defense: Geocoding</a:t>
            </a:r>
          </a:p>
          <a:p>
            <a:pPr lvl="1"/>
            <a:r>
              <a:rPr lang="en-US" sz="2000" dirty="0" smtClean="0"/>
              <a:t>Takes minimal additional time</a:t>
            </a:r>
          </a:p>
          <a:p>
            <a:pPr lvl="1"/>
            <a:r>
              <a:rPr lang="en-US" sz="2000" dirty="0" smtClean="0"/>
              <a:t>Example:  50 </a:t>
            </a:r>
            <a:r>
              <a:rPr lang="en-US" sz="2000" dirty="0"/>
              <a:t>Jones </a:t>
            </a:r>
            <a:r>
              <a:rPr lang="en-US" sz="2000" dirty="0" smtClean="0"/>
              <a:t>St</a:t>
            </a:r>
            <a:endParaRPr lang="en-US" sz="2000" dirty="0"/>
          </a:p>
          <a:p>
            <a:pPr lvl="1" eaLnBrk="1" hangingPunct="1"/>
            <a:r>
              <a:rPr lang="en-US" sz="2000" dirty="0" smtClean="0"/>
              <a:t>Address </a:t>
            </a:r>
            <a:r>
              <a:rPr lang="en-US" sz="2000" dirty="0"/>
              <a:t>is geocoded halfway down on the right side</a:t>
            </a:r>
          </a:p>
          <a:p>
            <a:pPr lvl="2" eaLnBrk="1" hangingPunct="1"/>
            <a:r>
              <a:rPr lang="en-US" sz="2000" dirty="0"/>
              <a:t>A standardized schema is essential for this to work correctly.</a:t>
            </a:r>
          </a:p>
          <a:p>
            <a:pPr lvl="2" eaLnBrk="1" hangingPunct="1"/>
            <a:r>
              <a:rPr lang="en-US" sz="2000" dirty="0"/>
              <a:t>“Out-of-sequence” and “wrong side” addresses will not geocode correctly – but will likely still </a:t>
            </a:r>
            <a:r>
              <a:rPr lang="en-US" sz="2000" dirty="0" smtClean="0"/>
              <a:t>locate</a:t>
            </a:r>
            <a:endParaRPr lang="en-US" sz="2000" dirty="0"/>
          </a:p>
          <a:p>
            <a:pPr lvl="1" eaLnBrk="1" hangingPunct="1"/>
            <a:r>
              <a:rPr lang="en-US" sz="2000" dirty="0" smtClean="0"/>
              <a:t>Call </a:t>
            </a:r>
            <a:r>
              <a:rPr lang="en-US" sz="2000" dirty="0"/>
              <a:t>is routed to appropriate PSAP</a:t>
            </a:r>
          </a:p>
          <a:p>
            <a:pPr eaLnBrk="1" hangingPunct="1"/>
            <a:endParaRPr lang="en-US" sz="2400" dirty="0" smtClean="0"/>
          </a:p>
          <a:p>
            <a:pPr marL="0" indent="0" eaLnBrk="1" hangingPunct="1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  <a:p>
            <a:pPr eaLnBrk="1" hangingPunct="1"/>
            <a:r>
              <a:rPr lang="en-US" sz="2400" dirty="0" smtClean="0"/>
              <a:t>If centerline doesn’t exist, or range doesn’t exist, we go to third line of defense</a:t>
            </a:r>
          </a:p>
        </p:txBody>
      </p:sp>
    </p:spTree>
    <p:extLst>
      <p:ext uri="{BB962C8B-B14F-4D97-AF65-F5344CB8AC3E}">
        <p14:creationId xmlns:p14="http://schemas.microsoft.com/office/powerpoint/2010/main" val="226258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8991600" cy="990600"/>
          </a:xfrm>
        </p:spPr>
        <p:txBody>
          <a:bodyPr/>
          <a:lstStyle/>
          <a:p>
            <a:r>
              <a:rPr lang="en-US" sz="4000" b="1" dirty="0" smtClean="0"/>
              <a:t>Land Line: Without Point – Worst Case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8153400" cy="5316538"/>
          </a:xfrm>
        </p:spPr>
        <p:txBody>
          <a:bodyPr/>
          <a:lstStyle/>
          <a:p>
            <a:r>
              <a:rPr lang="en-US" sz="2800" dirty="0" smtClean="0"/>
              <a:t>What happens if the call can’t be geocoded?</a:t>
            </a:r>
          </a:p>
          <a:p>
            <a:pPr lvl="1"/>
            <a:r>
              <a:rPr lang="en-US" sz="2400" dirty="0" smtClean="0"/>
              <a:t>Goes to regional default data center</a:t>
            </a:r>
          </a:p>
          <a:p>
            <a:r>
              <a:rPr lang="en-US" sz="2800" dirty="0" smtClean="0"/>
              <a:t>Hypothetical Example:</a:t>
            </a:r>
          </a:p>
          <a:p>
            <a:pPr lvl="1"/>
            <a:r>
              <a:rPr lang="en-US" sz="2400" dirty="0" smtClean="0"/>
              <a:t>Call comes in from somewhere in Maury County</a:t>
            </a:r>
          </a:p>
          <a:p>
            <a:pPr lvl="1"/>
            <a:r>
              <a:rPr lang="en-US" sz="2400" dirty="0" smtClean="0"/>
              <a:t>Unable to locate point</a:t>
            </a:r>
          </a:p>
          <a:p>
            <a:pPr lvl="2"/>
            <a:r>
              <a:rPr lang="en-US" sz="2000" dirty="0" smtClean="0"/>
              <a:t>Geocode attempt</a:t>
            </a:r>
          </a:p>
          <a:p>
            <a:pPr lvl="1"/>
            <a:r>
              <a:rPr lang="en-US" sz="2400" dirty="0" smtClean="0"/>
              <a:t>Unable to geocode</a:t>
            </a:r>
          </a:p>
          <a:p>
            <a:pPr lvl="2"/>
            <a:r>
              <a:rPr lang="en-US" sz="2000" dirty="0" smtClean="0"/>
              <a:t>Doesn’t plot within an ESN</a:t>
            </a:r>
          </a:p>
          <a:p>
            <a:pPr lvl="1"/>
            <a:r>
              <a:rPr lang="en-US" sz="2400" dirty="0" smtClean="0"/>
              <a:t>Sent to Nashville office</a:t>
            </a:r>
          </a:p>
          <a:p>
            <a:pPr lvl="2"/>
            <a:r>
              <a:rPr lang="en-US" sz="2000" dirty="0" smtClean="0"/>
              <a:t>PSAP answers and transfers</a:t>
            </a:r>
          </a:p>
          <a:p>
            <a:pPr lvl="3"/>
            <a:r>
              <a:rPr lang="en-US" sz="1800" dirty="0" smtClean="0"/>
              <a:t>Time delay!!</a:t>
            </a:r>
          </a:p>
          <a:p>
            <a:pPr lvl="4"/>
            <a:r>
              <a:rPr lang="en-US" sz="1800" dirty="0" smtClean="0"/>
              <a:t>Avoid this scenario!</a:t>
            </a:r>
          </a:p>
        </p:txBody>
      </p:sp>
      <p:pic>
        <p:nvPicPr>
          <p:cNvPr id="3584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581400"/>
            <a:ext cx="3289300" cy="297656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3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8991600" cy="990600"/>
          </a:xfrm>
        </p:spPr>
        <p:txBody>
          <a:bodyPr/>
          <a:lstStyle/>
          <a:p>
            <a:r>
              <a:rPr lang="en-US" sz="4000" b="1" dirty="0" smtClean="0"/>
              <a:t>Cellular Phone Calls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>
          <a:xfrm>
            <a:off x="228599" y="1008062"/>
            <a:ext cx="8229601" cy="5697538"/>
          </a:xfrm>
        </p:spPr>
        <p:txBody>
          <a:bodyPr/>
          <a:lstStyle/>
          <a:p>
            <a:r>
              <a:rPr lang="en-US" sz="2800" dirty="0" smtClean="0"/>
              <a:t>Handled solely by location</a:t>
            </a:r>
          </a:p>
          <a:p>
            <a:pPr lvl="1"/>
            <a:r>
              <a:rPr lang="en-US" sz="2400" dirty="0" smtClean="0"/>
              <a:t>No address information is involved as in land-line calls</a:t>
            </a:r>
          </a:p>
          <a:p>
            <a:pPr lvl="1"/>
            <a:r>
              <a:rPr lang="en-US" sz="2400" dirty="0" smtClean="0"/>
              <a:t>AT&amp;T bases locations off of cell tower triangulation</a:t>
            </a:r>
          </a:p>
          <a:p>
            <a:pPr lvl="1"/>
            <a:r>
              <a:rPr lang="en-US" sz="2400" dirty="0" smtClean="0"/>
              <a:t>All other carriers use GPS location</a:t>
            </a:r>
          </a:p>
          <a:p>
            <a:pPr lvl="2"/>
            <a:r>
              <a:rPr lang="en-US" sz="2000" dirty="0" smtClean="0"/>
              <a:t>All initialized phones have GPS receiver capability</a:t>
            </a:r>
          </a:p>
          <a:p>
            <a:r>
              <a:rPr lang="en-US" sz="2800" dirty="0" smtClean="0"/>
              <a:t>When call is received:</a:t>
            </a:r>
            <a:endParaRPr lang="en-US" sz="2800" dirty="0"/>
          </a:p>
          <a:p>
            <a:pPr lvl="1"/>
            <a:r>
              <a:rPr lang="en-US" sz="2400" dirty="0" smtClean="0"/>
              <a:t>Phase 1</a:t>
            </a:r>
          </a:p>
          <a:p>
            <a:pPr lvl="2"/>
            <a:r>
              <a:rPr lang="en-US" sz="2000" dirty="0" smtClean="0"/>
              <a:t>Displays location at “handling tower”</a:t>
            </a:r>
          </a:p>
          <a:p>
            <a:pPr lvl="3"/>
            <a:r>
              <a:rPr lang="en-US" sz="1600" dirty="0" smtClean="0"/>
              <a:t>Happens immediately</a:t>
            </a:r>
          </a:p>
          <a:p>
            <a:pPr lvl="1"/>
            <a:r>
              <a:rPr lang="en-US" sz="2400" dirty="0" smtClean="0"/>
              <a:t>Phase 2</a:t>
            </a:r>
          </a:p>
          <a:p>
            <a:pPr lvl="2"/>
            <a:r>
              <a:rPr lang="en-US" sz="2000" dirty="0" smtClean="0"/>
              <a:t>Refined location based on carrier method</a:t>
            </a:r>
          </a:p>
          <a:p>
            <a:pPr lvl="2"/>
            <a:r>
              <a:rPr lang="en-US" sz="2000" dirty="0" smtClean="0"/>
              <a:t>Takes a few seconds for Phase 2 to come to PSAP</a:t>
            </a:r>
          </a:p>
          <a:p>
            <a:pPr lvl="3"/>
            <a:r>
              <a:rPr lang="en-US" sz="1600" dirty="0" smtClean="0"/>
              <a:t>Maximum time delay dictated by FCC</a:t>
            </a:r>
          </a:p>
        </p:txBody>
      </p:sp>
      <p:pic>
        <p:nvPicPr>
          <p:cNvPr id="2050" name="Picture 2" descr="http://upload.wikimedia.org/wikipedia/commons/8/85/Cell-Tow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048000"/>
            <a:ext cx="202993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STANDARDS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Standards and QC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669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 Classes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r>
              <a:rPr lang="en-US" dirty="0" smtClean="0"/>
              <a:t>Address Points and Centerlines</a:t>
            </a:r>
          </a:p>
          <a:p>
            <a:pPr lvl="1"/>
            <a:r>
              <a:rPr lang="en-US" dirty="0" smtClean="0"/>
              <a:t>Maintained by ECDs</a:t>
            </a:r>
          </a:p>
          <a:p>
            <a:pPr lvl="1"/>
            <a:r>
              <a:rPr lang="en-US" dirty="0" smtClean="0"/>
              <a:t>Updated via weekly upload to State</a:t>
            </a:r>
          </a:p>
          <a:p>
            <a:pPr lvl="2"/>
            <a:r>
              <a:rPr lang="en-US" dirty="0" smtClean="0"/>
              <a:t>Conglomerated into single statewide DB</a:t>
            </a:r>
          </a:p>
          <a:p>
            <a:r>
              <a:rPr lang="en-US" dirty="0" smtClean="0"/>
              <a:t>ESNs</a:t>
            </a:r>
          </a:p>
          <a:p>
            <a:pPr lvl="1"/>
            <a:r>
              <a:rPr lang="en-US" dirty="0" smtClean="0"/>
              <a:t>Changes directed by ECDs via interactive website</a:t>
            </a:r>
          </a:p>
          <a:p>
            <a:pPr lvl="2"/>
            <a:r>
              <a:rPr lang="en-US" dirty="0" smtClean="0"/>
              <a:t>Updated as needed</a:t>
            </a:r>
          </a:p>
          <a:p>
            <a:pPr lvl="1"/>
            <a:r>
              <a:rPr lang="en-US" dirty="0" smtClean="0"/>
              <a:t>Edits maintained by State</a:t>
            </a:r>
          </a:p>
          <a:p>
            <a:pPr lvl="2"/>
            <a:r>
              <a:rPr lang="en-US" dirty="0" smtClean="0"/>
              <a:t>Not all districts have ability to maintain topology</a:t>
            </a:r>
          </a:p>
          <a:p>
            <a:pPr lvl="2"/>
            <a:r>
              <a:rPr lang="en-US" dirty="0" smtClean="0"/>
              <a:t>Calls will be routed based on poly</a:t>
            </a:r>
          </a:p>
          <a:p>
            <a:pPr lvl="3"/>
            <a:r>
              <a:rPr lang="en-US" dirty="0" smtClean="0"/>
              <a:t>Essential that no gaps/overlaps are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436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is and how it works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 Generation 9-1-1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151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b="1" dirty="0" smtClean="0"/>
              <a:t>Quality Control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10600" cy="5410200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dirty="0" smtClean="0"/>
              <a:t>Primary automatic quality checks:</a:t>
            </a:r>
          </a:p>
          <a:p>
            <a:pPr lvl="1" fontAlgn="auto">
              <a:spcAft>
                <a:spcPts val="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dirty="0" smtClean="0"/>
              <a:t>Data is checked and filtered prior to upload to State</a:t>
            </a:r>
          </a:p>
          <a:p>
            <a:pPr lvl="2" fontAlgn="auto">
              <a:spcAft>
                <a:spcPts val="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dirty="0" smtClean="0"/>
              <a:t>Done via a new version of Change Detect Script (v2.0)</a:t>
            </a:r>
          </a:p>
          <a:p>
            <a:pPr lvl="3" fontAlgn="auto">
              <a:spcAft>
                <a:spcPts val="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dirty="0" smtClean="0"/>
              <a:t>Several “pass/fail” fields</a:t>
            </a:r>
          </a:p>
          <a:p>
            <a:pPr lvl="3" fontAlgn="auto">
              <a:spcAft>
                <a:spcPts val="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dirty="0" smtClean="0"/>
              <a:t>Other fields lumped together and checked for &gt;2% error rate</a:t>
            </a:r>
          </a:p>
          <a:p>
            <a:pPr lvl="2" fontAlgn="auto">
              <a:spcAft>
                <a:spcPts val="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dirty="0" smtClean="0"/>
              <a:t>If any of these parameters fail, the upload is stopped</a:t>
            </a:r>
          </a:p>
          <a:p>
            <a:pPr lvl="3" fontAlgn="auto">
              <a:spcAft>
                <a:spcPts val="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dirty="0" smtClean="0"/>
              <a:t>Ensures that we maintain “clean” data in our statewide DB</a:t>
            </a:r>
          </a:p>
          <a:p>
            <a:pPr lvl="2" fontAlgn="auto">
              <a:spcAft>
                <a:spcPts val="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dirty="0" smtClean="0"/>
              <a:t>Reports are generated, showing any errors that need to be addressed</a:t>
            </a:r>
          </a:p>
          <a:p>
            <a:pPr lvl="3" fontAlgn="auto">
              <a:spcAft>
                <a:spcPts val="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dirty="0" smtClean="0"/>
              <a:t>ECDs </a:t>
            </a:r>
            <a:r>
              <a:rPr lang="en-US" dirty="0"/>
              <a:t>are using these to improve the overall quality of their local GIS data</a:t>
            </a:r>
          </a:p>
          <a:p>
            <a:pPr lvl="1" fontAlgn="auto">
              <a:spcAft>
                <a:spcPts val="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dirty="0"/>
              <a:t>Point/poly analysis to ensure address point ESN value matches the ESN polygon where it </a:t>
            </a:r>
            <a:r>
              <a:rPr lang="en-US" dirty="0" smtClean="0"/>
              <a:t>resides</a:t>
            </a:r>
          </a:p>
          <a:p>
            <a:pPr lvl="2" fontAlgn="auto">
              <a:spcAft>
                <a:spcPts val="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dirty="0" smtClean="0"/>
              <a:t>Reports of these errors are also generated for ECD benefit</a:t>
            </a:r>
            <a:endParaRPr lang="en-US" dirty="0"/>
          </a:p>
          <a:p>
            <a:pPr lvl="1" fontAlgn="auto">
              <a:spcAft>
                <a:spcPts val="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dirty="0" smtClean="0"/>
              <a:t>Other manual periodic quality checks:</a:t>
            </a:r>
            <a:endParaRPr lang="en-US" dirty="0"/>
          </a:p>
          <a:p>
            <a:pPr lvl="1" fontAlgn="auto">
              <a:spcAft>
                <a:spcPts val="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dirty="0" smtClean="0"/>
              <a:t>Topology</a:t>
            </a:r>
            <a:endParaRPr lang="en-US" dirty="0"/>
          </a:p>
          <a:p>
            <a:pPr lvl="1" fontAlgn="auto">
              <a:spcAft>
                <a:spcPts val="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dirty="0" smtClean="0"/>
              <a:t>Compare ALI (Automatic Location ID) table to address points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609600"/>
            <a:ext cx="8381999" cy="4997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b="1" dirty="0" smtClean="0"/>
              <a:t>Data Quality Status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62600"/>
            <a:ext cx="8229600" cy="1066800"/>
          </a:xfrm>
        </p:spPr>
        <p:txBody>
          <a:bodyPr/>
          <a:lstStyle/>
          <a:p>
            <a:r>
              <a:rPr lang="en-US" sz="2400" dirty="0" smtClean="0"/>
              <a:t>As of 12/15/2014: All 100 ECDs have data quality at 98% or higher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31657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2"/>
          <p:cNvSpPr txBox="1">
            <a:spLocks noChangeArrowheads="1"/>
          </p:cNvSpPr>
          <p:nvPr/>
        </p:nvSpPr>
        <p:spPr bwMode="auto">
          <a:xfrm>
            <a:off x="1066800" y="304800"/>
            <a:ext cx="6477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4800" b="1" dirty="0">
                <a:solidFill>
                  <a:srgbClr val="000000"/>
                </a:solidFill>
              </a:rPr>
              <a:t>Questions?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23431" y="4419600"/>
            <a:ext cx="4763741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b="1" dirty="0" smtClean="0"/>
              <a:t>Manager: Andrew Griswold  (615)532-7830</a:t>
            </a:r>
          </a:p>
          <a:p>
            <a:pPr algn="ctr">
              <a:defRPr/>
            </a:pPr>
            <a:r>
              <a:rPr lang="en-US" sz="2000" b="1" dirty="0" smtClean="0"/>
              <a:t>West</a:t>
            </a:r>
            <a:r>
              <a:rPr lang="en-US" sz="2000" b="1" dirty="0"/>
              <a:t>: Ryan Pittenger  (</a:t>
            </a:r>
            <a:r>
              <a:rPr lang="en-US" sz="2000" b="1" dirty="0" smtClean="0"/>
              <a:t>731)421-6819</a:t>
            </a:r>
            <a:endParaRPr lang="en-US" sz="2000" b="1" dirty="0"/>
          </a:p>
          <a:p>
            <a:pPr algn="ctr">
              <a:defRPr/>
            </a:pPr>
            <a:r>
              <a:rPr lang="en-US" sz="2000" b="1" dirty="0"/>
              <a:t>Middle: </a:t>
            </a:r>
            <a:r>
              <a:rPr lang="en-US" sz="2000" b="1" dirty="0" smtClean="0"/>
              <a:t>Michael Riter  </a:t>
            </a:r>
            <a:r>
              <a:rPr lang="en-US" sz="2000" b="1" dirty="0"/>
              <a:t>(</a:t>
            </a:r>
            <a:r>
              <a:rPr lang="en-US" sz="2000" b="1" dirty="0" smtClean="0"/>
              <a:t>615)770-1102</a:t>
            </a:r>
            <a:endParaRPr lang="en-US" sz="2000" b="1" dirty="0"/>
          </a:p>
          <a:p>
            <a:pPr algn="ctr">
              <a:defRPr/>
            </a:pPr>
            <a:r>
              <a:rPr lang="en-US" sz="2000" b="1" dirty="0"/>
              <a:t>East: </a:t>
            </a:r>
            <a:r>
              <a:rPr lang="en-US" sz="2000" b="1" dirty="0" smtClean="0"/>
              <a:t>Kevin Williams  </a:t>
            </a:r>
            <a:r>
              <a:rPr lang="en-US" sz="2000" b="1" dirty="0"/>
              <a:t>(</a:t>
            </a:r>
            <a:r>
              <a:rPr lang="en-US" sz="2000" b="1" dirty="0" smtClean="0"/>
              <a:t>865)594-9424</a:t>
            </a:r>
            <a:endParaRPr lang="en-US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112779" y="2736249"/>
            <a:ext cx="385042" cy="13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" dirty="0" err="1" smtClean="0"/>
              <a:t>Methaneous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GIS and NG911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5181600"/>
          </a:xfrm>
        </p:spPr>
        <p:txBody>
          <a:bodyPr/>
          <a:lstStyle/>
          <a:p>
            <a:r>
              <a:rPr lang="en-US" dirty="0" smtClean="0"/>
              <a:t>Tennessee Information for Public Safety (TIPS) </a:t>
            </a:r>
          </a:p>
          <a:p>
            <a:pPr lvl="1"/>
            <a:r>
              <a:rPr lang="en-US" sz="2200" dirty="0" smtClean="0"/>
              <a:t>Conforms to National Emergency Number Association (NENA) Standards</a:t>
            </a:r>
          </a:p>
          <a:p>
            <a:pPr lvl="2"/>
            <a:r>
              <a:rPr lang="en-US" dirty="0" smtClean="0"/>
              <a:t>Street Centerlines</a:t>
            </a:r>
          </a:p>
          <a:p>
            <a:pPr lvl="2"/>
            <a:r>
              <a:rPr lang="en-US" dirty="0" smtClean="0"/>
              <a:t>Address Points</a:t>
            </a:r>
          </a:p>
          <a:p>
            <a:pPr lvl="2"/>
            <a:r>
              <a:rPr lang="en-US" dirty="0" smtClean="0"/>
              <a:t>Emergency Service Number (ESN) Polys</a:t>
            </a:r>
          </a:p>
          <a:p>
            <a:pPr lvl="1"/>
            <a:r>
              <a:rPr lang="en-US" sz="2400" dirty="0" smtClean="0"/>
              <a:t>Uniform GIS Platform</a:t>
            </a:r>
          </a:p>
          <a:p>
            <a:pPr lvl="2"/>
            <a:r>
              <a:rPr lang="en-US" dirty="0" smtClean="0"/>
              <a:t>ESRI ArcGIS Based</a:t>
            </a:r>
          </a:p>
          <a:p>
            <a:pPr lvl="3"/>
            <a:r>
              <a:rPr lang="en-US" dirty="0" smtClean="0"/>
              <a:t>Not using Arc at all Districts</a:t>
            </a:r>
          </a:p>
          <a:p>
            <a:pPr lvl="3"/>
            <a:r>
              <a:rPr lang="en-US" dirty="0" smtClean="0"/>
              <a:t>Product provided is ArcGIS Based</a:t>
            </a:r>
          </a:p>
          <a:p>
            <a:pPr lvl="2"/>
            <a:r>
              <a:rPr lang="en-US" dirty="0" smtClean="0"/>
              <a:t>Currently receiving weekly updates</a:t>
            </a:r>
          </a:p>
          <a:p>
            <a:pPr lvl="3"/>
            <a:r>
              <a:rPr lang="en-US" dirty="0" smtClean="0"/>
              <a:t>All 100 Emergency Communications Districts (ECDs)</a:t>
            </a:r>
          </a:p>
          <a:p>
            <a:pPr lvl="3"/>
            <a:endParaRPr lang="en-US" dirty="0" smtClean="0"/>
          </a:p>
        </p:txBody>
      </p:sp>
      <p:pic>
        <p:nvPicPr>
          <p:cNvPr id="5" name="Picture 3" descr="TIPS_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559" y="4450409"/>
            <a:ext cx="2133600" cy="1493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 descr="GIS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866" y="2987964"/>
            <a:ext cx="1707293" cy="1431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Regional 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476" y="4086562"/>
            <a:ext cx="8229600" cy="2542838"/>
          </a:xfrm>
        </p:spPr>
        <p:txBody>
          <a:bodyPr/>
          <a:lstStyle/>
          <a:p>
            <a:r>
              <a:rPr lang="en-US" sz="2800" dirty="0" smtClean="0"/>
              <a:t>The Stats:</a:t>
            </a:r>
          </a:p>
          <a:p>
            <a:pPr lvl="1"/>
            <a:r>
              <a:rPr lang="en-US" sz="2400" dirty="0" smtClean="0"/>
              <a:t>100 ECDs broken up by region</a:t>
            </a:r>
          </a:p>
          <a:p>
            <a:pPr lvl="2"/>
            <a:r>
              <a:rPr lang="en-US" sz="2000" dirty="0" smtClean="0"/>
              <a:t>94 county ECDs</a:t>
            </a:r>
          </a:p>
          <a:p>
            <a:pPr lvl="3"/>
            <a:r>
              <a:rPr lang="en-US" sz="1600" dirty="0" smtClean="0"/>
              <a:t>Overton and Pickett Co in Middle TN are combined into one district</a:t>
            </a:r>
          </a:p>
          <a:p>
            <a:pPr lvl="2"/>
            <a:r>
              <a:rPr lang="en-US" sz="2000" dirty="0" smtClean="0"/>
              <a:t>6 municipal ECDs</a:t>
            </a:r>
          </a:p>
          <a:p>
            <a:pPr lvl="3"/>
            <a:r>
              <a:rPr lang="en-US" sz="1600" dirty="0" smtClean="0"/>
              <a:t>5 of which are in East TN</a:t>
            </a:r>
          </a:p>
          <a:p>
            <a:pPr lvl="3"/>
            <a:r>
              <a:rPr lang="en-US" sz="1600" dirty="0" smtClean="0"/>
              <a:t>1 in Middle TN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9" y="1676400"/>
            <a:ext cx="9050014" cy="24101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91400" y="3361678"/>
            <a:ext cx="9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TN ECDs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492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Next Gen vs. Current System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Critical parts in current system:</a:t>
            </a:r>
          </a:p>
          <a:p>
            <a:pPr lvl="1" eaLnBrk="1" hangingPunct="1"/>
            <a:r>
              <a:rPr lang="en-US" sz="2000" dirty="0" smtClean="0"/>
              <a:t>MSAG (Master Street Address Guide)</a:t>
            </a:r>
            <a:endParaRPr lang="en-US" sz="1800" dirty="0" smtClean="0"/>
          </a:p>
          <a:p>
            <a:pPr lvl="1" eaLnBrk="1" hangingPunct="1"/>
            <a:r>
              <a:rPr lang="en-US" sz="2000" dirty="0" smtClean="0"/>
              <a:t> ALI (Automatic Location ID)</a:t>
            </a:r>
          </a:p>
          <a:p>
            <a:pPr lvl="2" eaLnBrk="1" hangingPunct="1"/>
            <a:r>
              <a:rPr lang="en-US" sz="1800" dirty="0" smtClean="0"/>
              <a:t>Separately maintained, apart from GIS</a:t>
            </a:r>
          </a:p>
          <a:p>
            <a:pPr lvl="2" eaLnBrk="1" hangingPunct="1"/>
            <a:r>
              <a:rPr lang="en-US" sz="1800" dirty="0" smtClean="0"/>
              <a:t>Provided by phone co – record of each phone line</a:t>
            </a:r>
          </a:p>
          <a:p>
            <a:pPr lvl="3"/>
            <a:r>
              <a:rPr lang="en-US" sz="1400" dirty="0" smtClean="0"/>
              <a:t>Tied to addresses</a:t>
            </a:r>
          </a:p>
          <a:p>
            <a:pPr eaLnBrk="1" hangingPunct="1"/>
            <a:r>
              <a:rPr lang="en-US" sz="2400" dirty="0" smtClean="0"/>
              <a:t>Problems with current system</a:t>
            </a:r>
          </a:p>
          <a:p>
            <a:pPr lvl="1" eaLnBrk="1" hangingPunct="1"/>
            <a:r>
              <a:rPr lang="en-US" sz="2000" dirty="0" smtClean="0"/>
              <a:t>Separate records</a:t>
            </a:r>
          </a:p>
          <a:p>
            <a:pPr lvl="2" eaLnBrk="1" hangingPunct="1"/>
            <a:r>
              <a:rPr lang="en-US" sz="1800" dirty="0" smtClean="0"/>
              <a:t>Multi step process to update MSAG, ALI and GIS</a:t>
            </a:r>
          </a:p>
          <a:p>
            <a:pPr lvl="1" eaLnBrk="1" hangingPunct="1"/>
            <a:r>
              <a:rPr lang="en-US" sz="2000" dirty="0" smtClean="0"/>
              <a:t>Potential for missing addresses/streets in GIS</a:t>
            </a:r>
          </a:p>
          <a:p>
            <a:pPr eaLnBrk="1" hangingPunct="1"/>
            <a:r>
              <a:rPr lang="en-US" sz="2400" dirty="0" smtClean="0"/>
              <a:t>Solution: Next Generation 9-1-1</a:t>
            </a:r>
          </a:p>
          <a:p>
            <a:pPr lvl="1" eaLnBrk="1" hangingPunct="1"/>
            <a:r>
              <a:rPr lang="en-US" sz="2000" dirty="0" smtClean="0"/>
              <a:t>Next Gen employs seamless integration of GIS into 9-1-1</a:t>
            </a:r>
          </a:p>
          <a:p>
            <a:pPr lvl="2" eaLnBrk="1" hangingPunct="1"/>
            <a:r>
              <a:rPr lang="en-US" sz="1800" dirty="0" smtClean="0"/>
              <a:t>GIS is Everything</a:t>
            </a:r>
          </a:p>
          <a:p>
            <a:pPr lvl="3"/>
            <a:r>
              <a:rPr lang="en-US" sz="1400" dirty="0" smtClean="0"/>
              <a:t>ECDs’ GIS data will be default “correct” dataset moving forward</a:t>
            </a:r>
          </a:p>
          <a:p>
            <a:pPr lvl="3"/>
            <a:r>
              <a:rPr lang="en-US" sz="1400" dirty="0" smtClean="0"/>
              <a:t>Phone co records (ALI) will be validated against GIS data</a:t>
            </a:r>
          </a:p>
          <a:p>
            <a:pPr lvl="2" eaLnBrk="1" hangingPunct="1"/>
            <a:r>
              <a:rPr lang="en-US" sz="1800" dirty="0" smtClean="0"/>
              <a:t>Edit GIS data – Done!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076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b="1" dirty="0" smtClean="0"/>
              <a:t>Emergency Service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1"/>
            <a:ext cx="8229600" cy="3581399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 smtClean="0"/>
              <a:t>All </a:t>
            </a:r>
            <a:r>
              <a:rPr lang="en-US" sz="2400" dirty="0"/>
              <a:t>100 </a:t>
            </a:r>
            <a:r>
              <a:rPr lang="en-US" sz="2400" dirty="0" smtClean="0"/>
              <a:t>ECDs </a:t>
            </a:r>
            <a:r>
              <a:rPr lang="en-US" sz="2400" dirty="0"/>
              <a:t>have </a:t>
            </a:r>
            <a:r>
              <a:rPr lang="en-US" sz="2400" dirty="0" smtClean="0"/>
              <a:t>seamless </a:t>
            </a:r>
            <a:r>
              <a:rPr lang="en-US" sz="2400" dirty="0"/>
              <a:t>call routing </a:t>
            </a:r>
            <a:r>
              <a:rPr lang="en-US" sz="2400" dirty="0" smtClean="0"/>
              <a:t>(ESN) boundaries </a:t>
            </a:r>
            <a:r>
              <a:rPr lang="en-US" sz="2400" dirty="0"/>
              <a:t>in State </a:t>
            </a:r>
            <a:r>
              <a:rPr lang="en-US" sz="2400" dirty="0" smtClean="0"/>
              <a:t>GIS database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z="2000" dirty="0" smtClean="0"/>
              <a:t>Nearly 2,000 ESN polygons within the State of TN</a:t>
            </a:r>
            <a:endParaRPr lang="en-US" sz="20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Did You Know?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dirty="0" smtClean="0"/>
              <a:t>TN has no “official” county boundaries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800" dirty="0" smtClean="0"/>
              <a:t>Each County (and ECD) maintains their own boundary</a:t>
            </a:r>
          </a:p>
          <a:p>
            <a:pPr lvl="3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600" dirty="0" smtClean="0"/>
              <a:t>None match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800" dirty="0" smtClean="0"/>
              <a:t>TDOT maps and signs are simply “close approximations”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dirty="0" smtClean="0"/>
              <a:t>OIR GIS orchestrated Herculean task of matching all ESN (Emergency Service Number) boundaries 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800" dirty="0" smtClean="0"/>
              <a:t>Used for call routing only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572000"/>
            <a:ext cx="88392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" name="TextBox 6143"/>
          <p:cNvSpPr txBox="1"/>
          <p:nvPr/>
        </p:nvSpPr>
        <p:spPr>
          <a:xfrm>
            <a:off x="7772400" y="6183297"/>
            <a:ext cx="953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TN ESNs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11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b="1" dirty="0" smtClean="0"/>
              <a:t>Public Safety Answering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8153400" cy="3200400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PSAPs polygons are related to ESNs</a:t>
            </a:r>
          </a:p>
          <a:p>
            <a:pPr lvl="1">
              <a:defRPr/>
            </a:pPr>
            <a:r>
              <a:rPr lang="en-US" sz="2400" dirty="0" smtClean="0"/>
              <a:t>Routing information is tied to the PSAPID field within ESNs</a:t>
            </a:r>
          </a:p>
          <a:p>
            <a:pPr lvl="2">
              <a:defRPr/>
            </a:pPr>
            <a:r>
              <a:rPr lang="en-US" sz="2000" dirty="0" smtClean="0"/>
              <a:t>Call plots (</a:t>
            </a:r>
            <a:r>
              <a:rPr lang="en-US" sz="2000" dirty="0" err="1" smtClean="0"/>
              <a:t>Lat</a:t>
            </a:r>
            <a:r>
              <a:rPr lang="en-US" sz="2000" dirty="0" smtClean="0"/>
              <a:t>/Lon from ALI validated point)</a:t>
            </a:r>
          </a:p>
          <a:p>
            <a:pPr lvl="2">
              <a:defRPr/>
            </a:pPr>
            <a:r>
              <a:rPr lang="en-US" sz="2000" dirty="0" err="1" smtClean="0"/>
              <a:t>Lat</a:t>
            </a:r>
            <a:r>
              <a:rPr lang="en-US" sz="2000" dirty="0" smtClean="0"/>
              <a:t>/Lon falls within a PSAP polygon</a:t>
            </a:r>
          </a:p>
          <a:p>
            <a:pPr lvl="2">
              <a:defRPr/>
            </a:pPr>
            <a:r>
              <a:rPr lang="en-US" sz="2000" dirty="0" smtClean="0"/>
              <a:t>Call routes to that particular PSAP</a:t>
            </a:r>
          </a:p>
          <a:p>
            <a:pPr lvl="1">
              <a:defRPr/>
            </a:pPr>
            <a:r>
              <a:rPr lang="en-US" sz="2400" dirty="0" smtClean="0"/>
              <a:t>For visual reference, ESNs are dissolved here on the PSAPID field</a:t>
            </a:r>
          </a:p>
          <a:p>
            <a:pPr lvl="2">
              <a:defRPr/>
            </a:pPr>
            <a:r>
              <a:rPr lang="en-US" sz="2000" dirty="0" smtClean="0"/>
              <a:t>Some ECDs have multiple PSAPs</a:t>
            </a:r>
            <a:endParaRPr lang="en-US" sz="2000" dirty="0"/>
          </a:p>
        </p:txBody>
      </p:sp>
      <p:pic>
        <p:nvPicPr>
          <p:cNvPr id="3072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581525"/>
            <a:ext cx="8953500" cy="220027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696200" y="6248400"/>
            <a:ext cx="1059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TN PSAPs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01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b="1" dirty="0" smtClean="0"/>
              <a:t>GIS for Next Gen 9-1-1: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Near Future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Statewide </a:t>
            </a:r>
            <a:r>
              <a:rPr lang="en-US" dirty="0"/>
              <a:t>database will be replicated </a:t>
            </a:r>
            <a:r>
              <a:rPr lang="en-US" dirty="0" smtClean="0"/>
              <a:t>between Nashville and Seattle/Phoenix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Phoenix is backup database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Testing and vetting happening now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TCS, based in Seattle, validates the address and street data against ALI records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Data then sent back to TN for use in </a:t>
            </a:r>
            <a:r>
              <a:rPr lang="en-US" dirty="0" err="1" smtClean="0"/>
              <a:t>NetTN</a:t>
            </a:r>
            <a:r>
              <a:rPr lang="en-US" dirty="0" smtClean="0"/>
              <a:t> system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Used for </a:t>
            </a:r>
            <a:r>
              <a:rPr lang="en-US" b="1" dirty="0" smtClean="0"/>
              <a:t>initial call routing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Jackson area will be first to deploy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Should be live by sometime late Q1 of 2015</a:t>
            </a:r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0" y="5667375"/>
            <a:ext cx="142875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132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b="1" dirty="0" smtClean="0"/>
              <a:t>GIS for Next Gen 9-1-1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153400" cy="42672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Functional relationships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dirty="0" smtClean="0"/>
              <a:t>TN </a:t>
            </a:r>
            <a:r>
              <a:rPr lang="en-US" sz="2000" dirty="0"/>
              <a:t>Emergency Communications Board (ECB) </a:t>
            </a:r>
            <a:r>
              <a:rPr lang="en-US" sz="2000" dirty="0" smtClean="0"/>
              <a:t>contracted with OIR GIS Services to administer the GIS portion of the project</a:t>
            </a:r>
            <a:endParaRPr lang="en-US" sz="2000" dirty="0"/>
          </a:p>
          <a:p>
            <a:pPr lvl="2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600" dirty="0" smtClean="0"/>
              <a:t>3 regional technicians were put in place to assist Emergency Communication Districts (ECD’s)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600" dirty="0" smtClean="0"/>
              <a:t>Standardized TIPS Schema allows easy integration into statewide DB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dirty="0" smtClean="0"/>
              <a:t>Data changes upload from ECDs to OIR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600" dirty="0" smtClean="0"/>
              <a:t>Change detection program has been installed to detect </a:t>
            </a:r>
            <a:br>
              <a:rPr lang="en-US" sz="1600" dirty="0" smtClean="0"/>
            </a:br>
            <a:r>
              <a:rPr lang="en-US" sz="1600" dirty="0" smtClean="0"/>
              <a:t>local changes which are sent weekly to OIR-GIS and loaded</a:t>
            </a:r>
            <a:br>
              <a:rPr lang="en-US" sz="1600" dirty="0" smtClean="0"/>
            </a:br>
            <a:r>
              <a:rPr lang="en-US" sz="1600" dirty="0" smtClean="0"/>
              <a:t>into a statewide DB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600" dirty="0" smtClean="0"/>
              <a:t>Why not replicate all ECDs’ data to OIR?</a:t>
            </a:r>
          </a:p>
          <a:p>
            <a:pPr lvl="3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200" dirty="0" smtClean="0"/>
              <a:t>Not all ECDs using</a:t>
            </a:r>
            <a:br>
              <a:rPr lang="en-US" sz="1200" dirty="0" smtClean="0"/>
            </a:br>
            <a:r>
              <a:rPr lang="en-US" sz="1200" dirty="0" smtClean="0"/>
              <a:t>ArcGIS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sz="1600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352800" y="4245507"/>
            <a:ext cx="5626411" cy="2307693"/>
            <a:chOff x="533400" y="3521590"/>
            <a:chExt cx="7391400" cy="3031610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4343400"/>
              <a:ext cx="4648200" cy="22098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46212" y="5045590"/>
              <a:ext cx="1153417" cy="821810"/>
              <a:chOff x="123228" y="3784598"/>
              <a:chExt cx="1153417" cy="821810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123228" y="3784598"/>
                <a:ext cx="1153417" cy="82181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2" name="Rounded Rectangle 4"/>
              <p:cNvSpPr/>
              <p:nvPr/>
            </p:nvSpPr>
            <p:spPr>
              <a:xfrm>
                <a:off x="147298" y="3808668"/>
                <a:ext cx="1105277" cy="77367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7150" tIns="57150" rIns="57150" bIns="57150" numCol="1" spcCol="1270" anchor="ctr" anchorCtr="0">
                <a:noAutofit/>
              </a:bodyPr>
              <a:lstStyle/>
              <a:p>
                <a:pPr lvl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100" kern="1200" dirty="0" smtClean="0"/>
                  <a:t>Working Database</a:t>
                </a:r>
                <a:endParaRPr lang="en-US" sz="1100" kern="1200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914972" y="5313472"/>
              <a:ext cx="244524" cy="286047"/>
              <a:chOff x="1391988" y="4052480"/>
              <a:chExt cx="244524" cy="286047"/>
            </a:xfrm>
          </p:grpSpPr>
          <p:sp>
            <p:nvSpPr>
              <p:cNvPr id="29" name="Right Arrow 28"/>
              <p:cNvSpPr/>
              <p:nvPr/>
            </p:nvSpPr>
            <p:spPr>
              <a:xfrm>
                <a:off x="1391988" y="4052480"/>
                <a:ext cx="244524" cy="286047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0" name="Right Arrow 6"/>
              <p:cNvSpPr/>
              <p:nvPr/>
            </p:nvSpPr>
            <p:spPr>
              <a:xfrm>
                <a:off x="1391988" y="4109689"/>
                <a:ext cx="171167" cy="17162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200" kern="1200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260997" y="5045590"/>
              <a:ext cx="1153417" cy="821810"/>
              <a:chOff x="1738013" y="3784598"/>
              <a:chExt cx="1153417" cy="82181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738013" y="3784598"/>
                <a:ext cx="1153417" cy="82181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8" name="Rounded Rectangle 8"/>
              <p:cNvSpPr/>
              <p:nvPr/>
            </p:nvSpPr>
            <p:spPr>
              <a:xfrm>
                <a:off x="1762083" y="3808668"/>
                <a:ext cx="1105277" cy="77367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7150" tIns="57150" rIns="57150" bIns="57150" numCol="1" spcCol="1270" anchor="ctr" anchorCtr="0">
                <a:noAutofit/>
              </a:bodyPr>
              <a:lstStyle/>
              <a:p>
                <a:pPr lvl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100" kern="1200" dirty="0" smtClean="0"/>
                  <a:t>Comparison Database</a:t>
                </a:r>
                <a:endParaRPr lang="en-US" sz="1100" kern="1200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529757" y="5313472"/>
              <a:ext cx="244524" cy="286047"/>
              <a:chOff x="3006773" y="4052480"/>
              <a:chExt cx="244524" cy="286047"/>
            </a:xfrm>
          </p:grpSpPr>
          <p:sp>
            <p:nvSpPr>
              <p:cNvPr id="25" name="Right Arrow 24"/>
              <p:cNvSpPr/>
              <p:nvPr/>
            </p:nvSpPr>
            <p:spPr>
              <a:xfrm>
                <a:off x="3006773" y="4052480"/>
                <a:ext cx="244524" cy="286047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6" name="Right Arrow 10"/>
              <p:cNvSpPr/>
              <p:nvPr/>
            </p:nvSpPr>
            <p:spPr>
              <a:xfrm>
                <a:off x="3006773" y="4109689"/>
                <a:ext cx="171167" cy="17162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200" kern="1200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875782" y="5045590"/>
              <a:ext cx="1153417" cy="821810"/>
              <a:chOff x="3352798" y="3784598"/>
              <a:chExt cx="1153417" cy="821810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3352798" y="3784598"/>
                <a:ext cx="1153417" cy="82181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4" name="Rounded Rectangle 12"/>
              <p:cNvSpPr/>
              <p:nvPr/>
            </p:nvSpPr>
            <p:spPr>
              <a:xfrm>
                <a:off x="3376868" y="3808668"/>
                <a:ext cx="1105277" cy="77367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7150" tIns="57150" rIns="57150" bIns="57150" numCol="1" spcCol="1270" anchor="ctr" anchorCtr="0">
                <a:noAutofit/>
              </a:bodyPr>
              <a:lstStyle/>
              <a:p>
                <a:pPr lvl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100" kern="1200" dirty="0" smtClean="0"/>
                  <a:t>Change Files</a:t>
                </a:r>
                <a:endParaRPr lang="en-US" sz="1100" kern="12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063466" y="4347388"/>
              <a:ext cx="346734" cy="529412"/>
              <a:chOff x="4408009" y="2531934"/>
              <a:chExt cx="286047" cy="918732"/>
            </a:xfrm>
          </p:grpSpPr>
          <p:sp>
            <p:nvSpPr>
              <p:cNvPr id="21" name="Right Arrow 20"/>
              <p:cNvSpPr/>
              <p:nvPr/>
            </p:nvSpPr>
            <p:spPr>
              <a:xfrm rot="17837977">
                <a:off x="4091667" y="2848276"/>
                <a:ext cx="918732" cy="286047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2" name="Right Arrow 14"/>
              <p:cNvSpPr/>
              <p:nvPr/>
            </p:nvSpPr>
            <p:spPr>
              <a:xfrm rot="17837977">
                <a:off x="4114895" y="2943613"/>
                <a:ext cx="832918" cy="17162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200" kern="1200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247383" y="3521590"/>
              <a:ext cx="1153417" cy="821810"/>
              <a:chOff x="4571998" y="1422403"/>
              <a:chExt cx="1153417" cy="821810"/>
            </a:xfrm>
          </p:grpSpPr>
          <p:sp>
            <p:nvSpPr>
              <p:cNvPr id="19" name="Cloud 18"/>
              <p:cNvSpPr/>
              <p:nvPr/>
            </p:nvSpPr>
            <p:spPr>
              <a:xfrm>
                <a:off x="4571998" y="1422403"/>
                <a:ext cx="1153417" cy="821810"/>
              </a:xfrm>
              <a:prstGeom prst="cloud">
                <a:avLst/>
              </a:prstGeom>
              <a:solidFill>
                <a:schemeClr val="accent2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0" name="Cloud 16"/>
              <p:cNvSpPr/>
              <p:nvPr/>
            </p:nvSpPr>
            <p:spPr>
              <a:xfrm>
                <a:off x="4730967" y="1546512"/>
                <a:ext cx="753459" cy="53550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7150" tIns="57150" rIns="57150" bIns="57150" numCol="1" spcCol="1270" anchor="ctr" anchorCtr="0">
                <a:noAutofit/>
              </a:bodyPr>
              <a:lstStyle/>
              <a:p>
                <a:pPr lvl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kern="1200" dirty="0" smtClean="0"/>
                  <a:t>State SFTP</a:t>
                </a:r>
                <a:endParaRPr lang="en-US" sz="1200" kern="120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248400" y="4285953"/>
              <a:ext cx="597479" cy="286047"/>
              <a:chOff x="5700400" y="2502058"/>
              <a:chExt cx="597479" cy="286047"/>
            </a:xfrm>
          </p:grpSpPr>
          <p:sp>
            <p:nvSpPr>
              <p:cNvPr id="17" name="Right Arrow 16"/>
              <p:cNvSpPr/>
              <p:nvPr/>
            </p:nvSpPr>
            <p:spPr>
              <a:xfrm rot="2620062">
                <a:off x="5700400" y="2502058"/>
                <a:ext cx="597479" cy="286047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8" name="Right Arrow 18"/>
              <p:cNvSpPr/>
              <p:nvPr/>
            </p:nvSpPr>
            <p:spPr>
              <a:xfrm rot="2620062">
                <a:off x="5712270" y="2529641"/>
                <a:ext cx="511665" cy="17162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200" kern="120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6771383" y="4740790"/>
              <a:ext cx="1153417" cy="821810"/>
              <a:chOff x="6248399" y="3022599"/>
              <a:chExt cx="1153417" cy="821810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6248399" y="3022599"/>
                <a:ext cx="1153417" cy="821810"/>
              </a:xfrm>
              <a:prstGeom prst="roundRect">
                <a:avLst>
                  <a:gd name="adj" fmla="val 10000"/>
                </a:avLst>
              </a:prstGeom>
              <a:solidFill>
                <a:schemeClr val="accent5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Rounded Rectangle 20"/>
              <p:cNvSpPr/>
              <p:nvPr/>
            </p:nvSpPr>
            <p:spPr>
              <a:xfrm>
                <a:off x="6272469" y="3046669"/>
                <a:ext cx="1105277" cy="77367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7150" tIns="57150" rIns="57150" bIns="57150" numCol="1" spcCol="1270" anchor="ctr" anchorCtr="0">
                <a:noAutofit/>
              </a:bodyPr>
              <a:lstStyle/>
              <a:p>
                <a:pPr lvl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 dirty="0" smtClean="0"/>
                  <a:t>Statewide Database</a:t>
                </a:r>
                <a:endParaRPr lang="en-US" sz="1400" kern="1200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7984</TotalTime>
  <Words>1293</Words>
  <Application>Microsoft Office PowerPoint</Application>
  <PresentationFormat>On-screen Show (4:3)</PresentationFormat>
  <Paragraphs>210</Paragraphs>
  <Slides>22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1_Office Theme</vt:lpstr>
      <vt:lpstr>NEXT GENERATION 9-1-1 Tennessee Information for Public Safety</vt:lpstr>
      <vt:lpstr>What it is and how it works</vt:lpstr>
      <vt:lpstr>GIS and NG911</vt:lpstr>
      <vt:lpstr>Regional Stats</vt:lpstr>
      <vt:lpstr>Next Gen vs. Current System</vt:lpstr>
      <vt:lpstr>Emergency Service Numbers</vt:lpstr>
      <vt:lpstr>Public Safety Answering Points</vt:lpstr>
      <vt:lpstr>GIS for Next Gen 9-1-1: Update</vt:lpstr>
      <vt:lpstr>GIS for Next Gen 9-1-1</vt:lpstr>
      <vt:lpstr>Data Life Cycle</vt:lpstr>
      <vt:lpstr>Next Gen: Data Centers</vt:lpstr>
      <vt:lpstr>The 4-1-1 on 9-1-1 Call Processing</vt:lpstr>
      <vt:lpstr>Land Line: Using GIS</vt:lpstr>
      <vt:lpstr>Land Line: Address Point</vt:lpstr>
      <vt:lpstr>Land Line: Without Point</vt:lpstr>
      <vt:lpstr>Land Line: Without Point – Worst Case</vt:lpstr>
      <vt:lpstr>Cellular Phone Calls</vt:lpstr>
      <vt:lpstr>QUALITY STANDARDS</vt:lpstr>
      <vt:lpstr>Feature Classes</vt:lpstr>
      <vt:lpstr>Quality Control Process</vt:lpstr>
      <vt:lpstr>Data Quality Status</vt:lpstr>
      <vt:lpstr>PowerPoint Presentation</vt:lpstr>
    </vt:vector>
  </TitlesOfParts>
  <Company>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Helping GIS Help Tennessee</dc:title>
  <dc:creator>Windows User</dc:creator>
  <cp:lastModifiedBy>Sarah Finne</cp:lastModifiedBy>
  <cp:revision>156</cp:revision>
  <dcterms:created xsi:type="dcterms:W3CDTF">2012-08-20T12:35:38Z</dcterms:created>
  <dcterms:modified xsi:type="dcterms:W3CDTF">2015-01-30T22:36:08Z</dcterms:modified>
</cp:coreProperties>
</file>