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7E6362-D4E5-4D8E-808E-E72758BA550F}" type="datetimeFigureOut">
              <a:rPr lang="en-US" smtClean="0"/>
              <a:t>1/30/2015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F2607-1DB4-4516-923C-2B5B0DC31A89}" type="slidenum">
              <a:rPr lang="en-US" smtClean="0"/>
              <a:t>‹#›</a:t>
            </a:fld>
            <a:endParaRPr lang="en-US"/>
          </a:p>
        </p:txBody>
      </p:sp>
    </p:spTree>
    <p:extLst>
      <p:ext uri="{BB962C8B-B14F-4D97-AF65-F5344CB8AC3E}">
        <p14:creationId xmlns:p14="http://schemas.microsoft.com/office/powerpoint/2010/main" val="34479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noChangeArrowheads="1"/>
          </p:cNvSpPr>
          <p:nvPr/>
        </p:nvSpPr>
        <p:spPr bwMode="auto">
          <a:xfrm>
            <a:off x="3884415" y="8685894"/>
            <a:ext cx="2972098" cy="456595"/>
          </a:xfrm>
          <a:prstGeom prst="rect">
            <a:avLst/>
          </a:prstGeom>
          <a:noFill/>
          <a:ln w="9525">
            <a:noFill/>
            <a:miter lim="800000"/>
            <a:headEnd/>
            <a:tailEnd/>
          </a:ln>
        </p:spPr>
        <p:txBody>
          <a:bodyPr lIns="91426" tIns="45713" rIns="91426" bIns="45713" anchor="b"/>
          <a:lstStyle/>
          <a:p>
            <a:pPr algn="r" fontAlgn="base">
              <a:spcBef>
                <a:spcPct val="0"/>
              </a:spcBef>
              <a:spcAft>
                <a:spcPct val="0"/>
              </a:spcAft>
            </a:pPr>
            <a:fld id="{72042C27-6BA9-4706-A7EE-14DC7DC9AD21}" type="slidenum">
              <a:rPr lang="en-US" sz="1200">
                <a:solidFill>
                  <a:prstClr val="black"/>
                </a:solidFill>
              </a:rPr>
              <a:pPr algn="r" fontAlgn="base">
                <a:spcBef>
                  <a:spcPct val="0"/>
                </a:spcBef>
                <a:spcAft>
                  <a:spcPct val="0"/>
                </a:spcAft>
              </a:pPr>
              <a:t>3</a:t>
            </a:fld>
            <a:endParaRPr lang="en-US" sz="1200" dirty="0">
              <a:solidFill>
                <a:prstClr val="black"/>
              </a:solidFill>
            </a:endParaRPr>
          </a:p>
        </p:txBody>
      </p:sp>
      <p:sp>
        <p:nvSpPr>
          <p:cNvPr id="78850"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p:spPr>
      </p:sp>
      <p:sp>
        <p:nvSpPr>
          <p:cNvPr id="78851" name="Rectangle 3"/>
          <p:cNvSpPr>
            <a:spLocks noGrp="1" noChangeArrowheads="1"/>
          </p:cNvSpPr>
          <p:nvPr>
            <p:ph type="body" idx="1"/>
          </p:nvPr>
        </p:nvSpPr>
        <p:spPr bwMode="auto">
          <a:xfrm>
            <a:off x="686098" y="4345215"/>
            <a:ext cx="5485805" cy="4112381"/>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The functional activity benefits were aggregated into 27 business uses. This slide shows the top business uses ranked by the total benefits identified by assessment participants. When benefits were identified as a range, the conservative number represents the lower end of the range and the potential number represents the high end of the range. With the exception of the potential benefit of $7 billion associated with Land Navigation and Safety, all of the dollar benefits represent immediate needs. The land navigation benefit is realized from vehicle fuel reductions that can be achieved by intelligent vehicle navigation systems that could begin to appear in the market place as early as 2014.</a:t>
            </a:r>
          </a:p>
        </p:txBody>
      </p:sp>
      <p:sp>
        <p:nvSpPr>
          <p:cNvPr id="256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28" tIns="45065" rIns="90128" bIns="45065" numCol="1" anchorCtr="0" compatLnSpc="1">
            <a:prstTxWarp prst="textNoShape">
              <a:avLst/>
            </a:prstTxWarp>
          </a:bodyPr>
          <a:lstStyle>
            <a:lvl1pPr eaLnBrk="0" hangingPunct="0">
              <a:defRPr>
                <a:solidFill>
                  <a:schemeClr val="tx1"/>
                </a:solidFill>
                <a:latin typeface="Arial" pitchFamily="34" charset="0"/>
              </a:defRPr>
            </a:lvl1pPr>
            <a:lvl2pPr marL="732474" indent="-281721" eaLnBrk="0" hangingPunct="0">
              <a:defRPr>
                <a:solidFill>
                  <a:schemeClr val="tx1"/>
                </a:solidFill>
                <a:latin typeface="Arial" pitchFamily="34" charset="0"/>
              </a:defRPr>
            </a:lvl2pPr>
            <a:lvl3pPr marL="1126884" indent="-225377" eaLnBrk="0" hangingPunct="0">
              <a:defRPr>
                <a:solidFill>
                  <a:schemeClr val="tx1"/>
                </a:solidFill>
                <a:latin typeface="Arial" pitchFamily="34" charset="0"/>
              </a:defRPr>
            </a:lvl3pPr>
            <a:lvl4pPr marL="1577637" indent="-225377" eaLnBrk="0" hangingPunct="0">
              <a:defRPr>
                <a:solidFill>
                  <a:schemeClr val="tx1"/>
                </a:solidFill>
                <a:latin typeface="Arial" pitchFamily="34" charset="0"/>
              </a:defRPr>
            </a:lvl4pPr>
            <a:lvl5pPr marL="2028391" indent="-225377" eaLnBrk="0" hangingPunct="0">
              <a:defRPr>
                <a:solidFill>
                  <a:schemeClr val="tx1"/>
                </a:solidFill>
                <a:latin typeface="Arial" pitchFamily="34" charset="0"/>
              </a:defRPr>
            </a:lvl5pPr>
            <a:lvl6pPr marL="2479144" indent="-225377" eaLnBrk="0" fontAlgn="base" hangingPunct="0">
              <a:spcBef>
                <a:spcPct val="0"/>
              </a:spcBef>
              <a:spcAft>
                <a:spcPct val="0"/>
              </a:spcAft>
              <a:defRPr>
                <a:solidFill>
                  <a:schemeClr val="tx1"/>
                </a:solidFill>
                <a:latin typeface="Arial" pitchFamily="34" charset="0"/>
              </a:defRPr>
            </a:lvl6pPr>
            <a:lvl7pPr marL="2929898" indent="-225377" eaLnBrk="0" fontAlgn="base" hangingPunct="0">
              <a:spcBef>
                <a:spcPct val="0"/>
              </a:spcBef>
              <a:spcAft>
                <a:spcPct val="0"/>
              </a:spcAft>
              <a:defRPr>
                <a:solidFill>
                  <a:schemeClr val="tx1"/>
                </a:solidFill>
                <a:latin typeface="Arial" pitchFamily="34" charset="0"/>
              </a:defRPr>
            </a:lvl7pPr>
            <a:lvl8pPr marL="3380651" indent="-225377" eaLnBrk="0" fontAlgn="base" hangingPunct="0">
              <a:spcBef>
                <a:spcPct val="0"/>
              </a:spcBef>
              <a:spcAft>
                <a:spcPct val="0"/>
              </a:spcAft>
              <a:defRPr>
                <a:solidFill>
                  <a:schemeClr val="tx1"/>
                </a:solidFill>
                <a:latin typeface="Arial" pitchFamily="34" charset="0"/>
              </a:defRPr>
            </a:lvl8pPr>
            <a:lvl9pPr marL="3831405" indent="-225377" eaLnBrk="0" fontAlgn="base" hangingPunct="0">
              <a:spcBef>
                <a:spcPct val="0"/>
              </a:spcBef>
              <a:spcAft>
                <a:spcPct val="0"/>
              </a:spcAft>
              <a:defRPr>
                <a:solidFill>
                  <a:schemeClr val="tx1"/>
                </a:solidFill>
                <a:latin typeface="Arial" pitchFamily="34" charset="0"/>
              </a:defRPr>
            </a:lvl9pPr>
          </a:lstStyle>
          <a:p>
            <a:pPr eaLnBrk="1" hangingPunct="1">
              <a:defRPr/>
            </a:pPr>
            <a:fld id="{8EB07440-67FD-486D-9CB3-70EB364A4913}" type="slidenum">
              <a:rPr lang="en-US" smtClean="0">
                <a:solidFill>
                  <a:srgbClr val="000000"/>
                </a:solidFill>
              </a:rPr>
              <a:pPr eaLnBrk="1" hangingPunct="1">
                <a:defRPr/>
              </a:pPr>
              <a:t>4</a:t>
            </a:fld>
            <a:endParaRPr lang="en-US"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noChangeArrowheads="1"/>
          </p:cNvSpPr>
          <p:nvPr/>
        </p:nvSpPr>
        <p:spPr bwMode="auto">
          <a:xfrm>
            <a:off x="3884415" y="8685894"/>
            <a:ext cx="2972098" cy="456595"/>
          </a:xfrm>
          <a:prstGeom prst="rect">
            <a:avLst/>
          </a:prstGeom>
          <a:noFill/>
          <a:ln w="9525">
            <a:noFill/>
            <a:miter lim="800000"/>
            <a:headEnd/>
            <a:tailEnd/>
          </a:ln>
        </p:spPr>
        <p:txBody>
          <a:bodyPr lIns="91426" tIns="45713" rIns="91426" bIns="45713" anchor="b"/>
          <a:lstStyle/>
          <a:p>
            <a:pPr algn="r" fontAlgn="base">
              <a:spcBef>
                <a:spcPct val="0"/>
              </a:spcBef>
              <a:spcAft>
                <a:spcPct val="0"/>
              </a:spcAft>
            </a:pPr>
            <a:fld id="{72042C27-6BA9-4706-A7EE-14DC7DC9AD21}" type="slidenum">
              <a:rPr lang="en-US" sz="1200">
                <a:solidFill>
                  <a:prstClr val="black"/>
                </a:solidFill>
              </a:rPr>
              <a:pPr algn="r" fontAlgn="base">
                <a:spcBef>
                  <a:spcPct val="0"/>
                </a:spcBef>
                <a:spcAft>
                  <a:spcPct val="0"/>
                </a:spcAft>
              </a:pPr>
              <a:t>5</a:t>
            </a:fld>
            <a:endParaRPr lang="en-US" sz="1200" dirty="0">
              <a:solidFill>
                <a:prstClr val="black"/>
              </a:solidFill>
            </a:endParaRPr>
          </a:p>
        </p:txBody>
      </p:sp>
      <p:sp>
        <p:nvSpPr>
          <p:cNvPr id="78850"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p:spPr>
      </p:sp>
      <p:sp>
        <p:nvSpPr>
          <p:cNvPr id="78851" name="Rectangle 3"/>
          <p:cNvSpPr>
            <a:spLocks noGrp="1" noChangeArrowheads="1"/>
          </p:cNvSpPr>
          <p:nvPr>
            <p:ph type="body" idx="1"/>
          </p:nvPr>
        </p:nvSpPr>
        <p:spPr bwMode="auto">
          <a:xfrm>
            <a:off x="686098" y="4345215"/>
            <a:ext cx="5485805" cy="4112381"/>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noChangeArrowheads="1"/>
          </p:cNvSpPr>
          <p:nvPr/>
        </p:nvSpPr>
        <p:spPr bwMode="auto">
          <a:xfrm>
            <a:off x="3884415" y="8685894"/>
            <a:ext cx="2972098" cy="456595"/>
          </a:xfrm>
          <a:prstGeom prst="rect">
            <a:avLst/>
          </a:prstGeom>
          <a:noFill/>
          <a:ln w="9525">
            <a:noFill/>
            <a:miter lim="800000"/>
            <a:headEnd/>
            <a:tailEnd/>
          </a:ln>
        </p:spPr>
        <p:txBody>
          <a:bodyPr lIns="91426" tIns="45713" rIns="91426" bIns="45713" anchor="b"/>
          <a:lstStyle/>
          <a:p>
            <a:pPr algn="r" fontAlgn="base">
              <a:spcBef>
                <a:spcPct val="0"/>
              </a:spcBef>
              <a:spcAft>
                <a:spcPct val="0"/>
              </a:spcAft>
            </a:pPr>
            <a:fld id="{72042C27-6BA9-4706-A7EE-14DC7DC9AD21}" type="slidenum">
              <a:rPr lang="en-US" sz="1200">
                <a:solidFill>
                  <a:prstClr val="black"/>
                </a:solidFill>
              </a:rPr>
              <a:pPr algn="r" fontAlgn="base">
                <a:spcBef>
                  <a:spcPct val="0"/>
                </a:spcBef>
                <a:spcAft>
                  <a:spcPct val="0"/>
                </a:spcAft>
              </a:pPr>
              <a:t>7</a:t>
            </a:fld>
            <a:endParaRPr lang="en-US" sz="1200" dirty="0">
              <a:solidFill>
                <a:prstClr val="black"/>
              </a:solidFill>
            </a:endParaRPr>
          </a:p>
        </p:txBody>
      </p:sp>
      <p:sp>
        <p:nvSpPr>
          <p:cNvPr id="78850"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p:spPr>
      </p:sp>
      <p:sp>
        <p:nvSpPr>
          <p:cNvPr id="78851" name="Rectangle 3"/>
          <p:cNvSpPr>
            <a:spLocks noGrp="1" noChangeArrowheads="1"/>
          </p:cNvSpPr>
          <p:nvPr>
            <p:ph type="body" idx="1"/>
          </p:nvPr>
        </p:nvSpPr>
        <p:spPr bwMode="auto">
          <a:xfrm>
            <a:off x="686098" y="4345215"/>
            <a:ext cx="5485805" cy="4112381"/>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noChangeArrowheads="1"/>
          </p:cNvSpPr>
          <p:nvPr/>
        </p:nvSpPr>
        <p:spPr bwMode="auto">
          <a:xfrm>
            <a:off x="3884415" y="8685894"/>
            <a:ext cx="2972098" cy="456595"/>
          </a:xfrm>
          <a:prstGeom prst="rect">
            <a:avLst/>
          </a:prstGeom>
          <a:noFill/>
          <a:ln w="9525">
            <a:noFill/>
            <a:miter lim="800000"/>
            <a:headEnd/>
            <a:tailEnd/>
          </a:ln>
        </p:spPr>
        <p:txBody>
          <a:bodyPr lIns="91426" tIns="45713" rIns="91426" bIns="45713" anchor="b"/>
          <a:lstStyle/>
          <a:p>
            <a:pPr algn="r" fontAlgn="base">
              <a:spcBef>
                <a:spcPct val="0"/>
              </a:spcBef>
              <a:spcAft>
                <a:spcPct val="0"/>
              </a:spcAft>
            </a:pPr>
            <a:fld id="{72042C27-6BA9-4706-A7EE-14DC7DC9AD21}" type="slidenum">
              <a:rPr lang="en-US" sz="1200">
                <a:solidFill>
                  <a:prstClr val="black"/>
                </a:solidFill>
              </a:rPr>
              <a:pPr algn="r" fontAlgn="base">
                <a:spcBef>
                  <a:spcPct val="0"/>
                </a:spcBef>
                <a:spcAft>
                  <a:spcPct val="0"/>
                </a:spcAft>
              </a:pPr>
              <a:t>8</a:t>
            </a:fld>
            <a:endParaRPr lang="en-US" sz="1200" dirty="0">
              <a:solidFill>
                <a:prstClr val="black"/>
              </a:solidFill>
            </a:endParaRPr>
          </a:p>
        </p:txBody>
      </p:sp>
      <p:sp>
        <p:nvSpPr>
          <p:cNvPr id="78850"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p:spPr>
      </p:sp>
      <p:sp>
        <p:nvSpPr>
          <p:cNvPr id="78851" name="Rectangle 3"/>
          <p:cNvSpPr>
            <a:spLocks noGrp="1" noChangeArrowheads="1"/>
          </p:cNvSpPr>
          <p:nvPr>
            <p:ph type="body" idx="1"/>
          </p:nvPr>
        </p:nvSpPr>
        <p:spPr bwMode="auto">
          <a:xfrm>
            <a:off x="686098" y="4345215"/>
            <a:ext cx="5485805" cy="4112381"/>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noChangeArrowheads="1"/>
          </p:cNvSpPr>
          <p:nvPr/>
        </p:nvSpPr>
        <p:spPr bwMode="auto">
          <a:xfrm>
            <a:off x="3884415" y="8685894"/>
            <a:ext cx="2972098" cy="456595"/>
          </a:xfrm>
          <a:prstGeom prst="rect">
            <a:avLst/>
          </a:prstGeom>
          <a:noFill/>
          <a:ln w="9525">
            <a:noFill/>
            <a:miter lim="800000"/>
            <a:headEnd/>
            <a:tailEnd/>
          </a:ln>
        </p:spPr>
        <p:txBody>
          <a:bodyPr lIns="91426" tIns="45713" rIns="91426" bIns="45713" anchor="b"/>
          <a:lstStyle/>
          <a:p>
            <a:pPr algn="r" fontAlgn="base">
              <a:spcBef>
                <a:spcPct val="0"/>
              </a:spcBef>
              <a:spcAft>
                <a:spcPct val="0"/>
              </a:spcAft>
            </a:pPr>
            <a:fld id="{72042C27-6BA9-4706-A7EE-14DC7DC9AD21}" type="slidenum">
              <a:rPr lang="en-US" sz="1200">
                <a:solidFill>
                  <a:prstClr val="black"/>
                </a:solidFill>
              </a:rPr>
              <a:pPr algn="r" fontAlgn="base">
                <a:spcBef>
                  <a:spcPct val="0"/>
                </a:spcBef>
                <a:spcAft>
                  <a:spcPct val="0"/>
                </a:spcAft>
              </a:pPr>
              <a:t>9</a:t>
            </a:fld>
            <a:endParaRPr lang="en-US" sz="1200" dirty="0">
              <a:solidFill>
                <a:prstClr val="black"/>
              </a:solidFill>
            </a:endParaRPr>
          </a:p>
        </p:txBody>
      </p:sp>
      <p:sp>
        <p:nvSpPr>
          <p:cNvPr id="78850"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p:spPr>
      </p:sp>
      <p:sp>
        <p:nvSpPr>
          <p:cNvPr id="78851" name="Rectangle 3"/>
          <p:cNvSpPr>
            <a:spLocks noGrp="1" noChangeArrowheads="1"/>
          </p:cNvSpPr>
          <p:nvPr>
            <p:ph type="body" idx="1"/>
          </p:nvPr>
        </p:nvSpPr>
        <p:spPr bwMode="auto">
          <a:xfrm>
            <a:off x="686098" y="4345215"/>
            <a:ext cx="5485805" cy="4112381"/>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6394B-1BF1-4970-8337-AC29E59DC35F}"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357218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6394B-1BF1-4970-8337-AC29E59DC35F}"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3641975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6394B-1BF1-4970-8337-AC29E59DC35F}"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2439045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266" name="Picture 1026" descr="title_background"/>
          <p:cNvPicPr>
            <a:picLocks noChangeAspect="1" noChangeArrowheads="1"/>
          </p:cNvPicPr>
          <p:nvPr/>
        </p:nvPicPr>
        <p:blipFill>
          <a:blip r:embed="rId2" cstate="print">
            <a:lum bright="16000" contrast="-20000"/>
          </a:blip>
          <a:srcRect/>
          <a:stretch>
            <a:fillRect/>
          </a:stretch>
        </p:blipFill>
        <p:spPr bwMode="auto">
          <a:xfrm>
            <a:off x="7353300" y="0"/>
            <a:ext cx="1790700" cy="6858000"/>
          </a:xfrm>
          <a:prstGeom prst="rect">
            <a:avLst/>
          </a:prstGeom>
          <a:noFill/>
          <a:ln w="9525">
            <a:noFill/>
            <a:miter lim="800000"/>
            <a:headEnd/>
            <a:tailEnd/>
          </a:ln>
        </p:spPr>
      </p:pic>
      <p:pic>
        <p:nvPicPr>
          <p:cNvPr id="11267" name="Picture 1027" descr="background"/>
          <p:cNvPicPr>
            <a:picLocks noChangeAspect="1" noChangeArrowheads="1"/>
          </p:cNvPicPr>
          <p:nvPr/>
        </p:nvPicPr>
        <p:blipFill>
          <a:blip r:embed="rId3" cstate="print">
            <a:lum bright="-14000" contrast="12000"/>
          </a:blip>
          <a:srcRect/>
          <a:stretch>
            <a:fillRect/>
          </a:stretch>
        </p:blipFill>
        <p:spPr bwMode="auto">
          <a:xfrm>
            <a:off x="0" y="0"/>
            <a:ext cx="7315200" cy="6858000"/>
          </a:xfrm>
          <a:prstGeom prst="rect">
            <a:avLst/>
          </a:prstGeom>
          <a:noFill/>
          <a:ln w="9525">
            <a:noFill/>
            <a:miter lim="800000"/>
            <a:headEnd/>
            <a:tailEnd/>
          </a:ln>
        </p:spPr>
      </p:pic>
      <p:sp>
        <p:nvSpPr>
          <p:cNvPr id="11268" name="Rectangle 1028"/>
          <p:cNvSpPr>
            <a:spLocks noGrp="1" noChangeArrowheads="1"/>
          </p:cNvSpPr>
          <p:nvPr>
            <p:ph type="ctrTitle"/>
          </p:nvPr>
        </p:nvSpPr>
        <p:spPr>
          <a:xfrm>
            <a:off x="228600" y="457200"/>
            <a:ext cx="7010400" cy="1447800"/>
          </a:xfrm>
        </p:spPr>
        <p:txBody>
          <a:bodyPr/>
          <a:lstStyle>
            <a:lvl1pPr>
              <a:defRPr/>
            </a:lvl1pPr>
          </a:lstStyle>
          <a:p>
            <a:r>
              <a:rPr lang="en-US"/>
              <a:t>Click to edit Master title style</a:t>
            </a:r>
          </a:p>
        </p:txBody>
      </p:sp>
      <p:sp>
        <p:nvSpPr>
          <p:cNvPr id="11269" name="Rectangle 1029"/>
          <p:cNvSpPr>
            <a:spLocks noGrp="1" noChangeArrowheads="1"/>
          </p:cNvSpPr>
          <p:nvPr>
            <p:ph type="subTitle" idx="1"/>
          </p:nvPr>
        </p:nvSpPr>
        <p:spPr>
          <a:xfrm>
            <a:off x="228600" y="3657600"/>
            <a:ext cx="7010400" cy="838200"/>
          </a:xfrm>
        </p:spPr>
        <p:txBody>
          <a:bodyPr/>
          <a:lstStyle>
            <a:lvl1pPr marL="0" indent="0">
              <a:buFontTx/>
              <a:buNone/>
              <a:defRPr/>
            </a:lvl1pPr>
          </a:lstStyle>
          <a:p>
            <a:r>
              <a:rPr lang="en-US"/>
              <a:t>Click to edit Master subtitle style</a:t>
            </a:r>
          </a:p>
        </p:txBody>
      </p:sp>
      <p:grpSp>
        <p:nvGrpSpPr>
          <p:cNvPr id="11273" name="Group 1033"/>
          <p:cNvGrpSpPr>
            <a:grpSpLocks/>
          </p:cNvGrpSpPr>
          <p:nvPr/>
        </p:nvGrpSpPr>
        <p:grpSpPr bwMode="auto">
          <a:xfrm>
            <a:off x="5181600" y="5943600"/>
            <a:ext cx="4724400" cy="838200"/>
            <a:chOff x="3264" y="3744"/>
            <a:chExt cx="2976" cy="528"/>
          </a:xfrm>
        </p:grpSpPr>
        <p:grpSp>
          <p:nvGrpSpPr>
            <p:cNvPr id="11274" name="Group 1034"/>
            <p:cNvGrpSpPr>
              <a:grpSpLocks/>
            </p:cNvGrpSpPr>
            <p:nvPr userDrawn="1"/>
          </p:nvGrpSpPr>
          <p:grpSpPr bwMode="auto">
            <a:xfrm>
              <a:off x="3264" y="3984"/>
              <a:ext cx="2736" cy="288"/>
              <a:chOff x="3264" y="3984"/>
              <a:chExt cx="2736" cy="288"/>
            </a:xfrm>
          </p:grpSpPr>
          <p:grpSp>
            <p:nvGrpSpPr>
              <p:cNvPr id="11275" name="Group 1035"/>
              <p:cNvGrpSpPr>
                <a:grpSpLocks/>
              </p:cNvGrpSpPr>
              <p:nvPr userDrawn="1"/>
            </p:nvGrpSpPr>
            <p:grpSpPr bwMode="auto">
              <a:xfrm>
                <a:off x="3264" y="3984"/>
                <a:ext cx="2736" cy="288"/>
                <a:chOff x="3264" y="3984"/>
                <a:chExt cx="2736" cy="288"/>
              </a:xfrm>
            </p:grpSpPr>
            <p:sp>
              <p:nvSpPr>
                <p:cNvPr id="11276" name="Oval 1036"/>
                <p:cNvSpPr>
                  <a:spLocks noChangeArrowheads="1"/>
                </p:cNvSpPr>
                <p:nvPr userDrawn="1"/>
              </p:nvSpPr>
              <p:spPr bwMode="auto">
                <a:xfrm>
                  <a:off x="3264" y="3984"/>
                  <a:ext cx="288" cy="288"/>
                </a:xfrm>
                <a:prstGeom prst="ellipse">
                  <a:avLst/>
                </a:prstGeom>
                <a:solidFill>
                  <a:srgbClr val="000068"/>
                </a:solidFill>
                <a:ln w="9525">
                  <a:noFill/>
                  <a:round/>
                  <a:headEnd/>
                  <a:tailEnd/>
                </a:ln>
                <a:effectLst/>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11277" name="Rectangle 1037"/>
                <p:cNvSpPr>
                  <a:spLocks noChangeArrowheads="1"/>
                </p:cNvSpPr>
                <p:nvPr userDrawn="1"/>
              </p:nvSpPr>
              <p:spPr bwMode="auto">
                <a:xfrm>
                  <a:off x="3407" y="3984"/>
                  <a:ext cx="2593" cy="288"/>
                </a:xfrm>
                <a:prstGeom prst="rect">
                  <a:avLst/>
                </a:prstGeom>
                <a:gradFill rotWithShape="0">
                  <a:gsLst>
                    <a:gs pos="0">
                      <a:srgbClr val="000068"/>
                    </a:gs>
                    <a:gs pos="100000">
                      <a:srgbClr val="000068">
                        <a:gamma/>
                        <a:tint val="53725"/>
                        <a:invGamma/>
                      </a:srgbClr>
                    </a:gs>
                  </a:gsLst>
                  <a:lin ang="0" scaled="1"/>
                </a:gradFill>
                <a:ln w="9525">
                  <a:noFill/>
                  <a:miter lim="800000"/>
                  <a:headEnd/>
                  <a:tailEnd/>
                </a:ln>
                <a:effectLst/>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grpSp>
          <p:sp>
            <p:nvSpPr>
              <p:cNvPr id="11278" name="Text Box 1038"/>
              <p:cNvSpPr txBox="1">
                <a:spLocks noChangeArrowheads="1"/>
              </p:cNvSpPr>
              <p:nvPr userDrawn="1"/>
            </p:nvSpPr>
            <p:spPr bwMode="auto">
              <a:xfrm>
                <a:off x="3456" y="4019"/>
                <a:ext cx="2236" cy="2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600" b="1" i="1">
                    <a:solidFill>
                      <a:srgbClr val="FFFFFF"/>
                    </a:solidFill>
                    <a:latin typeface="Tahoma" pitchFamily="34" charset="0"/>
                  </a:rPr>
                  <a:t>Office for Information Resources</a:t>
                </a:r>
              </a:p>
            </p:txBody>
          </p:sp>
        </p:grpSp>
        <p:grpSp>
          <p:nvGrpSpPr>
            <p:cNvPr id="11279" name="Group 1039"/>
            <p:cNvGrpSpPr>
              <a:grpSpLocks/>
            </p:cNvGrpSpPr>
            <p:nvPr userDrawn="1"/>
          </p:nvGrpSpPr>
          <p:grpSpPr bwMode="auto">
            <a:xfrm>
              <a:off x="4320" y="3744"/>
              <a:ext cx="1920" cy="288"/>
              <a:chOff x="4320" y="3744"/>
              <a:chExt cx="1920" cy="288"/>
            </a:xfrm>
          </p:grpSpPr>
          <p:grpSp>
            <p:nvGrpSpPr>
              <p:cNvPr id="11280" name="Group 1040"/>
              <p:cNvGrpSpPr>
                <a:grpSpLocks/>
              </p:cNvGrpSpPr>
              <p:nvPr userDrawn="1"/>
            </p:nvGrpSpPr>
            <p:grpSpPr bwMode="auto">
              <a:xfrm>
                <a:off x="4320" y="3744"/>
                <a:ext cx="1920" cy="288"/>
                <a:chOff x="4320" y="3744"/>
                <a:chExt cx="1920" cy="288"/>
              </a:xfrm>
            </p:grpSpPr>
            <p:sp>
              <p:nvSpPr>
                <p:cNvPr id="11281" name="Oval 1041"/>
                <p:cNvSpPr>
                  <a:spLocks noChangeArrowheads="1"/>
                </p:cNvSpPr>
                <p:nvPr userDrawn="1"/>
              </p:nvSpPr>
              <p:spPr bwMode="auto">
                <a:xfrm>
                  <a:off x="4320" y="3744"/>
                  <a:ext cx="288" cy="288"/>
                </a:xfrm>
                <a:prstGeom prst="ellipse">
                  <a:avLst/>
                </a:prstGeom>
                <a:solidFill>
                  <a:srgbClr val="D00000"/>
                </a:solidFill>
                <a:ln w="9525">
                  <a:noFill/>
                  <a:round/>
                  <a:headEnd/>
                  <a:tailEnd/>
                </a:ln>
                <a:effectLst/>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11282" name="Rectangle 1042"/>
                <p:cNvSpPr>
                  <a:spLocks noChangeArrowheads="1"/>
                </p:cNvSpPr>
                <p:nvPr userDrawn="1"/>
              </p:nvSpPr>
              <p:spPr bwMode="auto">
                <a:xfrm>
                  <a:off x="4464" y="3744"/>
                  <a:ext cx="1776" cy="288"/>
                </a:xfrm>
                <a:prstGeom prst="rect">
                  <a:avLst/>
                </a:prstGeom>
                <a:gradFill rotWithShape="0">
                  <a:gsLst>
                    <a:gs pos="0">
                      <a:srgbClr val="D00000"/>
                    </a:gs>
                    <a:gs pos="100000">
                      <a:srgbClr val="D00000">
                        <a:gamma/>
                        <a:tint val="54118"/>
                        <a:invGamma/>
                      </a:srgbClr>
                    </a:gs>
                  </a:gsLst>
                  <a:lin ang="0" scaled="1"/>
                </a:gradFill>
                <a:ln w="9525">
                  <a:noFill/>
                  <a:miter lim="800000"/>
                  <a:headEnd/>
                  <a:tailEnd/>
                </a:ln>
                <a:effectLst/>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grpSp>
          <p:sp>
            <p:nvSpPr>
              <p:cNvPr id="11283" name="Text Box 1043"/>
              <p:cNvSpPr txBox="1">
                <a:spLocks noChangeArrowheads="1"/>
              </p:cNvSpPr>
              <p:nvPr userDrawn="1"/>
            </p:nvSpPr>
            <p:spPr bwMode="auto">
              <a:xfrm>
                <a:off x="4478" y="3782"/>
                <a:ext cx="966" cy="2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600" b="1" i="1">
                    <a:solidFill>
                      <a:srgbClr val="FFFFFF"/>
                    </a:solidFill>
                    <a:latin typeface="Tahoma" pitchFamily="34" charset="0"/>
                  </a:rPr>
                  <a:t> GIS Services</a:t>
                </a:r>
              </a:p>
            </p:txBody>
          </p:sp>
        </p:grpSp>
      </p:grpSp>
    </p:spTree>
    <p:extLst>
      <p:ext uri="{BB962C8B-B14F-4D97-AF65-F5344CB8AC3E}">
        <p14:creationId xmlns:p14="http://schemas.microsoft.com/office/powerpoint/2010/main" val="263622127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8785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989136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053798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238828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204254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00846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0032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6394B-1BF1-4970-8337-AC29E59DC35F}"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2977099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550139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919256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130399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rgbClr val="0057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sz="2400" dirty="0">
              <a:solidFill>
                <a:prstClr val="white"/>
              </a:solidFill>
            </a:endParaRPr>
          </a:p>
        </p:txBody>
      </p:sp>
      <p:sp>
        <p:nvSpPr>
          <p:cNvPr id="6" name="TextBox 5"/>
          <p:cNvSpPr txBox="1">
            <a:spLocks noChangeArrowheads="1"/>
          </p:cNvSpPr>
          <p:nvPr/>
        </p:nvSpPr>
        <p:spPr bwMode="auto">
          <a:xfrm>
            <a:off x="223838" y="228600"/>
            <a:ext cx="2603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defRPr/>
            </a:pPr>
            <a:r>
              <a:rPr lang="en-US" sz="3600" b="1" smtClean="0">
                <a:solidFill>
                  <a:srgbClr val="5395BE"/>
                </a:solidFill>
                <a:latin typeface="Rockwell" pitchFamily="18" charset="0"/>
              </a:rPr>
              <a:t>+</a:t>
            </a:r>
          </a:p>
        </p:txBody>
      </p:sp>
      <p:pic>
        <p:nvPicPr>
          <p:cNvPr id="7" name="Picture 9" descr="USGSid.bmp"/>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0038" y="6302375"/>
            <a:ext cx="11398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8474" y="134471"/>
            <a:ext cx="7556313" cy="995082"/>
          </a:xfrm>
        </p:spPr>
        <p:txBody>
          <a:bodyPr anchor="b"/>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rgbClr val="493A1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Date Placeholder 3"/>
          <p:cNvSpPr>
            <a:spLocks noGrp="1"/>
          </p:cNvSpPr>
          <p:nvPr>
            <p:ph type="dt" sz="half" idx="10"/>
          </p:nvPr>
        </p:nvSpPr>
        <p:spPr>
          <a:xfrm>
            <a:off x="6794500" y="6423025"/>
            <a:ext cx="2133600" cy="365125"/>
          </a:xfrm>
          <a:prstGeom prst="rect">
            <a:avLst/>
          </a:prstGeom>
        </p:spPr>
        <p:txBody>
          <a:bodyPr/>
          <a:lstStyle>
            <a:lvl1pPr defTabSz="914400" fontAlgn="base">
              <a:spcBef>
                <a:spcPct val="0"/>
              </a:spcBef>
              <a:spcAft>
                <a:spcPct val="0"/>
              </a:spcAft>
              <a:defRPr>
                <a:latin typeface="Arial" charset="0"/>
              </a:defRPr>
            </a:lvl1pPr>
          </a:lstStyle>
          <a:p>
            <a:pPr algn="ctr">
              <a:defRPr/>
            </a:pPr>
            <a:fld id="{C2AF44A4-7142-43CD-9911-380C3C3C9F32}" type="datetime1">
              <a:rPr lang="en-US" sz="2400">
                <a:solidFill>
                  <a:srgbClr val="000000"/>
                </a:solidFill>
              </a:rPr>
              <a:pPr algn="ctr">
                <a:defRPr/>
              </a:pPr>
              <a:t>1/30/2015</a:t>
            </a:fld>
            <a:endParaRPr lang="en-US" sz="2400" dirty="0">
              <a:solidFill>
                <a:srgbClr val="000000"/>
              </a:solidFill>
            </a:endParaRPr>
          </a:p>
        </p:txBody>
      </p:sp>
      <p:sp>
        <p:nvSpPr>
          <p:cNvPr id="9" name="Footer Placeholder 4"/>
          <p:cNvSpPr>
            <a:spLocks noGrp="1"/>
          </p:cNvSpPr>
          <p:nvPr>
            <p:ph type="ftr" sz="quarter" idx="11"/>
          </p:nvPr>
        </p:nvSpPr>
        <p:spPr>
          <a:xfrm>
            <a:off x="201613" y="6423025"/>
            <a:ext cx="6122987" cy="365125"/>
          </a:xfrm>
          <a:prstGeom prst="rect">
            <a:avLst/>
          </a:prstGeom>
        </p:spPr>
        <p:txBody>
          <a:bodyPr/>
          <a:lstStyle>
            <a:lvl1pPr defTabSz="914400" fontAlgn="base">
              <a:spcBef>
                <a:spcPct val="0"/>
              </a:spcBef>
              <a:spcAft>
                <a:spcPct val="0"/>
              </a:spcAft>
              <a:defRPr>
                <a:latin typeface="Arial" charset="0"/>
              </a:defRPr>
            </a:lvl1pPr>
          </a:lstStyle>
          <a:p>
            <a:pPr algn="ctr">
              <a:defRPr/>
            </a:pPr>
            <a:endParaRPr lang="en-US" sz="2400">
              <a:solidFill>
                <a:srgbClr val="000000"/>
              </a:solidFill>
            </a:endParaRPr>
          </a:p>
        </p:txBody>
      </p:sp>
      <p:sp>
        <p:nvSpPr>
          <p:cNvPr id="11" name="Slide Number Placeholder 5"/>
          <p:cNvSpPr>
            <a:spLocks noGrp="1"/>
          </p:cNvSpPr>
          <p:nvPr>
            <p:ph type="sldNum" sz="quarter" idx="12"/>
          </p:nvPr>
        </p:nvSpPr>
        <p:spPr>
          <a:xfrm>
            <a:off x="8305800" y="242888"/>
            <a:ext cx="554038" cy="365125"/>
          </a:xfrm>
          <a:prstGeom prst="rect">
            <a:avLst/>
          </a:prstGeom>
        </p:spPr>
        <p:txBody>
          <a:bodyPr/>
          <a:lstStyle>
            <a:lvl1pPr defTabSz="914400" fontAlgn="base">
              <a:spcBef>
                <a:spcPct val="0"/>
              </a:spcBef>
              <a:spcAft>
                <a:spcPct val="0"/>
              </a:spcAft>
              <a:defRPr>
                <a:latin typeface="Arial" charset="0"/>
              </a:defRPr>
            </a:lvl1pPr>
          </a:lstStyle>
          <a:p>
            <a:pPr algn="ctr">
              <a:defRPr/>
            </a:pPr>
            <a:fld id="{EE9EBA0C-2EC9-477C-BCF6-AD63951E99A7}" type="slidenum">
              <a:rPr lang="en-US" sz="2400">
                <a:solidFill>
                  <a:srgbClr val="000000"/>
                </a:solidFill>
              </a:rPr>
              <a:pPr algn="ctr">
                <a:defRPr/>
              </a:pPr>
              <a:t>‹#›</a:t>
            </a:fld>
            <a:endParaRPr lang="en-US" sz="2400" dirty="0">
              <a:solidFill>
                <a:srgbClr val="000000"/>
              </a:solidFill>
            </a:endParaRPr>
          </a:p>
        </p:txBody>
      </p:sp>
    </p:spTree>
    <p:extLst>
      <p:ext uri="{BB962C8B-B14F-4D97-AF65-F5344CB8AC3E}">
        <p14:creationId xmlns:p14="http://schemas.microsoft.com/office/powerpoint/2010/main" val="146201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6394B-1BF1-4970-8337-AC29E59DC35F}"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308394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C6394B-1BF1-4970-8337-AC29E59DC35F}"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267577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6394B-1BF1-4970-8337-AC29E59DC35F}" type="datetimeFigureOut">
              <a:rPr lang="en-US" smtClean="0"/>
              <a:t>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372097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6394B-1BF1-4970-8337-AC29E59DC35F}" type="datetimeFigureOut">
              <a:rPr lang="en-US" smtClean="0"/>
              <a:t>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123828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6394B-1BF1-4970-8337-AC29E59DC35F}" type="datetimeFigureOut">
              <a:rPr lang="en-US" smtClean="0"/>
              <a:t>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152869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6394B-1BF1-4970-8337-AC29E59DC35F}"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122217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6394B-1BF1-4970-8337-AC29E59DC35F}"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9926-DFDB-4097-AB5D-77F59DC5636A}" type="slidenum">
              <a:rPr lang="en-US" smtClean="0"/>
              <a:t>‹#›</a:t>
            </a:fld>
            <a:endParaRPr lang="en-US"/>
          </a:p>
        </p:txBody>
      </p:sp>
    </p:spTree>
    <p:extLst>
      <p:ext uri="{BB962C8B-B14F-4D97-AF65-F5344CB8AC3E}">
        <p14:creationId xmlns:p14="http://schemas.microsoft.com/office/powerpoint/2010/main" val="76895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oleObject" Target="../embeddings/oleObject1.bin"/><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19" Type="http://schemas.openxmlformats.org/officeDocument/2006/relationships/image" Target="../media/image4.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6394B-1BF1-4970-8337-AC29E59DC35F}" type="datetimeFigureOut">
              <a:rPr lang="en-US" smtClean="0"/>
              <a:t>1/30/2015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A9926-DFDB-4097-AB5D-77F59DC5636A}" type="slidenum">
              <a:rPr lang="en-US" smtClean="0"/>
              <a:t>‹#›</a:t>
            </a:fld>
            <a:endParaRPr lang="en-US"/>
          </a:p>
        </p:txBody>
      </p:sp>
    </p:spTree>
    <p:extLst>
      <p:ext uri="{BB962C8B-B14F-4D97-AF65-F5344CB8AC3E}">
        <p14:creationId xmlns:p14="http://schemas.microsoft.com/office/powerpoint/2010/main" val="1692178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background"/>
          <p:cNvPicPr>
            <a:picLocks noChangeAspect="1" noChangeArrowheads="1"/>
          </p:cNvPicPr>
          <p:nvPr/>
        </p:nvPicPr>
        <p:blipFill>
          <a:blip r:embed="rId15" cstate="print">
            <a:lum bright="-18000" contrast="24000"/>
          </a:blip>
          <a:srcRect/>
          <a:stretch>
            <a:fillRect/>
          </a:stretch>
        </p:blipFill>
        <p:spPr bwMode="auto">
          <a:xfrm>
            <a:off x="1143000" y="0"/>
            <a:ext cx="8001000" cy="6172200"/>
          </a:xfrm>
          <a:prstGeom prst="rect">
            <a:avLst/>
          </a:prstGeom>
          <a:noFill/>
        </p:spPr>
      </p:pic>
      <p:sp>
        <p:nvSpPr>
          <p:cNvPr id="10243" name="Rectangle 3"/>
          <p:cNvSpPr>
            <a:spLocks noGrp="1" noChangeArrowheads="1"/>
          </p:cNvSpPr>
          <p:nvPr>
            <p:ph type="title"/>
          </p:nvPr>
        </p:nvSpPr>
        <p:spPr bwMode="auto">
          <a:xfrm>
            <a:off x="12192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4" name="Rectangle 4"/>
          <p:cNvSpPr>
            <a:spLocks noGrp="1" noChangeArrowheads="1"/>
          </p:cNvSpPr>
          <p:nvPr>
            <p:ph type="body" idx="1"/>
          </p:nvPr>
        </p:nvSpPr>
        <p:spPr bwMode="auto">
          <a:xfrm>
            <a:off x="1219200" y="14478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5" name="Rectangle 5"/>
          <p:cNvSpPr>
            <a:spLocks noChangeArrowheads="1"/>
          </p:cNvSpPr>
          <p:nvPr/>
        </p:nvSpPr>
        <p:spPr bwMode="auto">
          <a:xfrm>
            <a:off x="1143000" y="6172200"/>
            <a:ext cx="8001000" cy="685800"/>
          </a:xfrm>
          <a:prstGeom prst="rect">
            <a:avLst/>
          </a:prstGeom>
          <a:gradFill rotWithShape="0">
            <a:gsLst>
              <a:gs pos="0">
                <a:srgbClr val="000068"/>
              </a:gs>
              <a:gs pos="100000">
                <a:srgbClr val="414CB3"/>
              </a:gs>
            </a:gsLst>
            <a:lin ang="2700000" scaled="1"/>
          </a:gradFill>
          <a:ln w="9525">
            <a:noFill/>
            <a:miter lim="800000"/>
            <a:headEnd/>
            <a:tailEnd/>
          </a:ln>
          <a:effectLst/>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pic>
        <p:nvPicPr>
          <p:cNvPr id="10246" name="Picture 6" descr="5_color_logo"/>
          <p:cNvPicPr>
            <a:picLocks noChangeAspect="1" noChangeArrowheads="1"/>
          </p:cNvPicPr>
          <p:nvPr/>
        </p:nvPicPr>
        <p:blipFill>
          <a:blip r:embed="rId16" cstate="print">
            <a:clrChange>
              <a:clrFrom>
                <a:srgbClr val="F488F8"/>
              </a:clrFrom>
              <a:clrTo>
                <a:srgbClr val="F488F8">
                  <a:alpha val="0"/>
                </a:srgbClr>
              </a:clrTo>
            </a:clrChange>
          </a:blip>
          <a:srcRect/>
          <a:stretch>
            <a:fillRect/>
          </a:stretch>
        </p:blipFill>
        <p:spPr bwMode="auto">
          <a:xfrm>
            <a:off x="152400" y="6237288"/>
            <a:ext cx="838200" cy="555625"/>
          </a:xfrm>
          <a:prstGeom prst="rect">
            <a:avLst/>
          </a:prstGeom>
          <a:noFill/>
          <a:effectLst>
            <a:outerShdw dist="45791" dir="3378596" algn="ctr" rotWithShape="0">
              <a:schemeClr val="tx1"/>
            </a:outerShdw>
          </a:effectLst>
        </p:spPr>
      </p:pic>
      <p:graphicFrame>
        <p:nvGraphicFramePr>
          <p:cNvPr id="10247" name="Object 7"/>
          <p:cNvGraphicFramePr>
            <a:graphicFrameLocks noChangeAspect="1"/>
          </p:cNvGraphicFramePr>
          <p:nvPr/>
        </p:nvGraphicFramePr>
        <p:xfrm>
          <a:off x="1143000" y="6172200"/>
          <a:ext cx="6924675" cy="685800"/>
        </p:xfrm>
        <a:graphic>
          <a:graphicData uri="http://schemas.openxmlformats.org/presentationml/2006/ole">
            <mc:AlternateContent xmlns:mc="http://schemas.openxmlformats.org/markup-compatibility/2006">
              <mc:Choice xmlns:v="urn:schemas-microsoft-com:vml" Requires="v">
                <p:oleObj spid="_x0000_s1026" name="Image" r:id="rId17" imgW="11678080" imgH="8755383" progId="">
                  <p:embed/>
                </p:oleObj>
              </mc:Choice>
              <mc:Fallback>
                <p:oleObj name="Image" r:id="rId17" imgW="11678080" imgH="8755383" progId="">
                  <p:embed/>
                  <p:pic>
                    <p:nvPicPr>
                      <p:cNvPr id="0" name=""/>
                      <p:cNvPicPr>
                        <a:picLocks noChangeAspect="1" noChangeArrowheads="1"/>
                      </p:cNvPicPr>
                      <p:nvPr/>
                    </p:nvPicPr>
                    <p:blipFill>
                      <a:blip r:embed="rId18">
                        <a:clrChange>
                          <a:clrFrom>
                            <a:srgbClr val="FFFFFF"/>
                          </a:clrFrom>
                          <a:clrTo>
                            <a:srgbClr val="FFFFFF">
                              <a:alpha val="0"/>
                            </a:srgbClr>
                          </a:clrTo>
                        </a:clrChange>
                        <a:lum bright="60000" contrast="-100000"/>
                        <a:extLst>
                          <a:ext uri="{28A0092B-C50C-407E-A947-70E740481C1C}">
                            <a14:useLocalDpi xmlns:a14="http://schemas.microsoft.com/office/drawing/2010/main" val="0"/>
                          </a:ext>
                        </a:extLst>
                      </a:blip>
                      <a:srcRect l="20892" t="17416" b="72133"/>
                      <a:stretch>
                        <a:fillRect/>
                      </a:stretch>
                    </p:blipFill>
                    <p:spPr bwMode="auto">
                      <a:xfrm>
                        <a:off x="1143000" y="6172200"/>
                        <a:ext cx="6924675" cy="6858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48" name="Rectangle 8"/>
          <p:cNvSpPr>
            <a:spLocks noChangeArrowheads="1"/>
          </p:cNvSpPr>
          <p:nvPr/>
        </p:nvSpPr>
        <p:spPr bwMode="auto">
          <a:xfrm>
            <a:off x="6475413" y="6348413"/>
            <a:ext cx="3659187" cy="327025"/>
          </a:xfrm>
          <a:prstGeom prst="rect">
            <a:avLst/>
          </a:prstGeom>
          <a:gradFill rotWithShape="0">
            <a:gsLst>
              <a:gs pos="0">
                <a:srgbClr val="D00000"/>
              </a:gs>
              <a:gs pos="100000">
                <a:srgbClr val="D00000">
                  <a:gamma/>
                  <a:tint val="43922"/>
                  <a:invGamma/>
                </a:srgbClr>
              </a:gs>
            </a:gsLst>
            <a:lin ang="0" scaled="1"/>
          </a:gradFill>
          <a:ln w="9525">
            <a:noFill/>
            <a:miter lim="800000"/>
            <a:headEnd/>
            <a:tailEnd/>
          </a:ln>
          <a:effectLst/>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10249" name="Oval 9"/>
          <p:cNvSpPr>
            <a:spLocks noChangeArrowheads="1"/>
          </p:cNvSpPr>
          <p:nvPr/>
        </p:nvSpPr>
        <p:spPr bwMode="auto">
          <a:xfrm>
            <a:off x="6300788" y="6348413"/>
            <a:ext cx="328612" cy="327025"/>
          </a:xfrm>
          <a:prstGeom prst="ellipse">
            <a:avLst/>
          </a:prstGeom>
          <a:solidFill>
            <a:srgbClr val="D00000"/>
          </a:solidFill>
          <a:ln w="9525">
            <a:noFill/>
            <a:round/>
            <a:headEnd/>
            <a:tailEnd/>
          </a:ln>
          <a:effectLst/>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10250" name="Text Box 10"/>
          <p:cNvSpPr txBox="1">
            <a:spLocks noChangeArrowheads="1"/>
          </p:cNvSpPr>
          <p:nvPr/>
        </p:nvSpPr>
        <p:spPr bwMode="auto">
          <a:xfrm>
            <a:off x="6462713" y="6343650"/>
            <a:ext cx="2127250" cy="33655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600" b="1" i="1">
                <a:solidFill>
                  <a:srgbClr val="FFFFFF"/>
                </a:solidFill>
                <a:latin typeface="Tahoma" pitchFamily="34" charset="0"/>
              </a:rPr>
              <a:t>OIR – GIS Services</a:t>
            </a:r>
          </a:p>
        </p:txBody>
      </p:sp>
      <p:pic>
        <p:nvPicPr>
          <p:cNvPr id="10251" name="Picture 11" descr="slide_background"/>
          <p:cNvPicPr>
            <a:picLocks noChangeAspect="1" noChangeArrowheads="1"/>
          </p:cNvPicPr>
          <p:nvPr/>
        </p:nvPicPr>
        <p:blipFill>
          <a:blip r:embed="rId19" cstate="print">
            <a:lum bright="16000" contrast="-20000"/>
          </a:blip>
          <a:srcRect/>
          <a:stretch>
            <a:fillRect/>
          </a:stretch>
        </p:blipFill>
        <p:spPr bwMode="auto">
          <a:xfrm>
            <a:off x="0" y="0"/>
            <a:ext cx="1152525" cy="6172200"/>
          </a:xfrm>
          <a:prstGeom prst="rect">
            <a:avLst/>
          </a:prstGeom>
          <a:noFill/>
          <a:ln w="9525">
            <a:noFill/>
            <a:miter lim="800000"/>
            <a:headEnd/>
            <a:tailEnd/>
          </a:ln>
        </p:spPr>
      </p:pic>
      <p:sp>
        <p:nvSpPr>
          <p:cNvPr id="10252" name="Text Box 12"/>
          <p:cNvSpPr txBox="1">
            <a:spLocks noChangeArrowheads="1"/>
          </p:cNvSpPr>
          <p:nvPr userDrawn="1"/>
        </p:nvSpPr>
        <p:spPr bwMode="auto">
          <a:xfrm>
            <a:off x="8748713" y="6445250"/>
            <a:ext cx="228600" cy="152400"/>
          </a:xfrm>
          <a:prstGeom prst="rect">
            <a:avLst/>
          </a:prstGeom>
          <a:noFill/>
          <a:ln w="9525">
            <a:noFill/>
            <a:miter lim="800000"/>
            <a:headEnd/>
            <a:tailEnd/>
          </a:ln>
          <a:effectLst/>
        </p:spPr>
        <p:txBody>
          <a:bodyPr lIns="0" tIns="0" rIns="0" bIns="0">
            <a:spAutoFit/>
          </a:bodyPr>
          <a:lstStyle/>
          <a:p>
            <a:pPr algn="r" fontAlgn="base">
              <a:spcBef>
                <a:spcPct val="50000"/>
              </a:spcBef>
              <a:spcAft>
                <a:spcPct val="0"/>
              </a:spcAft>
            </a:pPr>
            <a:fld id="{EE5228FB-A7EA-4550-86D1-C1024EDF8B3B}" type="slidenum">
              <a:rPr lang="en-US" sz="1000" b="1">
                <a:solidFill>
                  <a:srgbClr val="FFFFFF"/>
                </a:solidFill>
                <a:latin typeface="Tahoma" pitchFamily="34" charset="0"/>
              </a:rPr>
              <a:pPr algn="r" fontAlgn="base">
                <a:spcBef>
                  <a:spcPct val="50000"/>
                </a:spcBef>
                <a:spcAft>
                  <a:spcPct val="0"/>
                </a:spcAft>
              </a:pPr>
              <a:t>‹#›</a:t>
            </a:fld>
            <a:endParaRPr lang="en-US" sz="1000" b="1">
              <a:solidFill>
                <a:srgbClr val="FFFFFF"/>
              </a:solidFill>
              <a:latin typeface="Tahoma" pitchFamily="34" charset="0"/>
            </a:endParaRPr>
          </a:p>
        </p:txBody>
      </p:sp>
      <p:sp>
        <p:nvSpPr>
          <p:cNvPr id="10253" name="Text Box 13"/>
          <p:cNvSpPr txBox="1">
            <a:spLocks noChangeArrowheads="1"/>
          </p:cNvSpPr>
          <p:nvPr userDrawn="1"/>
        </p:nvSpPr>
        <p:spPr bwMode="auto">
          <a:xfrm>
            <a:off x="6934200" y="6705600"/>
            <a:ext cx="2057400" cy="122238"/>
          </a:xfrm>
          <a:prstGeom prst="rect">
            <a:avLst/>
          </a:prstGeom>
          <a:noFill/>
          <a:ln w="9525">
            <a:noFill/>
            <a:miter lim="800000"/>
            <a:headEnd/>
            <a:tailEnd/>
          </a:ln>
          <a:effectLst/>
        </p:spPr>
        <p:txBody>
          <a:bodyPr lIns="0" tIns="0" rIns="0" bIns="0">
            <a:spAutoFit/>
          </a:bodyPr>
          <a:lstStyle/>
          <a:p>
            <a:pPr algn="r" fontAlgn="base">
              <a:spcBef>
                <a:spcPct val="50000"/>
              </a:spcBef>
              <a:spcAft>
                <a:spcPct val="0"/>
              </a:spcAft>
            </a:pPr>
            <a:r>
              <a:rPr lang="en-US" sz="800" b="1">
                <a:solidFill>
                  <a:srgbClr val="FFFFFF"/>
                </a:solidFill>
                <a:latin typeface="Tahoma" pitchFamily="34" charset="0"/>
              </a:rPr>
              <a:t>Tennessee Base Mapping Program</a:t>
            </a:r>
          </a:p>
        </p:txBody>
      </p:sp>
    </p:spTree>
    <p:extLst>
      <p:ext uri="{BB962C8B-B14F-4D97-AF65-F5344CB8AC3E}">
        <p14:creationId xmlns:p14="http://schemas.microsoft.com/office/powerpoint/2010/main" val="1975148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fontAlgn="base">
        <a:spcBef>
          <a:spcPct val="0"/>
        </a:spcBef>
        <a:spcAft>
          <a:spcPct val="0"/>
        </a:spcAft>
        <a:defRPr sz="3600" b="1" i="1">
          <a:solidFill>
            <a:srgbClr val="000068"/>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b="1" i="1">
          <a:solidFill>
            <a:srgbClr val="000068"/>
          </a:solidFill>
          <a:effectLst>
            <a:outerShdw blurRad="38100" dist="38100" dir="2700000" algn="tl">
              <a:srgbClr val="C0C0C0"/>
            </a:outerShdw>
          </a:effectLst>
          <a:latin typeface="Tahoma" pitchFamily="34" charset="0"/>
        </a:defRPr>
      </a:lvl2pPr>
      <a:lvl3pPr algn="l" rtl="0" fontAlgn="base">
        <a:spcBef>
          <a:spcPct val="0"/>
        </a:spcBef>
        <a:spcAft>
          <a:spcPct val="0"/>
        </a:spcAft>
        <a:defRPr sz="3600" b="1" i="1">
          <a:solidFill>
            <a:srgbClr val="000068"/>
          </a:solidFill>
          <a:effectLst>
            <a:outerShdw blurRad="38100" dist="38100" dir="2700000" algn="tl">
              <a:srgbClr val="C0C0C0"/>
            </a:outerShdw>
          </a:effectLst>
          <a:latin typeface="Tahoma" pitchFamily="34" charset="0"/>
        </a:defRPr>
      </a:lvl3pPr>
      <a:lvl4pPr algn="l" rtl="0" fontAlgn="base">
        <a:spcBef>
          <a:spcPct val="0"/>
        </a:spcBef>
        <a:spcAft>
          <a:spcPct val="0"/>
        </a:spcAft>
        <a:defRPr sz="3600" b="1" i="1">
          <a:solidFill>
            <a:srgbClr val="000068"/>
          </a:solidFill>
          <a:effectLst>
            <a:outerShdw blurRad="38100" dist="38100" dir="2700000" algn="tl">
              <a:srgbClr val="C0C0C0"/>
            </a:outerShdw>
          </a:effectLst>
          <a:latin typeface="Tahoma" pitchFamily="34" charset="0"/>
        </a:defRPr>
      </a:lvl4pPr>
      <a:lvl5pPr algn="l" rtl="0" fontAlgn="base">
        <a:spcBef>
          <a:spcPct val="0"/>
        </a:spcBef>
        <a:spcAft>
          <a:spcPct val="0"/>
        </a:spcAft>
        <a:defRPr sz="3600" b="1" i="1">
          <a:solidFill>
            <a:srgbClr val="000068"/>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b="1" i="1">
          <a:solidFill>
            <a:srgbClr val="000068"/>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b="1" i="1">
          <a:solidFill>
            <a:srgbClr val="000068"/>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b="1" i="1">
          <a:solidFill>
            <a:srgbClr val="000068"/>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b="1" i="1">
          <a:solidFill>
            <a:srgbClr val="000068"/>
          </a:solidFill>
          <a:effectLst>
            <a:outerShdw blurRad="38100" dist="38100" dir="2700000" algn="tl">
              <a:srgbClr val="C0C0C0"/>
            </a:outerShdw>
          </a:effectLst>
          <a:latin typeface="Tahoma"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a:spLocks/>
          </p:cNvSpPr>
          <p:nvPr/>
        </p:nvSpPr>
        <p:spPr bwMode="auto">
          <a:xfrm>
            <a:off x="838200" y="3581400"/>
            <a:ext cx="8229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fontAlgn="base">
              <a:spcBef>
                <a:spcPct val="20000"/>
              </a:spcBef>
              <a:spcAft>
                <a:spcPct val="0"/>
              </a:spcAft>
              <a:defRPr/>
            </a:pPr>
            <a:endParaRPr lang="en-US" sz="2000" b="1" kern="0" dirty="0">
              <a:solidFill>
                <a:srgbClr val="7F7F7F"/>
              </a:solidFill>
            </a:endParaRPr>
          </a:p>
          <a:p>
            <a:pPr algn="r" fontAlgn="base">
              <a:spcBef>
                <a:spcPct val="20000"/>
              </a:spcBef>
              <a:spcAft>
                <a:spcPct val="0"/>
              </a:spcAft>
              <a:defRPr/>
            </a:pPr>
            <a:r>
              <a:rPr lang="en-US" sz="2400" b="1" kern="0" dirty="0">
                <a:solidFill>
                  <a:srgbClr val="7F7F7F"/>
                </a:solidFill>
              </a:rPr>
              <a:t>Tennessee </a:t>
            </a:r>
            <a:r>
              <a:rPr lang="en-US" sz="2400" b="1" kern="0" dirty="0">
                <a:solidFill>
                  <a:srgbClr val="7F7F7F"/>
                </a:solidFill>
              </a:rPr>
              <a:t>Department of Finance and Administration</a:t>
            </a:r>
          </a:p>
          <a:p>
            <a:pPr algn="r" fontAlgn="base">
              <a:spcBef>
                <a:spcPct val="20000"/>
              </a:spcBef>
              <a:spcAft>
                <a:spcPct val="0"/>
              </a:spcAft>
              <a:defRPr/>
            </a:pPr>
            <a:r>
              <a:rPr lang="en-US" sz="2400" b="1" kern="0" dirty="0">
                <a:solidFill>
                  <a:srgbClr val="7F7F7F"/>
                </a:solidFill>
              </a:rPr>
              <a:t>Office for Information Resources – GIS Services</a:t>
            </a:r>
          </a:p>
          <a:p>
            <a:pPr algn="r" fontAlgn="base">
              <a:spcBef>
                <a:spcPct val="20000"/>
              </a:spcBef>
              <a:spcAft>
                <a:spcPct val="0"/>
              </a:spcAft>
              <a:defRPr/>
            </a:pPr>
            <a:r>
              <a:rPr lang="en-US" sz="2400" b="1" kern="0" dirty="0">
                <a:solidFill>
                  <a:srgbClr val="7F7F7F"/>
                </a:solidFill>
              </a:rPr>
              <a:t>Dennis Pedersen, Director</a:t>
            </a:r>
          </a:p>
          <a:p>
            <a:pPr marL="342900" indent="-342900" algn="r" fontAlgn="base">
              <a:spcBef>
                <a:spcPct val="20000"/>
              </a:spcBef>
              <a:spcAft>
                <a:spcPct val="0"/>
              </a:spcAft>
              <a:buFontTx/>
              <a:buChar char="•"/>
              <a:defRPr/>
            </a:pPr>
            <a:endParaRPr lang="en-US" sz="2000" i="1" kern="0" dirty="0">
              <a:solidFill>
                <a:srgbClr val="686868"/>
              </a:solidFill>
            </a:endParaRPr>
          </a:p>
          <a:p>
            <a:pPr algn="r" fontAlgn="base">
              <a:spcBef>
                <a:spcPct val="20000"/>
              </a:spcBef>
              <a:spcAft>
                <a:spcPct val="0"/>
              </a:spcAft>
              <a:defRPr/>
            </a:pPr>
            <a:r>
              <a:rPr lang="en-US" sz="2000" i="1" kern="0" dirty="0">
                <a:solidFill>
                  <a:srgbClr val="686868"/>
                </a:solidFill>
              </a:rPr>
              <a:t>Cumberland URISA January 23, 2015</a:t>
            </a:r>
          </a:p>
          <a:p>
            <a:pPr marL="342900" indent="-342900" algn="r" fontAlgn="base">
              <a:spcBef>
                <a:spcPct val="20000"/>
              </a:spcBef>
              <a:spcAft>
                <a:spcPct val="0"/>
              </a:spcAft>
              <a:buFontTx/>
              <a:buChar char="•"/>
              <a:defRPr/>
            </a:pPr>
            <a:endParaRPr lang="en-US" sz="2000" i="1" kern="0" dirty="0">
              <a:solidFill>
                <a:srgbClr val="686868"/>
              </a:solidFill>
            </a:endParaRPr>
          </a:p>
          <a:p>
            <a:pPr marL="342900" indent="-342900" algn="r" fontAlgn="base">
              <a:spcBef>
                <a:spcPct val="20000"/>
              </a:spcBef>
              <a:spcAft>
                <a:spcPct val="0"/>
              </a:spcAft>
              <a:buFontTx/>
              <a:buChar char="•"/>
              <a:defRPr/>
            </a:pPr>
            <a:endParaRPr lang="en-US" sz="2400" b="1" kern="0" dirty="0">
              <a:solidFill>
                <a:srgbClr val="7F7F7F"/>
              </a:solidFill>
            </a:endParaRPr>
          </a:p>
        </p:txBody>
      </p:sp>
      <p:sp>
        <p:nvSpPr>
          <p:cNvPr id="6" name="Title 3"/>
          <p:cNvSpPr txBox="1">
            <a:spLocks/>
          </p:cNvSpPr>
          <p:nvPr/>
        </p:nvSpPr>
        <p:spPr bwMode="auto">
          <a:xfrm>
            <a:off x="838200" y="0"/>
            <a:ext cx="7772400" cy="1752600"/>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noAutofit/>
          </a:bodyPr>
          <a:lstStyle/>
          <a:p>
            <a:pPr algn="r">
              <a:spcBef>
                <a:spcPct val="0"/>
              </a:spcBef>
              <a:defRPr/>
            </a:pPr>
            <a:r>
              <a:rPr lang="en-US" sz="4000" b="1" i="1" kern="0" dirty="0">
                <a:solidFill>
                  <a:srgbClr val="000000">
                    <a:lumMod val="75000"/>
                  </a:srgbClr>
                </a:solidFill>
                <a:effectLst>
                  <a:outerShdw blurRad="38100" dist="38100" dir="2700000" algn="tl">
                    <a:srgbClr val="C0C0C0"/>
                  </a:outerShdw>
                </a:effectLst>
                <a:latin typeface="Tahoma"/>
              </a:rPr>
              <a:t/>
            </a:r>
            <a:br>
              <a:rPr lang="en-US" sz="4000" b="1" i="1" kern="0" dirty="0">
                <a:solidFill>
                  <a:srgbClr val="000000">
                    <a:lumMod val="75000"/>
                  </a:srgbClr>
                </a:solidFill>
                <a:effectLst>
                  <a:outerShdw blurRad="38100" dist="38100" dir="2700000" algn="tl">
                    <a:srgbClr val="C0C0C0"/>
                  </a:outerShdw>
                </a:effectLst>
                <a:latin typeface="Tahoma"/>
              </a:rPr>
            </a:br>
            <a:r>
              <a:rPr lang="en-US" sz="4000" b="1" i="1" kern="0" dirty="0">
                <a:solidFill>
                  <a:srgbClr val="000000">
                    <a:lumMod val="75000"/>
                  </a:srgbClr>
                </a:solidFill>
                <a:effectLst>
                  <a:outerShdw blurRad="38100" dist="38100" dir="2700000" algn="tl">
                    <a:srgbClr val="C0C0C0"/>
                  </a:outerShdw>
                </a:effectLst>
                <a:latin typeface="Tahoma"/>
              </a:rPr>
              <a:t/>
            </a:r>
            <a:br>
              <a:rPr lang="en-US" sz="4000" b="1" i="1" kern="0" dirty="0">
                <a:solidFill>
                  <a:srgbClr val="000000">
                    <a:lumMod val="75000"/>
                  </a:srgbClr>
                </a:solidFill>
                <a:effectLst>
                  <a:outerShdw blurRad="38100" dist="38100" dir="2700000" algn="tl">
                    <a:srgbClr val="C0C0C0"/>
                  </a:outerShdw>
                </a:effectLst>
                <a:latin typeface="Tahoma"/>
              </a:rPr>
            </a:br>
            <a:r>
              <a:rPr lang="en-US" sz="4000" b="1" i="1" kern="0" dirty="0">
                <a:solidFill>
                  <a:srgbClr val="000000">
                    <a:lumMod val="75000"/>
                  </a:srgbClr>
                </a:solidFill>
                <a:effectLst>
                  <a:outerShdw blurRad="38100" dist="38100" dir="2700000" algn="tl">
                    <a:srgbClr val="C0C0C0"/>
                  </a:outerShdw>
                </a:effectLst>
                <a:latin typeface="Tahoma"/>
              </a:rPr>
              <a:t>USGS 3D Elevation Program</a:t>
            </a:r>
            <a:r>
              <a:rPr lang="en-US" sz="3600" b="1" i="1" kern="0" dirty="0">
                <a:solidFill>
                  <a:srgbClr val="000000">
                    <a:lumMod val="75000"/>
                  </a:srgbClr>
                </a:solidFill>
                <a:effectLst>
                  <a:outerShdw blurRad="38100" dist="38100" dir="2700000" algn="tl">
                    <a:srgbClr val="C0C0C0"/>
                  </a:outerShdw>
                </a:effectLst>
                <a:latin typeface="Tahoma"/>
              </a:rPr>
              <a:t/>
            </a:r>
            <a:br>
              <a:rPr lang="en-US" sz="3600" b="1" i="1" kern="0" dirty="0">
                <a:solidFill>
                  <a:srgbClr val="000000">
                    <a:lumMod val="75000"/>
                  </a:srgbClr>
                </a:solidFill>
                <a:effectLst>
                  <a:outerShdw blurRad="38100" dist="38100" dir="2700000" algn="tl">
                    <a:srgbClr val="C0C0C0"/>
                  </a:outerShdw>
                </a:effectLst>
                <a:latin typeface="Tahoma"/>
              </a:rPr>
            </a:br>
            <a:endParaRPr lang="en-US" sz="4800" b="1" i="1" kern="0" dirty="0">
              <a:solidFill>
                <a:srgbClr val="0070C0"/>
              </a:solidFill>
              <a:effectLst>
                <a:outerShdw blurRad="38100" dist="38100" dir="2700000" algn="tl">
                  <a:srgbClr val="C0C0C0"/>
                </a:outerShdw>
              </a:effectLst>
              <a:latin typeface="Tahoma"/>
            </a:endParaRPr>
          </a:p>
        </p:txBody>
      </p:sp>
    </p:spTree>
    <p:extLst>
      <p:ext uri="{BB962C8B-B14F-4D97-AF65-F5344CB8AC3E}">
        <p14:creationId xmlns:p14="http://schemas.microsoft.com/office/powerpoint/2010/main" val="340020347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464"/>
            <a:ext cx="9144000" cy="6854536"/>
          </a:xfrm>
        </p:spPr>
      </p:pic>
    </p:spTree>
    <p:extLst>
      <p:ext uri="{BB962C8B-B14F-4D97-AF65-F5344CB8AC3E}">
        <p14:creationId xmlns:p14="http://schemas.microsoft.com/office/powerpoint/2010/main" val="37680255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295400" y="2438400"/>
            <a:ext cx="7772400" cy="1143000"/>
          </a:xfrm>
        </p:spPr>
        <p:txBody>
          <a:bodyPr/>
          <a:lstStyle/>
          <a:p>
            <a:pPr algn="ctr"/>
            <a:r>
              <a:rPr lang="en-US" dirty="0"/>
              <a:t>Questions???</a:t>
            </a:r>
          </a:p>
        </p:txBody>
      </p:sp>
      <p:sp>
        <p:nvSpPr>
          <p:cNvPr id="218116" name="Rectangle 4"/>
          <p:cNvSpPr>
            <a:spLocks noGrp="1" noChangeArrowheads="1"/>
          </p:cNvSpPr>
          <p:nvPr>
            <p:ph type="body" idx="1"/>
          </p:nvPr>
        </p:nvSpPr>
        <p:spPr>
          <a:noFill/>
          <a:ln/>
        </p:spPr>
        <p:txBody>
          <a:bodyPr/>
          <a:lstStyle/>
          <a:p>
            <a:pPr lvl="3"/>
            <a:endParaRPr lang="en-US" sz="2400" b="1" dirty="0"/>
          </a:p>
          <a:p>
            <a:pPr>
              <a:buFontTx/>
              <a:buNone/>
            </a:pPr>
            <a:endParaRPr lang="en-US" sz="2000" b="1" dirty="0"/>
          </a:p>
        </p:txBody>
      </p:sp>
    </p:spTree>
    <p:extLst>
      <p:ext uri="{BB962C8B-B14F-4D97-AF65-F5344CB8AC3E}">
        <p14:creationId xmlns:p14="http://schemas.microsoft.com/office/powerpoint/2010/main" val="7140176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OIR – GIS Services function:</a:t>
            </a:r>
          </a:p>
          <a:p>
            <a:pPr lvl="1"/>
            <a:r>
              <a:rPr lang="en-US" dirty="0" smtClean="0"/>
              <a:t>Lead GIS coordination efforts at State level</a:t>
            </a:r>
          </a:p>
          <a:p>
            <a:pPr lvl="1"/>
            <a:r>
              <a:rPr lang="en-US" dirty="0" smtClean="0"/>
              <a:t>Develop framework GIS datasets</a:t>
            </a:r>
          </a:p>
          <a:p>
            <a:pPr lvl="1"/>
            <a:r>
              <a:rPr lang="en-US" dirty="0" smtClean="0"/>
              <a:t>Host / share geospatial data via </a:t>
            </a:r>
            <a:r>
              <a:rPr lang="en-US" dirty="0" err="1" smtClean="0"/>
              <a:t>TNMap</a:t>
            </a:r>
            <a:endParaRPr lang="en-US" dirty="0" smtClean="0"/>
          </a:p>
          <a:p>
            <a:pPr lvl="1"/>
            <a:r>
              <a:rPr lang="en-US" dirty="0" smtClean="0"/>
              <a:t>http://tnmap.tn.gov</a:t>
            </a:r>
          </a:p>
          <a:p>
            <a:pPr lvl="1"/>
            <a:r>
              <a:rPr lang="en-US" dirty="0" smtClean="0"/>
              <a:t>Develop GIS applications for State agencies</a:t>
            </a:r>
            <a:endParaRPr lang="en-US" dirty="0"/>
          </a:p>
        </p:txBody>
      </p:sp>
      <p:sp>
        <p:nvSpPr>
          <p:cNvPr id="4" name="Rectangle 4"/>
          <p:cNvSpPr>
            <a:spLocks noGrp="1" noChangeArrowheads="1"/>
          </p:cNvSpPr>
          <p:nvPr>
            <p:ph type="title"/>
          </p:nvPr>
        </p:nvSpPr>
        <p:spPr bwMode="auto">
          <a:xfrm>
            <a:off x="1219200" y="277624"/>
            <a:ext cx="7772400" cy="892552"/>
          </a:xfrm>
          <a:prstGeom prst="rect">
            <a:avLst/>
          </a:prstGeom>
          <a:noFill/>
          <a:ln w="9525">
            <a:noFill/>
            <a:miter lim="800000"/>
            <a:headEnd/>
            <a:tailEnd/>
          </a:ln>
        </p:spPr>
        <p:txBody>
          <a:bodyPr>
            <a:spAutoFit/>
          </a:bodyPr>
          <a:lstStyle/>
          <a:p>
            <a:pPr algn="ctr"/>
            <a:r>
              <a:rPr lang="en-US" sz="2000" dirty="0">
                <a:solidFill>
                  <a:srgbClr val="000000"/>
                </a:solidFill>
                <a:latin typeface="Calibri" pitchFamily="34" charset="0"/>
              </a:rPr>
              <a:t/>
            </a:r>
            <a:br>
              <a:rPr lang="en-US" sz="2000" dirty="0">
                <a:solidFill>
                  <a:srgbClr val="000000"/>
                </a:solidFill>
                <a:latin typeface="Calibri" pitchFamily="34" charset="0"/>
              </a:rPr>
            </a:br>
            <a:r>
              <a:rPr lang="en-US" sz="3200" b="1" i="1" dirty="0" smtClean="0">
                <a:solidFill>
                  <a:srgbClr val="000068"/>
                </a:solidFill>
                <a:effectLst>
                  <a:outerShdw blurRad="38100" dist="38100" dir="2700000" algn="tl">
                    <a:srgbClr val="C0C0C0"/>
                  </a:outerShdw>
                </a:effectLst>
                <a:latin typeface="Tahoma" pitchFamily="34" charset="0"/>
              </a:rPr>
              <a:t>GIS Background</a:t>
            </a:r>
            <a:endParaRPr lang="en-US" sz="3200" b="1" i="1" dirty="0">
              <a:solidFill>
                <a:srgbClr val="000068"/>
              </a:solidFill>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42695893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4294967295"/>
          </p:nvPr>
        </p:nvSpPr>
        <p:spPr>
          <a:xfrm>
            <a:off x="1066800" y="1524000"/>
            <a:ext cx="8382000" cy="4683125"/>
          </a:xfrm>
        </p:spPr>
        <p:txBody>
          <a:bodyPr/>
          <a:lstStyle/>
          <a:p>
            <a:pPr lvl="1">
              <a:lnSpc>
                <a:spcPct val="90000"/>
              </a:lnSpc>
              <a:buFontTx/>
              <a:buChar char="•"/>
            </a:pPr>
            <a:r>
              <a:rPr lang="en-US" dirty="0" smtClean="0"/>
              <a:t>Acquire nationwide high res. </a:t>
            </a:r>
            <a:r>
              <a:rPr lang="en-US" dirty="0" err="1" smtClean="0"/>
              <a:t>LiDAR</a:t>
            </a:r>
            <a:r>
              <a:rPr lang="en-US" dirty="0" smtClean="0"/>
              <a:t> elevation data</a:t>
            </a:r>
          </a:p>
          <a:p>
            <a:pPr lvl="1">
              <a:lnSpc>
                <a:spcPct val="90000"/>
              </a:lnSpc>
              <a:buFontTx/>
              <a:buChar char="•"/>
            </a:pPr>
            <a:r>
              <a:rPr lang="en-US" dirty="0" smtClean="0"/>
              <a:t>Backed by a comprehensive business plan (2011)</a:t>
            </a:r>
          </a:p>
          <a:p>
            <a:pPr lvl="1">
              <a:lnSpc>
                <a:spcPct val="90000"/>
              </a:lnSpc>
              <a:buFontTx/>
              <a:buChar char="•"/>
            </a:pPr>
            <a:r>
              <a:rPr lang="en-US" dirty="0" smtClean="0"/>
              <a:t>Estimated annual benefits of $1.2 billion nationwide</a:t>
            </a:r>
          </a:p>
          <a:p>
            <a:pPr lvl="1">
              <a:lnSpc>
                <a:spcPct val="90000"/>
              </a:lnSpc>
              <a:buFontTx/>
              <a:buChar char="•"/>
            </a:pPr>
            <a:r>
              <a:rPr lang="en-US" dirty="0" smtClean="0"/>
              <a:t>Goal to start data production in 2015</a:t>
            </a:r>
          </a:p>
          <a:p>
            <a:pPr lvl="1">
              <a:lnSpc>
                <a:spcPct val="90000"/>
              </a:lnSpc>
              <a:buFontTx/>
              <a:buChar char="•"/>
            </a:pPr>
            <a:r>
              <a:rPr lang="en-US" dirty="0" smtClean="0"/>
              <a:t>Looking to establish partnerships/collaboration on funding the program now (Broad Area Announcement)</a:t>
            </a:r>
          </a:p>
          <a:p>
            <a:pPr lvl="1">
              <a:lnSpc>
                <a:spcPct val="90000"/>
              </a:lnSpc>
              <a:buFontTx/>
              <a:buChar char="•"/>
            </a:pPr>
            <a:r>
              <a:rPr lang="en-US" dirty="0" smtClean="0"/>
              <a:t>USGS is proposing contributions up to 50%</a:t>
            </a:r>
          </a:p>
          <a:p>
            <a:pPr lvl="1">
              <a:lnSpc>
                <a:spcPct val="90000"/>
              </a:lnSpc>
              <a:buFontTx/>
              <a:buChar char="•"/>
            </a:pPr>
            <a:r>
              <a:rPr lang="en-US" dirty="0" smtClean="0"/>
              <a:t>Seeking proposals from 3DEP supporters at Fed, State, and local gov. levels</a:t>
            </a:r>
          </a:p>
          <a:p>
            <a:pPr lvl="1">
              <a:lnSpc>
                <a:spcPct val="90000"/>
              </a:lnSpc>
              <a:buNone/>
            </a:pPr>
            <a:endParaRPr lang="en-US" sz="2400" dirty="0" smtClean="0"/>
          </a:p>
        </p:txBody>
      </p:sp>
      <p:sp>
        <p:nvSpPr>
          <p:cNvPr id="77826" name="Rectangle 4"/>
          <p:cNvSpPr>
            <a:spLocks noChangeArrowheads="1"/>
          </p:cNvSpPr>
          <p:nvPr/>
        </p:nvSpPr>
        <p:spPr bwMode="auto">
          <a:xfrm>
            <a:off x="990600" y="76200"/>
            <a:ext cx="7772400" cy="892552"/>
          </a:xfrm>
          <a:prstGeom prst="rect">
            <a:avLst/>
          </a:prstGeom>
          <a:noFill/>
          <a:ln w="9525">
            <a:noFill/>
            <a:miter lim="800000"/>
            <a:headEnd/>
            <a:tailEnd/>
          </a:ln>
        </p:spPr>
        <p:txBody>
          <a:bodyPr>
            <a:spAutoFit/>
          </a:bodyPr>
          <a:lstStyle/>
          <a:p>
            <a:pPr algn="ctr" fontAlgn="base">
              <a:spcBef>
                <a:spcPct val="0"/>
              </a:spcBef>
              <a:spcAft>
                <a:spcPct val="0"/>
              </a:spcAft>
            </a:pPr>
            <a:r>
              <a:rPr lang="en-US" sz="2000" dirty="0">
                <a:solidFill>
                  <a:srgbClr val="000000"/>
                </a:solidFill>
                <a:latin typeface="Calibri" pitchFamily="34" charset="0"/>
              </a:rPr>
              <a:t/>
            </a:r>
            <a:br>
              <a:rPr lang="en-US" sz="2000" dirty="0">
                <a:solidFill>
                  <a:srgbClr val="000000"/>
                </a:solidFill>
                <a:latin typeface="Calibri" pitchFamily="34" charset="0"/>
              </a:rPr>
            </a:br>
            <a:r>
              <a:rPr lang="en-US" sz="3200" b="1" i="1" dirty="0">
                <a:solidFill>
                  <a:srgbClr val="000068"/>
                </a:solidFill>
                <a:effectLst>
                  <a:outerShdw blurRad="38100" dist="38100" dir="2700000" algn="tl">
                    <a:srgbClr val="C0C0C0"/>
                  </a:outerShdw>
                </a:effectLst>
                <a:latin typeface="Tahoma" pitchFamily="34" charset="0"/>
              </a:rPr>
              <a:t>USGS 3DEP Program Summary</a:t>
            </a:r>
          </a:p>
        </p:txBody>
      </p:sp>
    </p:spTree>
    <p:extLst>
      <p:ext uri="{BB962C8B-B14F-4D97-AF65-F5344CB8AC3E}">
        <p14:creationId xmlns:p14="http://schemas.microsoft.com/office/powerpoint/2010/main" val="31503211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5">
                                            <p:txEl>
                                              <p:pRg st="1" end="1"/>
                                            </p:txEl>
                                          </p:spTgt>
                                        </p:tgtEl>
                                        <p:attrNameLst>
                                          <p:attrName>style.visibility</p:attrName>
                                        </p:attrNameLst>
                                      </p:cBhvr>
                                      <p:to>
                                        <p:strVal val="visible"/>
                                      </p:to>
                                    </p:set>
                                    <p:anim calcmode="lin" valueType="num">
                                      <p:cBhvr additive="base">
                                        <p:cTn id="7" dur="500" fill="hold"/>
                                        <p:tgtEl>
                                          <p:spTgt spid="778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825">
                                            <p:txEl>
                                              <p:pRg st="2" end="2"/>
                                            </p:txEl>
                                          </p:spTgt>
                                        </p:tgtEl>
                                        <p:attrNameLst>
                                          <p:attrName>style.visibility</p:attrName>
                                        </p:attrNameLst>
                                      </p:cBhvr>
                                      <p:to>
                                        <p:strVal val="visible"/>
                                      </p:to>
                                    </p:set>
                                    <p:anim calcmode="lin" valueType="num">
                                      <p:cBhvr additive="base">
                                        <p:cTn id="13" dur="500" fill="hold"/>
                                        <p:tgtEl>
                                          <p:spTgt spid="7782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825">
                                            <p:txEl>
                                              <p:pRg st="3" end="3"/>
                                            </p:txEl>
                                          </p:spTgt>
                                        </p:tgtEl>
                                        <p:attrNameLst>
                                          <p:attrName>style.visibility</p:attrName>
                                        </p:attrNameLst>
                                      </p:cBhvr>
                                      <p:to>
                                        <p:strVal val="visible"/>
                                      </p:to>
                                    </p:set>
                                    <p:anim calcmode="lin" valueType="num">
                                      <p:cBhvr additive="base">
                                        <p:cTn id="19" dur="500" fill="hold"/>
                                        <p:tgtEl>
                                          <p:spTgt spid="7782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825">
                                            <p:txEl>
                                              <p:pRg st="4" end="4"/>
                                            </p:txEl>
                                          </p:spTgt>
                                        </p:tgtEl>
                                        <p:attrNameLst>
                                          <p:attrName>style.visibility</p:attrName>
                                        </p:attrNameLst>
                                      </p:cBhvr>
                                      <p:to>
                                        <p:strVal val="visible"/>
                                      </p:to>
                                    </p:set>
                                    <p:anim calcmode="lin" valueType="num">
                                      <p:cBhvr additive="base">
                                        <p:cTn id="25" dur="500" fill="hold"/>
                                        <p:tgtEl>
                                          <p:spTgt spid="7782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7825">
                                            <p:txEl>
                                              <p:pRg st="5" end="5"/>
                                            </p:txEl>
                                          </p:spTgt>
                                        </p:tgtEl>
                                        <p:attrNameLst>
                                          <p:attrName>style.visibility</p:attrName>
                                        </p:attrNameLst>
                                      </p:cBhvr>
                                      <p:to>
                                        <p:strVal val="visible"/>
                                      </p:to>
                                    </p:set>
                                    <p:anim calcmode="lin" valueType="num">
                                      <p:cBhvr additive="base">
                                        <p:cTn id="31" dur="500" fill="hold"/>
                                        <p:tgtEl>
                                          <p:spTgt spid="7782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2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825">
                                            <p:txEl>
                                              <p:pRg st="6" end="6"/>
                                            </p:txEl>
                                          </p:spTgt>
                                        </p:tgtEl>
                                        <p:attrNameLst>
                                          <p:attrName>style.visibility</p:attrName>
                                        </p:attrNameLst>
                                      </p:cBhvr>
                                      <p:to>
                                        <p:strVal val="visible"/>
                                      </p:to>
                                    </p:set>
                                    <p:anim calcmode="lin" valueType="num">
                                      <p:cBhvr additive="base">
                                        <p:cTn id="37" dur="500" fill="hold"/>
                                        <p:tgtEl>
                                          <p:spTgt spid="7782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8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435100" y="457200"/>
            <a:ext cx="7556500" cy="517525"/>
          </a:xfrm>
        </p:spPr>
        <p:txBody>
          <a:bodyPr/>
          <a:lstStyle/>
          <a:p>
            <a:pPr eaLnBrk="1" hangingPunct="1"/>
            <a:r>
              <a:rPr lang="en-US" altLang="en-US" sz="3000" dirty="0" smtClean="0"/>
              <a:t>Benefits for Top Business Uses</a:t>
            </a:r>
          </a:p>
        </p:txBody>
      </p:sp>
      <p:graphicFrame>
        <p:nvGraphicFramePr>
          <p:cNvPr id="8" name="Table 7"/>
          <p:cNvGraphicFramePr>
            <a:graphicFrameLocks noGrp="1"/>
          </p:cNvGraphicFramePr>
          <p:nvPr>
            <p:extLst>
              <p:ext uri="{D42A27DB-BD31-4B8C-83A1-F6EECF244321}">
                <p14:modId xmlns:p14="http://schemas.microsoft.com/office/powerpoint/2010/main" val="1764396495"/>
              </p:ext>
            </p:extLst>
          </p:nvPr>
        </p:nvGraphicFramePr>
        <p:xfrm>
          <a:off x="1158875" y="1101725"/>
          <a:ext cx="7527925" cy="5070477"/>
        </p:xfrm>
        <a:graphic>
          <a:graphicData uri="http://schemas.openxmlformats.org/drawingml/2006/table">
            <a:tbl>
              <a:tblPr firstRow="1" firstCol="1" bandRow="1">
                <a:tableStyleId>{5C22544A-7EE6-4342-B048-85BDC9FD1C3A}</a:tableStyleId>
              </a:tblPr>
              <a:tblGrid>
                <a:gridCol w="579831"/>
                <a:gridCol w="4770436"/>
                <a:gridCol w="1181826"/>
                <a:gridCol w="995832"/>
              </a:tblGrid>
              <a:tr h="719015">
                <a:tc>
                  <a:txBody>
                    <a:bodyPr/>
                    <a:lstStyle/>
                    <a:p>
                      <a:endParaRPr lang="en-US" sz="1800" dirty="0"/>
                    </a:p>
                  </a:txBody>
                  <a:tcPr marL="57472" marR="57472"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endParaRPr lang="en-US" sz="1400" b="0" dirty="0">
                        <a:solidFill>
                          <a:schemeClr val="bg1"/>
                        </a:solidFill>
                        <a:effectLst/>
                        <a:latin typeface="Rockwella (Body)"/>
                        <a:ea typeface="Times New Roman"/>
                        <a:cs typeface="Rockwella (Body)"/>
                      </a:endParaRPr>
                    </a:p>
                  </a:txBody>
                  <a:tcPr marL="57472" marR="57472" marT="0"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algn="ctr">
                        <a:lnSpc>
                          <a:spcPct val="115000"/>
                        </a:lnSpc>
                        <a:spcBef>
                          <a:spcPts val="0"/>
                        </a:spcBef>
                        <a:spcAft>
                          <a:spcPts val="0"/>
                        </a:spcAft>
                      </a:pPr>
                      <a:r>
                        <a:rPr lang="en-US" sz="1300" dirty="0" smtClean="0">
                          <a:effectLst/>
                          <a:latin typeface="Rockwella (Body)"/>
                          <a:cs typeface="Rockwella (Body)"/>
                        </a:rPr>
                        <a:t>Annual </a:t>
                      </a:r>
                      <a:r>
                        <a:rPr lang="en-US" sz="1300" dirty="0">
                          <a:effectLst/>
                          <a:latin typeface="Rockwella (Body)"/>
                          <a:cs typeface="Rockwella (Body)"/>
                        </a:rPr>
                        <a:t>Benefits</a:t>
                      </a:r>
                      <a:endParaRPr lang="en-US" sz="1300" dirty="0">
                        <a:effectLst/>
                        <a:latin typeface="Rockwella (Body)"/>
                        <a:ea typeface="Times New Roman"/>
                        <a:cs typeface="Rockwella (Body)"/>
                      </a:endParaRPr>
                    </a:p>
                  </a:txBody>
                  <a:tcPr marL="57472" marR="57472" marT="0" marB="0" anchor="ct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hMerge="1">
                  <a:txBody>
                    <a:bodyPr/>
                    <a:lstStyle/>
                    <a:p>
                      <a:endParaRPr lang="en-US"/>
                    </a:p>
                  </a:txBody>
                  <a:tcPr/>
                </a:tc>
              </a:tr>
              <a:tr h="274345">
                <a:tc>
                  <a:txBody>
                    <a:bodyPr/>
                    <a:lstStyle/>
                    <a:p>
                      <a:r>
                        <a:rPr lang="en-US" sz="1400" b="0" dirty="0" smtClean="0">
                          <a:solidFill>
                            <a:schemeClr val="bg1"/>
                          </a:solidFill>
                        </a:rPr>
                        <a:t>Rank</a:t>
                      </a:r>
                      <a:endParaRPr lang="en-US" sz="1400" b="0" dirty="0">
                        <a:solidFill>
                          <a:schemeClr val="bg1"/>
                        </a:solidFill>
                      </a:endParaRPr>
                    </a:p>
                  </a:txBody>
                  <a:tcPr marL="57472" marR="57472" marT="0" marB="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en-US" sz="1800" dirty="0"/>
                    </a:p>
                  </a:txBody>
                  <a:tcPr marL="57472" marR="57472" marT="0" marB="0" anchor="b">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algn="r">
                        <a:lnSpc>
                          <a:spcPct val="115000"/>
                        </a:lnSpc>
                        <a:spcBef>
                          <a:spcPts val="0"/>
                        </a:spcBef>
                        <a:spcAft>
                          <a:spcPts val="0"/>
                        </a:spcAft>
                      </a:pPr>
                      <a:r>
                        <a:rPr lang="en-US" sz="1400" dirty="0" smtClean="0">
                          <a:solidFill>
                            <a:schemeClr val="bg1"/>
                          </a:solidFill>
                          <a:effectLst/>
                          <a:latin typeface="Rockwella (Body)"/>
                          <a:cs typeface="Rockwella (Body)"/>
                        </a:rPr>
                        <a:t>Conservative</a:t>
                      </a:r>
                      <a:endParaRPr lang="en-US" sz="1400" dirty="0">
                        <a:solidFill>
                          <a:schemeClr val="bg1"/>
                        </a:solidFill>
                        <a:effectLst/>
                        <a:latin typeface="Rockwella (Body)"/>
                        <a:ea typeface="Times New Roman"/>
                        <a:cs typeface="Rockwella (Body)"/>
                      </a:endParaRPr>
                    </a:p>
                  </a:txBody>
                  <a:tcPr marL="57472" marR="57472" marT="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algn="r">
                        <a:lnSpc>
                          <a:spcPct val="115000"/>
                        </a:lnSpc>
                        <a:spcBef>
                          <a:spcPts val="0"/>
                        </a:spcBef>
                        <a:spcAft>
                          <a:spcPts val="0"/>
                        </a:spcAft>
                      </a:pPr>
                      <a:r>
                        <a:rPr lang="en-US" sz="1400" dirty="0" smtClean="0">
                          <a:solidFill>
                            <a:schemeClr val="bg1"/>
                          </a:solidFill>
                          <a:effectLst/>
                          <a:latin typeface="Rockwella (Body)"/>
                          <a:cs typeface="Rockwella (Body)"/>
                        </a:rPr>
                        <a:t>Potential</a:t>
                      </a:r>
                      <a:endParaRPr lang="en-US" sz="1400" dirty="0">
                        <a:solidFill>
                          <a:schemeClr val="bg1"/>
                        </a:solidFill>
                        <a:effectLst/>
                        <a:latin typeface="Rockwella (Body)"/>
                        <a:ea typeface="Times New Roman"/>
                        <a:cs typeface="Rockwella (Body)"/>
                      </a:endParaRPr>
                    </a:p>
                  </a:txBody>
                  <a:tcPr marL="57472" marR="57472" marT="0" marB="0" anchor="b">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324181">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1</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Flood Risk Management</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295M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8EA"/>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502M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2</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Infrastructure and Construction Management</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206M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942M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3</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Natural Resources Conservation</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159M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335M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4</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Agriculture and Precision Farming</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122M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2,011M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5</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Water Supply and Quality</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85M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156M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6</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Wildfire Management, Planning and Response</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76M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159M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6250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7</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Geologic Resource Assessment and Hazard Mitigation</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52M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1,067M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8</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Forest Resources Management</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44M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62M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9</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River and Stream Resource Management</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38M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87M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58341">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10</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Aviation Navigation and Safety</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35M</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ea typeface="Times New Roman"/>
                          <a:cs typeface="Rockwella (Body)"/>
                        </a:rPr>
                        <a:t>$</a:t>
                      </a:r>
                      <a:r>
                        <a:rPr lang="en-US" sz="1400" dirty="0" smtClean="0">
                          <a:effectLst/>
                          <a:latin typeface="Rockwella (Body)"/>
                          <a:ea typeface="Times New Roman"/>
                          <a:cs typeface="Rockwella (Body)"/>
                        </a:rPr>
                        <a:t>56M </a:t>
                      </a: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54555">
                <a:tc>
                  <a:txBody>
                    <a:bodyPr/>
                    <a:lstStyle/>
                    <a:p>
                      <a:pPr marL="0" marR="0" algn="ctr">
                        <a:lnSpc>
                          <a:spcPct val="115000"/>
                        </a:lnSpc>
                        <a:spcBef>
                          <a:spcPts val="0"/>
                        </a:spcBef>
                        <a:spcAft>
                          <a:spcPts val="0"/>
                        </a:spcAft>
                      </a:pPr>
                      <a:r>
                        <a:rPr lang="en-US" sz="2000" b="1" dirty="0" smtClean="0">
                          <a:solidFill>
                            <a:schemeClr val="bg1"/>
                          </a:solidFill>
                          <a:effectLst/>
                          <a:latin typeface="Rockwella (Body)"/>
                          <a:ea typeface="Times New Roman"/>
                          <a:cs typeface="Rockwella (Body)"/>
                        </a:rPr>
                        <a:t>:</a:t>
                      </a:r>
                      <a:endParaRPr lang="en-US" sz="2000" b="1" dirty="0">
                        <a:solidFill>
                          <a:schemeClr val="bg1"/>
                        </a:solidFill>
                        <a:effectLst/>
                        <a:latin typeface="Rockwella (Body)"/>
                        <a:ea typeface="Times New Roman"/>
                        <a:cs typeface="Rockwella (Body)"/>
                      </a:endParaRPr>
                    </a:p>
                  </a:txBody>
                  <a:tcPr marL="57472" marR="57472"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endParaRPr lang="en-US" sz="1400" dirty="0">
                        <a:effectLst/>
                        <a:latin typeface="Rockwella (Body)"/>
                        <a:ea typeface="Times New Roman"/>
                        <a:cs typeface="Rockwella (Body)"/>
                      </a:endParaRPr>
                    </a:p>
                  </a:txBody>
                  <a:tcPr marL="60492" marR="6049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marL="0" marR="0" algn="ctr">
                        <a:lnSpc>
                          <a:spcPct val="115000"/>
                        </a:lnSpc>
                        <a:spcBef>
                          <a:spcPts val="0"/>
                        </a:spcBef>
                        <a:spcAft>
                          <a:spcPts val="0"/>
                        </a:spcAft>
                      </a:pPr>
                      <a:r>
                        <a:rPr lang="en-US" sz="1400" b="0" dirty="0" smtClean="0">
                          <a:solidFill>
                            <a:schemeClr val="bg1"/>
                          </a:solidFill>
                          <a:effectLst/>
                          <a:latin typeface="Rockwella (Body)"/>
                          <a:ea typeface="Times New Roman"/>
                          <a:cs typeface="Rockwella (Body)"/>
                        </a:rPr>
                        <a:t>20</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nSpc>
                          <a:spcPct val="115000"/>
                        </a:lnSpc>
                        <a:spcBef>
                          <a:spcPts val="0"/>
                        </a:spcBef>
                        <a:spcAft>
                          <a:spcPts val="0"/>
                        </a:spcAft>
                      </a:pPr>
                      <a:r>
                        <a:rPr lang="en-US" sz="1400" b="0" dirty="0">
                          <a:solidFill>
                            <a:schemeClr val="bg1"/>
                          </a:solidFill>
                          <a:effectLst/>
                          <a:latin typeface="Rockwella (Body)"/>
                          <a:cs typeface="Rockwella (Body)"/>
                        </a:rPr>
                        <a:t>Land Navigation and Safety</a:t>
                      </a:r>
                      <a:endParaRPr lang="en-US" sz="1400" b="0" dirty="0">
                        <a:solidFill>
                          <a:schemeClr val="bg1"/>
                        </a:solidFill>
                        <a:effectLst/>
                        <a:latin typeface="Rockwella (Body)"/>
                        <a:ea typeface="Times New Roman"/>
                        <a:cs typeface="Rockwella (Body)"/>
                      </a:endParaRPr>
                    </a:p>
                  </a:txBody>
                  <a:tcPr marL="57472" marR="57472" marT="0" marB="0"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77E"/>
                    </a:solidFill>
                  </a:tcPr>
                </a:tc>
                <a:tc>
                  <a:txBody>
                    <a:bodyPr/>
                    <a:lstStyle/>
                    <a:p>
                      <a:pPr marL="0" marR="0" algn="r">
                        <a:lnSpc>
                          <a:spcPct val="115000"/>
                        </a:lnSpc>
                        <a:spcBef>
                          <a:spcPts val="0"/>
                        </a:spcBef>
                        <a:spcAft>
                          <a:spcPts val="0"/>
                        </a:spcAft>
                      </a:pPr>
                      <a:r>
                        <a:rPr lang="en-US" sz="1400" dirty="0">
                          <a:effectLst/>
                          <a:latin typeface="Rockwella (Body)"/>
                          <a:cs typeface="Rockwella (Body)"/>
                        </a:rPr>
                        <a:t>$</a:t>
                      </a:r>
                      <a:r>
                        <a:rPr lang="en-US" sz="1400" dirty="0" smtClean="0">
                          <a:effectLst/>
                          <a:latin typeface="Rockwella (Body)"/>
                          <a:cs typeface="Rockwella (Body)"/>
                        </a:rPr>
                        <a:t>0.2M</a:t>
                      </a:r>
                      <a:endParaRPr lang="en-US" sz="1400" dirty="0">
                        <a:effectLst/>
                        <a:latin typeface="Rockwella (Body)"/>
                        <a:ea typeface="Times New Roman"/>
                        <a:cs typeface="Rockwella (Body)"/>
                      </a:endParaRPr>
                    </a:p>
                  </a:txBody>
                  <a:tcPr marL="57472" marR="57472"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5000"/>
                        </a:lnSpc>
                        <a:spcBef>
                          <a:spcPts val="0"/>
                        </a:spcBef>
                        <a:spcAft>
                          <a:spcPts val="0"/>
                        </a:spcAft>
                      </a:pPr>
                      <a:r>
                        <a:rPr lang="en-US" sz="1400" dirty="0">
                          <a:effectLst/>
                          <a:latin typeface="Rockwella (Body)"/>
                          <a:cs typeface="Rockwella (Body)"/>
                        </a:rPr>
                        <a:t>$</a:t>
                      </a:r>
                      <a:r>
                        <a:rPr lang="en-US" sz="1400" dirty="0" smtClean="0">
                          <a:effectLst/>
                          <a:latin typeface="Rockwella (Body)"/>
                          <a:cs typeface="Rockwella (Body)"/>
                        </a:rPr>
                        <a:t>7,125M</a:t>
                      </a:r>
                      <a:endParaRPr lang="en-US" sz="1400" dirty="0">
                        <a:effectLst/>
                        <a:latin typeface="Rockwella (Body)"/>
                        <a:ea typeface="Times New Roman"/>
                        <a:cs typeface="Rockwella (Body)"/>
                      </a:endParaRPr>
                    </a:p>
                  </a:txBody>
                  <a:tcPr marL="57472" marR="57472" marT="0" marB="0"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08615">
                <a:tc>
                  <a:txBody>
                    <a:bodyPr/>
                    <a:lstStyle/>
                    <a:p>
                      <a:pPr algn="ctr"/>
                      <a:endParaRPr lang="en-US" sz="1400" b="1" dirty="0">
                        <a:solidFill>
                          <a:schemeClr val="bg1"/>
                        </a:solidFill>
                        <a:latin typeface="Rockwella (Body)"/>
                        <a:cs typeface="Rockwella (Body)"/>
                      </a:endParaRPr>
                    </a:p>
                  </a:txBody>
                  <a:tcPr marL="80657" marR="80657" marT="40332" marB="40332"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577E"/>
                    </a:solidFill>
                  </a:tcPr>
                </a:tc>
                <a:tc>
                  <a:txBody>
                    <a:bodyPr/>
                    <a:lstStyle/>
                    <a:p>
                      <a:pPr algn="l"/>
                      <a:r>
                        <a:rPr lang="en-US" sz="1400" b="1" dirty="0" smtClean="0">
                          <a:solidFill>
                            <a:schemeClr val="bg1"/>
                          </a:solidFill>
                          <a:latin typeface="Rockwella (Body)"/>
                          <a:cs typeface="Rockwella (Body)"/>
                        </a:rPr>
                        <a:t>Total for all Business Uses (1 – 27)</a:t>
                      </a:r>
                      <a:endParaRPr lang="en-US" sz="1400" b="1" dirty="0">
                        <a:solidFill>
                          <a:schemeClr val="bg1"/>
                        </a:solidFill>
                        <a:latin typeface="Rockwella (Body)"/>
                        <a:cs typeface="Rockwella (Body)"/>
                      </a:endParaRPr>
                    </a:p>
                  </a:txBody>
                  <a:tcPr marL="80657" marR="80657" marT="40332" marB="40332"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577E"/>
                    </a:solidFill>
                  </a:tcPr>
                </a:tc>
                <a:tc>
                  <a:txBody>
                    <a:bodyPr/>
                    <a:lstStyle/>
                    <a:p>
                      <a:pPr algn="r"/>
                      <a:r>
                        <a:rPr lang="en-US" sz="1400" b="1" dirty="0" smtClean="0">
                          <a:latin typeface="Rockwella (Body)"/>
                          <a:cs typeface="Rockwella (Body)"/>
                        </a:rPr>
                        <a:t>$1.2B</a:t>
                      </a:r>
                      <a:endParaRPr lang="en-US" sz="1400" b="1" dirty="0">
                        <a:latin typeface="Rockwella (Body)"/>
                        <a:cs typeface="Rockwella (Body)"/>
                      </a:endParaRPr>
                    </a:p>
                  </a:txBody>
                  <a:tcPr marL="80657" marR="80657" marT="40332" marB="403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1400" b="1" dirty="0" smtClean="0">
                          <a:solidFill>
                            <a:schemeClr val="tx1"/>
                          </a:solidFill>
                          <a:latin typeface="Rockwella (Body)"/>
                          <a:cs typeface="Rockwella (Body)"/>
                        </a:rPr>
                        <a:t>$13B</a:t>
                      </a:r>
                      <a:endParaRPr lang="en-US" sz="1400" b="1" dirty="0">
                        <a:solidFill>
                          <a:schemeClr val="tx1"/>
                        </a:solidFill>
                        <a:latin typeface="Rockwella (Body)"/>
                        <a:cs typeface="Rockwella (Body)"/>
                      </a:endParaRPr>
                    </a:p>
                  </a:txBody>
                  <a:tcPr marL="80657" marR="80657" marT="40332" marB="40332"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12367" name="Slide Number Placeholder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fld id="{65FED642-E3C8-4C1B-9045-BD487ED03E02}" type="slidenum">
              <a:rPr lang="en-US" smtClean="0">
                <a:solidFill>
                  <a:srgbClr val="FFFFFF"/>
                </a:solidFill>
              </a:rPr>
              <a:pPr eaLnBrk="1" hangingPunct="1">
                <a:defRPr/>
              </a:pPr>
              <a:t>4</a:t>
            </a:fld>
            <a:endParaRPr lang="en-US" smtClean="0">
              <a:solidFill>
                <a:srgbClr val="FFFFFF"/>
              </a:solidFill>
            </a:endParaRPr>
          </a:p>
        </p:txBody>
      </p:sp>
    </p:spTree>
    <p:extLst>
      <p:ext uri="{BB962C8B-B14F-4D97-AF65-F5344CB8AC3E}">
        <p14:creationId xmlns:p14="http://schemas.microsoft.com/office/powerpoint/2010/main" val="7491460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4294967295"/>
          </p:nvPr>
        </p:nvSpPr>
        <p:spPr>
          <a:xfrm>
            <a:off x="1143000" y="990600"/>
            <a:ext cx="8382000" cy="4759325"/>
          </a:xfrm>
        </p:spPr>
        <p:txBody>
          <a:bodyPr/>
          <a:lstStyle/>
          <a:p>
            <a:pPr eaLnBrk="1" hangingPunct="1">
              <a:lnSpc>
                <a:spcPct val="150000"/>
              </a:lnSpc>
              <a:spcBef>
                <a:spcPct val="0"/>
              </a:spcBef>
            </a:pPr>
            <a:r>
              <a:rPr lang="en-US" sz="2400" b="1" i="1" dirty="0" smtClean="0"/>
              <a:t>Approximately 20% coverage in the state</a:t>
            </a:r>
          </a:p>
          <a:p>
            <a:pPr eaLnBrk="1" hangingPunct="1">
              <a:lnSpc>
                <a:spcPct val="150000"/>
              </a:lnSpc>
              <a:spcBef>
                <a:spcPct val="0"/>
              </a:spcBef>
            </a:pPr>
            <a:r>
              <a:rPr lang="en-US" sz="2400" b="1" i="1" dirty="0" smtClean="0"/>
              <a:t>Estimated cost of remaining 80% is:  $6 million</a:t>
            </a:r>
          </a:p>
          <a:p>
            <a:pPr lvl="1">
              <a:lnSpc>
                <a:spcPct val="90000"/>
              </a:lnSpc>
              <a:buFontTx/>
              <a:buNone/>
            </a:pPr>
            <a:endParaRPr lang="en-US" sz="2000" dirty="0" smtClean="0"/>
          </a:p>
          <a:p>
            <a:pPr lvl="1">
              <a:lnSpc>
                <a:spcPct val="90000"/>
              </a:lnSpc>
              <a:buNone/>
            </a:pPr>
            <a:r>
              <a:rPr lang="en-US" sz="2000" dirty="0" smtClean="0"/>
              <a:t>Map of existing</a:t>
            </a:r>
          </a:p>
          <a:p>
            <a:pPr lvl="1">
              <a:lnSpc>
                <a:spcPct val="90000"/>
              </a:lnSpc>
              <a:buNone/>
            </a:pPr>
            <a:r>
              <a:rPr lang="en-US" sz="2000" dirty="0" err="1" smtClean="0"/>
              <a:t>LiDAR</a:t>
            </a:r>
            <a:r>
              <a:rPr lang="en-US" sz="2000" dirty="0" smtClean="0"/>
              <a:t> coverage</a:t>
            </a:r>
          </a:p>
          <a:p>
            <a:pPr lvl="1">
              <a:lnSpc>
                <a:spcPct val="90000"/>
              </a:lnSpc>
              <a:buNone/>
            </a:pPr>
            <a:endParaRPr lang="en-US" sz="2000" dirty="0" smtClean="0"/>
          </a:p>
          <a:p>
            <a:pPr lvl="1">
              <a:lnSpc>
                <a:spcPct val="90000"/>
              </a:lnSpc>
              <a:buNone/>
            </a:pPr>
            <a:r>
              <a:rPr lang="en-US" sz="2000" dirty="0"/>
              <a:t>http://gis.tn.gov/</a:t>
            </a:r>
            <a:endParaRPr lang="en-US" sz="2000" dirty="0" smtClean="0"/>
          </a:p>
        </p:txBody>
      </p:sp>
      <p:sp>
        <p:nvSpPr>
          <p:cNvPr id="77826" name="Rectangle 4"/>
          <p:cNvSpPr>
            <a:spLocks noChangeArrowheads="1"/>
          </p:cNvSpPr>
          <p:nvPr/>
        </p:nvSpPr>
        <p:spPr bwMode="auto">
          <a:xfrm>
            <a:off x="304800" y="76200"/>
            <a:ext cx="7772400" cy="892552"/>
          </a:xfrm>
          <a:prstGeom prst="rect">
            <a:avLst/>
          </a:prstGeom>
          <a:noFill/>
          <a:ln w="9525">
            <a:noFill/>
            <a:miter lim="800000"/>
            <a:headEnd/>
            <a:tailEnd/>
          </a:ln>
        </p:spPr>
        <p:txBody>
          <a:bodyPr>
            <a:spAutoFit/>
          </a:bodyPr>
          <a:lstStyle/>
          <a:p>
            <a:pPr algn="ctr" fontAlgn="base">
              <a:spcBef>
                <a:spcPct val="0"/>
              </a:spcBef>
              <a:spcAft>
                <a:spcPct val="0"/>
              </a:spcAft>
            </a:pPr>
            <a:r>
              <a:rPr lang="en-US" sz="2000" dirty="0">
                <a:solidFill>
                  <a:srgbClr val="000000"/>
                </a:solidFill>
                <a:latin typeface="Calibri" pitchFamily="34" charset="0"/>
              </a:rPr>
              <a:t/>
            </a:r>
            <a:br>
              <a:rPr lang="en-US" sz="2000" dirty="0">
                <a:solidFill>
                  <a:srgbClr val="000000"/>
                </a:solidFill>
                <a:latin typeface="Calibri" pitchFamily="34" charset="0"/>
              </a:rPr>
            </a:br>
            <a:r>
              <a:rPr lang="en-US" sz="3200" b="1" i="1" dirty="0">
                <a:solidFill>
                  <a:srgbClr val="000068"/>
                </a:solidFill>
                <a:effectLst>
                  <a:outerShdw blurRad="38100" dist="38100" dir="2700000" algn="tl">
                    <a:srgbClr val="C0C0C0"/>
                  </a:outerShdw>
                </a:effectLst>
                <a:latin typeface="Tahoma" pitchFamily="34" charset="0"/>
              </a:rPr>
              <a:t>Existing </a:t>
            </a:r>
            <a:r>
              <a:rPr lang="en-US" sz="3200" b="1" i="1" dirty="0" err="1">
                <a:solidFill>
                  <a:srgbClr val="000068"/>
                </a:solidFill>
                <a:effectLst>
                  <a:outerShdw blurRad="38100" dist="38100" dir="2700000" algn="tl">
                    <a:srgbClr val="C0C0C0"/>
                  </a:outerShdw>
                </a:effectLst>
                <a:latin typeface="Tahoma" pitchFamily="34" charset="0"/>
              </a:rPr>
              <a:t>LiDAR</a:t>
            </a:r>
            <a:r>
              <a:rPr lang="en-US" sz="3200" b="1" i="1" dirty="0">
                <a:solidFill>
                  <a:srgbClr val="000068"/>
                </a:solidFill>
                <a:effectLst>
                  <a:outerShdw blurRad="38100" dist="38100" dir="2700000" algn="tl">
                    <a:srgbClr val="C0C0C0"/>
                  </a:outerShdw>
                </a:effectLst>
                <a:latin typeface="Tahoma" pitchFamily="34" charset="0"/>
              </a:rPr>
              <a:t> in TN</a:t>
            </a:r>
          </a:p>
        </p:txBody>
      </p:sp>
      <p:pic>
        <p:nvPicPr>
          <p:cNvPr id="77827" name="Picture 7" descr="GISlogo_1x1.png"/>
          <p:cNvPicPr>
            <a:picLocks noChangeAspect="1"/>
          </p:cNvPicPr>
          <p:nvPr/>
        </p:nvPicPr>
        <p:blipFill>
          <a:blip r:embed="rId3" cstate="print"/>
          <a:srcRect/>
          <a:stretch>
            <a:fillRect/>
          </a:stretch>
        </p:blipFill>
        <p:spPr bwMode="auto">
          <a:xfrm>
            <a:off x="7543800" y="228600"/>
            <a:ext cx="1295400" cy="1087438"/>
          </a:xfrm>
          <a:prstGeom prst="rect">
            <a:avLst/>
          </a:prstGeom>
          <a:noFill/>
          <a:ln w="9525">
            <a:noFill/>
            <a:miter lim="800000"/>
            <a:headEnd/>
            <a:tailEnd/>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2209800"/>
            <a:ext cx="4912659" cy="3796146"/>
          </a:xfrm>
          <a:prstGeom prst="rect">
            <a:avLst/>
          </a:prstGeom>
        </p:spPr>
      </p:pic>
    </p:spTree>
    <p:extLst>
      <p:ext uri="{BB962C8B-B14F-4D97-AF65-F5344CB8AC3E}">
        <p14:creationId xmlns:p14="http://schemas.microsoft.com/office/powerpoint/2010/main" val="10310896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0752" y="1"/>
            <a:ext cx="5276848" cy="6828864"/>
          </a:xfrm>
        </p:spPr>
      </p:pic>
    </p:spTree>
    <p:extLst>
      <p:ext uri="{BB962C8B-B14F-4D97-AF65-F5344CB8AC3E}">
        <p14:creationId xmlns:p14="http://schemas.microsoft.com/office/powerpoint/2010/main" val="17248608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4294967295"/>
          </p:nvPr>
        </p:nvSpPr>
        <p:spPr>
          <a:xfrm>
            <a:off x="838200" y="1524000"/>
            <a:ext cx="8382000" cy="4683125"/>
          </a:xfrm>
        </p:spPr>
        <p:txBody>
          <a:bodyPr/>
          <a:lstStyle/>
          <a:p>
            <a:pPr lvl="1">
              <a:lnSpc>
                <a:spcPct val="90000"/>
              </a:lnSpc>
              <a:buFontTx/>
              <a:buChar char="•"/>
            </a:pPr>
            <a:r>
              <a:rPr lang="en-US" dirty="0" smtClean="0"/>
              <a:t>TN Dept. of Transportation – 25%</a:t>
            </a:r>
          </a:p>
          <a:p>
            <a:pPr lvl="1">
              <a:lnSpc>
                <a:spcPct val="90000"/>
              </a:lnSpc>
              <a:buFontTx/>
              <a:buChar char="•"/>
            </a:pPr>
            <a:r>
              <a:rPr lang="en-US" dirty="0" smtClean="0"/>
              <a:t>US Dept. of Interior – Office of Surface Mining – 25%</a:t>
            </a:r>
          </a:p>
          <a:p>
            <a:pPr lvl="1">
              <a:lnSpc>
                <a:spcPct val="90000"/>
              </a:lnSpc>
              <a:buFontTx/>
              <a:buChar char="•"/>
            </a:pPr>
            <a:r>
              <a:rPr lang="en-US" dirty="0" smtClean="0"/>
              <a:t>Other government sources – 25%</a:t>
            </a:r>
          </a:p>
          <a:p>
            <a:pPr lvl="2">
              <a:lnSpc>
                <a:spcPct val="90000"/>
              </a:lnSpc>
            </a:pPr>
            <a:r>
              <a:rPr lang="en-US" dirty="0" smtClean="0"/>
              <a:t>USDA/NRCS</a:t>
            </a:r>
          </a:p>
          <a:p>
            <a:pPr lvl="2">
              <a:lnSpc>
                <a:spcPct val="90000"/>
              </a:lnSpc>
            </a:pPr>
            <a:r>
              <a:rPr lang="en-US" dirty="0" smtClean="0"/>
              <a:t>TVA</a:t>
            </a:r>
          </a:p>
          <a:p>
            <a:pPr lvl="2">
              <a:lnSpc>
                <a:spcPct val="90000"/>
              </a:lnSpc>
            </a:pPr>
            <a:r>
              <a:rPr lang="en-US" dirty="0" err="1" smtClean="0"/>
              <a:t>Hamiltion</a:t>
            </a:r>
            <a:r>
              <a:rPr lang="en-US" dirty="0" smtClean="0"/>
              <a:t> Co./City of Chattanooga</a:t>
            </a:r>
          </a:p>
          <a:p>
            <a:pPr lvl="2">
              <a:lnSpc>
                <a:spcPct val="90000"/>
              </a:lnSpc>
            </a:pPr>
            <a:r>
              <a:rPr lang="en-US" dirty="0" smtClean="0"/>
              <a:t>DOE – Oak Ridge Office</a:t>
            </a:r>
          </a:p>
          <a:p>
            <a:pPr lvl="2">
              <a:lnSpc>
                <a:spcPct val="90000"/>
              </a:lnSpc>
            </a:pPr>
            <a:r>
              <a:rPr lang="en-US" dirty="0" smtClean="0"/>
              <a:t>TN </a:t>
            </a:r>
            <a:r>
              <a:rPr lang="en-US" dirty="0" err="1" smtClean="0"/>
              <a:t>Dept</a:t>
            </a:r>
            <a:r>
              <a:rPr lang="en-US" dirty="0" smtClean="0"/>
              <a:t> of F&amp;A – OIR-GIS Services </a:t>
            </a:r>
          </a:p>
          <a:p>
            <a:pPr lvl="2">
              <a:lnSpc>
                <a:spcPct val="90000"/>
              </a:lnSpc>
            </a:pPr>
            <a:r>
              <a:rPr lang="en-US" dirty="0" smtClean="0"/>
              <a:t>USACE / Wilson Co. consortium</a:t>
            </a:r>
          </a:p>
          <a:p>
            <a:pPr marL="457200" lvl="1" indent="0">
              <a:lnSpc>
                <a:spcPct val="90000"/>
              </a:lnSpc>
              <a:buNone/>
            </a:pPr>
            <a:endParaRPr lang="en-US" dirty="0" smtClean="0"/>
          </a:p>
          <a:p>
            <a:pPr lvl="1">
              <a:lnSpc>
                <a:spcPct val="90000"/>
              </a:lnSpc>
              <a:buFontTx/>
              <a:buChar char="•"/>
            </a:pPr>
            <a:r>
              <a:rPr lang="en-US" dirty="0" smtClean="0">
                <a:solidFill>
                  <a:srgbClr val="C00000"/>
                </a:solidFill>
              </a:rPr>
              <a:t>Proposed USGS 3DEP Funding – 25% ($670,000)</a:t>
            </a:r>
          </a:p>
          <a:p>
            <a:pPr lvl="1">
              <a:lnSpc>
                <a:spcPct val="90000"/>
              </a:lnSpc>
              <a:buFontTx/>
              <a:buChar char="•"/>
            </a:pPr>
            <a:r>
              <a:rPr lang="en-US" dirty="0" smtClean="0"/>
              <a:t>Estimated 27 county total cost - $2.7 million</a:t>
            </a:r>
          </a:p>
          <a:p>
            <a:pPr marL="457200" lvl="1" indent="0">
              <a:lnSpc>
                <a:spcPct val="90000"/>
              </a:lnSpc>
              <a:buNone/>
            </a:pPr>
            <a:endParaRPr lang="en-US" dirty="0" smtClean="0"/>
          </a:p>
          <a:p>
            <a:pPr lvl="1">
              <a:lnSpc>
                <a:spcPct val="90000"/>
              </a:lnSpc>
              <a:buNone/>
            </a:pPr>
            <a:endParaRPr lang="en-US" sz="2400" dirty="0" smtClean="0"/>
          </a:p>
        </p:txBody>
      </p:sp>
      <p:sp>
        <p:nvSpPr>
          <p:cNvPr id="77826" name="Rectangle 4"/>
          <p:cNvSpPr>
            <a:spLocks noChangeArrowheads="1"/>
          </p:cNvSpPr>
          <p:nvPr/>
        </p:nvSpPr>
        <p:spPr bwMode="auto">
          <a:xfrm>
            <a:off x="990600" y="76200"/>
            <a:ext cx="7772400" cy="1384995"/>
          </a:xfrm>
          <a:prstGeom prst="rect">
            <a:avLst/>
          </a:prstGeom>
          <a:noFill/>
          <a:ln w="9525">
            <a:noFill/>
            <a:miter lim="800000"/>
            <a:headEnd/>
            <a:tailEnd/>
          </a:ln>
        </p:spPr>
        <p:txBody>
          <a:bodyPr>
            <a:spAutoFit/>
          </a:bodyPr>
          <a:lstStyle/>
          <a:p>
            <a:pPr algn="ctr" fontAlgn="base">
              <a:spcBef>
                <a:spcPct val="0"/>
              </a:spcBef>
              <a:spcAft>
                <a:spcPct val="0"/>
              </a:spcAft>
            </a:pPr>
            <a:r>
              <a:rPr lang="en-US" sz="2000" dirty="0">
                <a:solidFill>
                  <a:srgbClr val="000000"/>
                </a:solidFill>
                <a:latin typeface="Calibri" pitchFamily="34" charset="0"/>
              </a:rPr>
              <a:t/>
            </a:r>
            <a:br>
              <a:rPr lang="en-US" sz="2000" dirty="0">
                <a:solidFill>
                  <a:srgbClr val="000000"/>
                </a:solidFill>
                <a:latin typeface="Calibri" pitchFamily="34" charset="0"/>
              </a:rPr>
            </a:br>
            <a:r>
              <a:rPr lang="en-US" sz="3200" b="1" i="1" dirty="0">
                <a:solidFill>
                  <a:srgbClr val="000068"/>
                </a:solidFill>
                <a:effectLst>
                  <a:outerShdw blurRad="38100" dist="38100" dir="2700000" algn="tl">
                    <a:srgbClr val="C0C0C0"/>
                  </a:outerShdw>
                </a:effectLst>
                <a:latin typeface="Tahoma" pitchFamily="34" charset="0"/>
              </a:rPr>
              <a:t> Proposed TN 3DEP Partnership Funding Model</a:t>
            </a:r>
          </a:p>
        </p:txBody>
      </p:sp>
    </p:spTree>
    <p:extLst>
      <p:ext uri="{BB962C8B-B14F-4D97-AF65-F5344CB8AC3E}">
        <p14:creationId xmlns:p14="http://schemas.microsoft.com/office/powerpoint/2010/main" val="1841227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4294967295"/>
          </p:nvPr>
        </p:nvSpPr>
        <p:spPr>
          <a:xfrm>
            <a:off x="838200" y="1524000"/>
            <a:ext cx="8382000" cy="4683125"/>
          </a:xfrm>
        </p:spPr>
        <p:txBody>
          <a:bodyPr/>
          <a:lstStyle/>
          <a:p>
            <a:pPr lvl="1">
              <a:lnSpc>
                <a:spcPct val="90000"/>
              </a:lnSpc>
              <a:buFontTx/>
              <a:buChar char="•"/>
            </a:pPr>
            <a:r>
              <a:rPr lang="en-US" dirty="0" smtClean="0"/>
              <a:t>Submitted Pre-Proposal (Due date: 11/7/14)</a:t>
            </a:r>
          </a:p>
          <a:p>
            <a:pPr lvl="1">
              <a:lnSpc>
                <a:spcPct val="90000"/>
              </a:lnSpc>
              <a:buFontTx/>
              <a:buChar char="•"/>
            </a:pPr>
            <a:r>
              <a:rPr lang="en-US" dirty="0" smtClean="0"/>
              <a:t>Submitted Full Proposal 12/12/14</a:t>
            </a:r>
          </a:p>
          <a:p>
            <a:pPr lvl="1">
              <a:lnSpc>
                <a:spcPct val="90000"/>
              </a:lnSpc>
              <a:buFontTx/>
              <a:buChar char="•"/>
            </a:pPr>
            <a:r>
              <a:rPr lang="en-US" dirty="0" smtClean="0"/>
              <a:t>Contract Negotiations between USGS and State</a:t>
            </a:r>
          </a:p>
          <a:p>
            <a:pPr lvl="1">
              <a:lnSpc>
                <a:spcPct val="90000"/>
              </a:lnSpc>
              <a:buFontTx/>
              <a:buChar char="•"/>
            </a:pPr>
            <a:r>
              <a:rPr lang="en-US" dirty="0" smtClean="0"/>
              <a:t>3DEP Award notifications ????</a:t>
            </a:r>
          </a:p>
          <a:p>
            <a:pPr lvl="1">
              <a:lnSpc>
                <a:spcPct val="90000"/>
              </a:lnSpc>
              <a:buFontTx/>
              <a:buChar char="•"/>
            </a:pPr>
            <a:endParaRPr lang="en-US" dirty="0" smtClean="0"/>
          </a:p>
          <a:p>
            <a:pPr lvl="1">
              <a:lnSpc>
                <a:spcPct val="90000"/>
              </a:lnSpc>
              <a:buFontTx/>
              <a:buChar char="•"/>
            </a:pPr>
            <a:r>
              <a:rPr lang="en-US" dirty="0" smtClean="0"/>
              <a:t>Winter/Spring 2015 begin acquisition ???</a:t>
            </a:r>
          </a:p>
          <a:p>
            <a:pPr marL="457200" lvl="1" indent="0">
              <a:lnSpc>
                <a:spcPct val="90000"/>
              </a:lnSpc>
              <a:buNone/>
            </a:pPr>
            <a:endParaRPr lang="en-US" dirty="0"/>
          </a:p>
          <a:p>
            <a:pPr lvl="1">
              <a:lnSpc>
                <a:spcPct val="90000"/>
              </a:lnSpc>
              <a:buFontTx/>
              <a:buChar char="•"/>
            </a:pPr>
            <a:r>
              <a:rPr lang="en-US" dirty="0" smtClean="0"/>
              <a:t>Existing </a:t>
            </a:r>
            <a:r>
              <a:rPr lang="en-US" dirty="0" err="1" smtClean="0"/>
              <a:t>LiDAR</a:t>
            </a:r>
            <a:r>
              <a:rPr lang="en-US" dirty="0" smtClean="0"/>
              <a:t> data available on TN Spatial Data Server:       http://tngis.org/lidar.htm</a:t>
            </a:r>
          </a:p>
          <a:p>
            <a:pPr lvl="1">
              <a:lnSpc>
                <a:spcPct val="90000"/>
              </a:lnSpc>
              <a:buFontTx/>
              <a:buChar char="•"/>
            </a:pPr>
            <a:endParaRPr lang="en-US" dirty="0" smtClean="0"/>
          </a:p>
          <a:p>
            <a:pPr marL="457200" lvl="1" indent="0">
              <a:lnSpc>
                <a:spcPct val="90000"/>
              </a:lnSpc>
              <a:buNone/>
            </a:pPr>
            <a:endParaRPr lang="en-US" dirty="0"/>
          </a:p>
          <a:p>
            <a:pPr marL="457200" lvl="1" indent="0">
              <a:lnSpc>
                <a:spcPct val="90000"/>
              </a:lnSpc>
              <a:buNone/>
            </a:pPr>
            <a:endParaRPr lang="en-US" dirty="0" smtClean="0"/>
          </a:p>
          <a:p>
            <a:pPr lvl="1">
              <a:lnSpc>
                <a:spcPct val="90000"/>
              </a:lnSpc>
              <a:buNone/>
            </a:pPr>
            <a:endParaRPr lang="en-US" sz="2400" dirty="0" smtClean="0"/>
          </a:p>
        </p:txBody>
      </p:sp>
      <p:sp>
        <p:nvSpPr>
          <p:cNvPr id="77826" name="Rectangle 4"/>
          <p:cNvSpPr>
            <a:spLocks noChangeArrowheads="1"/>
          </p:cNvSpPr>
          <p:nvPr/>
        </p:nvSpPr>
        <p:spPr bwMode="auto">
          <a:xfrm>
            <a:off x="990600" y="76200"/>
            <a:ext cx="7772400" cy="892552"/>
          </a:xfrm>
          <a:prstGeom prst="rect">
            <a:avLst/>
          </a:prstGeom>
          <a:noFill/>
          <a:ln w="9525">
            <a:noFill/>
            <a:miter lim="800000"/>
            <a:headEnd/>
            <a:tailEnd/>
          </a:ln>
        </p:spPr>
        <p:txBody>
          <a:bodyPr>
            <a:spAutoFit/>
          </a:bodyPr>
          <a:lstStyle/>
          <a:p>
            <a:pPr algn="ctr" fontAlgn="base">
              <a:spcBef>
                <a:spcPct val="0"/>
              </a:spcBef>
              <a:spcAft>
                <a:spcPct val="0"/>
              </a:spcAft>
            </a:pPr>
            <a:r>
              <a:rPr lang="en-US" sz="2000" dirty="0">
                <a:solidFill>
                  <a:srgbClr val="000000"/>
                </a:solidFill>
                <a:latin typeface="Calibri" pitchFamily="34" charset="0"/>
              </a:rPr>
              <a:t/>
            </a:r>
            <a:br>
              <a:rPr lang="en-US" sz="2000" dirty="0">
                <a:solidFill>
                  <a:srgbClr val="000000"/>
                </a:solidFill>
                <a:latin typeface="Calibri" pitchFamily="34" charset="0"/>
              </a:rPr>
            </a:br>
            <a:r>
              <a:rPr lang="en-US" sz="3200" b="1" i="1" dirty="0">
                <a:solidFill>
                  <a:srgbClr val="000068"/>
                </a:solidFill>
                <a:effectLst>
                  <a:outerShdw blurRad="38100" dist="38100" dir="2700000" algn="tl">
                    <a:srgbClr val="C0C0C0"/>
                  </a:outerShdw>
                </a:effectLst>
                <a:latin typeface="Tahoma" pitchFamily="34" charset="0"/>
              </a:rPr>
              <a:t>Current Status:</a:t>
            </a:r>
          </a:p>
        </p:txBody>
      </p:sp>
    </p:spTree>
    <p:extLst>
      <p:ext uri="{BB962C8B-B14F-4D97-AF65-F5344CB8AC3E}">
        <p14:creationId xmlns:p14="http://schemas.microsoft.com/office/powerpoint/2010/main" val="214940140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body" idx="4294967295"/>
          </p:nvPr>
        </p:nvSpPr>
        <p:spPr>
          <a:xfrm>
            <a:off x="838200" y="1524000"/>
            <a:ext cx="8382000" cy="4683125"/>
          </a:xfrm>
        </p:spPr>
        <p:txBody>
          <a:bodyPr/>
          <a:lstStyle/>
          <a:p>
            <a:pPr lvl="1">
              <a:lnSpc>
                <a:spcPct val="90000"/>
              </a:lnSpc>
              <a:buFontTx/>
              <a:buChar char="•"/>
            </a:pPr>
            <a:r>
              <a:rPr lang="en-US" dirty="0" smtClean="0"/>
              <a:t>Next Generation 911 Status</a:t>
            </a:r>
          </a:p>
          <a:p>
            <a:pPr lvl="2">
              <a:lnSpc>
                <a:spcPct val="90000"/>
              </a:lnSpc>
            </a:pPr>
            <a:r>
              <a:rPr lang="en-US" dirty="0" smtClean="0"/>
              <a:t>GIS data used to support call routing and location validation</a:t>
            </a:r>
          </a:p>
          <a:p>
            <a:pPr lvl="2">
              <a:lnSpc>
                <a:spcPct val="90000"/>
              </a:lnSpc>
            </a:pPr>
            <a:r>
              <a:rPr lang="en-US" dirty="0" smtClean="0"/>
              <a:t>TIPS data QC scripts installed in 911 districts</a:t>
            </a:r>
          </a:p>
          <a:p>
            <a:pPr lvl="2">
              <a:lnSpc>
                <a:spcPct val="90000"/>
              </a:lnSpc>
            </a:pPr>
            <a:r>
              <a:rPr lang="en-US" dirty="0" smtClean="0"/>
              <a:t>Create GIS address point based MSAG </a:t>
            </a:r>
          </a:p>
          <a:p>
            <a:pPr lvl="2">
              <a:lnSpc>
                <a:spcPct val="90000"/>
              </a:lnSpc>
            </a:pPr>
            <a:r>
              <a:rPr lang="en-US" dirty="0" smtClean="0"/>
              <a:t>Rollout:  Early 2015 goal for West TN</a:t>
            </a:r>
          </a:p>
          <a:p>
            <a:pPr lvl="1">
              <a:lnSpc>
                <a:spcPct val="90000"/>
              </a:lnSpc>
              <a:buFontTx/>
              <a:buChar char="•"/>
            </a:pPr>
            <a:r>
              <a:rPr lang="en-US" dirty="0"/>
              <a:t>USDA NAIP Imagery</a:t>
            </a:r>
          </a:p>
          <a:p>
            <a:pPr lvl="2">
              <a:lnSpc>
                <a:spcPct val="90000"/>
              </a:lnSpc>
            </a:pPr>
            <a:r>
              <a:rPr lang="en-US" dirty="0"/>
              <a:t>Beginning to </a:t>
            </a:r>
            <a:r>
              <a:rPr lang="en-US" dirty="0" smtClean="0"/>
              <a:t>acquire </a:t>
            </a:r>
            <a:r>
              <a:rPr lang="en-US" dirty="0"/>
              <a:t>what is available from </a:t>
            </a:r>
            <a:r>
              <a:rPr lang="en-US" dirty="0" smtClean="0"/>
              <a:t>2014 (1/4 of state)</a:t>
            </a:r>
            <a:endParaRPr lang="en-US" dirty="0"/>
          </a:p>
          <a:p>
            <a:pPr lvl="2">
              <a:lnSpc>
                <a:spcPct val="90000"/>
              </a:lnSpc>
            </a:pPr>
            <a:r>
              <a:rPr lang="en-US" dirty="0"/>
              <a:t>Create image cache for </a:t>
            </a:r>
            <a:r>
              <a:rPr lang="en-US" dirty="0" err="1"/>
              <a:t>TNMap</a:t>
            </a:r>
            <a:r>
              <a:rPr lang="en-US" dirty="0"/>
              <a:t> enterprise GIS </a:t>
            </a:r>
            <a:r>
              <a:rPr lang="en-US" dirty="0" smtClean="0"/>
              <a:t>users</a:t>
            </a:r>
          </a:p>
          <a:p>
            <a:pPr lvl="1">
              <a:lnSpc>
                <a:spcPct val="90000"/>
              </a:lnSpc>
              <a:buFontTx/>
              <a:buChar char="•"/>
            </a:pPr>
            <a:r>
              <a:rPr lang="en-US" dirty="0" smtClean="0"/>
              <a:t>TDOT Ortho Imagery</a:t>
            </a:r>
          </a:p>
          <a:p>
            <a:pPr lvl="2">
              <a:lnSpc>
                <a:spcPct val="90000"/>
              </a:lnSpc>
            </a:pPr>
            <a:r>
              <a:rPr lang="en-US" dirty="0" smtClean="0"/>
              <a:t>22 of 24 counties received for middle TN (TDOT Region 3)</a:t>
            </a:r>
          </a:p>
          <a:p>
            <a:pPr lvl="2">
              <a:lnSpc>
                <a:spcPct val="90000"/>
              </a:lnSpc>
            </a:pPr>
            <a:r>
              <a:rPr lang="en-US" dirty="0" smtClean="0"/>
              <a:t>OIR - GIS delivering to local gov.</a:t>
            </a:r>
          </a:p>
          <a:p>
            <a:pPr lvl="2">
              <a:lnSpc>
                <a:spcPct val="90000"/>
              </a:lnSpc>
            </a:pPr>
            <a:r>
              <a:rPr lang="en-US" dirty="0" smtClean="0"/>
              <a:t>Creating image cache for </a:t>
            </a:r>
            <a:r>
              <a:rPr lang="en-US" dirty="0" err="1" smtClean="0"/>
              <a:t>TNMap</a:t>
            </a:r>
            <a:r>
              <a:rPr lang="en-US" dirty="0" smtClean="0"/>
              <a:t> enterprise GIS users</a:t>
            </a:r>
          </a:p>
          <a:p>
            <a:pPr marL="457200" lvl="1" indent="0">
              <a:lnSpc>
                <a:spcPct val="90000"/>
              </a:lnSpc>
              <a:buNone/>
            </a:pPr>
            <a:endParaRPr lang="en-US" dirty="0" smtClean="0"/>
          </a:p>
          <a:p>
            <a:pPr marL="457200" lvl="1" indent="0">
              <a:lnSpc>
                <a:spcPct val="90000"/>
              </a:lnSpc>
              <a:buNone/>
            </a:pPr>
            <a:endParaRPr lang="en-US" dirty="0"/>
          </a:p>
          <a:p>
            <a:pPr marL="457200" lvl="1" indent="0">
              <a:lnSpc>
                <a:spcPct val="90000"/>
              </a:lnSpc>
              <a:buNone/>
            </a:pPr>
            <a:endParaRPr lang="en-US" dirty="0" smtClean="0"/>
          </a:p>
          <a:p>
            <a:pPr lvl="1">
              <a:lnSpc>
                <a:spcPct val="90000"/>
              </a:lnSpc>
              <a:buNone/>
            </a:pPr>
            <a:endParaRPr lang="en-US" sz="2400" dirty="0" smtClean="0"/>
          </a:p>
        </p:txBody>
      </p:sp>
      <p:sp>
        <p:nvSpPr>
          <p:cNvPr id="77826" name="Rectangle 4"/>
          <p:cNvSpPr>
            <a:spLocks noChangeArrowheads="1"/>
          </p:cNvSpPr>
          <p:nvPr/>
        </p:nvSpPr>
        <p:spPr bwMode="auto">
          <a:xfrm>
            <a:off x="990600" y="76200"/>
            <a:ext cx="7772400" cy="892552"/>
          </a:xfrm>
          <a:prstGeom prst="rect">
            <a:avLst/>
          </a:prstGeom>
          <a:noFill/>
          <a:ln w="9525">
            <a:noFill/>
            <a:miter lim="800000"/>
            <a:headEnd/>
            <a:tailEnd/>
          </a:ln>
        </p:spPr>
        <p:txBody>
          <a:bodyPr>
            <a:spAutoFit/>
          </a:bodyPr>
          <a:lstStyle/>
          <a:p>
            <a:pPr algn="ctr" fontAlgn="base">
              <a:spcBef>
                <a:spcPct val="0"/>
              </a:spcBef>
              <a:spcAft>
                <a:spcPct val="0"/>
              </a:spcAft>
            </a:pPr>
            <a:r>
              <a:rPr lang="en-US" sz="2000" dirty="0">
                <a:solidFill>
                  <a:srgbClr val="000000"/>
                </a:solidFill>
                <a:latin typeface="Calibri" pitchFamily="34" charset="0"/>
              </a:rPr>
              <a:t/>
            </a:r>
            <a:br>
              <a:rPr lang="en-US" sz="2000" dirty="0">
                <a:solidFill>
                  <a:srgbClr val="000000"/>
                </a:solidFill>
                <a:latin typeface="Calibri" pitchFamily="34" charset="0"/>
              </a:rPr>
            </a:br>
            <a:r>
              <a:rPr lang="en-US" sz="3200" b="1" i="1" dirty="0">
                <a:solidFill>
                  <a:srgbClr val="000068"/>
                </a:solidFill>
                <a:effectLst>
                  <a:outerShdw blurRad="38100" dist="38100" dir="2700000" algn="tl">
                    <a:srgbClr val="C0C0C0"/>
                  </a:outerShdw>
                </a:effectLst>
                <a:latin typeface="Tahoma" pitchFamily="34" charset="0"/>
              </a:rPr>
              <a:t>Other Current State GIS Efforts:</a:t>
            </a:r>
          </a:p>
        </p:txBody>
      </p:sp>
    </p:spTree>
    <p:extLst>
      <p:ext uri="{BB962C8B-B14F-4D97-AF65-F5344CB8AC3E}">
        <p14:creationId xmlns:p14="http://schemas.microsoft.com/office/powerpoint/2010/main" val="11109838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se5">
  <a:themeElements>
    <a:clrScheme name="base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ase5">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ase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ase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ase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ase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ase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ase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ase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609</Words>
  <Application>Microsoft Office PowerPoint</Application>
  <PresentationFormat>On-screen Show (4:3)</PresentationFormat>
  <Paragraphs>131</Paragraphs>
  <Slides>11</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Office Theme</vt:lpstr>
      <vt:lpstr>base5</vt:lpstr>
      <vt:lpstr>Image</vt:lpstr>
      <vt:lpstr>PowerPoint Presentation</vt:lpstr>
      <vt:lpstr> GIS Background</vt:lpstr>
      <vt:lpstr>PowerPoint Presentation</vt:lpstr>
      <vt:lpstr>Benefits for Top Business Uses</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Connected Nation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Finne</dc:creator>
  <cp:lastModifiedBy>Sarah Finne</cp:lastModifiedBy>
  <cp:revision>1</cp:revision>
  <dcterms:created xsi:type="dcterms:W3CDTF">2015-01-30T22:54:35Z</dcterms:created>
  <dcterms:modified xsi:type="dcterms:W3CDTF">2015-01-30T22:56:17Z</dcterms:modified>
</cp:coreProperties>
</file>