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3"/>
  </p:notesMasterIdLst>
  <p:handoutMasterIdLst>
    <p:handoutMasterId r:id="rId34"/>
  </p:handoutMasterIdLst>
  <p:sldIdLst>
    <p:sldId id="678" r:id="rId3"/>
    <p:sldId id="495" r:id="rId4"/>
    <p:sldId id="438" r:id="rId5"/>
    <p:sldId id="679" r:id="rId6"/>
    <p:sldId id="680" r:id="rId7"/>
    <p:sldId id="681" r:id="rId8"/>
    <p:sldId id="682" r:id="rId9"/>
    <p:sldId id="683" r:id="rId10"/>
    <p:sldId id="684" r:id="rId11"/>
    <p:sldId id="685" r:id="rId12"/>
    <p:sldId id="686" r:id="rId13"/>
    <p:sldId id="687" r:id="rId14"/>
    <p:sldId id="688" r:id="rId15"/>
    <p:sldId id="689" r:id="rId16"/>
    <p:sldId id="690" r:id="rId17"/>
    <p:sldId id="691" r:id="rId18"/>
    <p:sldId id="692" r:id="rId19"/>
    <p:sldId id="693" r:id="rId20"/>
    <p:sldId id="694" r:id="rId21"/>
    <p:sldId id="695" r:id="rId22"/>
    <p:sldId id="696" r:id="rId23"/>
    <p:sldId id="697" r:id="rId24"/>
    <p:sldId id="698" r:id="rId25"/>
    <p:sldId id="699" r:id="rId26"/>
    <p:sldId id="700" r:id="rId27"/>
    <p:sldId id="701" r:id="rId28"/>
    <p:sldId id="702" r:id="rId29"/>
    <p:sldId id="703" r:id="rId30"/>
    <p:sldId id="704" r:id="rId31"/>
    <p:sldId id="70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005828"/>
    <a:srgbClr val="00582A"/>
    <a:srgbClr val="2F473E"/>
    <a:srgbClr val="D2DCFE"/>
    <a:srgbClr val="DAE3FE"/>
    <a:srgbClr val="B9C9FD"/>
    <a:srgbClr val="C0CDF6"/>
    <a:srgbClr val="C7D8E7"/>
    <a:srgbClr val="D2E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22" autoAdjust="0"/>
    <p:restoredTop sz="93009" autoAdjust="0"/>
  </p:normalViewPr>
  <p:slideViewPr>
    <p:cSldViewPr>
      <p:cViewPr varScale="1">
        <p:scale>
          <a:sx n="85" d="100"/>
          <a:sy n="85" d="100"/>
        </p:scale>
        <p:origin x="1445"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5/15/2021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5/15/2021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671518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403360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2194857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246966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1289989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47869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654737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1657184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1800468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204592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2126225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20</a:t>
            </a:fld>
            <a:endParaRPr lang="en-US" dirty="0"/>
          </a:p>
        </p:txBody>
      </p:sp>
    </p:spTree>
    <p:extLst>
      <p:ext uri="{BB962C8B-B14F-4D97-AF65-F5344CB8AC3E}">
        <p14:creationId xmlns:p14="http://schemas.microsoft.com/office/powerpoint/2010/main" val="3526753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386709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22</a:t>
            </a:fld>
            <a:endParaRPr lang="en-US" dirty="0"/>
          </a:p>
        </p:txBody>
      </p:sp>
    </p:spTree>
    <p:extLst>
      <p:ext uri="{BB962C8B-B14F-4D97-AF65-F5344CB8AC3E}">
        <p14:creationId xmlns:p14="http://schemas.microsoft.com/office/powerpoint/2010/main" val="2268266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23</a:t>
            </a:fld>
            <a:endParaRPr lang="en-US" dirty="0"/>
          </a:p>
        </p:txBody>
      </p:sp>
    </p:spTree>
    <p:extLst>
      <p:ext uri="{BB962C8B-B14F-4D97-AF65-F5344CB8AC3E}">
        <p14:creationId xmlns:p14="http://schemas.microsoft.com/office/powerpoint/2010/main" val="7171485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24</a:t>
            </a:fld>
            <a:endParaRPr lang="en-US" dirty="0"/>
          </a:p>
        </p:txBody>
      </p:sp>
    </p:spTree>
    <p:extLst>
      <p:ext uri="{BB962C8B-B14F-4D97-AF65-F5344CB8AC3E}">
        <p14:creationId xmlns:p14="http://schemas.microsoft.com/office/powerpoint/2010/main" val="1794833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25</a:t>
            </a:fld>
            <a:endParaRPr lang="en-US" dirty="0"/>
          </a:p>
        </p:txBody>
      </p:sp>
    </p:spTree>
    <p:extLst>
      <p:ext uri="{BB962C8B-B14F-4D97-AF65-F5344CB8AC3E}">
        <p14:creationId xmlns:p14="http://schemas.microsoft.com/office/powerpoint/2010/main" val="2276391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26</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27</a:t>
            </a:fld>
            <a:endParaRPr lang="en-US" dirty="0"/>
          </a:p>
        </p:txBody>
      </p:sp>
    </p:spTree>
    <p:extLst>
      <p:ext uri="{BB962C8B-B14F-4D97-AF65-F5344CB8AC3E}">
        <p14:creationId xmlns:p14="http://schemas.microsoft.com/office/powerpoint/2010/main" val="914711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28</a:t>
            </a:fld>
            <a:endParaRPr lang="en-US" dirty="0"/>
          </a:p>
        </p:txBody>
      </p:sp>
    </p:spTree>
    <p:extLst>
      <p:ext uri="{BB962C8B-B14F-4D97-AF65-F5344CB8AC3E}">
        <p14:creationId xmlns:p14="http://schemas.microsoft.com/office/powerpoint/2010/main" val="1067821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29</a:t>
            </a:fld>
            <a:endParaRPr lang="en-US" dirty="0"/>
          </a:p>
        </p:txBody>
      </p:sp>
    </p:spTree>
    <p:extLst>
      <p:ext uri="{BB962C8B-B14F-4D97-AF65-F5344CB8AC3E}">
        <p14:creationId xmlns:p14="http://schemas.microsoft.com/office/powerpoint/2010/main" val="344771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2708493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91471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3495242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3789434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56712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3950681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2319724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5/15/2021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5/15/2021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5/15/2021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5/15/2021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5/15/2021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5/15/2021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5/15/2021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5/15/2021</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5/15/2021</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5/15/2021</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5/15/2021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5/15/2021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tr-TR" sz="3200" dirty="0"/>
              <a:t>Spring</a:t>
            </a:r>
            <a:r>
              <a:rPr lang="en-US" sz="3200" dirty="0"/>
              <a:t> 20</a:t>
            </a:r>
            <a:r>
              <a:rPr lang="tr-TR" sz="3200" dirty="0"/>
              <a:t>21</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8458200" cy="2962276"/>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pPr>
            <a:r>
              <a:rPr kumimoji="1" lang="tr-TR" dirty="0">
                <a:solidFill>
                  <a:schemeClr val="tx2"/>
                </a:solidFill>
                <a:latin typeface="Arial"/>
                <a:cs typeface="Arial"/>
              </a:rPr>
              <a:t>hasan.demirtas@yeditepe.edu.tr (hdemirtas.academic@gmail.com)</a:t>
            </a:r>
          </a:p>
          <a:p>
            <a:pPr eaLnBrk="0" hangingPunct="0">
              <a:spcBef>
                <a:spcPct val="20000"/>
              </a:spcBef>
              <a:buClr>
                <a:schemeClr val="hlink"/>
              </a:buClr>
              <a:buSzPct val="75000"/>
            </a:pPr>
            <a:endParaRPr kumimoji="1" lang="tr-TR" dirty="0">
              <a:solidFill>
                <a:schemeClr val="tx2"/>
              </a:solidFill>
              <a:latin typeface="Arial"/>
              <a:cs typeface="Arial"/>
            </a:endParaRP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Cumhur Baştürk</a:t>
            </a:r>
          </a:p>
          <a:p>
            <a:pPr eaLnBrk="0" hangingPunct="0">
              <a:spcBef>
                <a:spcPct val="20000"/>
              </a:spcBef>
              <a:buClr>
                <a:schemeClr val="hlink"/>
              </a:buClr>
              <a:buSzPct val="75000"/>
              <a:buFont typeface="Wingdings" pitchFamily="2" charset="2"/>
              <a:buNone/>
            </a:pPr>
            <a:r>
              <a:rPr kumimoji="1" lang="tr-TR" dirty="0">
                <a:solidFill>
                  <a:schemeClr val="tx2"/>
                </a:solidFill>
                <a:latin typeface="Arial"/>
                <a:cs typeface="Arial"/>
              </a:rPr>
              <a:t>basturkc.academic@gmail.com</a:t>
            </a:r>
          </a:p>
        </p:txBody>
      </p:sp>
    </p:spTree>
    <p:extLst>
      <p:ext uri="{BB962C8B-B14F-4D97-AF65-F5344CB8AC3E}">
        <p14:creationId xmlns:p14="http://schemas.microsoft.com/office/powerpoint/2010/main" val="1265476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46735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00000"/>
              </a:lnSpc>
              <a:buFont typeface="Arial" panose="020B0604020202020204" pitchFamily="34" charset="0"/>
              <a:buChar char="•"/>
            </a:pPr>
            <a:r>
              <a:rPr lang="tr-TR" dirty="0"/>
              <a:t>Geometry of the problem</a:t>
            </a:r>
          </a:p>
          <a:p>
            <a:pPr marL="342900" indent="-342900">
              <a:lnSpc>
                <a:spcPct val="100000"/>
              </a:lnSpc>
              <a:buFont typeface="Arial" panose="020B0604020202020204" pitchFamily="34" charset="0"/>
              <a:buChar char="•"/>
            </a:pPr>
            <a:endParaRPr lang="tr-TR" dirty="0"/>
          </a:p>
          <a:p>
            <a:pPr marL="342900" indent="-342900">
              <a:lnSpc>
                <a:spcPct val="100000"/>
              </a:lnSpc>
              <a:buFont typeface="Arial" panose="020B0604020202020204" pitchFamily="34" charset="0"/>
              <a:buChar char="•"/>
            </a:pPr>
            <a:endParaRPr lang="en-US" dirty="0"/>
          </a:p>
        </p:txBody>
      </p:sp>
      <p:pic>
        <p:nvPicPr>
          <p:cNvPr id="7" name="Picture 2">
            <a:extLst>
              <a:ext uri="{FF2B5EF4-FFF2-40B4-BE49-F238E27FC236}">
                <a16:creationId xmlns:a16="http://schemas.microsoft.com/office/drawing/2014/main" id="{735B0875-FA30-446B-A486-C03E7B0CC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071" y="1752600"/>
            <a:ext cx="5743575" cy="5010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79168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00000"/>
              </a:lnSpc>
              <a:buFont typeface="Arial" panose="020B0604020202020204" pitchFamily="34" charset="0"/>
              <a:buChar char="•"/>
            </a:pPr>
            <a:r>
              <a:rPr lang="en-US" sz="2200" dirty="0"/>
              <a:t>The shaded region is the feasible region of the LP Relaxation. </a:t>
            </a:r>
          </a:p>
          <a:p>
            <a:pPr marL="342900" indent="-342900">
              <a:lnSpc>
                <a:spcPct val="100000"/>
              </a:lnSpc>
              <a:buFont typeface="Arial" panose="020B0604020202020204" pitchFamily="34" charset="0"/>
              <a:buChar char="•"/>
            </a:pPr>
            <a:r>
              <a:rPr lang="en-US" sz="2200" dirty="0"/>
              <a:t>The optimal linear programming solution is: </a:t>
            </a:r>
          </a:p>
          <a:p>
            <a:pPr marL="937260" lvl="1" indent="-342900">
              <a:lnSpc>
                <a:spcPct val="100000"/>
              </a:lnSpc>
            </a:pPr>
            <a:r>
              <a:rPr lang="en-US" dirty="0"/>
              <a:t>Point </a:t>
            </a:r>
            <a:r>
              <a:rPr lang="en-US" i="1" dirty="0"/>
              <a:t>b</a:t>
            </a:r>
            <a:r>
              <a:rPr lang="en-US" dirty="0"/>
              <a:t>: The intersection of the Managers Time constraint and the Available Funds constraint.</a:t>
            </a:r>
          </a:p>
          <a:p>
            <a:pPr marL="1211580" lvl="2" indent="-342900">
              <a:lnSpc>
                <a:spcPct val="100000"/>
              </a:lnSpc>
            </a:pPr>
            <a:r>
              <a:rPr lang="en-US" sz="2200" i="1" dirty="0"/>
              <a:t>T </a:t>
            </a:r>
            <a:r>
              <a:rPr lang="en-US" sz="2200" dirty="0"/>
              <a:t>= 2.479 townhouses and </a:t>
            </a:r>
            <a:r>
              <a:rPr lang="en-US" sz="2200" i="1" dirty="0"/>
              <a:t>A </a:t>
            </a:r>
            <a:r>
              <a:rPr lang="en-US" sz="2200" dirty="0"/>
              <a:t>= 3.252 apartment buildings.</a:t>
            </a:r>
          </a:p>
          <a:p>
            <a:pPr marL="342900" indent="-342900">
              <a:lnSpc>
                <a:spcPct val="100000"/>
              </a:lnSpc>
              <a:buFont typeface="Arial" panose="020B0604020202020204" pitchFamily="34" charset="0"/>
              <a:buChar char="•"/>
            </a:pPr>
            <a:r>
              <a:rPr lang="en-US" sz="2200" dirty="0"/>
              <a:t>The optimal value of the objective function is 73.574.</a:t>
            </a:r>
          </a:p>
          <a:p>
            <a:pPr marL="937260" lvl="1" indent="-342900">
              <a:lnSpc>
                <a:spcPct val="100000"/>
              </a:lnSpc>
            </a:pPr>
            <a:r>
              <a:rPr lang="en-US" dirty="0"/>
              <a:t>Indicates an annual cash flow of $73,574. </a:t>
            </a:r>
          </a:p>
          <a:p>
            <a:pPr marL="342900" indent="-342900">
              <a:lnSpc>
                <a:spcPct val="100000"/>
              </a:lnSpc>
              <a:buFont typeface="Arial" panose="020B0604020202020204" pitchFamily="34" charset="0"/>
              <a:buChar char="•"/>
            </a:pPr>
            <a:r>
              <a:rPr lang="en-US" sz="2200" dirty="0"/>
              <a:t>Unfortunately, </a:t>
            </a:r>
            <a:r>
              <a:rPr lang="en-US" sz="2000" dirty="0"/>
              <a:t>Corp3_RealEstate</a:t>
            </a:r>
            <a:r>
              <a:rPr lang="en-US" sz="2200" dirty="0"/>
              <a:t> cannot purchase fractional numbers of townhouses and apartment buildings.</a:t>
            </a:r>
          </a:p>
          <a:p>
            <a:pPr marL="937260" lvl="1" indent="-342900">
              <a:lnSpc>
                <a:spcPct val="100000"/>
              </a:lnSpc>
            </a:pPr>
            <a:r>
              <a:rPr lang="en-US" dirty="0"/>
              <a:t>Further analysis is necessary.</a:t>
            </a:r>
          </a:p>
        </p:txBody>
      </p:sp>
    </p:spTree>
    <p:extLst>
      <p:ext uri="{BB962C8B-B14F-4D97-AF65-F5344CB8AC3E}">
        <p14:creationId xmlns:p14="http://schemas.microsoft.com/office/powerpoint/2010/main" val="298126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- 2</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00000"/>
              </a:lnSpc>
              <a:buFont typeface="Arial" panose="020B0604020202020204" pitchFamily="34" charset="0"/>
              <a:buChar char="•"/>
            </a:pPr>
            <a:r>
              <a:rPr lang="en-US" sz="2200" dirty="0"/>
              <a:t>In many cases, a non</a:t>
            </a:r>
            <a:r>
              <a:rPr lang="tr-TR" sz="2200" dirty="0"/>
              <a:t>-</a:t>
            </a:r>
            <a:r>
              <a:rPr lang="en-US" sz="2200" dirty="0"/>
              <a:t>integer solution can be rounded to obtain an acceptable integer solution. </a:t>
            </a:r>
          </a:p>
          <a:p>
            <a:pPr marL="937260" lvl="1" indent="-342900">
              <a:lnSpc>
                <a:spcPct val="100000"/>
              </a:lnSpc>
            </a:pPr>
            <a:r>
              <a:rPr lang="en-US" sz="2000" dirty="0"/>
              <a:t>For instance, a linear programming solution to a production scheduling problem might call for the production of 15,132.4 cases of breakfast cereal and the rounded integer solution of 15,132 cases would probably have minimal impact on the value of the objective function and the feasibility of the solution. </a:t>
            </a:r>
          </a:p>
          <a:p>
            <a:pPr marL="342900" indent="-342900">
              <a:lnSpc>
                <a:spcPct val="100000"/>
              </a:lnSpc>
              <a:buFont typeface="Arial" panose="020B0604020202020204" pitchFamily="34" charset="0"/>
              <a:buChar char="•"/>
            </a:pPr>
            <a:r>
              <a:rPr lang="en-US" sz="2200" dirty="0"/>
              <a:t>A near-optimal solution is fine. </a:t>
            </a:r>
          </a:p>
          <a:p>
            <a:pPr marL="342900" indent="-342900">
              <a:lnSpc>
                <a:spcPct val="100000"/>
              </a:lnSpc>
              <a:buFont typeface="Arial" panose="020B0604020202020204" pitchFamily="34" charset="0"/>
              <a:buChar char="•"/>
            </a:pPr>
            <a:r>
              <a:rPr lang="en-US" sz="2200" dirty="0"/>
              <a:t>However, rounding may not always be a good strategy. </a:t>
            </a:r>
          </a:p>
          <a:p>
            <a:pPr marL="342900" indent="-342900">
              <a:lnSpc>
                <a:spcPct val="100000"/>
              </a:lnSpc>
              <a:buFont typeface="Arial" panose="020B0604020202020204" pitchFamily="34" charset="0"/>
              <a:buChar char="•"/>
            </a:pPr>
            <a:r>
              <a:rPr lang="en-US" sz="2200" dirty="0"/>
              <a:t>When the decision variables take on small values that have a major impact on the value of the objective function or feasibility, an optimal integer solution is needed. </a:t>
            </a:r>
          </a:p>
        </p:txBody>
      </p:sp>
    </p:spTree>
    <p:extLst>
      <p:ext uri="{BB962C8B-B14F-4D97-AF65-F5344CB8AC3E}">
        <p14:creationId xmlns:p14="http://schemas.microsoft.com/office/powerpoint/2010/main" val="237563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- 3</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Optimal solution to the LP Relaxation for Corp3_RealEstate: </a:t>
            </a:r>
          </a:p>
          <a:p>
            <a:pPr marL="937260" lvl="1" indent="-342900"/>
            <a:r>
              <a:rPr lang="en-US" i="1" dirty="0"/>
              <a:t>T </a:t>
            </a:r>
            <a:r>
              <a:rPr lang="en-US" dirty="0"/>
              <a:t>= 2.479 townhouses and </a:t>
            </a:r>
            <a:r>
              <a:rPr lang="en-US" i="1" dirty="0"/>
              <a:t>A </a:t>
            </a:r>
            <a:r>
              <a:rPr lang="en-US" dirty="0"/>
              <a:t>= 3.252 apartment buildings.</a:t>
            </a:r>
          </a:p>
          <a:p>
            <a:pPr marL="342900" indent="-342900">
              <a:buFont typeface="Arial" panose="020B0604020202020204" pitchFamily="34" charset="0"/>
              <a:buChar char="•"/>
            </a:pPr>
            <a:r>
              <a:rPr lang="en-US" dirty="0"/>
              <a:t>Rounding to an integer solution can be expected to have a substantial economic impact on the problem:</a:t>
            </a:r>
          </a:p>
          <a:p>
            <a:pPr marL="937260" lvl="1" indent="-342900"/>
            <a:r>
              <a:rPr lang="en-US" dirty="0"/>
              <a:t>Because each townhouse costs $282,000 and each apartment building costs $400,000.</a:t>
            </a:r>
          </a:p>
        </p:txBody>
      </p:sp>
    </p:spTree>
    <p:extLst>
      <p:ext uri="{BB962C8B-B14F-4D97-AF65-F5344CB8AC3E}">
        <p14:creationId xmlns:p14="http://schemas.microsoft.com/office/powerpoint/2010/main" val="137786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- 4</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Suppose, round the solution to the LP Relaxation:</a:t>
            </a:r>
          </a:p>
          <a:p>
            <a:pPr marL="937260" lvl="1" indent="-342900"/>
            <a:r>
              <a:rPr lang="en-US" dirty="0"/>
              <a:t>Integer solution: </a:t>
            </a:r>
            <a:r>
              <a:rPr lang="en-US" i="1" dirty="0"/>
              <a:t>T </a:t>
            </a:r>
            <a:r>
              <a:rPr lang="en-US" dirty="0"/>
              <a:t>= 2 and </a:t>
            </a:r>
            <a:r>
              <a:rPr lang="en-US" i="1" dirty="0"/>
              <a:t>A </a:t>
            </a:r>
            <a:r>
              <a:rPr lang="en-US" dirty="0"/>
              <a:t>= 3.</a:t>
            </a:r>
          </a:p>
          <a:p>
            <a:pPr marL="937260" lvl="1" indent="-342900"/>
            <a:r>
              <a:rPr lang="en-US" dirty="0"/>
              <a:t>Objective function value: 10(2) + 15(3) = 65.</a:t>
            </a:r>
          </a:p>
          <a:p>
            <a:pPr marL="342900" indent="-342900">
              <a:buFont typeface="Arial" panose="020B0604020202020204" pitchFamily="34" charset="0"/>
              <a:buChar char="•"/>
            </a:pPr>
            <a:r>
              <a:rPr lang="en-US" dirty="0"/>
              <a:t>The annual cash flow of $65,000 is substantially less than the annual cash flow of $73,574 provided by the solution to the LP Relaxation</a:t>
            </a:r>
          </a:p>
        </p:txBody>
      </p:sp>
    </p:spTree>
    <p:extLst>
      <p:ext uri="{BB962C8B-B14F-4D97-AF65-F5344CB8AC3E}">
        <p14:creationId xmlns:p14="http://schemas.microsoft.com/office/powerpoint/2010/main" val="2892930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- 5</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Do other rounding possibilities exist? </a:t>
            </a:r>
          </a:p>
          <a:p>
            <a:pPr marL="342900" indent="-342900">
              <a:buFont typeface="Arial" panose="020B0604020202020204" pitchFamily="34" charset="0"/>
              <a:buChar char="•"/>
            </a:pPr>
            <a:r>
              <a:rPr lang="en-US" dirty="0"/>
              <a:t>Exploring other rounding alternatives:</a:t>
            </a:r>
          </a:p>
          <a:p>
            <a:pPr marL="937260" lvl="1" indent="-342900"/>
            <a:r>
              <a:rPr lang="en-US" dirty="0"/>
              <a:t>Integer solution: </a:t>
            </a:r>
            <a:r>
              <a:rPr lang="en-US" i="1" dirty="0"/>
              <a:t>T </a:t>
            </a:r>
            <a:r>
              <a:rPr lang="en-US" dirty="0"/>
              <a:t>= 3 and </a:t>
            </a:r>
            <a:r>
              <a:rPr lang="en-US" i="1" dirty="0"/>
              <a:t>A </a:t>
            </a:r>
            <a:r>
              <a:rPr lang="en-US" dirty="0"/>
              <a:t>= 3.</a:t>
            </a:r>
          </a:p>
          <a:p>
            <a:pPr marL="937260" lvl="1" indent="-342900"/>
            <a:r>
              <a:rPr lang="en-US" dirty="0"/>
              <a:t>Objective function value: $282,000(3) + $400,000(3) = $3,738,000.</a:t>
            </a:r>
          </a:p>
          <a:p>
            <a:pPr marL="937260" lvl="1" indent="-342900"/>
            <a:r>
              <a:rPr lang="en-US" dirty="0"/>
              <a:t>Infeasible.</a:t>
            </a:r>
          </a:p>
          <a:p>
            <a:pPr marL="1211580" lvl="2" indent="-342900"/>
            <a:r>
              <a:rPr lang="en-US" dirty="0"/>
              <a:t>Because $3,738,000 &gt; $2,000,000, the available funds with Corp3_RealEstate. </a:t>
            </a:r>
          </a:p>
        </p:txBody>
      </p:sp>
    </p:spTree>
    <p:extLst>
      <p:ext uri="{BB962C8B-B14F-4D97-AF65-F5344CB8AC3E}">
        <p14:creationId xmlns:p14="http://schemas.microsoft.com/office/powerpoint/2010/main" val="120426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- 6</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The rounded solution of </a:t>
            </a:r>
            <a:r>
              <a:rPr lang="en-US" i="1" dirty="0"/>
              <a:t>T </a:t>
            </a:r>
            <a:r>
              <a:rPr lang="en-US" dirty="0"/>
              <a:t>= 2 and </a:t>
            </a:r>
            <a:r>
              <a:rPr lang="en-US" i="1" dirty="0"/>
              <a:t>A </a:t>
            </a:r>
            <a:r>
              <a:rPr lang="en-US" dirty="0"/>
              <a:t>= 4 is also infeasible for the same reason. </a:t>
            </a:r>
          </a:p>
          <a:p>
            <a:pPr marL="342900" indent="-342900">
              <a:buFont typeface="Arial" panose="020B0604020202020204" pitchFamily="34" charset="0"/>
              <a:buChar char="•"/>
            </a:pPr>
            <a:r>
              <a:rPr lang="en-US" dirty="0"/>
              <a:t>At this point, the best feasible integer solution to the problem: </a:t>
            </a:r>
          </a:p>
          <a:p>
            <a:pPr marL="937260" lvl="1" indent="-342900"/>
            <a:r>
              <a:rPr lang="en-US" dirty="0"/>
              <a:t>Rounding to two townhouses and three apartment buildings.</a:t>
            </a:r>
          </a:p>
          <a:p>
            <a:pPr marL="937260" lvl="1" indent="-342900"/>
            <a:r>
              <a:rPr lang="en-US" dirty="0"/>
              <a:t>With an annual cash flow of $65,000.</a:t>
            </a:r>
          </a:p>
          <a:p>
            <a:pPr marL="342900" indent="-342900">
              <a:buFont typeface="Arial" panose="020B0604020202020204" pitchFamily="34" charset="0"/>
              <a:buChar char="•"/>
            </a:pPr>
            <a:r>
              <a:rPr lang="en-US" dirty="0"/>
              <a:t>Unfortunately, it is not known if this solution is the best integer solution to the problem.</a:t>
            </a:r>
          </a:p>
        </p:txBody>
      </p:sp>
    </p:spTree>
    <p:extLst>
      <p:ext uri="{BB962C8B-B14F-4D97-AF65-F5344CB8AC3E}">
        <p14:creationId xmlns:p14="http://schemas.microsoft.com/office/powerpoint/2010/main" val="15886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- 7</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Rounding to an integer solution is a trial-and-error approach. </a:t>
            </a:r>
          </a:p>
          <a:p>
            <a:pPr marL="342900" indent="-342900">
              <a:buFont typeface="Arial" panose="020B0604020202020204" pitchFamily="34" charset="0"/>
              <a:buChar char="•"/>
            </a:pPr>
            <a:r>
              <a:rPr lang="en-US" dirty="0"/>
              <a:t>Each rounded solution must be evaluated for feasibility as well as for its impact on the value of the objective function.</a:t>
            </a:r>
          </a:p>
          <a:p>
            <a:pPr marL="342900" indent="-342900">
              <a:buFont typeface="Arial" panose="020B0604020202020204" pitchFamily="34" charset="0"/>
              <a:buChar char="•"/>
            </a:pPr>
            <a:r>
              <a:rPr lang="en-US" dirty="0"/>
              <a:t>Even when a rounded solution is feasible, there is no guarantee that the optimal integer solution has been found.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67184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- 8</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What is the true feasible region for the Corp3_RealEstate problem? </a:t>
            </a:r>
          </a:p>
          <a:p>
            <a:pPr marL="937260" lvl="1" indent="-342900"/>
            <a:r>
              <a:rPr lang="en-US" dirty="0"/>
              <a:t>As shown in Figure, the feasible region is the set of integer points that lie within the feasible region of the LP Relaxation</a:t>
            </a:r>
          </a:p>
          <a:p>
            <a:pPr marL="937260" lvl="1" indent="-342900"/>
            <a:r>
              <a:rPr lang="en-US" dirty="0"/>
              <a:t>There are 20 such feasible solutions (designated by blue dots in the figure)</a:t>
            </a:r>
          </a:p>
          <a:p>
            <a:pPr marL="342900" indent="-342900">
              <a:buFont typeface="Arial" panose="020B0604020202020204" pitchFamily="34" charset="0"/>
              <a:buChar char="•"/>
            </a:pPr>
            <a:r>
              <a:rPr lang="en-US" dirty="0"/>
              <a:t>The region bounded by the dashed lines is known as the </a:t>
            </a:r>
            <a:r>
              <a:rPr lang="en-US" b="1" dirty="0"/>
              <a:t>convex hull </a:t>
            </a:r>
            <a:r>
              <a:rPr lang="en-US" dirty="0"/>
              <a:t>of the set of feasible integer solutions</a:t>
            </a:r>
            <a:endParaRPr lang="en-US" b="1" dirty="0"/>
          </a:p>
        </p:txBody>
      </p:sp>
    </p:spTree>
    <p:extLst>
      <p:ext uri="{BB962C8B-B14F-4D97-AF65-F5344CB8AC3E}">
        <p14:creationId xmlns:p14="http://schemas.microsoft.com/office/powerpoint/2010/main" val="16594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- 9</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dirty="0"/>
              <a:t>The worksheet formulation and solution for integer linear programs is similar to that for linear programming problems.</a:t>
            </a:r>
          </a:p>
          <a:p>
            <a:pPr marL="342900" indent="-342900">
              <a:buFont typeface="Arial" panose="020B0604020202020204" pitchFamily="34" charset="0"/>
              <a:buChar char="•"/>
            </a:pPr>
            <a:r>
              <a:rPr lang="en-US" dirty="0"/>
              <a:t>But some additional information must be provided when setting up the Solver Parameters and Options dialog boxes. </a:t>
            </a:r>
          </a:p>
          <a:p>
            <a:pPr marL="342900" indent="-342900">
              <a:buFont typeface="Arial" panose="020B0604020202020204" pitchFamily="34" charset="0"/>
              <a:buChar char="•"/>
            </a:pPr>
            <a:r>
              <a:rPr lang="en-US" dirty="0"/>
              <a:t>Constraints must be added in the Solver Parameters dialog box to identify the integer variables. </a:t>
            </a:r>
          </a:p>
          <a:p>
            <a:pPr marL="937260" lvl="1" indent="-342900">
              <a:lnSpc>
                <a:spcPct val="100000"/>
              </a:lnSpc>
            </a:pPr>
            <a:r>
              <a:rPr lang="en-US" dirty="0"/>
              <a:t>In addition, the value for Tolerance in the Integer Options dialog box may need to be adjusted to obtain a solution.</a:t>
            </a:r>
          </a:p>
        </p:txBody>
      </p:sp>
    </p:spTree>
    <p:extLst>
      <p:ext uri="{BB962C8B-B14F-4D97-AF65-F5344CB8AC3E}">
        <p14:creationId xmlns:p14="http://schemas.microsoft.com/office/powerpoint/2010/main" val="263871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2</a:t>
            </a:fld>
            <a:endParaRPr lang="en-US" dirty="0"/>
          </a:p>
        </p:txBody>
      </p:sp>
      <p:sp>
        <p:nvSpPr>
          <p:cNvPr id="3" name="Title 2"/>
          <p:cNvSpPr>
            <a:spLocks noGrp="1"/>
          </p:cNvSpPr>
          <p:nvPr>
            <p:ph type="title"/>
          </p:nvPr>
        </p:nvSpPr>
        <p:spPr>
          <a:xfrm>
            <a:off x="228600" y="2590800"/>
            <a:ext cx="8690112" cy="1066800"/>
          </a:xfrm>
        </p:spPr>
        <p:txBody>
          <a:bodyPr anchor="ctr"/>
          <a:lstStyle/>
          <a:p>
            <a:r>
              <a:rPr lang="tr-TR" dirty="0"/>
              <a:t>PRESCRIPTIVE ANALYTICS</a:t>
            </a:r>
            <a:endParaRPr lang="en-US" dirty="0"/>
          </a:p>
        </p:txBody>
      </p:sp>
    </p:spTree>
    <p:extLst>
      <p:ext uri="{BB962C8B-B14F-4D97-AF65-F5344CB8AC3E}">
        <p14:creationId xmlns:p14="http://schemas.microsoft.com/office/powerpoint/2010/main" val="1764844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- 10</a:t>
            </a:r>
            <a:endParaRPr lang="en-US" sz="3600" dirty="0"/>
          </a:p>
        </p:txBody>
      </p:sp>
      <p:pic>
        <p:nvPicPr>
          <p:cNvPr id="7" name="Picture 2">
            <a:extLst>
              <a:ext uri="{FF2B5EF4-FFF2-40B4-BE49-F238E27FC236}">
                <a16:creationId xmlns:a16="http://schemas.microsoft.com/office/drawing/2014/main" id="{D4CCD7B6-EF7D-4FDD-A0DB-B88AF2396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76" y="1828801"/>
            <a:ext cx="8597285" cy="4419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4212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- 11</a:t>
            </a:r>
            <a:endParaRPr lang="en-US" sz="3600" dirty="0"/>
          </a:p>
        </p:txBody>
      </p:sp>
      <p:pic>
        <p:nvPicPr>
          <p:cNvPr id="6" name="Picture 3">
            <a:extLst>
              <a:ext uri="{FF2B5EF4-FFF2-40B4-BE49-F238E27FC236}">
                <a16:creationId xmlns:a16="http://schemas.microsoft.com/office/drawing/2014/main" id="{E4FBC48B-E955-4B38-B2FC-9625B1159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130" y="1752600"/>
            <a:ext cx="7200900" cy="4743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883373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- 12</a:t>
            </a:r>
            <a:endParaRPr lang="en-US" sz="3600" dirty="0"/>
          </a:p>
        </p:txBody>
      </p:sp>
      <p:pic>
        <p:nvPicPr>
          <p:cNvPr id="7" name="Picture 2">
            <a:extLst>
              <a:ext uri="{FF2B5EF4-FFF2-40B4-BE49-F238E27FC236}">
                <a16:creationId xmlns:a16="http://schemas.microsoft.com/office/drawing/2014/main" id="{F2D9CB36-749D-4DDE-8707-9D824CFB1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522" y="1752600"/>
            <a:ext cx="5734050" cy="4991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988698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- 13</a:t>
            </a:r>
            <a:endParaRPr lang="en-US" sz="3600" dirty="0"/>
          </a:p>
        </p:txBody>
      </p:sp>
      <p:pic>
        <p:nvPicPr>
          <p:cNvPr id="6" name="Picture 2">
            <a:extLst>
              <a:ext uri="{FF2B5EF4-FFF2-40B4-BE49-F238E27FC236}">
                <a16:creationId xmlns:a16="http://schemas.microsoft.com/office/drawing/2014/main" id="{07FF5B9D-AE04-42F4-B5C3-5387CA6F4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4123" y="1828800"/>
            <a:ext cx="2984705" cy="4648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50502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- 14</a:t>
            </a:r>
            <a:endParaRPr lang="en-US" sz="3600" dirty="0"/>
          </a:p>
        </p:txBody>
      </p:sp>
      <p:pic>
        <p:nvPicPr>
          <p:cNvPr id="7" name="Picture 2">
            <a:extLst>
              <a:ext uri="{FF2B5EF4-FFF2-40B4-BE49-F238E27FC236}">
                <a16:creationId xmlns:a16="http://schemas.microsoft.com/office/drawing/2014/main" id="{43B49996-B344-4CF8-9A8A-87EFB8304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56" y="1752600"/>
            <a:ext cx="7773699" cy="480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650763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 - Details for the Solution - 15</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buFont typeface="Arial" panose="020B0604020202020204" pitchFamily="34" charset="0"/>
              <a:buChar char="•"/>
            </a:pPr>
            <a:r>
              <a:rPr lang="en-US" dirty="0"/>
              <a:t>A cautionary note about sensitivity analysis</a:t>
            </a:r>
          </a:p>
          <a:p>
            <a:pPr marL="342900" indent="-342900">
              <a:lnSpc>
                <a:spcPct val="140000"/>
              </a:lnSpc>
              <a:buFont typeface="Arial" panose="020B0604020202020204" pitchFamily="34" charset="0"/>
              <a:buChar char="•"/>
            </a:pPr>
            <a:r>
              <a:rPr lang="en-US" dirty="0"/>
              <a:t>Sensitivity analysis often is more crucial for integer linear programming problems than for linear programming problems. </a:t>
            </a:r>
          </a:p>
          <a:p>
            <a:pPr marL="342900" indent="-342900">
              <a:lnSpc>
                <a:spcPct val="140000"/>
              </a:lnSpc>
              <a:buFont typeface="Arial" panose="020B0604020202020204" pitchFamily="34" charset="0"/>
              <a:buChar char="•"/>
            </a:pPr>
            <a:r>
              <a:rPr lang="en-US" dirty="0"/>
              <a:t>A small change in one of the coefficients in the constraints can cause a relatively large change in the value of the optimal solution. </a:t>
            </a:r>
          </a:p>
        </p:txBody>
      </p:sp>
    </p:spTree>
    <p:extLst>
      <p:ext uri="{BB962C8B-B14F-4D97-AF65-F5344CB8AC3E}">
        <p14:creationId xmlns:p14="http://schemas.microsoft.com/office/powerpoint/2010/main" val="1463112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1" y="2616200"/>
            <a:ext cx="8381999" cy="838200"/>
          </a:xfrm>
          <a:prstGeom prst="rect">
            <a:avLst/>
          </a:prstGeom>
          <a:ln>
            <a:noFill/>
          </a:ln>
        </p:spPr>
        <p:txBody>
          <a:bodyPr vert="horz" lIns="91440" tIns="45720" rIns="91440" bIns="45720" rtlCol="0" anchor="b" anchorCtr="0">
            <a:no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000" b="1" i="1" dirty="0">
                <a:latin typeface="Tahoma" pitchFamily="34" charset="0"/>
                <a:ea typeface="Tahoma" pitchFamily="34" charset="0"/>
                <a:cs typeface="Tahoma" pitchFamily="34" charset="0"/>
              </a:rPr>
              <a:t>Binary Integer Programming</a:t>
            </a:r>
            <a:endParaRPr lang="en-US" sz="30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10856"/>
            <a:ext cx="8229600" cy="216568"/>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26</a:t>
            </a:fld>
            <a:endParaRPr lang="en-US" dirty="0"/>
          </a:p>
        </p:txBody>
      </p:sp>
    </p:spTree>
    <p:extLst>
      <p:ext uri="{BB962C8B-B14F-4D97-AF65-F5344CB8AC3E}">
        <p14:creationId xmlns:p14="http://schemas.microsoft.com/office/powerpoint/2010/main" val="3810770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Corp4_Fridge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Capital budgeting problem: A binary integer programming problem that involves choosing which possible projects or activities provide the best investment return.</a:t>
            </a:r>
          </a:p>
          <a:p>
            <a:pPr marL="342900" indent="-342900">
              <a:lnSpc>
                <a:spcPct val="140000"/>
              </a:lnSpc>
              <a:spcAft>
                <a:spcPts val="0"/>
              </a:spcAft>
              <a:buFont typeface="Arial" pitchFamily="34" charset="0"/>
              <a:buChar char="•"/>
            </a:pPr>
            <a:r>
              <a:rPr lang="en-US" dirty="0"/>
              <a:t>In a capital budgeting problem, the objective function is to maximize the net present value of the capital budgeting projects.</a:t>
            </a:r>
            <a:endParaRPr lang="tr-TR" dirty="0"/>
          </a:p>
          <a:p>
            <a:pPr marL="342900" indent="-342900">
              <a:lnSpc>
                <a:spcPct val="140000"/>
              </a:lnSpc>
              <a:spcAft>
                <a:spcPts val="0"/>
              </a:spcAft>
              <a:buFont typeface="Arial" pitchFamily="34" charset="0"/>
              <a:buChar char="•"/>
            </a:pPr>
            <a:r>
              <a:rPr lang="en-US" dirty="0"/>
              <a:t>The </a:t>
            </a:r>
            <a:r>
              <a:rPr lang="tr-TR" dirty="0"/>
              <a:t>Corp4_Fridge </a:t>
            </a:r>
            <a:r>
              <a:rPr lang="en-US" dirty="0"/>
              <a:t>is considering investing in several projects that have varying capital requirements over the next four years. </a:t>
            </a:r>
          </a:p>
          <a:p>
            <a:pPr marL="342900" indent="-342900">
              <a:lnSpc>
                <a:spcPct val="140000"/>
              </a:lnSpc>
              <a:spcAft>
                <a:spcPts val="0"/>
              </a:spcAft>
              <a:buFont typeface="Arial" pitchFamily="34" charset="0"/>
              <a:buChar char="•"/>
            </a:pPr>
            <a:r>
              <a:rPr lang="en-US" dirty="0"/>
              <a:t>Faced with limited capital each year, management would like to select the most profitable projects that it can afford.</a:t>
            </a:r>
          </a:p>
        </p:txBody>
      </p:sp>
    </p:spTree>
    <p:extLst>
      <p:ext uri="{BB962C8B-B14F-4D97-AF65-F5344CB8AC3E}">
        <p14:creationId xmlns:p14="http://schemas.microsoft.com/office/powerpoint/2010/main" val="8462096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Corp4_Fridge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562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endParaRPr lang="tr-TR" sz="1600" dirty="0"/>
          </a:p>
          <a:p>
            <a:pPr marL="342900" indent="-342900">
              <a:lnSpc>
                <a:spcPct val="140000"/>
              </a:lnSpc>
              <a:spcAft>
                <a:spcPts val="0"/>
              </a:spcAft>
              <a:buFont typeface="Arial" pitchFamily="34" charset="0"/>
              <a:buChar char="•"/>
            </a:pPr>
            <a:endParaRPr lang="tr-TR" sz="1600" dirty="0"/>
          </a:p>
          <a:p>
            <a:pPr marL="342900" indent="-342900">
              <a:lnSpc>
                <a:spcPct val="140000"/>
              </a:lnSpc>
              <a:spcAft>
                <a:spcPts val="0"/>
              </a:spcAft>
              <a:buFont typeface="Arial" pitchFamily="34" charset="0"/>
              <a:buChar char="•"/>
            </a:pPr>
            <a:endParaRPr lang="tr-TR" sz="1600" dirty="0"/>
          </a:p>
          <a:p>
            <a:pPr marL="342900" indent="-342900">
              <a:lnSpc>
                <a:spcPct val="140000"/>
              </a:lnSpc>
              <a:spcAft>
                <a:spcPts val="0"/>
              </a:spcAft>
              <a:buFont typeface="Arial" pitchFamily="34" charset="0"/>
              <a:buChar char="•"/>
            </a:pPr>
            <a:endParaRPr lang="tr-TR" sz="1600" dirty="0"/>
          </a:p>
          <a:p>
            <a:pPr marL="342900" indent="-342900">
              <a:lnSpc>
                <a:spcPct val="140000"/>
              </a:lnSpc>
              <a:spcAft>
                <a:spcPts val="0"/>
              </a:spcAft>
              <a:buFont typeface="Arial" pitchFamily="34" charset="0"/>
              <a:buChar char="•"/>
            </a:pPr>
            <a:endParaRPr lang="tr-TR" sz="1600" dirty="0"/>
          </a:p>
          <a:p>
            <a:pPr>
              <a:lnSpc>
                <a:spcPct val="140000"/>
              </a:lnSpc>
              <a:spcAft>
                <a:spcPts val="0"/>
              </a:spcAft>
            </a:pPr>
            <a:endParaRPr lang="tr-TR" sz="1600" dirty="0"/>
          </a:p>
          <a:p>
            <a:pPr marL="342900" indent="-342900">
              <a:lnSpc>
                <a:spcPct val="140000"/>
              </a:lnSpc>
              <a:spcAft>
                <a:spcPts val="0"/>
              </a:spcAft>
              <a:buFont typeface="Arial" pitchFamily="34" charset="0"/>
              <a:buChar char="•"/>
            </a:pPr>
            <a:r>
              <a:rPr lang="en-US" sz="1800" dirty="0"/>
              <a:t>Let us define four binary decision variables:</a:t>
            </a:r>
          </a:p>
          <a:p>
            <a:pPr marL="937260" lvl="1" indent="-342900">
              <a:lnSpc>
                <a:spcPct val="140000"/>
              </a:lnSpc>
              <a:spcAft>
                <a:spcPts val="0"/>
              </a:spcAft>
            </a:pPr>
            <a:r>
              <a:rPr lang="en-US" sz="1600" dirty="0"/>
              <a:t>P = 1 if the plant expansion project is accepted; 0 if rejected</a:t>
            </a:r>
          </a:p>
          <a:p>
            <a:pPr marL="937260" lvl="1" indent="-342900">
              <a:lnSpc>
                <a:spcPct val="140000"/>
              </a:lnSpc>
              <a:spcAft>
                <a:spcPts val="0"/>
              </a:spcAft>
            </a:pPr>
            <a:r>
              <a:rPr lang="en-US" sz="1600" dirty="0"/>
              <a:t>W = 1 if the warehouse expansion project is accepted; 0 if rejected</a:t>
            </a:r>
          </a:p>
          <a:p>
            <a:pPr marL="937260" lvl="1" indent="-342900">
              <a:lnSpc>
                <a:spcPct val="140000"/>
              </a:lnSpc>
              <a:spcAft>
                <a:spcPts val="0"/>
              </a:spcAft>
            </a:pPr>
            <a:r>
              <a:rPr lang="en-US" sz="1600" dirty="0"/>
              <a:t>M = 1 if the new machinery project is accepted; 0 if rejected</a:t>
            </a:r>
          </a:p>
          <a:p>
            <a:pPr marL="937260" lvl="1" indent="-342900">
              <a:lnSpc>
                <a:spcPct val="140000"/>
              </a:lnSpc>
              <a:spcAft>
                <a:spcPts val="0"/>
              </a:spcAft>
            </a:pPr>
            <a:r>
              <a:rPr lang="en-US" sz="1600" dirty="0"/>
              <a:t>R = 1 if the new product research project is accepted; 0 if rejected</a:t>
            </a:r>
          </a:p>
          <a:p>
            <a:pPr marL="342900" indent="-342900">
              <a:lnSpc>
                <a:spcPct val="140000"/>
              </a:lnSpc>
              <a:spcAft>
                <a:spcPts val="0"/>
              </a:spcAft>
              <a:buFont typeface="Arial" pitchFamily="34" charset="0"/>
              <a:buChar char="•"/>
            </a:pPr>
            <a:r>
              <a:rPr lang="en-US" sz="1800" dirty="0"/>
              <a:t>This problem has four constraints: </a:t>
            </a:r>
          </a:p>
          <a:p>
            <a:pPr marL="937260" lvl="1" indent="-342900">
              <a:lnSpc>
                <a:spcPct val="140000"/>
              </a:lnSpc>
              <a:spcAft>
                <a:spcPts val="0"/>
              </a:spcAft>
            </a:pPr>
            <a:r>
              <a:rPr lang="en-US" sz="1600" dirty="0"/>
              <a:t>One for the funds available in each of the next four years.</a:t>
            </a:r>
            <a:endParaRPr lang="tr-TR" sz="2800" dirty="0"/>
          </a:p>
          <a:p>
            <a:pPr>
              <a:lnSpc>
                <a:spcPct val="140000"/>
              </a:lnSpc>
              <a:spcAft>
                <a:spcPts val="0"/>
              </a:spcAft>
            </a:pPr>
            <a:endParaRPr lang="en-US" dirty="0"/>
          </a:p>
        </p:txBody>
      </p:sp>
      <p:pic>
        <p:nvPicPr>
          <p:cNvPr id="8" name="Picture 2">
            <a:extLst>
              <a:ext uri="{FF2B5EF4-FFF2-40B4-BE49-F238E27FC236}">
                <a16:creationId xmlns:a16="http://schemas.microsoft.com/office/drawing/2014/main" id="{708F6F45-B4F0-45DC-A4A0-5A543043E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8686800" cy="224658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171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Corp4_Fridge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r>
              <a:rPr lang="en-US" kern="1200" dirty="0"/>
              <a:t>A binary integer linear programming model (thousands of dollars):</a:t>
            </a:r>
          </a:p>
          <a:p>
            <a:pPr marL="937260" lvl="1" indent="-342900">
              <a:spcBef>
                <a:spcPts val="0"/>
              </a:spcBef>
              <a:spcAft>
                <a:spcPts val="0"/>
              </a:spcAft>
            </a:pPr>
            <a:r>
              <a:rPr lang="pl-PL" kern="1200" dirty="0"/>
              <a:t>Max 90</a:t>
            </a:r>
            <a:r>
              <a:rPr lang="pl-PL" i="1" kern="1200" dirty="0"/>
              <a:t>P </a:t>
            </a:r>
            <a:r>
              <a:rPr lang="en-US" kern="1200" dirty="0"/>
              <a:t>+</a:t>
            </a:r>
            <a:r>
              <a:rPr lang="pl-PL" kern="1200" dirty="0"/>
              <a:t> 40</a:t>
            </a:r>
            <a:r>
              <a:rPr lang="pl-PL" i="1" kern="1200" dirty="0"/>
              <a:t>W </a:t>
            </a:r>
            <a:r>
              <a:rPr lang="en-US" kern="1200" dirty="0"/>
              <a:t>+</a:t>
            </a:r>
            <a:r>
              <a:rPr lang="pl-PL" kern="1200" dirty="0"/>
              <a:t> 10</a:t>
            </a:r>
            <a:r>
              <a:rPr lang="pl-PL" i="1" kern="1200" dirty="0"/>
              <a:t>M </a:t>
            </a:r>
            <a:r>
              <a:rPr lang="en-US" kern="1200" dirty="0"/>
              <a:t>+</a:t>
            </a:r>
            <a:r>
              <a:rPr lang="pl-PL" kern="1200" dirty="0"/>
              <a:t> 37</a:t>
            </a:r>
            <a:r>
              <a:rPr lang="pl-PL" i="1" kern="1200" dirty="0"/>
              <a:t>R</a:t>
            </a:r>
          </a:p>
          <a:p>
            <a:pPr marL="937260" lvl="1" indent="-342900">
              <a:spcBef>
                <a:spcPts val="0"/>
              </a:spcBef>
              <a:spcAft>
                <a:spcPts val="0"/>
              </a:spcAft>
            </a:pPr>
            <a:r>
              <a:rPr lang="en-US" kern="1200" dirty="0" err="1"/>
              <a:t>s.t.</a:t>
            </a:r>
            <a:endParaRPr lang="en-US" kern="1200" dirty="0"/>
          </a:p>
          <a:p>
            <a:pPr marL="1211580" lvl="2" indent="-342900">
              <a:spcBef>
                <a:spcPts val="0"/>
              </a:spcBef>
              <a:spcAft>
                <a:spcPts val="0"/>
              </a:spcAft>
            </a:pPr>
            <a:r>
              <a:rPr lang="en-US" kern="1200" dirty="0"/>
              <a:t>15</a:t>
            </a:r>
            <a:r>
              <a:rPr lang="en-US" i="1" kern="1200" dirty="0"/>
              <a:t>P </a:t>
            </a:r>
            <a:r>
              <a:rPr lang="en-US" kern="1200" dirty="0"/>
              <a:t>+ 10</a:t>
            </a:r>
            <a:r>
              <a:rPr lang="en-US" i="1" kern="1200" dirty="0"/>
              <a:t>W </a:t>
            </a:r>
            <a:r>
              <a:rPr lang="en-US" kern="1200" dirty="0"/>
              <a:t>+ 10</a:t>
            </a:r>
            <a:r>
              <a:rPr lang="en-US" i="1" kern="1200" dirty="0"/>
              <a:t>M </a:t>
            </a:r>
            <a:r>
              <a:rPr lang="en-US" kern="1200" dirty="0"/>
              <a:t>+ 15</a:t>
            </a:r>
            <a:r>
              <a:rPr lang="en-US" i="1" kern="1200" dirty="0"/>
              <a:t>R </a:t>
            </a:r>
            <a:r>
              <a:rPr lang="en-US" kern="1200" dirty="0"/>
              <a:t>≤ 40 	(Year 1 capital available)</a:t>
            </a:r>
          </a:p>
          <a:p>
            <a:pPr marL="1211580" lvl="2" indent="-342900">
              <a:spcBef>
                <a:spcPts val="0"/>
              </a:spcBef>
              <a:spcAft>
                <a:spcPts val="0"/>
              </a:spcAft>
            </a:pPr>
            <a:r>
              <a:rPr lang="en-US" kern="1200" dirty="0"/>
              <a:t>20</a:t>
            </a:r>
            <a:r>
              <a:rPr lang="en-US" i="1" kern="1200" dirty="0"/>
              <a:t>P </a:t>
            </a:r>
            <a:r>
              <a:rPr lang="en-US" kern="1200" dirty="0"/>
              <a:t>+ 15</a:t>
            </a:r>
            <a:r>
              <a:rPr lang="en-US" i="1" kern="1200" dirty="0"/>
              <a:t>W              </a:t>
            </a:r>
            <a:r>
              <a:rPr lang="en-US" kern="1200" dirty="0"/>
              <a:t>+ 10</a:t>
            </a:r>
            <a:r>
              <a:rPr lang="en-US" i="1" kern="1200" dirty="0"/>
              <a:t>R </a:t>
            </a:r>
            <a:r>
              <a:rPr lang="en-US" kern="1200" dirty="0"/>
              <a:t>≤ 50 	(Year 2 capital available)</a:t>
            </a:r>
          </a:p>
          <a:p>
            <a:pPr marL="1211580" lvl="2" indent="-342900">
              <a:spcBef>
                <a:spcPts val="0"/>
              </a:spcBef>
              <a:spcAft>
                <a:spcPts val="0"/>
              </a:spcAft>
            </a:pPr>
            <a:r>
              <a:rPr lang="en-US" kern="1200" dirty="0"/>
              <a:t>20</a:t>
            </a:r>
            <a:r>
              <a:rPr lang="en-US" i="1" kern="1200" dirty="0"/>
              <a:t>P </a:t>
            </a:r>
            <a:r>
              <a:rPr lang="en-US" kern="1200" dirty="0"/>
              <a:t>+ 20</a:t>
            </a:r>
            <a:r>
              <a:rPr lang="en-US" i="1" kern="1200" dirty="0"/>
              <a:t>W               </a:t>
            </a:r>
            <a:r>
              <a:rPr lang="en-US" kern="1200" dirty="0"/>
              <a:t>+ 10</a:t>
            </a:r>
            <a:r>
              <a:rPr lang="en-US" i="1" kern="1200" dirty="0"/>
              <a:t>R </a:t>
            </a:r>
            <a:r>
              <a:rPr lang="en-US" kern="1200" dirty="0"/>
              <a:t>≤ 40 	(Year 3 capital available)</a:t>
            </a:r>
          </a:p>
          <a:p>
            <a:pPr marL="1211580" lvl="2" indent="-342900">
              <a:spcBef>
                <a:spcPts val="0"/>
              </a:spcBef>
              <a:spcAft>
                <a:spcPts val="0"/>
              </a:spcAft>
            </a:pPr>
            <a:r>
              <a:rPr lang="en-US" kern="1200" dirty="0"/>
              <a:t>15</a:t>
            </a:r>
            <a:r>
              <a:rPr lang="en-US" i="1" kern="1200" dirty="0"/>
              <a:t>P </a:t>
            </a:r>
            <a:r>
              <a:rPr lang="en-US" kern="1200" dirty="0"/>
              <a:t>+  5</a:t>
            </a:r>
            <a:r>
              <a:rPr lang="en-US" i="1" kern="1200" dirty="0"/>
              <a:t>W </a:t>
            </a:r>
            <a:r>
              <a:rPr lang="en-US" kern="1200" dirty="0"/>
              <a:t>+    4</a:t>
            </a:r>
            <a:r>
              <a:rPr lang="en-US" i="1" kern="1200" dirty="0"/>
              <a:t>M   </a:t>
            </a:r>
            <a:r>
              <a:rPr lang="en-US" kern="1200" dirty="0"/>
              <a:t>+ 10</a:t>
            </a:r>
            <a:r>
              <a:rPr lang="en-US" i="1" kern="1200" dirty="0"/>
              <a:t>R </a:t>
            </a:r>
            <a:r>
              <a:rPr lang="en-US" kern="1200" dirty="0"/>
              <a:t>≤ 35 	(Year 4 capital available)</a:t>
            </a:r>
          </a:p>
          <a:p>
            <a:pPr marL="1211580" lvl="2" indent="-342900">
              <a:spcBef>
                <a:spcPts val="0"/>
              </a:spcBef>
              <a:spcAft>
                <a:spcPts val="0"/>
              </a:spcAft>
            </a:pPr>
            <a:r>
              <a:rPr lang="pl-PL" i="1" kern="1200" dirty="0"/>
              <a:t>P</a:t>
            </a:r>
            <a:r>
              <a:rPr lang="pl-PL" kern="1200" dirty="0"/>
              <a:t>, </a:t>
            </a:r>
            <a:r>
              <a:rPr lang="pl-PL" i="1" kern="1200" dirty="0"/>
              <a:t>W</a:t>
            </a:r>
            <a:r>
              <a:rPr lang="pl-PL" kern="1200" dirty="0"/>
              <a:t>, </a:t>
            </a:r>
            <a:r>
              <a:rPr lang="pl-PL" i="1" kern="1200" dirty="0"/>
              <a:t>M</a:t>
            </a:r>
            <a:r>
              <a:rPr lang="pl-PL" kern="1200" dirty="0"/>
              <a:t>, </a:t>
            </a:r>
            <a:r>
              <a:rPr lang="pl-PL" i="1" kern="1200" dirty="0"/>
              <a:t>R </a:t>
            </a:r>
            <a:r>
              <a:rPr lang="en-US" kern="1200" dirty="0"/>
              <a:t>=</a:t>
            </a:r>
            <a:r>
              <a:rPr lang="pl-PL" kern="1200" dirty="0"/>
              <a:t> 0, 1</a:t>
            </a:r>
            <a:endParaRPr lang="en-US" dirty="0"/>
          </a:p>
        </p:txBody>
      </p:sp>
    </p:spTree>
    <p:extLst>
      <p:ext uri="{BB962C8B-B14F-4D97-AF65-F5344CB8AC3E}">
        <p14:creationId xmlns:p14="http://schemas.microsoft.com/office/powerpoint/2010/main" val="341869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1" y="2616200"/>
            <a:ext cx="8381999" cy="838200"/>
          </a:xfrm>
          <a:prstGeom prst="rect">
            <a:avLst/>
          </a:prstGeom>
          <a:ln>
            <a:noFill/>
          </a:ln>
        </p:spPr>
        <p:txBody>
          <a:bodyPr vert="horz" lIns="91440" tIns="45720" rIns="91440" bIns="45720" rtlCol="0" anchor="b" anchorCtr="0">
            <a:no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000" b="1" i="1" dirty="0">
                <a:latin typeface="Tahoma" pitchFamily="34" charset="0"/>
                <a:ea typeface="Tahoma" pitchFamily="34" charset="0"/>
                <a:cs typeface="Tahoma" pitchFamily="34" charset="0"/>
              </a:rPr>
              <a:t>Integer Programming</a:t>
            </a:r>
            <a:endParaRPr lang="en-US" sz="30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10856"/>
            <a:ext cx="8229600" cy="216568"/>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3</a:t>
            </a:fld>
            <a:endParaRPr lang="en-US" dirty="0"/>
          </a:p>
        </p:txBody>
      </p:sp>
    </p:spTree>
    <p:extLst>
      <p:ext uri="{BB962C8B-B14F-4D97-AF65-F5344CB8AC3E}">
        <p14:creationId xmlns:p14="http://schemas.microsoft.com/office/powerpoint/2010/main" val="644734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30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Corp4_Fridge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buFont typeface="Arial" panose="020B0604020202020204" pitchFamily="34" charset="0"/>
              <a:buChar char="•"/>
            </a:pPr>
            <a:endParaRPr lang="en-US" dirty="0"/>
          </a:p>
        </p:txBody>
      </p:sp>
      <p:pic>
        <p:nvPicPr>
          <p:cNvPr id="7" name="Picture 2">
            <a:extLst>
              <a:ext uri="{FF2B5EF4-FFF2-40B4-BE49-F238E27FC236}">
                <a16:creationId xmlns:a16="http://schemas.microsoft.com/office/drawing/2014/main" id="{9A84B8D8-9832-41D9-BB34-B0E6A0ABFD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28" y="1776414"/>
            <a:ext cx="7848599" cy="491454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7237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Corp3_RealEstate</a:t>
            </a:r>
            <a:r>
              <a:rPr lang="tr-TR" dirty="0"/>
              <a:t> </a:t>
            </a:r>
            <a:r>
              <a:rPr lang="en-US" dirty="0"/>
              <a:t>has $2 million available for the purchase of new rental property</a:t>
            </a:r>
            <a:endParaRPr lang="tr-TR" dirty="0"/>
          </a:p>
          <a:p>
            <a:pPr marL="937260" lvl="1" indent="-342900">
              <a:lnSpc>
                <a:spcPct val="140000"/>
              </a:lnSpc>
              <a:spcAft>
                <a:spcPts val="0"/>
              </a:spcAft>
            </a:pPr>
            <a:r>
              <a:rPr lang="en-US" dirty="0"/>
              <a:t>After an initial screening, Corp3_RealEstate reduced the investment alternatives to townhouses and apartment buildings</a:t>
            </a:r>
          </a:p>
          <a:p>
            <a:pPr marL="937260" lvl="1" indent="-342900">
              <a:lnSpc>
                <a:spcPct val="140000"/>
              </a:lnSpc>
              <a:spcAft>
                <a:spcPts val="0"/>
              </a:spcAft>
            </a:pPr>
            <a:r>
              <a:rPr lang="en-US" dirty="0"/>
              <a:t>Each townhouse can be purchased for $282,000</a:t>
            </a:r>
          </a:p>
          <a:p>
            <a:pPr marL="1211580" lvl="2" indent="-342900">
              <a:lnSpc>
                <a:spcPct val="140000"/>
              </a:lnSpc>
              <a:spcAft>
                <a:spcPts val="0"/>
              </a:spcAft>
            </a:pPr>
            <a:r>
              <a:rPr lang="tr-TR" dirty="0"/>
              <a:t>Only five</a:t>
            </a:r>
            <a:r>
              <a:rPr lang="en-US" dirty="0"/>
              <a:t> are available</a:t>
            </a:r>
          </a:p>
          <a:p>
            <a:pPr marL="937260" lvl="1" indent="-342900">
              <a:lnSpc>
                <a:spcPct val="140000"/>
              </a:lnSpc>
              <a:spcAft>
                <a:spcPts val="0"/>
              </a:spcAft>
            </a:pPr>
            <a:r>
              <a:rPr lang="en-US" dirty="0"/>
              <a:t>Each apartment building can be purchased for $400,000</a:t>
            </a:r>
          </a:p>
          <a:p>
            <a:pPr marL="1211580" lvl="2" indent="-342900">
              <a:lnSpc>
                <a:spcPct val="140000"/>
              </a:lnSpc>
              <a:spcAft>
                <a:spcPts val="0"/>
              </a:spcAft>
            </a:pPr>
            <a:r>
              <a:rPr lang="en-US" dirty="0"/>
              <a:t>The developer will construct as many buildings as Corp3_RealEstate wants to purchase</a:t>
            </a:r>
            <a:endParaRPr lang="en-US" sz="1600" dirty="0"/>
          </a:p>
        </p:txBody>
      </p:sp>
    </p:spTree>
    <p:extLst>
      <p:ext uri="{BB962C8B-B14F-4D97-AF65-F5344CB8AC3E}">
        <p14:creationId xmlns:p14="http://schemas.microsoft.com/office/powerpoint/2010/main" val="417772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Corp3_RealEstate</a:t>
            </a:r>
            <a:r>
              <a:rPr lang="tr-TR" dirty="0"/>
              <a:t>’s </a:t>
            </a:r>
            <a:r>
              <a:rPr lang="en-US" dirty="0"/>
              <a:t>property manager can devote up to 140 hours per month to these new properties.</a:t>
            </a:r>
          </a:p>
          <a:p>
            <a:pPr marL="937260" lvl="1" indent="-342900">
              <a:lnSpc>
                <a:spcPct val="140000"/>
              </a:lnSpc>
              <a:spcAft>
                <a:spcPts val="0"/>
              </a:spcAft>
            </a:pPr>
            <a:r>
              <a:rPr lang="en-US" dirty="0"/>
              <a:t>Each townhouse is expected to require 4 hours per month.</a:t>
            </a:r>
          </a:p>
          <a:p>
            <a:pPr marL="937260" lvl="1" indent="-342900">
              <a:lnSpc>
                <a:spcPct val="140000"/>
              </a:lnSpc>
              <a:spcAft>
                <a:spcPts val="0"/>
              </a:spcAft>
            </a:pPr>
            <a:r>
              <a:rPr lang="en-US" dirty="0"/>
              <a:t>Each apartment building is expected to require 40 hours per month. </a:t>
            </a:r>
          </a:p>
        </p:txBody>
      </p:sp>
    </p:spTree>
    <p:extLst>
      <p:ext uri="{BB962C8B-B14F-4D97-AF65-F5344CB8AC3E}">
        <p14:creationId xmlns:p14="http://schemas.microsoft.com/office/powerpoint/2010/main" val="240352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Annual cash flow estimated to be:</a:t>
            </a:r>
          </a:p>
          <a:p>
            <a:pPr marL="937260" lvl="1" indent="-342900">
              <a:lnSpc>
                <a:spcPct val="140000"/>
              </a:lnSpc>
              <a:spcAft>
                <a:spcPts val="0"/>
              </a:spcAft>
            </a:pPr>
            <a:r>
              <a:rPr lang="en-US" dirty="0"/>
              <a:t>$10,000 per townhouse.</a:t>
            </a:r>
          </a:p>
          <a:p>
            <a:pPr marL="937260" lvl="1" indent="-342900">
              <a:lnSpc>
                <a:spcPct val="140000"/>
              </a:lnSpc>
              <a:spcAft>
                <a:spcPts val="0"/>
              </a:spcAft>
            </a:pPr>
            <a:r>
              <a:rPr lang="en-US" dirty="0"/>
              <a:t>$15,000 per apartment building.</a:t>
            </a:r>
          </a:p>
          <a:p>
            <a:pPr marL="937260" lvl="1" indent="-342900">
              <a:lnSpc>
                <a:spcPct val="140000"/>
              </a:lnSpc>
              <a:spcAft>
                <a:spcPts val="0"/>
              </a:spcAft>
            </a:pPr>
            <a:r>
              <a:rPr lang="en-US" dirty="0"/>
              <a:t>After deducting mortgage payments and operating expenses.</a:t>
            </a:r>
          </a:p>
          <a:p>
            <a:pPr marL="342900" indent="-342900">
              <a:lnSpc>
                <a:spcPct val="140000"/>
              </a:lnSpc>
              <a:spcAft>
                <a:spcPts val="0"/>
              </a:spcAft>
              <a:buFont typeface="Arial" pitchFamily="34" charset="0"/>
              <a:buChar char="•"/>
            </a:pPr>
            <a:r>
              <a:rPr lang="en-US" dirty="0"/>
              <a:t>Corp3_RealEstate’s owner would like to determine the number of townhouses and the number of apartment buildings to purchase to maximize annual cash flow.</a:t>
            </a:r>
          </a:p>
        </p:txBody>
      </p:sp>
    </p:spTree>
    <p:extLst>
      <p:ext uri="{BB962C8B-B14F-4D97-AF65-F5344CB8AC3E}">
        <p14:creationId xmlns:p14="http://schemas.microsoft.com/office/powerpoint/2010/main" val="1018185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Defining the decision variables:</a:t>
            </a:r>
            <a:endParaRPr lang="tr-TR" dirty="0"/>
          </a:p>
          <a:p>
            <a:pPr marL="937260" lvl="1" indent="-342900">
              <a:lnSpc>
                <a:spcPct val="140000"/>
              </a:lnSpc>
              <a:spcAft>
                <a:spcPts val="0"/>
              </a:spcAft>
            </a:pPr>
            <a:r>
              <a:rPr lang="en-US" dirty="0"/>
              <a:t>T = number of townhouses</a:t>
            </a:r>
            <a:endParaRPr lang="tr-TR" dirty="0"/>
          </a:p>
          <a:p>
            <a:pPr marL="937260" lvl="1" indent="-342900">
              <a:lnSpc>
                <a:spcPct val="140000"/>
              </a:lnSpc>
              <a:spcAft>
                <a:spcPts val="0"/>
              </a:spcAft>
            </a:pPr>
            <a:r>
              <a:rPr lang="en-US" dirty="0"/>
              <a:t>A = number of apartment buildings</a:t>
            </a:r>
          </a:p>
          <a:p>
            <a:pPr marL="342900" indent="-342900">
              <a:lnSpc>
                <a:spcPct val="140000"/>
              </a:lnSpc>
              <a:spcAft>
                <a:spcPts val="0"/>
              </a:spcAft>
              <a:buFont typeface="Arial" pitchFamily="34" charset="0"/>
              <a:buChar char="•"/>
            </a:pPr>
            <a:r>
              <a:rPr lang="en-US" dirty="0"/>
              <a:t>Objective function for cash flow (in thousands of dollars):</a:t>
            </a:r>
            <a:r>
              <a:rPr lang="tr-TR" dirty="0"/>
              <a:t> </a:t>
            </a:r>
          </a:p>
          <a:p>
            <a:pPr marL="937260" lvl="1" indent="-342900">
              <a:lnSpc>
                <a:spcPct val="140000"/>
              </a:lnSpc>
              <a:spcAft>
                <a:spcPts val="0"/>
              </a:spcAft>
            </a:pPr>
            <a:r>
              <a:rPr lang="en-US" dirty="0"/>
              <a:t>Max 10T + 15A</a:t>
            </a:r>
          </a:p>
          <a:p>
            <a:pPr marL="342900" indent="-342900">
              <a:lnSpc>
                <a:spcPct val="140000"/>
              </a:lnSpc>
              <a:spcAft>
                <a:spcPts val="0"/>
              </a:spcAft>
              <a:buFont typeface="Arial" pitchFamily="34" charset="0"/>
              <a:buChar char="•"/>
            </a:pPr>
            <a:r>
              <a:rPr lang="en-US" dirty="0"/>
              <a:t>Three constraints must be satisfied:</a:t>
            </a:r>
            <a:endParaRPr lang="tr-TR" dirty="0"/>
          </a:p>
          <a:p>
            <a:pPr marL="937260" lvl="1" indent="-342900">
              <a:lnSpc>
                <a:spcPct val="140000"/>
              </a:lnSpc>
              <a:spcAft>
                <a:spcPts val="0"/>
              </a:spcAft>
            </a:pPr>
            <a:r>
              <a:rPr lang="en-US" dirty="0"/>
              <a:t>282T + 400A ≤ 2000 	Funds available ($1000s)</a:t>
            </a:r>
            <a:endParaRPr lang="tr-TR" dirty="0"/>
          </a:p>
          <a:p>
            <a:pPr marL="937260" lvl="1" indent="-342900">
              <a:lnSpc>
                <a:spcPct val="140000"/>
              </a:lnSpc>
              <a:spcAft>
                <a:spcPts val="0"/>
              </a:spcAft>
            </a:pPr>
            <a:r>
              <a:rPr lang="en-US" dirty="0"/>
              <a:t>4T +   40A ≤   140 	Manager’s time (hours)</a:t>
            </a:r>
            <a:endParaRPr lang="tr-TR" dirty="0"/>
          </a:p>
          <a:p>
            <a:pPr marL="937260" lvl="1" indent="-342900">
              <a:lnSpc>
                <a:spcPct val="140000"/>
              </a:lnSpc>
              <a:spcAft>
                <a:spcPts val="0"/>
              </a:spcAft>
            </a:pPr>
            <a:r>
              <a:rPr lang="en-US" dirty="0"/>
              <a:t>T               ≤       5 	Townhouses available</a:t>
            </a:r>
          </a:p>
        </p:txBody>
      </p:sp>
    </p:spTree>
    <p:extLst>
      <p:ext uri="{BB962C8B-B14F-4D97-AF65-F5344CB8AC3E}">
        <p14:creationId xmlns:p14="http://schemas.microsoft.com/office/powerpoint/2010/main" val="352229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40000"/>
              </a:lnSpc>
              <a:spcAft>
                <a:spcPts val="0"/>
              </a:spcAft>
              <a:buFont typeface="Arial" pitchFamily="34" charset="0"/>
              <a:buChar char="•"/>
            </a:pPr>
            <a:r>
              <a:rPr lang="en-US" dirty="0"/>
              <a:t>The variables T and A must be nonnegative. </a:t>
            </a:r>
          </a:p>
          <a:p>
            <a:pPr marL="342900" indent="-342900">
              <a:lnSpc>
                <a:spcPct val="140000"/>
              </a:lnSpc>
              <a:spcAft>
                <a:spcPts val="0"/>
              </a:spcAft>
              <a:buFont typeface="Arial" pitchFamily="34" charset="0"/>
              <a:buChar char="•"/>
            </a:pPr>
            <a:r>
              <a:rPr lang="en-US" dirty="0"/>
              <a:t>In addition, the purchase of a fractional number of townhouses and/or a fractional number of apartment buildings is unacceptable.</a:t>
            </a:r>
            <a:endParaRPr lang="tr-TR" dirty="0"/>
          </a:p>
          <a:p>
            <a:pPr marL="937260" lvl="1" indent="-342900">
              <a:lnSpc>
                <a:spcPct val="140000"/>
              </a:lnSpc>
              <a:spcAft>
                <a:spcPts val="0"/>
              </a:spcAft>
            </a:pPr>
            <a:r>
              <a:rPr lang="en-US" dirty="0"/>
              <a:t>T and A must be integer. </a:t>
            </a:r>
          </a:p>
          <a:p>
            <a:pPr marL="342900" indent="-342900">
              <a:lnSpc>
                <a:spcPct val="140000"/>
              </a:lnSpc>
              <a:spcAft>
                <a:spcPts val="0"/>
              </a:spcAft>
              <a:buFont typeface="Arial" pitchFamily="34" charset="0"/>
              <a:buChar char="•"/>
            </a:pPr>
            <a:endParaRPr lang="en-US" dirty="0"/>
          </a:p>
        </p:txBody>
      </p:sp>
    </p:spTree>
    <p:extLst>
      <p:ext uri="{BB962C8B-B14F-4D97-AF65-F5344CB8AC3E}">
        <p14:creationId xmlns:p14="http://schemas.microsoft.com/office/powerpoint/2010/main" val="11843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Corp3_RealEstate</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8690112" cy="52578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00000"/>
              </a:lnSpc>
              <a:buFont typeface="Arial" panose="020B0604020202020204" pitchFamily="34" charset="0"/>
              <a:buChar char="•"/>
            </a:pPr>
            <a:r>
              <a:rPr lang="en-US" dirty="0"/>
              <a:t>Model for the Corp3_RealEstate problem:</a:t>
            </a:r>
          </a:p>
          <a:p>
            <a:pPr marL="937260" lvl="1" indent="-342900">
              <a:lnSpc>
                <a:spcPct val="100000"/>
              </a:lnSpc>
            </a:pPr>
            <a:r>
              <a:rPr lang="en-US" dirty="0"/>
              <a:t>Max 10</a:t>
            </a:r>
            <a:r>
              <a:rPr lang="en-US" i="1" dirty="0"/>
              <a:t>T </a:t>
            </a:r>
            <a:r>
              <a:rPr lang="en-US" dirty="0"/>
              <a:t>+ 15</a:t>
            </a:r>
            <a:r>
              <a:rPr lang="en-US" i="1" dirty="0"/>
              <a:t>A</a:t>
            </a:r>
          </a:p>
          <a:p>
            <a:pPr marL="937260" lvl="1" indent="-342900">
              <a:lnSpc>
                <a:spcPct val="100000"/>
              </a:lnSpc>
            </a:pPr>
            <a:r>
              <a:rPr lang="en-US" dirty="0" err="1"/>
              <a:t>s.t.</a:t>
            </a:r>
            <a:endParaRPr lang="en-US" dirty="0"/>
          </a:p>
          <a:p>
            <a:pPr>
              <a:lnSpc>
                <a:spcPct val="100000"/>
              </a:lnSpc>
            </a:pPr>
            <a:r>
              <a:rPr lang="en-US" sz="2200" dirty="0"/>
              <a:t>	282</a:t>
            </a:r>
            <a:r>
              <a:rPr lang="en-US" sz="2200" i="1" dirty="0"/>
              <a:t>T  </a:t>
            </a:r>
            <a:r>
              <a:rPr lang="en-US" sz="2200" dirty="0"/>
              <a:t>+  400</a:t>
            </a:r>
            <a:r>
              <a:rPr lang="en-US" sz="2200" i="1" dirty="0"/>
              <a:t>A  </a:t>
            </a:r>
            <a:r>
              <a:rPr lang="en-US" sz="2200" dirty="0"/>
              <a:t>≤  2000</a:t>
            </a:r>
          </a:p>
          <a:p>
            <a:pPr>
              <a:lnSpc>
                <a:spcPct val="100000"/>
              </a:lnSpc>
            </a:pPr>
            <a:r>
              <a:rPr lang="en-US" sz="2200" dirty="0"/>
              <a:t>	     4</a:t>
            </a:r>
            <a:r>
              <a:rPr lang="en-US" sz="2200" i="1" dirty="0"/>
              <a:t>T  </a:t>
            </a:r>
            <a:r>
              <a:rPr lang="en-US" sz="2200" dirty="0"/>
              <a:t>+    40</a:t>
            </a:r>
            <a:r>
              <a:rPr lang="en-US" sz="2200" i="1" dirty="0"/>
              <a:t>A  </a:t>
            </a:r>
            <a:r>
              <a:rPr lang="en-US" sz="2200" dirty="0"/>
              <a:t>≤    140</a:t>
            </a:r>
          </a:p>
          <a:p>
            <a:pPr>
              <a:lnSpc>
                <a:spcPct val="100000"/>
              </a:lnSpc>
            </a:pPr>
            <a:r>
              <a:rPr lang="en-US" sz="2200" i="1" dirty="0"/>
              <a:t>	       T                  </a:t>
            </a:r>
            <a:r>
              <a:rPr lang="en-US" sz="2200" dirty="0"/>
              <a:t>≤        5</a:t>
            </a:r>
          </a:p>
          <a:p>
            <a:pPr>
              <a:lnSpc>
                <a:spcPct val="100000"/>
              </a:lnSpc>
            </a:pPr>
            <a:r>
              <a:rPr lang="en-US" sz="2200" i="1" dirty="0"/>
              <a:t>	       T</a:t>
            </a:r>
            <a:r>
              <a:rPr lang="en-US" sz="2200" dirty="0"/>
              <a:t>, </a:t>
            </a:r>
            <a:r>
              <a:rPr lang="en-US" sz="2200" i="1" dirty="0"/>
              <a:t>A </a:t>
            </a:r>
            <a:r>
              <a:rPr lang="en-US" sz="2200" dirty="0"/>
              <a:t>≥ 0 and integer</a:t>
            </a:r>
          </a:p>
          <a:p>
            <a:pPr>
              <a:lnSpc>
                <a:spcPct val="100000"/>
              </a:lnSpc>
            </a:pPr>
            <a:endParaRPr lang="en-US" sz="200" dirty="0"/>
          </a:p>
          <a:p>
            <a:pPr marL="342900" indent="-342900">
              <a:lnSpc>
                <a:spcPct val="100000"/>
              </a:lnSpc>
              <a:buFont typeface="Arial" panose="020B0604020202020204" pitchFamily="34" charset="0"/>
              <a:buChar char="•"/>
            </a:pPr>
            <a:r>
              <a:rPr lang="en-US" dirty="0"/>
              <a:t>This is a linear all-integer program</a:t>
            </a:r>
            <a:endParaRPr lang="tr-TR" dirty="0"/>
          </a:p>
          <a:p>
            <a:pPr marL="342900" indent="-3429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78310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17561</TotalTime>
  <Words>1556</Words>
  <Application>Microsoft Office PowerPoint</Application>
  <PresentationFormat>On-screen Show (4:3)</PresentationFormat>
  <Paragraphs>202</Paragraphs>
  <Slides>30</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Impact</vt:lpstr>
      <vt:lpstr>Tahoma</vt:lpstr>
      <vt:lpstr>Times New Roman</vt:lpstr>
      <vt:lpstr>Wingdings</vt:lpstr>
      <vt:lpstr>NewsPrint</vt:lpstr>
      <vt:lpstr>Custom Design</vt:lpstr>
      <vt:lpstr>PowerPoint Presentation</vt:lpstr>
      <vt:lpstr>PRESCRIPTIVE ANALYTICS</vt:lpstr>
      <vt:lpstr>PowerPoint Presentation</vt:lpstr>
      <vt:lpstr>Corp3_RealEstate</vt:lpstr>
      <vt:lpstr>Corp3_RealEstate</vt:lpstr>
      <vt:lpstr>Corp3_RealEstate</vt:lpstr>
      <vt:lpstr>Corp3_RealEstate</vt:lpstr>
      <vt:lpstr>Corp3_RealEstate</vt:lpstr>
      <vt:lpstr>Corp3_RealEstate</vt:lpstr>
      <vt:lpstr>Corp3_RealEstate</vt:lpstr>
      <vt:lpstr>Corp3_RealEstate - Details for the Solution - 1</vt:lpstr>
      <vt:lpstr>Corp3_RealEstate - Details for the Solution - 2</vt:lpstr>
      <vt:lpstr>Corp3_RealEstate - Details for the Solution - 3</vt:lpstr>
      <vt:lpstr>Corp3_RealEstate - Details for the Solution - 4</vt:lpstr>
      <vt:lpstr>Corp3_RealEstate - Details for the Solution - 5</vt:lpstr>
      <vt:lpstr>Corp3_RealEstate - Details for the Solution - 6</vt:lpstr>
      <vt:lpstr>Corp3_RealEstate - Details for the Solution - 7</vt:lpstr>
      <vt:lpstr>Corp3_RealEstate - Details for the Solution - 8</vt:lpstr>
      <vt:lpstr>Corp3_RealEstate - Details for the Solution - 9</vt:lpstr>
      <vt:lpstr>Corp3_RealEstate - Details for the Solution - 10</vt:lpstr>
      <vt:lpstr>Corp3_RealEstate - Details for the Solution - 11</vt:lpstr>
      <vt:lpstr>Corp3_RealEstate - Details for the Solution - 12</vt:lpstr>
      <vt:lpstr>Corp3_RealEstate - Details for the Solution - 13</vt:lpstr>
      <vt:lpstr>Corp3_RealEstate - Details for the Solution - 14</vt:lpstr>
      <vt:lpstr>Corp3_RealEstate - Details for the Solution - 15</vt:lpstr>
      <vt:lpstr>PowerPoint Presentation</vt:lpstr>
      <vt:lpstr>Corp4_Fridge</vt:lpstr>
      <vt:lpstr>Corp4_Fridge</vt:lpstr>
      <vt:lpstr>Corp4_Fridge</vt:lpstr>
      <vt:lpstr>Corp4_Fridge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hdemirtas</cp:lastModifiedBy>
  <cp:revision>932</cp:revision>
  <dcterms:created xsi:type="dcterms:W3CDTF">2013-06-04T12:27:35Z</dcterms:created>
  <dcterms:modified xsi:type="dcterms:W3CDTF">2021-05-15T19:45:54Z</dcterms:modified>
</cp:coreProperties>
</file>