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6"/>
  </p:notesMasterIdLst>
  <p:handoutMasterIdLst>
    <p:handoutMasterId r:id="rId47"/>
  </p:handoutMasterIdLst>
  <p:sldIdLst>
    <p:sldId id="678" r:id="rId3"/>
    <p:sldId id="403" r:id="rId4"/>
    <p:sldId id="471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7" r:id="rId33"/>
    <p:sldId id="508" r:id="rId34"/>
    <p:sldId id="509" r:id="rId35"/>
    <p:sldId id="510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7" autoAdjust="0"/>
    <p:restoredTop sz="94648" autoAdjust="0"/>
  </p:normalViewPr>
  <p:slideViewPr>
    <p:cSldViewPr>
      <p:cViewPr varScale="1">
        <p:scale>
          <a:sx n="86" d="100"/>
          <a:sy n="86" d="100"/>
        </p:scale>
        <p:origin x="130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2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1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9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03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3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44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5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3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8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8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</a:t>
            </a:r>
            <a:r>
              <a:rPr lang="en-I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solution is a mathematical concept that refers to the set of points within a relatively close proximity of the solution.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8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endParaRPr kumimoji="1" lang="tr-TR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basturkc.academic@gmail.com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126547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57300" indent="-342900">
                  <a:buFont typeface="Arial" pitchFamily="34" charset="0"/>
                  <a:buChar char="•"/>
                </a:pPr>
                <a:r>
                  <a:rPr lang="en-IN" sz="2000" dirty="0"/>
                  <a:t>Let </a:t>
                </a:r>
                <a:r>
                  <a:rPr lang="en-IN" sz="2000" i="1" dirty="0"/>
                  <a:t>R</a:t>
                </a:r>
                <a:r>
                  <a:rPr lang="en-IN" sz="2000" dirty="0"/>
                  <a:t>1 denote the portfolio return if the scenario represented by year 1 occurs, </a:t>
                </a:r>
              </a:p>
              <a:p>
                <a:pPr marL="1257300" lvl="0" indent="-342900">
                  <a:buFont typeface="Arial" pitchFamily="34" charset="0"/>
                  <a:buChar char="•"/>
                </a:pPr>
                <a:r>
                  <a:rPr lang="en-IN" sz="2000" dirty="0"/>
                  <a:t>Let </a:t>
                </a:r>
                <a:r>
                  <a:rPr lang="en-IN" sz="2000" i="1" dirty="0"/>
                  <a:t>R</a:t>
                </a:r>
                <a:r>
                  <a:rPr lang="en-IN" sz="2000" dirty="0"/>
                  <a:t>2 denote the portfolio return if the scenario represented by year 2 occurs, and so on.</a:t>
                </a:r>
                <a:endParaRPr lang="en-US" sz="2000" dirty="0"/>
              </a:p>
              <a:p>
                <a:pPr marL="798513" lvl="0" indent="-333375">
                  <a:buFont typeface="Arial" pitchFamily="34" charset="0"/>
                  <a:buChar char="•"/>
                </a:pPr>
                <a:r>
                  <a:rPr lang="en-IN" sz="2200" dirty="0"/>
                  <a:t>If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sz="22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200" i="1" dirty="0"/>
                  <a:t> </a:t>
                </a:r>
                <a:r>
                  <a:rPr lang="en-IN" sz="2200" dirty="0"/>
                  <a:t>is the probability of scenario </a:t>
                </a:r>
                <a:r>
                  <a:rPr lang="en-IN" sz="2200" i="1" dirty="0"/>
                  <a:t>s</a:t>
                </a:r>
                <a:r>
                  <a:rPr lang="en-IN" sz="2200" dirty="0"/>
                  <a:t>, among </a:t>
                </a:r>
                <a:r>
                  <a:rPr lang="en-IN" sz="2200" i="1" dirty="0"/>
                  <a:t>n </a:t>
                </a:r>
                <a:r>
                  <a:rPr lang="en-IN" sz="2200" dirty="0"/>
                  <a:t>possible scenarios, then the </a:t>
                </a:r>
                <a:r>
                  <a:rPr lang="en-IN" sz="2200" i="1" dirty="0"/>
                  <a:t>expected </a:t>
                </a:r>
                <a:r>
                  <a:rPr lang="en-IN" sz="2200" dirty="0"/>
                  <a:t>return for the portfolio is </a:t>
                </a:r>
                <a:r>
                  <a:rPr lang="en-IN" sz="2200" i="1" dirty="0"/>
                  <a:t>R </a:t>
                </a:r>
                <a:r>
                  <a:rPr lang="en-IN" sz="2200" dirty="0"/>
                  <a:t>where</a:t>
                </a:r>
                <a:endParaRPr lang="en-US" sz="2200" dirty="0"/>
              </a:p>
              <a:p>
                <a:pPr marL="4651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100" i="1">
                              <a:latin typeface="Cambria Math"/>
                            </a:rPr>
                            <m:t>𝑅</m:t>
                          </m:r>
                          <m:r>
                            <a:rPr lang="en-IN" sz="2100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IN" sz="2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100" i="1">
                              <a:latin typeface="Cambria Math"/>
                            </a:rPr>
                            <m:t>𝑠</m:t>
                          </m:r>
                          <m:r>
                            <a:rPr lang="en-IN" sz="21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1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798513" indent="-333375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1257300" lvl="0" indent="-342900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12573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98513" indent="-333375">
                  <a:buFont typeface="Arial" pitchFamily="34" charset="0"/>
                  <a:buChar char="•"/>
                </a:pPr>
                <a:r>
                  <a:rPr lang="en-IN" sz="2100" dirty="0"/>
                  <a:t>If we assume that the five planning scenarios in the Hauck Financial Services model are equally likely to occur,</a:t>
                </a:r>
                <a:endParaRPr lang="en-US" sz="2100" dirty="0"/>
              </a:p>
              <a:p>
                <a:pPr marL="4651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100" i="1">
                              <a:latin typeface="Cambria Math"/>
                            </a:rPr>
                            <m:t>𝑅</m:t>
                          </m:r>
                          <m:r>
                            <a:rPr lang="en-IN" sz="2100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IN" sz="2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100" i="1">
                              <a:latin typeface="Cambria Math"/>
                            </a:rPr>
                            <m:t>𝑠</m:t>
                          </m:r>
                          <m:r>
                            <a:rPr lang="en-IN" sz="21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100" i="1">
                              <a:latin typeface="Cambria Math"/>
                            </a:rPr>
                            <m:t>5</m:t>
                          </m:r>
                        </m:sup>
                        <m:e>
                          <m:f>
                            <m:fPr>
                              <m:type m:val="skw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1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1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IN" sz="21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1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100" i="1"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100" i="1">
                              <a:latin typeface="Cambria Math"/>
                            </a:rPr>
                            <m:t>𝑠</m:t>
                          </m:r>
                          <m:r>
                            <a:rPr lang="en-IN" sz="21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100" i="1"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12573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98513" indent="-333375">
                  <a:buFont typeface="Arial" pitchFamily="34" charset="0"/>
                  <a:buChar char="•"/>
                </a:pPr>
                <a:r>
                  <a:rPr lang="en-IN" sz="2100" dirty="0"/>
                  <a:t>The measure of risk most often associated with the Markowitz portfolio model is the variance of the portfolio’s return.</a:t>
                </a:r>
                <a:endParaRPr lang="en-US" sz="2100" dirty="0"/>
              </a:p>
              <a:p>
                <a:pPr marL="4651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>
                          <a:latin typeface="Cambria Math"/>
                        </a:rPr>
                        <m:t>𝑉𝑎𝑟</m:t>
                      </m:r>
                      <m:r>
                        <a:rPr lang="en-IN" sz="2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100" i="1">
                              <a:latin typeface="Cambria Math"/>
                            </a:rPr>
                            <m:t>𝑠</m:t>
                          </m:r>
                          <m:r>
                            <a:rPr lang="en-IN" sz="21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1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21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1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1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IN" sz="21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1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IN" sz="21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465138"/>
                <a:endParaRPr lang="en-US" sz="2100" dirty="0"/>
              </a:p>
              <a:p>
                <a:pPr marL="798513" lvl="0" indent="-333375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12573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98513" lvl="0" indent="-333375">
                  <a:buFont typeface="Arial" pitchFamily="34" charset="0"/>
                  <a:buChar char="•"/>
                </a:pPr>
                <a:r>
                  <a:rPr lang="en-IN" sz="2000" dirty="0"/>
                  <a:t>For the Hauck Financial Services example, the five planning scenarios are equally likely, thus</a:t>
                </a:r>
                <a:endParaRPr lang="en-US" sz="2000" dirty="0"/>
              </a:p>
              <a:p>
                <a:pPr marL="4651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𝑉𝑎𝑟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/>
                            </a:rPr>
                            <m:t>𝑠</m:t>
                          </m:r>
                          <m:r>
                            <a:rPr lang="en-I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en-IN" sz="20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I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/>
                            </a:rPr>
                            <m:t>𝑠</m:t>
                          </m:r>
                          <m:r>
                            <a:rPr lang="en-I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0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I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808038" lvl="0" indent="-342900">
                  <a:buFont typeface="Arial" pitchFamily="34" charset="0"/>
                  <a:buChar char="•"/>
                </a:pPr>
                <a:r>
                  <a:rPr lang="en-IN" sz="2000" dirty="0"/>
                  <a:t>Assume that Hauck clients would like to construct a portfolio from the six mutual funds listed in Table 10.2 that will minimize their risk as measured by the portfolio variance.</a:t>
                </a:r>
                <a:endParaRPr lang="en-US" sz="2000" dirty="0"/>
              </a:p>
              <a:p>
                <a:pPr marL="808038" indent="-342900">
                  <a:buFont typeface="Arial" panose="020B0604020202020204" pitchFamily="34" charset="0"/>
                  <a:buChar char="•"/>
                </a:pPr>
                <a:endParaRPr lang="en-US" sz="2100" dirty="0"/>
              </a:p>
              <a:p>
                <a:pPr marL="465138"/>
                <a:endParaRPr lang="en-US" sz="2100" dirty="0"/>
              </a:p>
              <a:p>
                <a:pPr marL="798513" lvl="0" indent="-333375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12573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93750" lvl="0" indent="-342900">
                  <a:buFont typeface="Arial" pitchFamily="34" charset="0"/>
                  <a:buChar char="•"/>
                </a:pPr>
                <a:r>
                  <a:rPr lang="en-IN" sz="2200" dirty="0"/>
                  <a:t>The complete Markowitz model involves 12 variables and 8 constraints (excluding the </a:t>
                </a:r>
                <a:r>
                  <a:rPr lang="en-IN" sz="2200" dirty="0" err="1"/>
                  <a:t>nonnegativity</a:t>
                </a:r>
                <a:r>
                  <a:rPr lang="en-IN" sz="2200" dirty="0"/>
                  <a:t> constraints) which is given below</a:t>
                </a:r>
                <a:endParaRPr lang="en-US" sz="2200" dirty="0"/>
              </a:p>
              <a:p>
                <a:pPr marL="450850" algn="ctr"/>
                <a:r>
                  <a:rPr lang="en-IN" dirty="0"/>
                  <a:t>Min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5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2063" indent="-347663"/>
            <a:r>
              <a:rPr lang="en-IN" sz="2000" dirty="0" err="1"/>
              <a:t>s.t.</a:t>
            </a:r>
            <a:endParaRPr lang="en-US" sz="2000" dirty="0"/>
          </a:p>
          <a:p>
            <a:pPr marL="1262063" indent="-347663"/>
            <a:r>
              <a:rPr lang="en-IN" sz="2000" dirty="0"/>
              <a:t>   10.06FS + 17.64IB + 32.41LG + 32.36LV + 33.44SG + 24.56SV = R</a:t>
            </a:r>
            <a:r>
              <a:rPr lang="en-IN" sz="2000" baseline="-25000" dirty="0"/>
              <a:t>1</a:t>
            </a:r>
            <a:endParaRPr lang="en-US" sz="2000" dirty="0"/>
          </a:p>
          <a:p>
            <a:pPr marL="1262063" indent="-347663"/>
            <a:r>
              <a:rPr lang="en-IN" sz="2000" dirty="0"/>
              <a:t>   13.12FS + 3.25IB + 18.71LG + 20.61LV + 19.40SG + 25.32SV = R</a:t>
            </a:r>
            <a:r>
              <a:rPr lang="en-IN" sz="2000" baseline="-25000" dirty="0"/>
              <a:t>2</a:t>
            </a:r>
            <a:endParaRPr lang="en-US" sz="2000" dirty="0"/>
          </a:p>
          <a:p>
            <a:pPr marL="1262063" indent="-347663"/>
            <a:r>
              <a:rPr lang="en-IN" sz="2000" dirty="0"/>
              <a:t>   13.47FS + 7.51IB + 33.28LG + 12.93LV + 3.85SG - 6.70SV = R</a:t>
            </a:r>
            <a:r>
              <a:rPr lang="en-IN" sz="2000" baseline="-25000" dirty="0"/>
              <a:t>3</a:t>
            </a:r>
            <a:endParaRPr lang="en-US" sz="2000" dirty="0"/>
          </a:p>
          <a:p>
            <a:pPr marL="1262063" indent="-347663"/>
            <a:r>
              <a:rPr lang="en-IN" sz="2000" dirty="0"/>
              <a:t>   45.42FS - 1.33IB + 41.46LG + 7.06LV + 58.68SG + 5.43SV = R</a:t>
            </a:r>
            <a:r>
              <a:rPr lang="en-IN" sz="2000" baseline="-25000" dirty="0"/>
              <a:t>4</a:t>
            </a:r>
            <a:endParaRPr lang="en-US" sz="2000" dirty="0"/>
          </a:p>
          <a:p>
            <a:pPr marL="1262063" indent="-347663"/>
            <a:r>
              <a:rPr lang="en-IN" sz="2000" dirty="0"/>
              <a:t>  -21.93FS + 7.36IB - 23.26LG - 5.37LV - 9.02SG + 17.31SV = R</a:t>
            </a:r>
            <a:r>
              <a:rPr lang="en-IN" sz="2000" baseline="-25000" dirty="0"/>
              <a:t>5</a:t>
            </a:r>
            <a:endParaRPr lang="en-US" sz="2000" dirty="0"/>
          </a:p>
          <a:p>
            <a:pPr marL="1262063" indent="-347663"/>
            <a:r>
              <a:rPr lang="en-IN" sz="2000" dirty="0"/>
              <a:t>    FS+         IB+         LG+           LV+           SG+          SV=1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7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62063" indent="-347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/>
                            </a:rPr>
                            <m:t>𝑆</m:t>
                          </m:r>
                          <m:r>
                            <a:rPr lang="en-I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1262063" indent="-347663"/>
                <a:r>
                  <a:rPr lang="en-IN" sz="2000" dirty="0"/>
                  <a:t> </a:t>
                </a:r>
                <a:endParaRPr lang="en-US" sz="2000" dirty="0"/>
              </a:p>
              <a:p>
                <a:pPr marL="1262063" indent="-347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IN" sz="2000" i="1">
                          <a:latin typeface="Cambria Math"/>
                        </a:rPr>
                        <m:t>≥10</m:t>
                      </m:r>
                    </m:oMath>
                  </m:oMathPara>
                </a14:m>
                <a:endParaRPr lang="en-US" sz="2000" dirty="0"/>
              </a:p>
              <a:p>
                <a:pPr marL="1262063" indent="-347663"/>
                <a:r>
                  <a:rPr lang="en-IN" sz="2000" dirty="0"/>
                  <a:t>FS, IB, LG, LV, SG, SV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marL="793750" lvl="0" indent="-342900">
                  <a:buFont typeface="Arial" pitchFamily="34" charset="0"/>
                  <a:buChar char="•"/>
                </a:pPr>
                <a:r>
                  <a:rPr lang="en-IN" sz="2200" dirty="0"/>
                  <a:t>The objective for the Markowitz model is to minimize portfolio variance.</a:t>
                </a:r>
                <a:endParaRPr lang="en-US" sz="2200" dirty="0"/>
              </a:p>
              <a:p>
                <a:pPr marL="79375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80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The solution for this model using a required return of at least 10 percent appears in Figure 10.11.</a:t>
            </a:r>
            <a:endParaRPr lang="en-US" sz="2200" dirty="0"/>
          </a:p>
          <a:p>
            <a:pPr marL="79375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2300" dirty="0"/>
              <a:t>Figure 10.11 – Solution For The Hauck Minimum Variance Portfolio With A Required Return Of At Least 10 Percent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B59443-9CAB-4E53-92A5-85C85C64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" y="1752600"/>
            <a:ext cx="9050215" cy="441960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9C51CBA-2EE0-48C8-8BE2-0B8B6916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311348"/>
            <a:ext cx="8461512" cy="470452"/>
          </a:xfrm>
        </p:spPr>
        <p:txBody>
          <a:bodyPr/>
          <a:lstStyle/>
          <a:p>
            <a:pPr marL="450850" lvl="0"/>
            <a:r>
              <a:rPr lang="tr-TR" sz="1600" dirty="0"/>
              <a:t>Note that regarding the starting point, a sub optimal solution can be obtained</a:t>
            </a:r>
          </a:p>
        </p:txBody>
      </p:sp>
    </p:spTree>
    <p:extLst>
      <p:ext uri="{BB962C8B-B14F-4D97-AF65-F5344CB8AC3E}">
        <p14:creationId xmlns:p14="http://schemas.microsoft.com/office/powerpoint/2010/main" val="10938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The minimum value for the portfolio variance is 27.136. </a:t>
            </a:r>
            <a:endParaRPr lang="en-US" sz="2200" dirty="0"/>
          </a:p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This solution implies that the clients will get an expected return of 10 percent and minimize their risk as measured by portfolio variance by investing approximately </a:t>
            </a:r>
            <a:endParaRPr lang="en-US" sz="22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16 percent of the portfolio in the foreign stock fund (FS = 0.158)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53 percent in the intermediate bond fund (IB =0.525)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4 percent in the large-cap growth fund (LG = 0.042)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27 percent in the small-cap value fund (SV =0.274)</a:t>
            </a:r>
            <a:endParaRPr lang="en-US" sz="2000" dirty="0"/>
          </a:p>
          <a:p>
            <a:pPr marL="12573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6105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Nonlinear </a:t>
            </a:r>
            <a:r>
              <a:rPr lang="en-US" sz="36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Optimizatio</a:t>
            </a: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7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Figure 10.12 is a graph of the minimum portfolio variances versus required expected returns as required expected return is varied from 8 percent to 12 percent in increments of 1 percent.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187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3200" dirty="0"/>
              <a:t>Figure 10.12 – An Efficient Frontier For The Markowitz Portfolio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010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8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In finance, this graph is called the efficient frontier. Each point on the efficient frontier is the minimum possible risk (measured by portfolio variance) for the given return.</a:t>
            </a:r>
            <a:endParaRPr lang="en-US" sz="2200" dirty="0"/>
          </a:p>
          <a:p>
            <a:pPr marL="793750" indent="-342900">
              <a:buFont typeface="Arial" panose="020B0604020202020204" pitchFamily="34" charset="0"/>
              <a:buChar char="•"/>
            </a:pPr>
            <a:r>
              <a:rPr lang="en-IN" sz="2200" dirty="0"/>
              <a:t> By looking at the graph of the efficient frontier, investors can select the mean-variance combination with which they are most comfortable.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579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8153399" cy="838200"/>
          </a:xfrm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Local and Global Optima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Local Optima</a:t>
            </a:r>
            <a:r>
              <a:rPr lang="en-US" dirty="0"/>
              <a:t>: A</a:t>
            </a:r>
            <a:r>
              <a:rPr lang="en-IN" dirty="0"/>
              <a:t> feasible solution when there are no other feasible solutions with a better objective function value in the immediate neighborhood. </a:t>
            </a:r>
          </a:p>
          <a:p>
            <a:pPr marL="937260" lvl="1" indent="-342900"/>
            <a:r>
              <a:rPr lang="en-IN" dirty="0"/>
              <a:t>A local optimum may be either a local maximum or a local minimum.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b="1" dirty="0"/>
              <a:t>Local maximum</a:t>
            </a:r>
            <a:r>
              <a:rPr lang="en-IN" dirty="0"/>
              <a:t>: A feasible solution when there are no other feasible solutions with a larger objective function value in the immediate neighborhood.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IN" b="1" dirty="0"/>
              <a:t>Local minimum</a:t>
            </a:r>
            <a:r>
              <a:rPr lang="en-IN" dirty="0"/>
              <a:t>: A feasible solution when there are no other feasible solutions with a smaller objective function value in the immediate neighborhood.</a:t>
            </a:r>
            <a:r>
              <a:rPr lang="en-US" dirty="0"/>
              <a:t> </a:t>
            </a:r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9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b="1" dirty="0"/>
              <a:t>Global optimum</a:t>
            </a:r>
            <a:r>
              <a:rPr lang="en-IN" dirty="0"/>
              <a:t>: </a:t>
            </a:r>
            <a:r>
              <a:rPr lang="en-IN" sz="2200" dirty="0"/>
              <a:t>A feasible solution when there are no other feasible points with a better objective function value in the entire feasible region.</a:t>
            </a:r>
            <a:r>
              <a:rPr lang="en-IN" dirty="0"/>
              <a:t> </a:t>
            </a:r>
          </a:p>
          <a:p>
            <a:pPr marL="937260" lvl="1" indent="-342900"/>
            <a:r>
              <a:rPr lang="en-IN" sz="2000" dirty="0"/>
              <a:t>A global optimum may be either a global maximum or a global minimum.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Global maximum</a:t>
            </a:r>
            <a:r>
              <a:rPr lang="en-IN" dirty="0"/>
              <a:t>: </a:t>
            </a:r>
            <a:r>
              <a:rPr lang="en-IN" sz="2200" dirty="0"/>
              <a:t>A feasible solution when there are no other feasible points with a larger objective function value in the entire feasible region. </a:t>
            </a:r>
          </a:p>
          <a:p>
            <a:pPr marL="937260" lvl="1" indent="-342900"/>
            <a:r>
              <a:rPr lang="en-IN" sz="2000" dirty="0"/>
              <a:t>A global maximum is also a local maximum.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4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/>
              <a:t>Global minimum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A feasible solution when there are no other feasible points with a smaller objective function value in the entire feasible region. </a:t>
            </a:r>
          </a:p>
          <a:p>
            <a:pPr marL="937260" lvl="1" indent="-342900"/>
            <a:r>
              <a:rPr lang="en-IN" dirty="0"/>
              <a:t>A global minimum is also a local minimum.</a:t>
            </a:r>
            <a:endParaRPr lang="en-US" dirty="0"/>
          </a:p>
          <a:p>
            <a:pPr lvl="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Concave function</a:t>
            </a:r>
            <a:r>
              <a:rPr lang="en-US" dirty="0"/>
              <a:t>: It </a:t>
            </a:r>
            <a:r>
              <a:rPr lang="en-IN" dirty="0"/>
              <a:t>is a function that is bowl-shaped down. </a:t>
            </a:r>
          </a:p>
          <a:p>
            <a:pPr lvl="0"/>
            <a:r>
              <a:rPr lang="en-IN" dirty="0"/>
              <a:t>	For example, the following are concave functions </a:t>
            </a:r>
            <a:endParaRPr lang="en-US" dirty="0"/>
          </a:p>
          <a:p>
            <a:pPr algn="ctr"/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)=  -5</a:t>
            </a:r>
            <a:r>
              <a:rPr lang="en-IN" i="1" dirty="0"/>
              <a:t>x</a:t>
            </a:r>
            <a:r>
              <a:rPr lang="en-IN" i="1" baseline="30000" dirty="0"/>
              <a:t>2</a:t>
            </a:r>
            <a:r>
              <a:rPr lang="en-IN" i="1" dirty="0"/>
              <a:t> -</a:t>
            </a:r>
            <a:r>
              <a:rPr lang="en-IN" dirty="0"/>
              <a:t> 5</a:t>
            </a:r>
            <a:r>
              <a:rPr lang="en-IN" i="1" dirty="0"/>
              <a:t>x </a:t>
            </a:r>
            <a:endParaRPr lang="en-IN" dirty="0"/>
          </a:p>
          <a:p>
            <a:pPr algn="ctr"/>
            <a:r>
              <a:rPr lang="en-IN" dirty="0"/>
              <a:t>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= -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- 11</a:t>
            </a:r>
            <a:r>
              <a:rPr lang="en-IN" i="1" dirty="0"/>
              <a:t>y</a:t>
            </a:r>
            <a:r>
              <a:rPr lang="en-IN" i="1" baseline="30000" dirty="0"/>
              <a:t>2</a:t>
            </a:r>
            <a:r>
              <a:rPr lang="en-IN" dirty="0"/>
              <a:t> </a:t>
            </a:r>
          </a:p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Consider the function </a:t>
            </a:r>
            <a:r>
              <a:rPr lang="en-IN" sz="2200" i="1" dirty="0"/>
              <a:t>f (X</a:t>
            </a:r>
            <a:r>
              <a:rPr lang="en-IN" sz="2200" dirty="0"/>
              <a:t>, </a:t>
            </a:r>
            <a:r>
              <a:rPr lang="en-IN" sz="2200" i="1" dirty="0"/>
              <a:t>Y) </a:t>
            </a:r>
            <a:r>
              <a:rPr lang="en-IN" sz="2200" dirty="0"/>
              <a:t>= -</a:t>
            </a:r>
            <a:r>
              <a:rPr lang="en-IN" sz="2200" i="1" dirty="0"/>
              <a:t>X</a:t>
            </a:r>
            <a:r>
              <a:rPr lang="en-IN" sz="2200" i="1" baseline="30000" dirty="0"/>
              <a:t>2</a:t>
            </a:r>
            <a:r>
              <a:rPr lang="en-IN" sz="2200" i="1" dirty="0"/>
              <a:t> </a:t>
            </a:r>
            <a:r>
              <a:rPr lang="en-IN" sz="2200" dirty="0"/>
              <a:t>- </a:t>
            </a:r>
            <a:r>
              <a:rPr lang="en-IN" sz="2200" i="1" dirty="0"/>
              <a:t>Y</a:t>
            </a:r>
            <a:r>
              <a:rPr lang="en-IN" sz="2200" i="1" baseline="30000" dirty="0"/>
              <a:t>2</a:t>
            </a:r>
            <a:r>
              <a:rPr lang="en-IN" sz="2200" dirty="0"/>
              <a:t>. The shape of this function is illustrated in figure 10.5.</a:t>
            </a: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</p:spTree>
    <p:extLst>
      <p:ext uri="{BB962C8B-B14F-4D97-AF65-F5344CB8AC3E}">
        <p14:creationId xmlns:p14="http://schemas.microsoft.com/office/powerpoint/2010/main" val="105078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3200" dirty="0"/>
              <a:t>Figure 10.5 - </a:t>
            </a:r>
            <a:r>
              <a:rPr lang="es-ES" sz="3200" dirty="0"/>
              <a:t>A </a:t>
            </a:r>
            <a:r>
              <a:rPr lang="es-ES" sz="3200" dirty="0" err="1"/>
              <a:t>Concave</a:t>
            </a:r>
            <a:r>
              <a:rPr lang="es-ES" sz="3200" dirty="0"/>
              <a:t> </a:t>
            </a:r>
            <a:r>
              <a:rPr lang="es-ES" sz="3200" dirty="0" err="1"/>
              <a:t>Function</a:t>
            </a:r>
            <a:r>
              <a:rPr lang="es-ES" sz="3200" dirty="0"/>
              <a:t> </a:t>
            </a:r>
            <a:r>
              <a:rPr lang="es-ES" sz="3200" i="1" dirty="0"/>
              <a:t>f </a:t>
            </a:r>
            <a:r>
              <a:rPr lang="es-ES" sz="3200" dirty="0"/>
              <a:t>(</a:t>
            </a:r>
            <a:r>
              <a:rPr lang="es-ES" sz="3200" i="1" dirty="0"/>
              <a:t>X</a:t>
            </a:r>
            <a:r>
              <a:rPr lang="es-ES" sz="3200" dirty="0"/>
              <a:t>, </a:t>
            </a:r>
            <a:r>
              <a:rPr lang="es-ES" sz="3200" i="1" dirty="0"/>
              <a:t>Y)</a:t>
            </a:r>
            <a:r>
              <a:rPr lang="en-IN" sz="3200" i="1" dirty="0"/>
              <a:t>= -X</a:t>
            </a:r>
            <a:r>
              <a:rPr lang="en-IN" sz="3200" i="1" baseline="30000" dirty="0"/>
              <a:t>2</a:t>
            </a:r>
            <a:r>
              <a:rPr lang="en-IN" sz="3200" i="1" dirty="0"/>
              <a:t> -Y</a:t>
            </a:r>
            <a:r>
              <a:rPr lang="en-IN" sz="3200" i="1" baseline="30000" dirty="0"/>
              <a:t>2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4860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7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Nonlinear optimization problem</a:t>
            </a:r>
            <a:r>
              <a:rPr lang="en-IN" dirty="0"/>
              <a:t>: Any optimization problem with at least one objective term or a constraint </a:t>
            </a:r>
            <a:r>
              <a:rPr lang="en-IN" b="1" dirty="0">
                <a:solidFill>
                  <a:srgbClr val="C00000"/>
                </a:solidFill>
              </a:rPr>
              <a:t>nonlinear</a:t>
            </a:r>
            <a:r>
              <a:rPr lang="en-IN" dirty="0"/>
              <a:t>.</a:t>
            </a:r>
            <a:endParaRPr lang="en-US" dirty="0"/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Examine a production problem in which the objective function is a nonlinear function of the decision variables.</a:t>
            </a:r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 nonlinear model for facility location.</a:t>
            </a:r>
            <a:endParaRPr lang="en-US" dirty="0"/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The Nobel Prize–winning Markowitz model for managing the risk-return trade-off in the construction of an investment portfolio.</a:t>
            </a:r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 well-known model that effectively forecasts sales or adoptions of a new product.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3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Local and Global Optima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The maximum value for this particular function is 0, and the point (0, 0) gives the optimal value of 0. 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The point (0, 0) is a local maximum; but it is also a global maximum because no point gives a larger function value.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In general, if all the squared terms in a quadratic function have a negative coefficient and there are no cross-product terms, such as </a:t>
            </a:r>
            <a:r>
              <a:rPr lang="en-IN" sz="2200" i="1" dirty="0" err="1"/>
              <a:t>xy</a:t>
            </a:r>
            <a:r>
              <a:rPr lang="en-IN" sz="2200" dirty="0"/>
              <a:t>, the function is a concave quadratic function.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859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Convex function</a:t>
            </a:r>
            <a:r>
              <a:rPr lang="en-US" dirty="0"/>
              <a:t>: It </a:t>
            </a:r>
            <a:r>
              <a:rPr lang="en-IN" dirty="0"/>
              <a:t>is a  function that is bowl-shaped up. </a:t>
            </a:r>
          </a:p>
          <a:p>
            <a:pPr lvl="1" indent="0">
              <a:buNone/>
            </a:pPr>
            <a:r>
              <a:rPr lang="en-IN" dirty="0"/>
              <a:t>For example, the following are concave functions </a:t>
            </a:r>
            <a:endParaRPr lang="en-US" dirty="0"/>
          </a:p>
          <a:p>
            <a:pPr algn="ctr"/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)=  </a:t>
            </a:r>
            <a:r>
              <a:rPr lang="en-IN" i="1" dirty="0"/>
              <a:t>x</a:t>
            </a:r>
            <a:r>
              <a:rPr lang="en-IN" i="1" baseline="30000" dirty="0"/>
              <a:t>2</a:t>
            </a:r>
            <a:r>
              <a:rPr lang="en-IN" i="1" dirty="0"/>
              <a:t> -</a:t>
            </a:r>
            <a:r>
              <a:rPr lang="en-IN" dirty="0"/>
              <a:t> 5</a:t>
            </a:r>
            <a:r>
              <a:rPr lang="en-IN" i="1" dirty="0"/>
              <a:t>x </a:t>
            </a:r>
            <a:endParaRPr lang="en-IN" dirty="0"/>
          </a:p>
          <a:p>
            <a:pPr algn="ctr"/>
            <a:r>
              <a:rPr lang="en-IN" dirty="0"/>
              <a:t>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=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 + 5</a:t>
            </a:r>
            <a:r>
              <a:rPr lang="en-IN" i="1" dirty="0"/>
              <a:t>y</a:t>
            </a:r>
            <a:r>
              <a:rPr lang="en-IN" i="1" baseline="30000" dirty="0"/>
              <a:t>2</a:t>
            </a:r>
            <a:r>
              <a:rPr lang="en-IN" dirty="0"/>
              <a:t> </a:t>
            </a:r>
          </a:p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Consider the function </a:t>
            </a:r>
            <a:r>
              <a:rPr lang="en-IN" sz="2200" i="1" dirty="0"/>
              <a:t>f (X</a:t>
            </a:r>
            <a:r>
              <a:rPr lang="en-IN" sz="2200" dirty="0"/>
              <a:t>, </a:t>
            </a:r>
            <a:r>
              <a:rPr lang="en-IN" sz="2200" i="1" dirty="0"/>
              <a:t>Y) </a:t>
            </a:r>
            <a:r>
              <a:rPr lang="en-IN" sz="2200" dirty="0"/>
              <a:t>= </a:t>
            </a:r>
            <a:r>
              <a:rPr lang="en-IN" sz="2200" i="1" dirty="0"/>
              <a:t>X</a:t>
            </a:r>
            <a:r>
              <a:rPr lang="en-IN" sz="2200" i="1" baseline="30000" dirty="0"/>
              <a:t>2</a:t>
            </a:r>
            <a:r>
              <a:rPr lang="en-IN" sz="2200" i="1" dirty="0"/>
              <a:t> + Y</a:t>
            </a:r>
            <a:r>
              <a:rPr lang="en-IN" sz="2200" i="1" baseline="30000" dirty="0"/>
              <a:t>2</a:t>
            </a:r>
            <a:r>
              <a:rPr lang="en-IN" sz="2200" dirty="0"/>
              <a:t>. The shape of this function is illustrated in figure 10.6.</a:t>
            </a: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95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3200" dirty="0"/>
              <a:t>Figure 10.6 - </a:t>
            </a:r>
            <a:r>
              <a:rPr lang="es-ES" sz="3200" dirty="0"/>
              <a:t>A </a:t>
            </a:r>
            <a:r>
              <a:rPr lang="es-ES" sz="3200" dirty="0" err="1"/>
              <a:t>Convex</a:t>
            </a:r>
            <a:r>
              <a:rPr lang="es-ES" sz="3200" dirty="0"/>
              <a:t> </a:t>
            </a:r>
            <a:r>
              <a:rPr lang="es-ES" sz="3200" dirty="0" err="1"/>
              <a:t>Function</a:t>
            </a:r>
            <a:r>
              <a:rPr lang="es-ES" sz="3200" dirty="0"/>
              <a:t> </a:t>
            </a:r>
            <a:r>
              <a:rPr lang="es-ES" sz="3200" i="1" dirty="0"/>
              <a:t>f </a:t>
            </a:r>
            <a:r>
              <a:rPr lang="es-ES" sz="3200" dirty="0"/>
              <a:t>(</a:t>
            </a:r>
            <a:r>
              <a:rPr lang="es-ES" sz="3200" i="1" dirty="0"/>
              <a:t>X</a:t>
            </a:r>
            <a:r>
              <a:rPr lang="es-ES" sz="3200" dirty="0"/>
              <a:t>, </a:t>
            </a:r>
            <a:r>
              <a:rPr lang="es-ES" sz="3200" i="1" dirty="0"/>
              <a:t>Y)</a:t>
            </a:r>
            <a:r>
              <a:rPr lang="en-IN" sz="3200" i="1" dirty="0"/>
              <a:t>= X</a:t>
            </a:r>
            <a:r>
              <a:rPr lang="en-IN" sz="3200" i="1" baseline="30000" dirty="0"/>
              <a:t>2</a:t>
            </a:r>
            <a:r>
              <a:rPr lang="en-IN" sz="3200" i="1" dirty="0"/>
              <a:t> +Y</a:t>
            </a:r>
            <a:r>
              <a:rPr lang="en-IN" sz="3200" i="1" baseline="30000" dirty="0"/>
              <a:t>2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63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Local and Global Optima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9638" indent="-342900">
              <a:buFont typeface="Arial" pitchFamily="34" charset="0"/>
              <a:buChar char="•"/>
            </a:pPr>
            <a:r>
              <a:rPr lang="en-IN" sz="2200" dirty="0"/>
              <a:t>Figure 10.6 is bowl-shaped up and called a convex function. </a:t>
            </a:r>
            <a:endParaRPr lang="en-US" sz="2200" dirty="0"/>
          </a:p>
          <a:p>
            <a:pPr marL="909638" indent="-342900">
              <a:buFont typeface="Arial" pitchFamily="34" charset="0"/>
              <a:buChar char="•"/>
            </a:pPr>
            <a:r>
              <a:rPr lang="en-IN" sz="2200" dirty="0"/>
              <a:t>The minimum value for this particular function is 0, and the point (0, 0) gives the minimum value of 0.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The point (0, 0) is a local minimum and a global minimum because no values of </a:t>
            </a:r>
            <a:r>
              <a:rPr lang="en-IN" sz="2200" i="1" dirty="0"/>
              <a:t>X </a:t>
            </a:r>
            <a:r>
              <a:rPr lang="en-IN" sz="2200" dirty="0"/>
              <a:t>and </a:t>
            </a:r>
            <a:r>
              <a:rPr lang="en-IN" sz="2200" i="1" dirty="0"/>
              <a:t>Y </a:t>
            </a:r>
            <a:r>
              <a:rPr lang="en-IN" sz="2200" dirty="0"/>
              <a:t>give an objective function value less than 0.</a:t>
            </a:r>
          </a:p>
          <a:p>
            <a:pPr marL="909638" indent="-342900">
              <a:buFont typeface="Arial" pitchFamily="34" charset="0"/>
              <a:buChar char="•"/>
            </a:pPr>
            <a:r>
              <a:rPr lang="en-IN" sz="2200" dirty="0"/>
              <a:t>For a convex function, we know that if our computer software finds a local minimum, it has found a global minimum</a:t>
            </a:r>
            <a:r>
              <a:rPr lang="en-I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4273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Local and Global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7663" lvl="1" indent="-347663"/>
                <a:r>
                  <a:rPr lang="en-IN" sz="2400" b="1" dirty="0"/>
                  <a:t>A Function with Local Maxima and Minima</a:t>
                </a:r>
              </a:p>
              <a:p>
                <a:pPr marL="450850" lvl="1" indent="0">
                  <a:buNone/>
                </a:pPr>
                <a:r>
                  <a:rPr lang="en-IN" dirty="0"/>
                  <a:t>However, some nonlinear functions have multiple local optima:</a:t>
                </a:r>
                <a:endParaRPr lang="en-US" sz="2200" i="1" dirty="0">
                  <a:latin typeface="Cambria Math"/>
                </a:endParaRPr>
              </a:p>
              <a:p>
                <a:pPr marL="4508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/>
                        </a:rPr>
                        <m:t>0≤</m:t>
                      </m:r>
                      <m:r>
                        <a:rPr lang="en-IN" sz="2200" i="1">
                          <a:latin typeface="Cambria Math"/>
                        </a:rPr>
                        <m:t>𝑋</m:t>
                      </m:r>
                      <m:r>
                        <a:rPr lang="en-IN" sz="2200" i="1">
                          <a:latin typeface="Cambria Math"/>
                        </a:rPr>
                        <m:t>≤1,  0≤</m:t>
                      </m:r>
                      <m:r>
                        <a:rPr lang="en-IN" sz="2200" i="1">
                          <a:latin typeface="Cambria Math"/>
                        </a:rPr>
                        <m:t>𝑌</m:t>
                      </m:r>
                      <m:r>
                        <a:rPr lang="en-IN" sz="22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/>
                            </a:rPr>
                            <m:t>𝑋</m:t>
                          </m:r>
                          <m:r>
                            <a:rPr lang="en-IN" sz="2200" i="1">
                              <a:latin typeface="Cambria Math"/>
                            </a:rPr>
                            <m:t>,</m:t>
                          </m:r>
                          <m:r>
                            <a:rPr lang="en-IN" sz="22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IN" sz="2200" i="1">
                          <a:latin typeface="Cambria Math"/>
                        </a:rPr>
                        <m:t>=</m:t>
                      </m:r>
                      <m:r>
                        <a:rPr lang="en-IN" sz="2200" i="1">
                          <a:latin typeface="Cambria Math"/>
                        </a:rPr>
                        <m:t>𝑋𝑠𝑖𝑛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/>
                            </a:rPr>
                            <m:t>5</m:t>
                          </m:r>
                          <m:r>
                            <a:rPr lang="en-IN" sz="2200" i="1">
                              <a:latin typeface="Cambria Math"/>
                            </a:rPr>
                            <m:t>𝜋</m:t>
                          </m:r>
                          <m:r>
                            <a:rPr lang="en-IN" sz="22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IN" sz="2200" i="1">
                          <a:latin typeface="Cambria Math"/>
                        </a:rPr>
                        <m:t>+</m:t>
                      </m:r>
                      <m:r>
                        <a:rPr lang="en-IN" sz="2200" i="1">
                          <a:latin typeface="Cambria Math"/>
                        </a:rPr>
                        <m:t>𝑌𝑠𝑖𝑛</m:t>
                      </m:r>
                      <m:r>
                        <a:rPr lang="en-IN" sz="2200" i="1">
                          <a:latin typeface="Cambria Math"/>
                        </a:rPr>
                        <m:t>(5</m:t>
                      </m:r>
                      <m:r>
                        <a:rPr lang="en-IN" sz="2200" i="1">
                          <a:latin typeface="Cambria Math"/>
                        </a:rPr>
                        <m:t>𝜋</m:t>
                      </m:r>
                      <m:r>
                        <a:rPr lang="en-IN" sz="2200" i="1">
                          <a:latin typeface="Cambria Math"/>
                        </a:rPr>
                        <m:t>𝑌</m:t>
                      </m:r>
                      <m:r>
                        <a:rPr lang="en-IN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914400" lvl="1" indent="-347663"/>
                <a:r>
                  <a:rPr lang="en-IN" sz="2100" dirty="0"/>
                  <a:t>Where </a:t>
                </a:r>
                <a:r>
                  <a:rPr lang="en-IN" sz="2100" i="1" dirty="0"/>
                  <a:t>sin</a:t>
                </a:r>
                <a:r>
                  <a:rPr lang="en-IN" sz="2100" dirty="0"/>
                  <a:t> is the trigonometric sine function, and </a:t>
                </a:r>
                <a:r>
                  <a:rPr lang="en-IN" sz="2100" i="1" dirty="0"/>
                  <a:t>p </a:t>
                </a:r>
                <a:r>
                  <a:rPr lang="en-IN" sz="2100" dirty="0"/>
                  <a:t>is approximately 3.1416. The hills and valleys in this graph in Figure 10.7 show that this function has a number of local maximums and local minimums.</a:t>
                </a:r>
              </a:p>
              <a:p>
                <a:pPr marL="914400" lvl="1" indent="-347663"/>
                <a:r>
                  <a:rPr lang="en-IN" sz="2000" dirty="0"/>
                  <a:t>Figure 10.7 graphs this function over the feasible regions.</a:t>
                </a:r>
                <a:endParaRPr lang="en-US" sz="2100" dirty="0"/>
              </a:p>
              <a:p>
                <a:pPr marL="914400" lvl="1" indent="-347663"/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1" r="-701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0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dirty="0"/>
              <a:t>Figure 10.7 - A Function with Local Maxima and Minima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828800"/>
            <a:ext cx="81248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983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Local and Global Optima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1" indent="-346075"/>
            <a:r>
              <a:rPr lang="en-IN" sz="2400" b="1" dirty="0"/>
              <a:t>Overcoming Local Optima with Excel Solver</a:t>
            </a:r>
          </a:p>
          <a:p>
            <a:pPr marL="914400" lvl="2" indent="-350838"/>
            <a:r>
              <a:rPr lang="en-IN" dirty="0"/>
              <a:t>First we should know when multiple local optima exists</a:t>
            </a:r>
          </a:p>
          <a:p>
            <a:pPr marL="914400" lvl="2" indent="-350838"/>
            <a:r>
              <a:rPr lang="en-IN" dirty="0"/>
              <a:t>The mathematical ways to determine this are beyond the scope of this text.</a:t>
            </a:r>
            <a:endParaRPr lang="en-US" dirty="0"/>
          </a:p>
          <a:p>
            <a:pPr marL="914400" lvl="2" indent="-350838"/>
            <a:r>
              <a:rPr lang="en-IN" dirty="0"/>
              <a:t>From a practical point of view, if the solution obtained by optimization software depends on the starting point, then there are multiple local optima.</a:t>
            </a:r>
            <a:endParaRPr lang="en-US" dirty="0"/>
          </a:p>
          <a:p>
            <a:pPr marL="909638" lvl="2" indent="-346075"/>
            <a:endParaRPr lang="en-US" dirty="0"/>
          </a:p>
          <a:p>
            <a:pPr marL="346075" lvl="1" indent="-3460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Local and Global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09638" indent="-342900">
                  <a:buFont typeface="Arial" panose="020B0604020202020204" pitchFamily="34" charset="0"/>
                  <a:buChar char="•"/>
                </a:pPr>
                <a:r>
                  <a:rPr lang="en-IN" sz="2200" dirty="0"/>
                  <a:t> Let us consider the problem shown in Figure 10.7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𝑀𝑎𝑥</m:t>
                      </m:r>
                      <m:r>
                        <a:rPr lang="en-IN" sz="2000" i="1">
                          <a:latin typeface="Cambria Math"/>
                        </a:rPr>
                        <m:t> </m:t>
                      </m:r>
                      <m:r>
                        <a:rPr lang="en-IN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/>
                            </a:rPr>
                            <m:t>𝑋</m:t>
                          </m:r>
                          <m:r>
                            <a:rPr lang="en-IN" sz="2000" i="1">
                              <a:latin typeface="Cambria Math"/>
                            </a:rPr>
                            <m:t>,</m:t>
                          </m:r>
                          <m:r>
                            <a:rPr lang="en-IN" sz="20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IN" sz="2000" i="1">
                          <a:latin typeface="Cambria Math"/>
                        </a:rPr>
                        <m:t>=</m:t>
                      </m:r>
                      <m:r>
                        <a:rPr lang="en-IN" sz="2000" i="1">
                          <a:latin typeface="Cambria Math"/>
                        </a:rPr>
                        <m:t>𝑋𝑠𝑖𝑛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/>
                            </a:rPr>
                            <m:t>5</m:t>
                          </m:r>
                          <m:r>
                            <a:rPr lang="en-IN" sz="2000" i="1">
                              <a:latin typeface="Cambria Math"/>
                            </a:rPr>
                            <m:t>𝜋</m:t>
                          </m:r>
                          <m:r>
                            <a:rPr lang="en-IN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IN" sz="2000" i="1">
                          <a:latin typeface="Cambria Math"/>
                        </a:rPr>
                        <m:t>+</m:t>
                      </m:r>
                      <m:r>
                        <a:rPr lang="en-IN" sz="2000" i="1">
                          <a:latin typeface="Cambria Math"/>
                        </a:rPr>
                        <m:t>𝑌𝑠𝑖𝑛</m:t>
                      </m:r>
                      <m:r>
                        <a:rPr lang="en-IN" sz="2000" i="1">
                          <a:latin typeface="Cambria Math"/>
                        </a:rPr>
                        <m:t>(5</m:t>
                      </m:r>
                      <m:r>
                        <a:rPr lang="en-IN" sz="2000" i="1">
                          <a:latin typeface="Cambria Math"/>
                        </a:rPr>
                        <m:t>𝜋</m:t>
                      </m:r>
                      <m:r>
                        <a:rPr lang="en-IN" sz="2000" i="1">
                          <a:latin typeface="Cambria Math"/>
                        </a:rPr>
                        <m:t>𝑌</m:t>
                      </m:r>
                      <m:r>
                        <a:rPr lang="en-I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IN" sz="2000" dirty="0"/>
                  <a:t>                                                       </a:t>
                </a:r>
                <a:r>
                  <a:rPr lang="en-IN" sz="2000" dirty="0" err="1"/>
                  <a:t>s.t.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0≤</m:t>
                      </m:r>
                      <m:r>
                        <a:rPr lang="en-IN" sz="2000" i="1">
                          <a:latin typeface="Cambria Math"/>
                        </a:rPr>
                        <m:t>𝑋</m:t>
                      </m:r>
                      <m:r>
                        <a:rPr lang="en-IN" sz="20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0≤</m:t>
                      </m:r>
                      <m:r>
                        <a:rPr lang="en-IN" sz="2000" i="1">
                          <a:latin typeface="Cambria Math"/>
                        </a:rPr>
                        <m:t>𝑌</m:t>
                      </m:r>
                      <m:r>
                        <a:rPr lang="en-IN" sz="20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000" dirty="0"/>
              </a:p>
              <a:p>
                <a:pPr marL="566738"/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40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2600" dirty="0"/>
              <a:t>Table 10.6 -Solutions From Excel Solver For A Problem With</a:t>
            </a:r>
            <a:br>
              <a:rPr lang="en-US" sz="2600" dirty="0"/>
            </a:br>
            <a:r>
              <a:rPr lang="en-US" sz="2600" dirty="0"/>
              <a:t>Multiple Local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96277"/>
            <a:ext cx="6858000" cy="232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7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Table 10.1 shows the results returned from Excel Solver for different starting points (values in the decision variable cells when Solver is invoked).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In each of the five cases in Table 10.1, Solver returns with the message, “Solver has converged to the current solution. All constraints are satisfied.”</a:t>
            </a:r>
            <a:endParaRPr lang="en-US" sz="2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8153399" cy="838200"/>
          </a:xfrm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3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Markowitz Portfolio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37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Autofit/>
          </a:bodyPr>
          <a:lstStyle/>
          <a:p>
            <a:r>
              <a:rPr lang="en-US" sz="2600" dirty="0"/>
              <a:t>Figure 10.8 -</a:t>
            </a:r>
            <a:r>
              <a:rPr lang="en-US" sz="2800" dirty="0"/>
              <a:t>The GRG Nonlinear Tab In Solver Options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828800"/>
            <a:ext cx="576262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1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Excel Solver does provide an option that allows you to increase the confidence that you have found a global optimal solution.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Clicking Options on the Solver Parameters dialog box and then selecting the GRG Nonlinear tab results in the dialog box shown in Figure 10.8.</a:t>
            </a:r>
          </a:p>
          <a:p>
            <a:pPr marL="914400" lvl="0" indent="-347663">
              <a:buFont typeface="Arial" panose="020B0604020202020204" pitchFamily="34" charset="0"/>
              <a:buChar char="•"/>
            </a:pPr>
            <a:r>
              <a:rPr lang="en-IN" sz="2200" dirty="0"/>
              <a:t>Clicking the Use </a:t>
            </a:r>
            <a:r>
              <a:rPr lang="en-IN" sz="2200" dirty="0" err="1"/>
              <a:t>Multistart</a:t>
            </a:r>
            <a:r>
              <a:rPr lang="en-IN" sz="2200" dirty="0"/>
              <a:t> option in the </a:t>
            </a:r>
            <a:r>
              <a:rPr lang="en-IN" sz="2200" dirty="0" err="1"/>
              <a:t>Multistart</a:t>
            </a:r>
            <a:r>
              <a:rPr lang="en-IN" sz="2200" dirty="0"/>
              <a:t> section causes Solver to use multiple starting solutions and report the best solution found from all of the starting points. </a:t>
            </a:r>
            <a:endParaRPr lang="en-US" sz="2200" dirty="0"/>
          </a:p>
          <a:p>
            <a:r>
              <a:rPr lang="en-IN" sz="2000" dirty="0"/>
              <a:t> </a:t>
            </a:r>
            <a:endParaRPr lang="en-US" sz="20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1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9638" indent="-342900">
              <a:buFont typeface="Arial" pitchFamily="34" charset="0"/>
              <a:buChar char="•"/>
            </a:pPr>
            <a:r>
              <a:rPr lang="en-IN" sz="2000" dirty="0"/>
              <a:t>The Population Size is the number of starting points used. </a:t>
            </a:r>
            <a:endParaRPr lang="en-US" sz="2000" dirty="0"/>
          </a:p>
          <a:p>
            <a:pPr marL="909638" indent="-342900">
              <a:buFont typeface="Arial" pitchFamily="34" charset="0"/>
              <a:buChar char="•"/>
            </a:pPr>
            <a:r>
              <a:rPr lang="en-IN" sz="2000" dirty="0"/>
              <a:t>Solver selects starting points randomly using the Random Seed (an integer value) such that the points are within the bounds specified.</a:t>
            </a:r>
            <a:endParaRPr lang="en-US" sz="2000" dirty="0"/>
          </a:p>
          <a:p>
            <a:pPr marL="909638" indent="-342900">
              <a:buFont typeface="Arial" pitchFamily="34" charset="0"/>
              <a:buChar char="•"/>
            </a:pPr>
            <a:r>
              <a:rPr lang="en-IN" sz="2000" dirty="0"/>
              <a:t>Although providing simple lower and upper bounds is not required (unless they require Bounds on the Variables option is selected), the procedure is much more effective when bounds are provided.</a:t>
            </a:r>
          </a:p>
          <a:p>
            <a:pPr marL="909638" indent="-342900">
              <a:buFont typeface="Arial" pitchFamily="34" charset="0"/>
              <a:buChar char="•"/>
            </a:pPr>
            <a:r>
              <a:rPr lang="en-IN" sz="2000" dirty="0"/>
              <a:t>For selecting the Require Bounds on the Variables checkbox and providing bounds before you use the </a:t>
            </a:r>
            <a:r>
              <a:rPr lang="en-IN" sz="2000" dirty="0" err="1"/>
              <a:t>Multistart</a:t>
            </a:r>
            <a:r>
              <a:rPr lang="en-IN" sz="2000" dirty="0"/>
              <a:t> option.</a:t>
            </a:r>
            <a:r>
              <a:rPr lang="en-IN" sz="2200" dirty="0"/>
              <a:t> </a:t>
            </a:r>
            <a:endParaRPr lang="en-US" sz="22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09638" lvl="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6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Local and Global Optima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In Figure 10.8, randomly generated starting points will be used and simple bounds of 0 and 1 have been specified as constraints in the Solver dialog box.</a:t>
            </a:r>
          </a:p>
          <a:p>
            <a:pPr marL="909638" lvl="0" indent="-342900">
              <a:buFont typeface="Arial" panose="020B0604020202020204" pitchFamily="34" charset="0"/>
              <a:buChar char="•"/>
            </a:pPr>
            <a:r>
              <a:rPr lang="en-IN" sz="2200" dirty="0"/>
              <a:t> The result reported by Solver is </a:t>
            </a:r>
            <a:r>
              <a:rPr lang="en-IN" sz="2200" i="1" dirty="0"/>
              <a:t>X=</a:t>
            </a:r>
            <a:r>
              <a:rPr lang="en-IN" sz="2200" dirty="0"/>
              <a:t> 0.90447, </a:t>
            </a:r>
            <a:r>
              <a:rPr lang="en-IN" sz="2200" i="1" dirty="0"/>
              <a:t>Y=</a:t>
            </a:r>
            <a:r>
              <a:rPr lang="en-IN" sz="2200" dirty="0"/>
              <a:t> 0.90447, with objective function = 1.804.</a:t>
            </a:r>
          </a:p>
          <a:p>
            <a:pPr marL="909638" indent="-342900">
              <a:buFont typeface="Arial" panose="020B0604020202020204" pitchFamily="34" charset="0"/>
              <a:buChar char="•"/>
            </a:pPr>
            <a:r>
              <a:rPr lang="en-IN" sz="2200" dirty="0"/>
              <a:t>The message provided by Solver is, “Solver converged in probability to a global solution.”</a:t>
            </a:r>
            <a:endParaRPr lang="en-US" sz="2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dirty="0"/>
              <a:t>Figure 7.11 - Gambrell Manufacturing Component Ordering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VLOOKUP</a:t>
            </a:r>
            <a:r>
              <a:rPr lang="en-US" dirty="0"/>
              <a:t>: This function allows the user to pull a subset of data from a larger table of data based on some criterion. </a:t>
            </a:r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 form =VLOOKUP(</a:t>
            </a:r>
            <a:r>
              <a:rPr lang="en-US" i="1" dirty="0"/>
              <a:t>value, table, index, range</a:t>
            </a:r>
            <a:r>
              <a:rPr lang="en-US" dirty="0"/>
              <a:t>)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where, 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value </a:t>
            </a:r>
            <a:r>
              <a:rPr lang="en-US" dirty="0"/>
              <a:t>= the value to search for in the first column of the table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table </a:t>
            </a:r>
            <a:r>
              <a:rPr lang="en-US" dirty="0"/>
              <a:t>= the cell range containing the table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index </a:t>
            </a:r>
            <a:r>
              <a:rPr lang="en-US" dirty="0"/>
              <a:t>= the column in the table containing the value to be returned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range </a:t>
            </a:r>
            <a:r>
              <a:rPr lang="en-US" dirty="0"/>
              <a:t>= TRUE if looking for the first approximate match of </a:t>
            </a:r>
            <a:r>
              <a:rPr lang="en-US" i="1" dirty="0"/>
              <a:t>value </a:t>
            </a:r>
            <a:r>
              <a:rPr lang="en-US" dirty="0"/>
              <a:t>and 	          FALSE if looking for an exact match of </a:t>
            </a:r>
            <a:r>
              <a:rPr lang="en-US" i="1" dirty="0"/>
              <a:t>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Markowitz mean-variance portfolio</a:t>
            </a:r>
            <a:r>
              <a:rPr lang="en-IN" dirty="0"/>
              <a:t>: It is a portfolio optimization model used to construct a portfolio that minimizes risk subject to a constraint requiring a minimum level of return.</a:t>
            </a:r>
          </a:p>
          <a:p>
            <a:pPr marL="79375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A key trade-off in financial planning is that between risk and return.</a:t>
            </a:r>
            <a:endParaRPr lang="en-US" sz="2200" dirty="0"/>
          </a:p>
          <a:p>
            <a:pPr marL="79375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For a chance to earn greater returns, the investor must also accept greater risk.</a:t>
            </a:r>
          </a:p>
          <a:p>
            <a:pPr marL="79375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In most portfolio optimization models, the </a:t>
            </a:r>
            <a:r>
              <a:rPr lang="en-IN" sz="2200" i="1" dirty="0"/>
              <a:t>return </a:t>
            </a:r>
            <a:r>
              <a:rPr lang="en-IN" sz="2200" dirty="0"/>
              <a:t>used is the expected (or average) return of the possible outcomes, and the </a:t>
            </a:r>
            <a:r>
              <a:rPr lang="en-IN" sz="2200" i="1" dirty="0"/>
              <a:t>risk </a:t>
            </a:r>
            <a:r>
              <a:rPr lang="en-IN" sz="2200" dirty="0"/>
              <a:t>is some measure of variability in these possible outcomes.</a:t>
            </a:r>
          </a:p>
          <a:p>
            <a:pPr marL="79375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79375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Let us consider the case of Hauck Investment Services.</a:t>
            </a:r>
          </a:p>
          <a:p>
            <a:pPr marL="793750" indent="-342900">
              <a:buFont typeface="Arial" pitchFamily="34" charset="0"/>
              <a:buChar char="•"/>
            </a:pPr>
            <a:r>
              <a:rPr lang="en-IN" sz="2200" dirty="0"/>
              <a:t>Hauck Investment Services designs annuities, IRAs, 401(k) plans, and other investment vehicles for investors with a variety of risk tolerances. Hauck would like to develop a portfolio model that can be used to determine an optimal portfolio involving a mix of six mutual funds.</a:t>
            </a:r>
          </a:p>
          <a:p>
            <a:pPr marL="793750" lvl="0" indent="-342900">
              <a:buFont typeface="Arial" pitchFamily="34" charset="0"/>
              <a:buChar char="•"/>
            </a:pPr>
            <a:r>
              <a:rPr lang="en-IN" sz="2200" dirty="0"/>
              <a:t>Table 10.2 shows the annual return (percent) for five 1-year periods for the six mutual funds.</a:t>
            </a:r>
            <a:endParaRPr lang="en-US" sz="2200" dirty="0"/>
          </a:p>
          <a:p>
            <a:pPr marL="793750" indent="-342900">
              <a:buFont typeface="Arial" pitchFamily="34" charset="0"/>
              <a:buChar char="•"/>
            </a:pPr>
            <a:endParaRPr lang="en-US" sz="2200" dirty="0"/>
          </a:p>
          <a:p>
            <a:pPr marL="342900" lvl="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 anchor="ctr">
            <a:normAutofit/>
          </a:bodyPr>
          <a:lstStyle/>
          <a:p>
            <a:r>
              <a:rPr lang="en-US" sz="2400" dirty="0"/>
              <a:t>Table 10.2 - Mutual Fund Performances In Five Selected Years</a:t>
            </a:r>
            <a:br>
              <a:rPr lang="en-US" sz="2400" dirty="0"/>
            </a:br>
            <a:r>
              <a:rPr lang="en-US" sz="2400" dirty="0"/>
              <a:t>(Used As Planning Scenarios For The Next 12 Months)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5" y="2209800"/>
            <a:ext cx="817306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48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Markowitz portfolio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indent="-342900">
              <a:buFont typeface="Arial" panose="020B0604020202020204" pitchFamily="34" charset="0"/>
              <a:buChar char="•"/>
            </a:pPr>
            <a:r>
              <a:rPr lang="en-IN" sz="2200" dirty="0"/>
              <a:t>The following decision variables:</a:t>
            </a:r>
            <a:endParaRPr lang="en-US" sz="22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FS = Proportion of portfolio invested in the foreign stock mutual fund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IB= Proportion of portfolio invested in the intermediate-term bond fund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LG= Proportion of portfolio invested in the large-cap growth fund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r>
              <a:rPr lang="en-IN" sz="2000" dirty="0"/>
              <a:t>LV= Proportion of portfolio invested in the large-cap value fund</a:t>
            </a:r>
          </a:p>
          <a:p>
            <a:pPr marL="1257300" indent="-342900">
              <a:buFont typeface="Arial" pitchFamily="34" charset="0"/>
              <a:buChar char="•"/>
            </a:pPr>
            <a:r>
              <a:rPr lang="en-IN" sz="2000" dirty="0"/>
              <a:t>SG= Proportion of portfolio invested in the small-cap growth fund</a:t>
            </a:r>
            <a:endParaRPr lang="en-US" sz="2000" dirty="0"/>
          </a:p>
          <a:p>
            <a:pPr marL="1257300" indent="-342900">
              <a:buFont typeface="Arial" pitchFamily="34" charset="0"/>
              <a:buChar char="•"/>
            </a:pPr>
            <a:r>
              <a:rPr lang="en-IN" sz="2000" dirty="0"/>
              <a:t>SV= Proportion of portfolio invested in the small-cap value fund</a:t>
            </a:r>
            <a:endParaRPr lang="en-US" sz="2000" dirty="0"/>
          </a:p>
          <a:p>
            <a:pPr marL="1257300" lvl="0" indent="-342900">
              <a:buFont typeface="Arial" pitchFamily="34" charset="0"/>
              <a:buChar char="•"/>
            </a:pPr>
            <a:endParaRPr lang="en-US" sz="2000" dirty="0"/>
          </a:p>
          <a:p>
            <a:pPr marL="12573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17663</TotalTime>
  <Words>2275</Words>
  <Application>Microsoft Office PowerPoint</Application>
  <PresentationFormat>On-screen Show (4:3)</PresentationFormat>
  <Paragraphs>259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Nonlinear Optimization</vt:lpstr>
      <vt:lpstr>Introduction</vt:lpstr>
      <vt:lpstr>Markowitz Portfolio Model</vt:lpstr>
      <vt:lpstr>Figure 7.11 - Gambrell Manufacturing Component Ordering Model</vt:lpstr>
      <vt:lpstr>Markowitz portfolio Model</vt:lpstr>
      <vt:lpstr>Markowitz portfolio Model</vt:lpstr>
      <vt:lpstr>Table 10.2 - Mutual Fund Performances In Five Selected Years (Used As Planning Scenarios For The Next 12 Months)</vt:lpstr>
      <vt:lpstr>Markowitz portfolio Model</vt:lpstr>
      <vt:lpstr>Markowitz portfolio Model</vt:lpstr>
      <vt:lpstr>Markowitz portfolio Model</vt:lpstr>
      <vt:lpstr>Markowitz portfolio Model</vt:lpstr>
      <vt:lpstr>Markowitz portfolio Model</vt:lpstr>
      <vt:lpstr>Markowitz portfolio Model</vt:lpstr>
      <vt:lpstr>Markowitz portfolio Model</vt:lpstr>
      <vt:lpstr>Markowitz portfolio Model</vt:lpstr>
      <vt:lpstr>Markowitz portfolio Model</vt:lpstr>
      <vt:lpstr>Figure 10.11 – Solution For The Hauck Minimum Variance Portfolio With A Required Return Of At Least 10 Percent</vt:lpstr>
      <vt:lpstr>Markowitz portfolio Model</vt:lpstr>
      <vt:lpstr>Markowitz portfolio Model</vt:lpstr>
      <vt:lpstr>Figure 10.12 – An Efficient Frontier For The Markowitz Portfolio Model</vt:lpstr>
      <vt:lpstr>Markowitz portfolio Model</vt:lpstr>
      <vt:lpstr>Local and Global Optima</vt:lpstr>
      <vt:lpstr>Local and Global Optima</vt:lpstr>
      <vt:lpstr>Local and Global Optima</vt:lpstr>
      <vt:lpstr>Local and Global Optima</vt:lpstr>
      <vt:lpstr>Local and Global Optima</vt:lpstr>
      <vt:lpstr>Local and Global Optima</vt:lpstr>
      <vt:lpstr>Figure 10.5 - A Concave Function f (X, Y)= -X2 -Y2</vt:lpstr>
      <vt:lpstr>Local and Global Optima</vt:lpstr>
      <vt:lpstr>Local and Global Optima</vt:lpstr>
      <vt:lpstr>Figure 10.6 - A Convex Function f (X, Y)= X2 +Y2</vt:lpstr>
      <vt:lpstr>Local and Global Optima</vt:lpstr>
      <vt:lpstr>Local and Global Optima</vt:lpstr>
      <vt:lpstr>Figure 10.7 - A Function with Local Maxima and Minima</vt:lpstr>
      <vt:lpstr>Local and Global Optima</vt:lpstr>
      <vt:lpstr>Local and Global Optima</vt:lpstr>
      <vt:lpstr>Table 10.6 -Solutions From Excel Solver For A Problem With Multiple Local Optima</vt:lpstr>
      <vt:lpstr>Local and Global Optima</vt:lpstr>
      <vt:lpstr>Figure 10.8 -The GRG Nonlinear Tab In Solver Options</vt:lpstr>
      <vt:lpstr>Local and Global Optima</vt:lpstr>
      <vt:lpstr>Local and Global Optima</vt:lpstr>
      <vt:lpstr>Local and Global Optima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902</cp:revision>
  <dcterms:created xsi:type="dcterms:W3CDTF">2013-06-04T12:27:35Z</dcterms:created>
  <dcterms:modified xsi:type="dcterms:W3CDTF">2021-05-15T19:45:34Z</dcterms:modified>
</cp:coreProperties>
</file>