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</p:sldMasterIdLst>
  <p:notesMasterIdLst>
    <p:notesMasterId r:id="rId27"/>
  </p:notesMasterIdLst>
  <p:handoutMasterIdLst>
    <p:handoutMasterId r:id="rId28"/>
  </p:handoutMasterIdLst>
  <p:sldIdLst>
    <p:sldId id="671" r:id="rId3"/>
    <p:sldId id="588" r:id="rId4"/>
    <p:sldId id="646" r:id="rId5"/>
    <p:sldId id="426" r:id="rId6"/>
    <p:sldId id="647" r:id="rId7"/>
    <p:sldId id="649" r:id="rId8"/>
    <p:sldId id="650" r:id="rId9"/>
    <p:sldId id="651" r:id="rId10"/>
    <p:sldId id="652" r:id="rId11"/>
    <p:sldId id="653" r:id="rId12"/>
    <p:sldId id="654" r:id="rId13"/>
    <p:sldId id="655" r:id="rId14"/>
    <p:sldId id="658" r:id="rId15"/>
    <p:sldId id="657" r:id="rId16"/>
    <p:sldId id="660" r:id="rId17"/>
    <p:sldId id="661" r:id="rId18"/>
    <p:sldId id="662" r:id="rId19"/>
    <p:sldId id="663" r:id="rId20"/>
    <p:sldId id="664" r:id="rId21"/>
    <p:sldId id="665" r:id="rId22"/>
    <p:sldId id="666" r:id="rId23"/>
    <p:sldId id="667" r:id="rId24"/>
    <p:sldId id="668" r:id="rId25"/>
    <p:sldId id="670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SR" initials="A" lastIdx="5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EEF0"/>
    <a:srgbClr val="005828"/>
    <a:srgbClr val="00582A"/>
    <a:srgbClr val="2F473E"/>
    <a:srgbClr val="D2DCFE"/>
    <a:srgbClr val="DAE3FE"/>
    <a:srgbClr val="B9C9FD"/>
    <a:srgbClr val="C0CDF6"/>
    <a:srgbClr val="C7D8E7"/>
    <a:srgbClr val="D2E8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106" autoAdjust="0"/>
    <p:restoredTop sz="82064" autoAdjust="0"/>
  </p:normalViewPr>
  <p:slideViewPr>
    <p:cSldViewPr>
      <p:cViewPr varScale="1">
        <p:scale>
          <a:sx n="74" d="100"/>
          <a:sy n="74" d="100"/>
        </p:scale>
        <p:origin x="1699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6D2403-FCA1-4E78-B8EF-CA33F6D73DAC}" type="datetimeFigureOut">
              <a:rPr lang="en-US" smtClean="0"/>
              <a:t>4/6/2021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B9F8BB-9B9C-46BA-8928-718CB01E0D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627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BE61AA-7EA1-4D72-A013-B26ADC009518}" type="datetimeFigureOut">
              <a:rPr lang="en-US" smtClean="0"/>
              <a:t>4/6/2021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F60B61-172D-4509-B931-6E88C4E545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0668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F60B61-172D-4509-B931-6E88C4E54591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2877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60B61-172D-4509-B931-6E88C4E54591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6130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60B61-172D-4509-B931-6E88C4E54591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8494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60B61-172D-4509-B931-6E88C4E54591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8752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60B61-172D-4509-B931-6E88C4E54591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7630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60B61-172D-4509-B931-6E88C4E54591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9889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60B61-172D-4509-B931-6E88C4E54591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8194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60B61-172D-4509-B931-6E88C4E54591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2223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60B61-172D-4509-B931-6E88C4E54591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8496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60B61-172D-4509-B931-6E88C4E54591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1349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60B61-172D-4509-B931-6E88C4E54591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8675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60B61-172D-4509-B931-6E88C4E54591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8067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60B61-172D-4509-B931-6E88C4E54591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6144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60B61-172D-4509-B931-6E88C4E54591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67815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60B61-172D-4509-B931-6E88C4E54591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49226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60B61-172D-4509-B931-6E88C4E54591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6407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60B61-172D-4509-B931-6E88C4E54591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1231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60B61-172D-4509-B931-6E88C4E54591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8370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60B61-172D-4509-B931-6E88C4E54591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752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60B61-172D-4509-B931-6E88C4E54591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9632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60B61-172D-4509-B931-6E88C4E54591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7615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60B61-172D-4509-B931-6E88C4E54591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651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60B61-172D-4509-B931-6E88C4E54591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1529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8" descr="basakalper125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676400"/>
            <a:ext cx="8305800" cy="1600200"/>
          </a:xfrm>
        </p:spPr>
        <p:txBody>
          <a:bodyPr>
            <a:noAutofit/>
          </a:bodyPr>
          <a:lstStyle>
            <a:lvl1pPr algn="ctr">
              <a:defRPr sz="40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505200"/>
            <a:ext cx="7675418" cy="205740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buNone/>
              <a:defRPr lang="en-US" sz="30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ea typeface="+mj-ea"/>
                <a:cs typeface="Calibr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/>
          <a:lstStyle/>
          <a:p>
            <a:fld id="{3C6D6219-DCAC-4F04-91C2-9C2926F94FDD}" type="datetime1">
              <a:rPr lang="en-US" smtClean="0"/>
              <a:t>4/6/2021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340475"/>
            <a:ext cx="7620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4556B232-9F89-4083-B3BB-DDC8E5903F8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prstGeom prst="rect">
            <a:avLst/>
          </a:prstGeo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/>
          <a:lstStyle/>
          <a:p>
            <a:fld id="{C88D2266-D139-483F-842B-4CB5631A2188}" type="datetime1">
              <a:rPr lang="en-US" smtClean="0"/>
              <a:t>4/6/2021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/>
          <a:lstStyle/>
          <a:p>
            <a:fld id="{4556B232-9F89-4083-B3BB-DDC8E5903F8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  <a:prstGeom prst="rect">
            <a:avLst/>
          </a:prstGeo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/>
          <a:lstStyle/>
          <a:p>
            <a:fld id="{6473F066-23DE-4C0B-9F84-0B007F2BDA79}" type="datetime1">
              <a:rPr lang="en-US" smtClean="0"/>
              <a:t>4/6/2021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/>
          <a:lstStyle/>
          <a:p>
            <a:fld id="{4556B232-9F89-4083-B3BB-DDC8E5903F8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  <a:prstGeom prst="rect">
            <a:avLst/>
          </a:prstGeo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/>
          <a:lstStyle/>
          <a:p>
            <a:fld id="{43FDDE1A-45B7-4CC4-81B2-A1ED1DF109C0}" type="datetime1">
              <a:rPr lang="en-US" smtClean="0"/>
              <a:t>4/6/2021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/>
          <a:lstStyle/>
          <a:p>
            <a:fld id="{4556B232-9F89-4083-B3BB-DDC8E5903F8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32951-7CAD-44F3-A83F-1F8DA852E1F4}" type="datetime1">
              <a:rPr lang="en-US" smtClean="0"/>
              <a:t>4/6/2021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44FAE-36D9-4948-B4E7-6942A23B7E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9158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F8A58-C57F-4BDE-A8C2-BC4CDAA8E714}" type="datetime1">
              <a:rPr lang="en-US" smtClean="0"/>
              <a:t>4/6/2021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44FAE-36D9-4948-B4E7-6942A23B7E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558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BE2D3-F0F7-4C7A-A06B-5944DA863524}" type="datetime1">
              <a:rPr lang="en-US" smtClean="0"/>
              <a:t>4/6/2021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44FAE-36D9-4948-B4E7-6942A23B7E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5678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0156B-FA10-4071-94E4-223AD5BCC1F1}" type="datetime1">
              <a:rPr lang="en-US" smtClean="0"/>
              <a:t>4/6/2021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44FAE-36D9-4948-B4E7-6942A23B7E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5366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174B8-6A0D-46C9-9138-156805ACF595}" type="datetime1">
              <a:rPr lang="en-US" smtClean="0"/>
              <a:t>4/6/2021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44FAE-36D9-4948-B4E7-6942A23B7E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8553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FBA2D-19CD-4765-BB7C-7D7B1BAE3833}" type="datetime1">
              <a:rPr lang="en-US" smtClean="0"/>
              <a:t>4/6/2021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44FAE-36D9-4948-B4E7-6942A23B7E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7203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B69A6-0228-4EA0-8215-B74A11F2BF5B}" type="datetime1">
              <a:rPr lang="en-US" smtClean="0"/>
              <a:t>4/6/2021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44FAE-36D9-4948-B4E7-6942A23B7E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973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01868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BCCCE-5D73-4339-87BE-D63EF72B1B71}" type="datetime1">
              <a:rPr lang="en-US" smtClean="0"/>
              <a:t>4/6/2021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44FAE-36D9-4948-B4E7-6942A23B7E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1487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F312F-671F-4C7C-8D03-9B8717D9BB86}" type="datetime1">
              <a:rPr lang="en-US" smtClean="0"/>
              <a:t>4/6/2021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44FAE-36D9-4948-B4E7-6942A23B7E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41763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795B4-1FE7-4B69-946B-7CC4EA6F533C}" type="datetime1">
              <a:rPr lang="en-US" smtClean="0"/>
              <a:t>4/6/2021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44FAE-36D9-4948-B4E7-6942A23B7E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54309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93D6D-41E1-4298-A26C-A89DE7C7D69C}" type="datetime1">
              <a:rPr lang="en-US" smtClean="0"/>
              <a:t>4/6/2021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44FAE-36D9-4948-B4E7-6942A23B7E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278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/>
          <a:lstStyle/>
          <a:p>
            <a:fld id="{E9AFBA4C-C20B-471B-BFC8-636E2100FE86}" type="datetime1">
              <a:rPr lang="en-US" smtClean="0"/>
              <a:t>4/6/2021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20100" y="6492875"/>
            <a:ext cx="7620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4556B232-9F89-4083-B3BB-DDC8E5903F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28600" y="546652"/>
            <a:ext cx="8690112" cy="1066800"/>
          </a:xfrm>
          <a:ln>
            <a:solidFill>
              <a:srgbClr val="00682F"/>
            </a:solidFill>
          </a:ln>
        </p:spPr>
        <p:txBody>
          <a:bodyPr/>
          <a:lstStyle/>
          <a:p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28600" y="1865244"/>
            <a:ext cx="8690112" cy="4687956"/>
          </a:xfrm>
          <a:prstGeom prst="rect">
            <a:avLst/>
          </a:prstGeom>
          <a:ln>
            <a:solidFill>
              <a:srgbClr val="00682F"/>
            </a:solidFill>
          </a:ln>
        </p:spPr>
        <p:txBody>
          <a:bodyPr/>
          <a:lstStyle/>
          <a:p>
            <a:pPr marL="457200" indent="-457200">
              <a:lnSpc>
                <a:spcPct val="100000"/>
              </a:lnSpc>
              <a:buClr>
                <a:srgbClr val="009E47"/>
              </a:buClr>
              <a:buFont typeface="Arial" pitchFamily="34" charset="0"/>
              <a:buChar char="•"/>
            </a:pPr>
            <a:r>
              <a:rPr lang="en-US" dirty="0"/>
              <a:t>Add text here</a:t>
            </a:r>
          </a:p>
          <a:p>
            <a:pPr marL="1051560" lvl="1" indent="-457200">
              <a:lnSpc>
                <a:spcPct val="100000"/>
              </a:lnSpc>
              <a:buClr>
                <a:srgbClr val="009E47"/>
              </a:buClr>
            </a:pPr>
            <a:r>
              <a:rPr lang="en-US" dirty="0"/>
              <a:t>Add text here</a:t>
            </a:r>
          </a:p>
          <a:p>
            <a:pPr marL="1600200" lvl="3" indent="-457200">
              <a:lnSpc>
                <a:spcPct val="100000"/>
              </a:lnSpc>
              <a:buClr>
                <a:srgbClr val="009E47"/>
              </a:buClr>
            </a:pPr>
            <a:r>
              <a:rPr lang="en-US" dirty="0"/>
              <a:t>Add text here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52400"/>
            <a:ext cx="8686800" cy="2286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/>
          <a:lstStyle/>
          <a:p>
            <a:fld id="{6AE537E5-2B57-4335-92B5-EA21173A8AE1}" type="datetime1">
              <a:rPr lang="en-US" smtClean="0"/>
              <a:t>4/6/2021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Calibri" pitchFamily="34" charset="0"/>
              </a:defRPr>
            </a:lvl1pPr>
          </a:lstStyle>
          <a:p>
            <a:fld id="{4556B232-9F89-4083-B3BB-DDC8E5903F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/>
          <a:lstStyle/>
          <a:p>
            <a:fld id="{645D3FF8-935F-4D86-BBFA-F4F88CA39F8F}" type="datetime1">
              <a:rPr lang="en-US" smtClean="0"/>
              <a:t>4/6/2021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/>
          <a:lstStyle/>
          <a:p>
            <a:fld id="{4556B232-9F89-4083-B3BB-DDC8E5903F8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  <a:prstGeom prst="rect">
            <a:avLst/>
          </a:prstGeo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  <a:prstGeom prst="rect">
            <a:avLst/>
          </a:prstGeo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/>
          <a:lstStyle/>
          <a:p>
            <a:fld id="{3BD204E0-BF16-4621-BA09-0A73C9E0218E}" type="datetime1">
              <a:rPr lang="en-US" smtClean="0"/>
              <a:t>4/6/2021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/>
          <a:lstStyle/>
          <a:p>
            <a:fld id="{4556B232-9F89-4083-B3BB-DDC8E5903F8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/>
          <a:lstStyle/>
          <a:p>
            <a:fld id="{F3B587AF-5313-49B5-AD0D-B12D8EFF110D}" type="datetime1">
              <a:rPr lang="en-US" smtClean="0"/>
              <a:t>4/6/2021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/>
          <a:lstStyle/>
          <a:p>
            <a:fld id="{4556B232-9F89-4083-B3BB-DDC8E5903F8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/>
          <a:lstStyle/>
          <a:p>
            <a:fld id="{F9F6EE03-1C10-40D4-A2E8-2CA53B3FF34A}" type="datetime1">
              <a:rPr lang="en-US" smtClean="0"/>
              <a:t>4/6/2021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/>
          <a:lstStyle/>
          <a:p>
            <a:fld id="{4556B232-9F89-4083-B3BB-DDC8E5903F8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/>
          <a:lstStyle/>
          <a:p>
            <a:fld id="{2CC819F2-208E-4619-9893-AEA32C555FCF}" type="datetime1">
              <a:rPr lang="en-US" smtClean="0"/>
              <a:t>4/6/2021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/>
          <a:lstStyle/>
          <a:p>
            <a:fld id="{4556B232-9F89-4083-B3BB-DDC8E5903F8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alphaModFix amt="90000"/>
            <a:duotone>
              <a:schemeClr val="bg1">
                <a:shade val="20000"/>
                <a:satMod val="350000"/>
                <a:lumMod val="125000"/>
              </a:schemeClr>
              <a:schemeClr val="bg1">
                <a:tint val="90000"/>
                <a:satMod val="25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533400"/>
            <a:ext cx="8690112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Rectangle 8"/>
          <p:cNvSpPr/>
          <p:nvPr/>
        </p:nvSpPr>
        <p:spPr>
          <a:xfrm>
            <a:off x="777240" y="6525768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04800" y="2057400"/>
            <a:ext cx="8766312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Arial" pitchFamily="34" charset="0"/>
              <a:buChar char="•"/>
            </a:pPr>
            <a:r>
              <a:rPr lang="en-US" sz="2800" dirty="0"/>
              <a:t>Vb</a:t>
            </a:r>
          </a:p>
          <a:p>
            <a:pPr marL="971550" lvl="1" indent="-514350">
              <a:buFont typeface="Arial" pitchFamily="34" charset="0"/>
              <a:buChar char="•"/>
            </a:pPr>
            <a:r>
              <a:rPr lang="en-US" sz="2400" dirty="0"/>
              <a:t>Bm</a:t>
            </a:r>
          </a:p>
          <a:p>
            <a:pPr marL="1428750" lvl="2" indent="-514350">
              <a:buFont typeface="Arial" pitchFamily="34" charset="0"/>
              <a:buChar char="•"/>
            </a:pPr>
            <a:r>
              <a:rPr lang="en-US" sz="2000" dirty="0"/>
              <a:t>Mbm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rgbClr val="005828"/>
          </a:solidFill>
          <a:latin typeface="Calibri" pitchFamily="34" charset="0"/>
          <a:ea typeface="+mj-ea"/>
          <a:cs typeface="Calibri" pitchFamily="34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0" indent="0" algn="l" defTabSz="914400" rtl="0" eaLnBrk="1" latinLnBrk="0" hangingPunct="1">
        <a:lnSpc>
          <a:spcPct val="150000"/>
        </a:lnSpc>
        <a:spcBef>
          <a:spcPts val="600"/>
        </a:spcBef>
        <a:spcAft>
          <a:spcPts val="600"/>
        </a:spcAft>
        <a:buClr>
          <a:srgbClr val="007033"/>
        </a:buClr>
        <a:buFont typeface="Arial" pitchFamily="34" charset="0"/>
        <a:buNone/>
        <a:defRPr sz="2400" kern="200" spc="0">
          <a:solidFill>
            <a:schemeClr val="tx2"/>
          </a:solidFill>
          <a:latin typeface="Calibri" pitchFamily="34" charset="0"/>
          <a:ea typeface="+mn-ea"/>
          <a:cs typeface="Calibri" pitchFamily="34" charset="0"/>
        </a:defRPr>
      </a:lvl1pPr>
      <a:lvl2pPr marL="594360" indent="-274320" algn="l" defTabSz="914400" rtl="0" eaLnBrk="1" latinLnBrk="0" hangingPunct="1">
        <a:lnSpc>
          <a:spcPct val="150000"/>
        </a:lnSpc>
        <a:spcBef>
          <a:spcPts val="600"/>
        </a:spcBef>
        <a:spcAft>
          <a:spcPts val="600"/>
        </a:spcAft>
        <a:buClr>
          <a:srgbClr val="007033"/>
        </a:buClr>
        <a:buFont typeface="Arial" pitchFamily="34" charset="0"/>
        <a:buChar char="•"/>
        <a:defRPr sz="2200" kern="200" spc="0">
          <a:solidFill>
            <a:schemeClr val="tx2"/>
          </a:solidFill>
          <a:latin typeface="Calibri" pitchFamily="34" charset="0"/>
          <a:ea typeface="+mn-ea"/>
          <a:cs typeface="Calibri" pitchFamily="34" charset="0"/>
        </a:defRPr>
      </a:lvl2pPr>
      <a:lvl3pPr marL="868680" indent="-228600" algn="l" defTabSz="914400" rtl="0" eaLnBrk="1" latinLnBrk="0" hangingPunct="1">
        <a:lnSpc>
          <a:spcPct val="150000"/>
        </a:lnSpc>
        <a:spcBef>
          <a:spcPts val="600"/>
        </a:spcBef>
        <a:spcAft>
          <a:spcPts val="600"/>
        </a:spcAft>
        <a:buClr>
          <a:srgbClr val="007033"/>
        </a:buClr>
        <a:buFont typeface="Arial" pitchFamily="34" charset="0"/>
        <a:buChar char="•"/>
        <a:defRPr sz="2000" kern="200" spc="0">
          <a:solidFill>
            <a:schemeClr val="tx2"/>
          </a:solidFill>
          <a:latin typeface="Calibri" pitchFamily="34" charset="0"/>
          <a:ea typeface="+mn-ea"/>
          <a:cs typeface="Calibri" pitchFamily="34" charset="0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600"/>
        </a:spcBef>
        <a:spcAft>
          <a:spcPts val="600"/>
        </a:spcAft>
        <a:buClr>
          <a:srgbClr val="007033"/>
        </a:buClr>
        <a:buFont typeface="Arial" pitchFamily="34" charset="0"/>
        <a:buChar char="•"/>
        <a:defRPr sz="1800" kern="200" spc="0">
          <a:solidFill>
            <a:schemeClr val="tx2"/>
          </a:solidFill>
          <a:latin typeface="Calibri" pitchFamily="34" charset="0"/>
          <a:ea typeface="+mn-ea"/>
          <a:cs typeface="Calibri" pitchFamily="34" charset="0"/>
        </a:defRPr>
      </a:lvl4pPr>
      <a:lvl5pPr marL="1371600" indent="-228600" algn="l" defTabSz="914400" rtl="0" eaLnBrk="1" latinLnBrk="0" hangingPunct="1">
        <a:lnSpc>
          <a:spcPct val="150000"/>
        </a:lnSpc>
        <a:spcBef>
          <a:spcPts val="600"/>
        </a:spcBef>
        <a:spcAft>
          <a:spcPts val="600"/>
        </a:spcAft>
        <a:buClr>
          <a:srgbClr val="007033"/>
        </a:buClr>
        <a:buFont typeface="Arial" pitchFamily="34" charset="0"/>
        <a:buChar char="•"/>
        <a:defRPr sz="1800" kern="200" spc="0" baseline="0">
          <a:solidFill>
            <a:schemeClr val="tx2"/>
          </a:solidFill>
          <a:latin typeface="Calibri" pitchFamily="34" charset="0"/>
          <a:ea typeface="+mn-ea"/>
          <a:cs typeface="Calibri" pitchFamily="34" charset="0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FD0E27-E164-4218-AEA6-70A3D10F2E1C}" type="datetime1">
              <a:rPr lang="en-US" smtClean="0"/>
              <a:t>4/6/2021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944FAE-36D9-4948-B4E7-6942A23B7E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13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hasan.demirtas@yeditepe.edu.t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hyperlink" Target="mailto:basturkc.academic@gmail.com" TargetMode="External"/><Relationship Id="rId4" Type="http://schemas.openxmlformats.org/officeDocument/2006/relationships/hyperlink" Target="mailto:hdemirtas.academic@gmail.com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>
            <a:extLst>
              <a:ext uri="{FF2B5EF4-FFF2-40B4-BE49-F238E27FC236}">
                <a16:creationId xmlns:a16="http://schemas.microsoft.com/office/drawing/2014/main" id="{0E591596-9465-451E-BF7A-112D7ACA84E9}"/>
              </a:ext>
            </a:extLst>
          </p:cNvPr>
          <p:cNvSpPr txBox="1">
            <a:spLocks noChangeArrowheads="1"/>
          </p:cNvSpPr>
          <p:nvPr/>
        </p:nvSpPr>
        <p:spPr>
          <a:xfrm>
            <a:off x="304800" y="804862"/>
            <a:ext cx="8382000" cy="170973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rgbClr val="005828"/>
                </a:solidFill>
                <a:latin typeface="Calibri" pitchFamily="34" charset="0"/>
                <a:ea typeface="+mj-ea"/>
                <a:cs typeface="Calibri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tr-TR" sz="4400" b="1" dirty="0">
                <a:solidFill>
                  <a:srgbClr val="0070C0"/>
                </a:solidFill>
              </a:rPr>
              <a:t>DATS</a:t>
            </a:r>
            <a:r>
              <a:rPr lang="en-US" sz="4400" b="1" dirty="0">
                <a:solidFill>
                  <a:srgbClr val="0070C0"/>
                </a:solidFill>
              </a:rPr>
              <a:t> 50</a:t>
            </a:r>
            <a:r>
              <a:rPr lang="tr-TR" sz="4400" b="1" dirty="0">
                <a:solidFill>
                  <a:srgbClr val="0070C0"/>
                </a:solidFill>
              </a:rPr>
              <a:t>1</a:t>
            </a:r>
            <a:br>
              <a:rPr lang="en-US" sz="4400" b="1" dirty="0">
                <a:solidFill>
                  <a:srgbClr val="0070C0"/>
                </a:solidFill>
              </a:rPr>
            </a:br>
            <a:r>
              <a:rPr lang="tr-TR" sz="4400" b="1" dirty="0">
                <a:solidFill>
                  <a:srgbClr val="0070C0"/>
                </a:solidFill>
              </a:rPr>
              <a:t>Fundamentals of Data Science</a:t>
            </a:r>
            <a:endParaRPr lang="en-US" sz="3200" b="1" dirty="0">
              <a:solidFill>
                <a:srgbClr val="0070C0"/>
              </a:solidFill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3891306B-D43F-48F7-9098-CF0621EAFDC6}"/>
              </a:ext>
            </a:extLst>
          </p:cNvPr>
          <p:cNvSpPr txBox="1">
            <a:spLocks noChangeArrowheads="1"/>
          </p:cNvSpPr>
          <p:nvPr/>
        </p:nvSpPr>
        <p:spPr>
          <a:xfrm>
            <a:off x="6096000" y="228600"/>
            <a:ext cx="2449513" cy="5762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None/>
              <a:defRPr sz="24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594360" indent="-27432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22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86868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20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18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4pPr>
            <a:lvl5pPr marL="137160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1800" kern="200" spc="0" baseline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90000"/>
              </a:lnSpc>
            </a:pPr>
            <a:r>
              <a:rPr lang="tr-TR" sz="3200" dirty="0"/>
              <a:t>Spring</a:t>
            </a:r>
            <a:r>
              <a:rPr lang="en-US" sz="3200" dirty="0"/>
              <a:t> 20</a:t>
            </a:r>
            <a:r>
              <a:rPr lang="tr-TR" sz="3200" dirty="0"/>
              <a:t>21</a:t>
            </a:r>
            <a:endParaRPr lang="en-US" sz="3200" dirty="0"/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50D946EB-63D9-4A60-B953-B89F887EA5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090862"/>
            <a:ext cx="8534400" cy="1368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None/>
            </a:pPr>
            <a:r>
              <a:rPr kumimoji="1" lang="tr-TR" sz="3200" b="1" dirty="0">
                <a:solidFill>
                  <a:schemeClr val="tx2"/>
                </a:solidFill>
                <a:latin typeface="Arial"/>
                <a:cs typeface="Arial"/>
              </a:rPr>
              <a:t>Hasan Demirtaş</a:t>
            </a:r>
          </a:p>
          <a:p>
            <a:pPr eaLnBrk="0" hangingPunct="0">
              <a:spcBef>
                <a:spcPct val="20000"/>
              </a:spcBef>
              <a:buClr>
                <a:schemeClr val="hlink"/>
              </a:buClr>
              <a:buSzPct val="75000"/>
            </a:pPr>
            <a:r>
              <a:rPr kumimoji="1" lang="tr-TR" sz="2400" dirty="0">
                <a:solidFill>
                  <a:schemeClr val="tx2"/>
                </a:solidFill>
                <a:latin typeface="Arial"/>
                <a:cs typeface="Arial"/>
                <a:hlinkClick r:id="rId3"/>
              </a:rPr>
              <a:t>hasan.demirtas@yeditepe.edu.tr</a:t>
            </a:r>
            <a:endParaRPr kumimoji="1" lang="tr-TR" sz="2400" dirty="0">
              <a:solidFill>
                <a:schemeClr val="tx2"/>
              </a:solidFill>
              <a:latin typeface="Arial"/>
              <a:cs typeface="Arial"/>
            </a:endParaRPr>
          </a:p>
          <a:p>
            <a:pPr eaLnBrk="0" hangingPunct="0">
              <a:spcBef>
                <a:spcPct val="20000"/>
              </a:spcBef>
              <a:buClr>
                <a:schemeClr val="hlink"/>
              </a:buClr>
              <a:buSzPct val="75000"/>
            </a:pPr>
            <a:r>
              <a:rPr kumimoji="1" lang="tr-TR" sz="2400" dirty="0">
                <a:solidFill>
                  <a:schemeClr val="tx2"/>
                </a:solidFill>
                <a:latin typeface="Arial"/>
                <a:cs typeface="Arial"/>
                <a:hlinkClick r:id="rId4"/>
              </a:rPr>
              <a:t>hdemirtas.academic@gmail.com</a:t>
            </a:r>
            <a:endParaRPr kumimoji="1" lang="tr-TR" sz="2400" dirty="0">
              <a:solidFill>
                <a:schemeClr val="tx2"/>
              </a:solidFill>
              <a:latin typeface="Arial"/>
              <a:cs typeface="Arial"/>
            </a:endParaRPr>
          </a:p>
          <a:p>
            <a:pPr eaLnBrk="0" hangingPunct="0">
              <a:spcBef>
                <a:spcPct val="20000"/>
              </a:spcBef>
              <a:buClr>
                <a:schemeClr val="hlink"/>
              </a:buClr>
              <a:buSzPct val="75000"/>
            </a:pPr>
            <a:endParaRPr kumimoji="1" lang="tr-TR" sz="2400" dirty="0">
              <a:solidFill>
                <a:schemeClr val="tx2"/>
              </a:solidFill>
              <a:latin typeface="Arial"/>
              <a:cs typeface="Arial"/>
            </a:endParaRPr>
          </a:p>
          <a:p>
            <a: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None/>
            </a:pPr>
            <a:r>
              <a:rPr kumimoji="1" lang="tr-TR" sz="3200" b="1" dirty="0">
                <a:solidFill>
                  <a:schemeClr val="tx2"/>
                </a:solidFill>
                <a:latin typeface="Arial"/>
                <a:cs typeface="Arial"/>
              </a:rPr>
              <a:t>Cumhur Baştürk</a:t>
            </a:r>
          </a:p>
          <a:p>
            <a: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None/>
            </a:pPr>
            <a:r>
              <a:rPr kumimoji="1" lang="tr-TR" sz="2400" dirty="0">
                <a:solidFill>
                  <a:schemeClr val="tx2"/>
                </a:solidFill>
                <a:latin typeface="Arial"/>
                <a:cs typeface="Arial"/>
                <a:hlinkClick r:id="rId5"/>
              </a:rPr>
              <a:t>basturkc.academic@gmail.com</a:t>
            </a:r>
            <a:endParaRPr kumimoji="1" lang="tr-TR" sz="2400" dirty="0">
              <a:solidFill>
                <a:schemeClr val="tx2"/>
              </a:solidFill>
              <a:latin typeface="Arial"/>
              <a:cs typeface="Arial"/>
            </a:endParaRPr>
          </a:p>
          <a:p>
            <a: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None/>
            </a:pPr>
            <a:endParaRPr kumimoji="1" lang="tr-TR" sz="2400" dirty="0">
              <a:solidFill>
                <a:schemeClr val="tx2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027789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6B232-9F89-4083-B3BB-DDC8E5903F80}" type="slidenum">
              <a:rPr lang="en-US" smtClean="0"/>
              <a:t>10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FF760E2-6D5A-4911-AD9A-26997663F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546652"/>
            <a:ext cx="8690112" cy="596348"/>
          </a:xfrm>
        </p:spPr>
        <p:txBody>
          <a:bodyPr>
            <a:normAutofit fontScale="90000"/>
          </a:bodyPr>
          <a:lstStyle/>
          <a:p>
            <a:r>
              <a:rPr lang="tr-TR" sz="3600" dirty="0"/>
              <a:t>Variance-Bias Example</a:t>
            </a:r>
            <a:endParaRPr lang="en-US" sz="36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313A4E5-57F4-40BB-85D0-BAD197A7FA4D}"/>
              </a:ext>
            </a:extLst>
          </p:cNvPr>
          <p:cNvSpPr txBox="1">
            <a:spLocks/>
          </p:cNvSpPr>
          <p:nvPr/>
        </p:nvSpPr>
        <p:spPr>
          <a:xfrm>
            <a:off x="228600" y="1268688"/>
            <a:ext cx="8690112" cy="483912"/>
          </a:xfrm>
          <a:prstGeom prst="rect">
            <a:avLst/>
          </a:prstGeom>
          <a:ln>
            <a:solidFill>
              <a:srgbClr val="008200"/>
            </a:solidFill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None/>
              <a:defRPr sz="24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594360" indent="-27432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22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86868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20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18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4pPr>
            <a:lvl5pPr marL="137160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1800" kern="200" spc="0" baseline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2000" dirty="0"/>
              <a:t>Bias – simple model</a:t>
            </a:r>
            <a:endParaRPr lang="en-US" sz="2000" i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4D90C4D-00FF-469D-B42D-163EFC1EC1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680" y="2493011"/>
            <a:ext cx="4262120" cy="301012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DA58DE3-734D-4DF5-B591-47C21583A3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8202" y="2493010"/>
            <a:ext cx="4243184" cy="3010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3572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6B232-9F89-4083-B3BB-DDC8E5903F80}" type="slidenum">
              <a:rPr lang="en-US" smtClean="0"/>
              <a:t>11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FF760E2-6D5A-4911-AD9A-26997663F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546652"/>
            <a:ext cx="8690112" cy="596348"/>
          </a:xfrm>
        </p:spPr>
        <p:txBody>
          <a:bodyPr>
            <a:normAutofit fontScale="90000"/>
          </a:bodyPr>
          <a:lstStyle/>
          <a:p>
            <a:r>
              <a:rPr lang="tr-TR" sz="3600" dirty="0"/>
              <a:t>Variance-Bias Example</a:t>
            </a:r>
            <a:endParaRPr lang="en-US" sz="36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313A4E5-57F4-40BB-85D0-BAD197A7FA4D}"/>
              </a:ext>
            </a:extLst>
          </p:cNvPr>
          <p:cNvSpPr txBox="1">
            <a:spLocks/>
          </p:cNvSpPr>
          <p:nvPr/>
        </p:nvSpPr>
        <p:spPr>
          <a:xfrm>
            <a:off x="228600" y="1268688"/>
            <a:ext cx="8690112" cy="483912"/>
          </a:xfrm>
          <a:prstGeom prst="rect">
            <a:avLst/>
          </a:prstGeom>
          <a:ln>
            <a:solidFill>
              <a:srgbClr val="008200"/>
            </a:solidFill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None/>
              <a:defRPr sz="24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594360" indent="-27432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22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86868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20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18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4pPr>
            <a:lvl5pPr marL="137160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1800" kern="200" spc="0" baseline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2000" dirty="0"/>
              <a:t>Bias – complex model</a:t>
            </a:r>
            <a:endParaRPr lang="en-US" sz="2000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333D46-5A4E-477E-87DF-E1B96436DB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814" y="2474637"/>
            <a:ext cx="4105275" cy="31146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73EA2B5-C5E6-472A-B343-E040279229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6300" y="2474637"/>
            <a:ext cx="4114800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9877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6B232-9F89-4083-B3BB-DDC8E5903F80}" type="slidenum">
              <a:rPr lang="en-US" smtClean="0"/>
              <a:t>12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FF760E2-6D5A-4911-AD9A-26997663F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546652"/>
            <a:ext cx="8690112" cy="596348"/>
          </a:xfrm>
        </p:spPr>
        <p:txBody>
          <a:bodyPr>
            <a:normAutofit fontScale="90000"/>
          </a:bodyPr>
          <a:lstStyle/>
          <a:p>
            <a:r>
              <a:rPr lang="tr-TR" sz="3600" dirty="0"/>
              <a:t>Variance-Bias Example</a:t>
            </a:r>
            <a:endParaRPr lang="en-US" sz="36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313A4E5-57F4-40BB-85D0-BAD197A7FA4D}"/>
              </a:ext>
            </a:extLst>
          </p:cNvPr>
          <p:cNvSpPr txBox="1">
            <a:spLocks/>
          </p:cNvSpPr>
          <p:nvPr/>
        </p:nvSpPr>
        <p:spPr>
          <a:xfrm>
            <a:off x="228600" y="1268688"/>
            <a:ext cx="8690112" cy="483912"/>
          </a:xfrm>
          <a:prstGeom prst="rect">
            <a:avLst/>
          </a:prstGeom>
          <a:ln>
            <a:solidFill>
              <a:srgbClr val="008200"/>
            </a:solidFill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None/>
              <a:defRPr sz="24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594360" indent="-27432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22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86868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20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18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4pPr>
            <a:lvl5pPr marL="137160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1800" kern="200" spc="0" baseline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2000" dirty="0"/>
              <a:t>Fit comparison by error</a:t>
            </a:r>
            <a:endParaRPr lang="en-US" sz="2000" i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5AA5927-85F4-4A4D-985A-C9D8D5D9B4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775" y="2057400"/>
            <a:ext cx="7553325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7296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6B232-9F89-4083-B3BB-DDC8E5903F80}" type="slidenum">
              <a:rPr lang="en-US" smtClean="0"/>
              <a:t>13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FF760E2-6D5A-4911-AD9A-26997663F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546652"/>
            <a:ext cx="8690112" cy="596348"/>
          </a:xfrm>
        </p:spPr>
        <p:txBody>
          <a:bodyPr>
            <a:normAutofit fontScale="90000"/>
          </a:bodyPr>
          <a:lstStyle/>
          <a:p>
            <a:r>
              <a:rPr lang="tr-TR" sz="3600" dirty="0"/>
              <a:t>Variance-Bias Example</a:t>
            </a:r>
            <a:endParaRPr lang="en-US" sz="36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313A4E5-57F4-40BB-85D0-BAD197A7FA4D}"/>
              </a:ext>
            </a:extLst>
          </p:cNvPr>
          <p:cNvSpPr txBox="1">
            <a:spLocks/>
          </p:cNvSpPr>
          <p:nvPr/>
        </p:nvSpPr>
        <p:spPr>
          <a:xfrm>
            <a:off x="228600" y="1268688"/>
            <a:ext cx="8690112" cy="483912"/>
          </a:xfrm>
          <a:prstGeom prst="rect">
            <a:avLst/>
          </a:prstGeom>
          <a:ln>
            <a:solidFill>
              <a:srgbClr val="008200"/>
            </a:solidFill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None/>
              <a:defRPr sz="24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594360" indent="-27432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22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86868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20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18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4pPr>
            <a:lvl5pPr marL="137160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1800" kern="200" spc="0" baseline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2000" dirty="0"/>
              <a:t>Unseen data performances</a:t>
            </a:r>
            <a:endParaRPr lang="en-US" sz="2000" i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9C7E593-B631-414A-B8E2-CBBE36941F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2019300"/>
            <a:ext cx="762000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7103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6B232-9F89-4083-B3BB-DDC8E5903F80}" type="slidenum">
              <a:rPr lang="en-US" smtClean="0"/>
              <a:t>14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FF760E2-6D5A-4911-AD9A-26997663F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546652"/>
            <a:ext cx="8690112" cy="596348"/>
          </a:xfrm>
        </p:spPr>
        <p:txBody>
          <a:bodyPr>
            <a:normAutofit fontScale="90000"/>
          </a:bodyPr>
          <a:lstStyle/>
          <a:p>
            <a:r>
              <a:rPr lang="tr-TR" sz="3600" dirty="0"/>
              <a:t>Variance-Bias Example</a:t>
            </a:r>
            <a:endParaRPr lang="en-US" sz="36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313A4E5-57F4-40BB-85D0-BAD197A7FA4D}"/>
              </a:ext>
            </a:extLst>
          </p:cNvPr>
          <p:cNvSpPr txBox="1">
            <a:spLocks/>
          </p:cNvSpPr>
          <p:nvPr/>
        </p:nvSpPr>
        <p:spPr>
          <a:xfrm>
            <a:off x="228600" y="1268688"/>
            <a:ext cx="8690112" cy="483912"/>
          </a:xfrm>
          <a:prstGeom prst="rect">
            <a:avLst/>
          </a:prstGeom>
          <a:ln>
            <a:solidFill>
              <a:srgbClr val="008200"/>
            </a:solidFill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None/>
              <a:defRPr sz="24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594360" indent="-27432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22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86868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20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18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4pPr>
            <a:lvl5pPr marL="137160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1800" kern="200" spc="0" baseline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2000" dirty="0"/>
              <a:t>Unseen data performances</a:t>
            </a:r>
            <a:endParaRPr lang="en-US" sz="2000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EDA9E0-A5AB-4FDA-B5A9-DB1EA61906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050" y="1924050"/>
            <a:ext cx="7581900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3408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6B232-9F89-4083-B3BB-DDC8E5903F80}" type="slidenum">
              <a:rPr lang="en-US" smtClean="0"/>
              <a:t>15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FF760E2-6D5A-4911-AD9A-26997663F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546652"/>
            <a:ext cx="8690112" cy="596348"/>
          </a:xfrm>
        </p:spPr>
        <p:txBody>
          <a:bodyPr>
            <a:normAutofit fontScale="90000"/>
          </a:bodyPr>
          <a:lstStyle/>
          <a:p>
            <a:r>
              <a:rPr lang="tr-TR" sz="3600" dirty="0"/>
              <a:t>Variance-Bias Example</a:t>
            </a:r>
            <a:endParaRPr lang="en-US" sz="36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313A4E5-57F4-40BB-85D0-BAD197A7FA4D}"/>
              </a:ext>
            </a:extLst>
          </p:cNvPr>
          <p:cNvSpPr txBox="1">
            <a:spLocks/>
          </p:cNvSpPr>
          <p:nvPr/>
        </p:nvSpPr>
        <p:spPr>
          <a:xfrm>
            <a:off x="228600" y="1268688"/>
            <a:ext cx="8690112" cy="483912"/>
          </a:xfrm>
          <a:prstGeom prst="rect">
            <a:avLst/>
          </a:prstGeom>
          <a:ln>
            <a:solidFill>
              <a:srgbClr val="008200"/>
            </a:solidFill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None/>
              <a:defRPr sz="24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594360" indent="-27432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22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86868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20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18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4pPr>
            <a:lvl5pPr marL="137160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1800" kern="200" spc="0" baseline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2000" dirty="0"/>
              <a:t>Variance – complex model</a:t>
            </a:r>
            <a:endParaRPr lang="en-US" sz="2000" i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941D77D-ADDD-421D-978A-76EC5D7AB7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100" y="1885950"/>
            <a:ext cx="7543800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7552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6B232-9F89-4083-B3BB-DDC8E5903F80}" type="slidenum">
              <a:rPr lang="en-US" smtClean="0"/>
              <a:t>16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FF760E2-6D5A-4911-AD9A-26997663F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546652"/>
            <a:ext cx="8690112" cy="596348"/>
          </a:xfrm>
        </p:spPr>
        <p:txBody>
          <a:bodyPr>
            <a:normAutofit fontScale="90000"/>
          </a:bodyPr>
          <a:lstStyle/>
          <a:p>
            <a:r>
              <a:rPr lang="tr-TR" sz="3600" dirty="0"/>
              <a:t>Variance-Bias Example</a:t>
            </a:r>
            <a:endParaRPr lang="en-US" sz="36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313A4E5-57F4-40BB-85D0-BAD197A7FA4D}"/>
              </a:ext>
            </a:extLst>
          </p:cNvPr>
          <p:cNvSpPr txBox="1">
            <a:spLocks/>
          </p:cNvSpPr>
          <p:nvPr/>
        </p:nvSpPr>
        <p:spPr>
          <a:xfrm>
            <a:off x="228600" y="1268688"/>
            <a:ext cx="8690112" cy="483912"/>
          </a:xfrm>
          <a:prstGeom prst="rect">
            <a:avLst/>
          </a:prstGeom>
          <a:ln>
            <a:solidFill>
              <a:srgbClr val="008200"/>
            </a:solidFill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None/>
              <a:defRPr sz="24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594360" indent="-27432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22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86868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20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18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4pPr>
            <a:lvl5pPr marL="137160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1800" kern="200" spc="0" baseline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2000" dirty="0"/>
              <a:t>Training – bias – complex model</a:t>
            </a:r>
            <a:endParaRPr lang="en-US" sz="2000" i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09408DE-223A-48B4-BFBA-E3D7921AE4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475" y="1857375"/>
            <a:ext cx="7639050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2658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6B232-9F89-4083-B3BB-DDC8E5903F80}" type="slidenum">
              <a:rPr lang="en-US" smtClean="0"/>
              <a:t>17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FF760E2-6D5A-4911-AD9A-26997663F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546652"/>
            <a:ext cx="8690112" cy="596348"/>
          </a:xfrm>
        </p:spPr>
        <p:txBody>
          <a:bodyPr>
            <a:normAutofit fontScale="90000"/>
          </a:bodyPr>
          <a:lstStyle/>
          <a:p>
            <a:r>
              <a:rPr lang="tr-TR" sz="3600" dirty="0"/>
              <a:t>Variance-Bias Example</a:t>
            </a:r>
            <a:endParaRPr lang="en-US" sz="36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313A4E5-57F4-40BB-85D0-BAD197A7FA4D}"/>
              </a:ext>
            </a:extLst>
          </p:cNvPr>
          <p:cNvSpPr txBox="1">
            <a:spLocks/>
          </p:cNvSpPr>
          <p:nvPr/>
        </p:nvSpPr>
        <p:spPr>
          <a:xfrm>
            <a:off x="228600" y="1268688"/>
            <a:ext cx="8690112" cy="483912"/>
          </a:xfrm>
          <a:prstGeom prst="rect">
            <a:avLst/>
          </a:prstGeom>
          <a:ln>
            <a:solidFill>
              <a:srgbClr val="008200"/>
            </a:solidFill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None/>
              <a:defRPr sz="24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594360" indent="-27432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22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86868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20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18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4pPr>
            <a:lvl5pPr marL="137160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1800" kern="200" spc="0" baseline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2000" dirty="0"/>
              <a:t>Test – variance – overly complex model</a:t>
            </a:r>
            <a:endParaRPr lang="en-US" sz="2000" i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8532D33-EDE1-4A75-AF35-B1190AA632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812" y="2000251"/>
            <a:ext cx="7572375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3601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6B232-9F89-4083-B3BB-DDC8E5903F80}" type="slidenum">
              <a:rPr lang="en-US" smtClean="0"/>
              <a:t>18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FF760E2-6D5A-4911-AD9A-26997663F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546652"/>
            <a:ext cx="8690112" cy="596348"/>
          </a:xfrm>
        </p:spPr>
        <p:txBody>
          <a:bodyPr>
            <a:normAutofit fontScale="90000"/>
          </a:bodyPr>
          <a:lstStyle/>
          <a:p>
            <a:r>
              <a:rPr lang="tr-TR" sz="3600" dirty="0"/>
              <a:t>Variance-Bias Example</a:t>
            </a:r>
            <a:endParaRPr lang="en-US" sz="36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313A4E5-57F4-40BB-85D0-BAD197A7FA4D}"/>
              </a:ext>
            </a:extLst>
          </p:cNvPr>
          <p:cNvSpPr txBox="1">
            <a:spLocks/>
          </p:cNvSpPr>
          <p:nvPr/>
        </p:nvSpPr>
        <p:spPr>
          <a:xfrm>
            <a:off x="228600" y="1268688"/>
            <a:ext cx="8690112" cy="483912"/>
          </a:xfrm>
          <a:prstGeom prst="rect">
            <a:avLst/>
          </a:prstGeom>
          <a:ln>
            <a:solidFill>
              <a:srgbClr val="008200"/>
            </a:solidFill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None/>
              <a:defRPr sz="24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594360" indent="-27432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22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86868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20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18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4pPr>
            <a:lvl5pPr marL="137160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1800" kern="200" spc="0" baseline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2000" dirty="0"/>
              <a:t>Test – variance – overly complex model</a:t>
            </a:r>
            <a:endParaRPr lang="en-US" sz="2000" i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76B0A74-705A-46B2-A429-85AD89B7D0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537" y="1981200"/>
            <a:ext cx="7400925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9523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6B232-9F89-4083-B3BB-DDC8E5903F80}" type="slidenum">
              <a:rPr lang="en-US" smtClean="0"/>
              <a:t>19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FF760E2-6D5A-4911-AD9A-26997663F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546652"/>
            <a:ext cx="8690112" cy="596348"/>
          </a:xfrm>
        </p:spPr>
        <p:txBody>
          <a:bodyPr>
            <a:normAutofit fontScale="90000"/>
          </a:bodyPr>
          <a:lstStyle/>
          <a:p>
            <a:r>
              <a:rPr lang="tr-TR" sz="3600" dirty="0"/>
              <a:t>Variance-Bias Example</a:t>
            </a:r>
            <a:endParaRPr lang="en-US" sz="36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313A4E5-57F4-40BB-85D0-BAD197A7FA4D}"/>
              </a:ext>
            </a:extLst>
          </p:cNvPr>
          <p:cNvSpPr txBox="1">
            <a:spLocks/>
          </p:cNvSpPr>
          <p:nvPr/>
        </p:nvSpPr>
        <p:spPr>
          <a:xfrm>
            <a:off x="228600" y="1268688"/>
            <a:ext cx="8690112" cy="483912"/>
          </a:xfrm>
          <a:prstGeom prst="rect">
            <a:avLst/>
          </a:prstGeom>
          <a:ln>
            <a:solidFill>
              <a:srgbClr val="008200"/>
            </a:solidFill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None/>
              <a:defRPr sz="24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594360" indent="-27432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22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86868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20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18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4pPr>
            <a:lvl5pPr marL="137160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1800" kern="200" spc="0" baseline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2000" dirty="0"/>
              <a:t>Train – bias – simple model</a:t>
            </a:r>
            <a:endParaRPr lang="en-US" sz="2000" i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B1118A0-0E15-49FE-B8FF-5E9F98C0B79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43"/>
          <a:stretch/>
        </p:blipFill>
        <p:spPr>
          <a:xfrm>
            <a:off x="766762" y="2057400"/>
            <a:ext cx="7610475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769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35379"/>
            <a:ext cx="8153399" cy="2969821"/>
          </a:xfrm>
          <a:ln>
            <a:noFill/>
          </a:ln>
        </p:spPr>
        <p:txBody>
          <a:bodyPr>
            <a:normAutofit/>
          </a:bodyPr>
          <a:lstStyle/>
          <a:p>
            <a:pPr algn="r"/>
            <a:r>
              <a:rPr lang="tr-TR" sz="3600" b="1" i="1" dirty="0">
                <a:latin typeface="Tahoma" pitchFamily="34" charset="0"/>
                <a:ea typeface="Tahoma" pitchFamily="34" charset="0"/>
                <a:cs typeface="Tahoma" pitchFamily="34" charset="0"/>
              </a:rPr>
              <a:t>Variance-bias Trade-off</a:t>
            </a:r>
            <a:endParaRPr lang="en-US" sz="3600" b="1" i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3410856"/>
            <a:ext cx="7848600" cy="20654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6B232-9F89-4083-B3BB-DDC8E5903F8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0640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6B232-9F89-4083-B3BB-DDC8E5903F80}" type="slidenum">
              <a:rPr lang="en-US" smtClean="0"/>
              <a:t>20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FF760E2-6D5A-4911-AD9A-26997663F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546652"/>
            <a:ext cx="8690112" cy="596348"/>
          </a:xfrm>
        </p:spPr>
        <p:txBody>
          <a:bodyPr>
            <a:normAutofit fontScale="90000"/>
          </a:bodyPr>
          <a:lstStyle/>
          <a:p>
            <a:r>
              <a:rPr lang="tr-TR" sz="3600" dirty="0"/>
              <a:t>Variance-Bias Example</a:t>
            </a:r>
            <a:endParaRPr lang="en-US" sz="36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313A4E5-57F4-40BB-85D0-BAD197A7FA4D}"/>
              </a:ext>
            </a:extLst>
          </p:cNvPr>
          <p:cNvSpPr txBox="1">
            <a:spLocks/>
          </p:cNvSpPr>
          <p:nvPr/>
        </p:nvSpPr>
        <p:spPr>
          <a:xfrm>
            <a:off x="228600" y="1268688"/>
            <a:ext cx="8690112" cy="483912"/>
          </a:xfrm>
          <a:prstGeom prst="rect">
            <a:avLst/>
          </a:prstGeom>
          <a:ln>
            <a:solidFill>
              <a:srgbClr val="008200"/>
            </a:solidFill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None/>
              <a:defRPr sz="24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594360" indent="-27432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22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86868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20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18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4pPr>
            <a:lvl5pPr marL="137160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1800" kern="200" spc="0" baseline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2000" dirty="0"/>
              <a:t>Test – variance – simple model</a:t>
            </a:r>
            <a:endParaRPr lang="en-US" sz="2000" i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5A891FA-A5C8-49CD-A26D-21C64668B3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525" y="2133600"/>
            <a:ext cx="7600950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9243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6B232-9F89-4083-B3BB-DDC8E5903F80}" type="slidenum">
              <a:rPr lang="en-US" smtClean="0"/>
              <a:t>21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FF760E2-6D5A-4911-AD9A-26997663F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546652"/>
            <a:ext cx="8690112" cy="596348"/>
          </a:xfrm>
        </p:spPr>
        <p:txBody>
          <a:bodyPr>
            <a:normAutofit fontScale="90000"/>
          </a:bodyPr>
          <a:lstStyle/>
          <a:p>
            <a:r>
              <a:rPr lang="tr-TR" sz="3600" dirty="0"/>
              <a:t>Variance-Bias Example</a:t>
            </a:r>
            <a:endParaRPr lang="en-US" sz="36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313A4E5-57F4-40BB-85D0-BAD197A7FA4D}"/>
              </a:ext>
            </a:extLst>
          </p:cNvPr>
          <p:cNvSpPr txBox="1">
            <a:spLocks/>
          </p:cNvSpPr>
          <p:nvPr/>
        </p:nvSpPr>
        <p:spPr>
          <a:xfrm>
            <a:off x="228600" y="1268688"/>
            <a:ext cx="8690112" cy="483912"/>
          </a:xfrm>
          <a:prstGeom prst="rect">
            <a:avLst/>
          </a:prstGeom>
          <a:ln>
            <a:solidFill>
              <a:srgbClr val="008200"/>
            </a:solidFill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None/>
              <a:defRPr sz="24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594360" indent="-27432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22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86868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20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18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4pPr>
            <a:lvl5pPr marL="137160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1800" kern="200" spc="0" baseline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2000" dirty="0"/>
              <a:t>Test – variance – simple model</a:t>
            </a:r>
            <a:endParaRPr lang="en-US" sz="2000" i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1BA8E90-7269-4C1F-B884-D991B322BD9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49"/>
          <a:stretch/>
        </p:blipFill>
        <p:spPr>
          <a:xfrm>
            <a:off x="781050" y="1981200"/>
            <a:ext cx="758190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385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6B232-9F89-4083-B3BB-DDC8E5903F80}" type="slidenum">
              <a:rPr lang="en-US" smtClean="0"/>
              <a:t>22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FF760E2-6D5A-4911-AD9A-26997663F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546652"/>
            <a:ext cx="8690112" cy="596348"/>
          </a:xfrm>
        </p:spPr>
        <p:txBody>
          <a:bodyPr>
            <a:normAutofit fontScale="90000"/>
          </a:bodyPr>
          <a:lstStyle/>
          <a:p>
            <a:r>
              <a:rPr lang="tr-TR" sz="3600" dirty="0"/>
              <a:t>Variance-Bias Example</a:t>
            </a:r>
            <a:endParaRPr lang="en-US" sz="36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313A4E5-57F4-40BB-85D0-BAD197A7FA4D}"/>
              </a:ext>
            </a:extLst>
          </p:cNvPr>
          <p:cNvSpPr txBox="1">
            <a:spLocks/>
          </p:cNvSpPr>
          <p:nvPr/>
        </p:nvSpPr>
        <p:spPr>
          <a:xfrm>
            <a:off x="228600" y="1268688"/>
            <a:ext cx="8690112" cy="483912"/>
          </a:xfrm>
          <a:prstGeom prst="rect">
            <a:avLst/>
          </a:prstGeom>
          <a:ln>
            <a:solidFill>
              <a:srgbClr val="008200"/>
            </a:solidFill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None/>
              <a:defRPr sz="24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594360" indent="-27432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22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86868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20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18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4pPr>
            <a:lvl5pPr marL="137160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1800" kern="200" spc="0" baseline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2000" dirty="0"/>
              <a:t>Ideal case</a:t>
            </a:r>
            <a:endParaRPr lang="en-US" sz="2000" i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8D8E354-E8CD-45A8-A4C8-BFE6AB8B34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2200" y="2057400"/>
            <a:ext cx="3992319" cy="3655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9353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6B232-9F89-4083-B3BB-DDC8E5903F80}" type="slidenum">
              <a:rPr lang="en-US" smtClean="0"/>
              <a:t>23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FF760E2-6D5A-4911-AD9A-26997663F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546652"/>
            <a:ext cx="8690112" cy="596348"/>
          </a:xfrm>
        </p:spPr>
        <p:txBody>
          <a:bodyPr>
            <a:normAutofit fontScale="90000"/>
          </a:bodyPr>
          <a:lstStyle/>
          <a:p>
            <a:r>
              <a:rPr lang="tr-TR" sz="3600" dirty="0"/>
              <a:t>Variance-Bias Example</a:t>
            </a:r>
            <a:endParaRPr lang="en-US" sz="36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313A4E5-57F4-40BB-85D0-BAD197A7FA4D}"/>
              </a:ext>
            </a:extLst>
          </p:cNvPr>
          <p:cNvSpPr txBox="1">
            <a:spLocks/>
          </p:cNvSpPr>
          <p:nvPr/>
        </p:nvSpPr>
        <p:spPr>
          <a:xfrm>
            <a:off x="228600" y="1268688"/>
            <a:ext cx="8690112" cy="483912"/>
          </a:xfrm>
          <a:prstGeom prst="rect">
            <a:avLst/>
          </a:prstGeom>
          <a:ln>
            <a:solidFill>
              <a:srgbClr val="008200"/>
            </a:solidFill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None/>
              <a:defRPr sz="24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594360" indent="-27432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22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86868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20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18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4pPr>
            <a:lvl5pPr marL="137160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1800" kern="200" spc="0" baseline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2000" dirty="0"/>
              <a:t>Ideal case</a:t>
            </a:r>
            <a:endParaRPr lang="en-US" sz="2000" i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D2CF0AA-388B-45EC-94E0-455C171B7D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912" y="2012950"/>
            <a:ext cx="7496175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4161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6B232-9F89-4083-B3BB-DDC8E5903F80}" type="slidenum">
              <a:rPr lang="en-US" smtClean="0"/>
              <a:t>24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FF760E2-6D5A-4911-AD9A-26997663F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546652"/>
            <a:ext cx="8690112" cy="596348"/>
          </a:xfrm>
        </p:spPr>
        <p:txBody>
          <a:bodyPr>
            <a:normAutofit fontScale="90000"/>
          </a:bodyPr>
          <a:lstStyle/>
          <a:p>
            <a:r>
              <a:rPr lang="tr-TR" sz="3600" dirty="0"/>
              <a:t>Variance-Bias Example</a:t>
            </a:r>
            <a:endParaRPr lang="en-US" sz="36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313A4E5-57F4-40BB-85D0-BAD197A7FA4D}"/>
              </a:ext>
            </a:extLst>
          </p:cNvPr>
          <p:cNvSpPr txBox="1">
            <a:spLocks/>
          </p:cNvSpPr>
          <p:nvPr/>
        </p:nvSpPr>
        <p:spPr>
          <a:xfrm>
            <a:off x="228600" y="1268688"/>
            <a:ext cx="8690112" cy="483912"/>
          </a:xfrm>
          <a:prstGeom prst="rect">
            <a:avLst/>
          </a:prstGeom>
          <a:ln>
            <a:solidFill>
              <a:srgbClr val="008200"/>
            </a:solidFill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None/>
              <a:defRPr sz="24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594360" indent="-27432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22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86868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20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18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4pPr>
            <a:lvl5pPr marL="137160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1800" kern="200" spc="0" baseline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2000" dirty="0"/>
              <a:t>Finding a sweet spot between a basic and complex model is desired</a:t>
            </a:r>
            <a:endParaRPr lang="en-US" sz="2000" i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D151019-B87E-4A93-87B9-0D78D116703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667"/>
          <a:stretch/>
        </p:blipFill>
        <p:spPr>
          <a:xfrm>
            <a:off x="776287" y="2438400"/>
            <a:ext cx="7591425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254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6B232-9F89-4083-B3BB-DDC8E5903F80}" type="slidenum">
              <a:rPr lang="en-US" smtClean="0"/>
              <a:t>3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FF760E2-6D5A-4911-AD9A-26997663F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546652"/>
            <a:ext cx="8690112" cy="596348"/>
          </a:xfrm>
        </p:spPr>
        <p:txBody>
          <a:bodyPr>
            <a:normAutofit fontScale="90000"/>
          </a:bodyPr>
          <a:lstStyle/>
          <a:p>
            <a:r>
              <a:rPr lang="tr-TR" sz="3600" dirty="0"/>
              <a:t>Mean Square Error to Variance-Bias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F74A745E-2D59-4096-8EDA-39B827A2645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28600" y="1295400"/>
                <a:ext cx="8690112" cy="5257800"/>
              </a:xfrm>
              <a:prstGeom prst="rect">
                <a:avLst/>
              </a:prstGeom>
              <a:ln>
                <a:solidFill>
                  <a:srgbClr val="008200"/>
                </a:solidFill>
              </a:ln>
            </p:spPr>
            <p:txBody>
              <a:bodyPr/>
              <a:lstStyle>
                <a:lvl1pPr marL="0" indent="0" algn="l" defTabSz="914400" rtl="0" eaLnBrk="1" latinLnBrk="0" hangingPunct="1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007033"/>
                  </a:buClr>
                  <a:buFont typeface="Arial" pitchFamily="34" charset="0"/>
                  <a:buNone/>
                  <a:defRPr sz="2400" kern="200" spc="0">
                    <a:solidFill>
                      <a:schemeClr val="tx2"/>
                    </a:solidFill>
                    <a:latin typeface="Calibri" pitchFamily="34" charset="0"/>
                    <a:ea typeface="+mn-ea"/>
                    <a:cs typeface="Calibri" pitchFamily="34" charset="0"/>
                  </a:defRPr>
                </a:lvl1pPr>
                <a:lvl2pPr marL="594360" indent="-274320" algn="l" defTabSz="914400" rtl="0" eaLnBrk="1" latinLnBrk="0" hangingPunct="1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007033"/>
                  </a:buClr>
                  <a:buFont typeface="Arial" pitchFamily="34" charset="0"/>
                  <a:buChar char="•"/>
                  <a:defRPr sz="2200" kern="200" spc="0">
                    <a:solidFill>
                      <a:schemeClr val="tx2"/>
                    </a:solidFill>
                    <a:latin typeface="Calibri" pitchFamily="34" charset="0"/>
                    <a:ea typeface="+mn-ea"/>
                    <a:cs typeface="Calibri" pitchFamily="34" charset="0"/>
                  </a:defRPr>
                </a:lvl2pPr>
                <a:lvl3pPr marL="868680" indent="-228600" algn="l" defTabSz="914400" rtl="0" eaLnBrk="1" latinLnBrk="0" hangingPunct="1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007033"/>
                  </a:buClr>
                  <a:buFont typeface="Arial" pitchFamily="34" charset="0"/>
                  <a:buChar char="•"/>
                  <a:defRPr sz="2000" kern="200" spc="0">
                    <a:solidFill>
                      <a:schemeClr val="tx2"/>
                    </a:solidFill>
                    <a:latin typeface="Calibri" pitchFamily="34" charset="0"/>
                    <a:ea typeface="+mn-ea"/>
                    <a:cs typeface="Calibri" pitchFamily="34" charset="0"/>
                  </a:defRPr>
                </a:lvl3pPr>
                <a:lvl4pPr marL="1143000" indent="-228600" algn="l" defTabSz="914400" rtl="0" eaLnBrk="1" latinLnBrk="0" hangingPunct="1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007033"/>
                  </a:buClr>
                  <a:buFont typeface="Arial" pitchFamily="34" charset="0"/>
                  <a:buChar char="•"/>
                  <a:defRPr sz="1800" kern="200" spc="0">
                    <a:solidFill>
                      <a:schemeClr val="tx2"/>
                    </a:solidFill>
                    <a:latin typeface="Calibri" pitchFamily="34" charset="0"/>
                    <a:ea typeface="+mn-ea"/>
                    <a:cs typeface="Calibri" pitchFamily="34" charset="0"/>
                  </a:defRPr>
                </a:lvl4pPr>
                <a:lvl5pPr marL="1371600" indent="-228600" algn="l" defTabSz="914400" rtl="0" eaLnBrk="1" latinLnBrk="0" hangingPunct="1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007033"/>
                  </a:buClr>
                  <a:buFont typeface="Arial" pitchFamily="34" charset="0"/>
                  <a:buChar char="•"/>
                  <a:defRPr sz="1800" kern="200" spc="0" baseline="0">
                    <a:solidFill>
                      <a:schemeClr val="tx2"/>
                    </a:solidFill>
                    <a:latin typeface="Calibri" pitchFamily="34" charset="0"/>
                    <a:ea typeface="+mn-ea"/>
                    <a:cs typeface="Calibri" pitchFamily="34" charset="0"/>
                  </a:defRPr>
                </a:lvl5pPr>
                <a:lvl6pPr marL="1645920" indent="-22860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6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1901952" indent="-22860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6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2194560" indent="-22860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6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2468880" indent="-22860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6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0" indent="-457200">
                  <a:lnSpc>
                    <a:spcPct val="110000"/>
                  </a:lnSpc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r>
                  <a:rPr lang="tr-TR" sz="2000" b="1" dirty="0"/>
                  <a:t>MSE: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tr-T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tr-T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tr-TR" sz="2000" b="0" i="1" smtClean="0">
                        <a:latin typeface="Cambria Math" panose="02040503050406030204" pitchFamily="18" charset="0"/>
                      </a:rPr>
                      <m:t>∗ 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tr-TR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tr-TR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tr-TR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tr-TR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tr-TR" sz="2000" b="0" i="1" smtClean="0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acc>
                              <m:accPr>
                                <m:chr m:val="̂"/>
                                <m:ctrlPr>
                                  <a:rPr lang="tr-T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tr-TR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  <m:r>
                              <a:rPr lang="tr-TR" sz="20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tr-T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tr-TR" sz="2000" i="1" dirty="0"/>
                  <a:t> </a:t>
                </a:r>
              </a:p>
              <a:p>
                <a:pPr marL="457200" indent="-457200">
                  <a:lnSpc>
                    <a:spcPct val="110000"/>
                  </a:lnSpc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r>
                  <a:rPr lang="tr-TR" sz="2000" b="1" dirty="0"/>
                  <a:t>Expected value: </a:t>
                </a:r>
                <a:r>
                  <a:rPr lang="tr-TR" sz="2000" i="1" dirty="0"/>
                  <a:t>E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tr-TR" sz="2000" b="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tr-TR" sz="2000" b="0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tr-TR" sz="2000" b="0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tr-TR" sz="2000" b="0" i="1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tr-TR" sz="20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tr-TR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endParaRPr lang="tr-TR" sz="2000" i="1" dirty="0"/>
              </a:p>
              <a:p>
                <a:pPr marL="457200" indent="-457200">
                  <a:lnSpc>
                    <a:spcPct val="110000"/>
                  </a:lnSpc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r>
                  <a:rPr lang="tr-TR" sz="2000" b="1" dirty="0"/>
                  <a:t>MSE = </a:t>
                </a:r>
                <a14:m>
                  <m:oMath xmlns:m="http://schemas.openxmlformats.org/officeDocument/2006/math">
                    <m:r>
                      <a:rPr lang="tr-TR" sz="2000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tr-TR" sz="20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tr-TR" sz="2000" b="0" i="1" dirty="0" smtClean="0">
                        <a:latin typeface="Cambria Math" panose="02040503050406030204" pitchFamily="18" charset="0"/>
                      </a:rPr>
                      <m:t>( </m:t>
                    </m:r>
                    <m:sSup>
                      <m:sSupPr>
                        <m:ctrlPr>
                          <a:rPr lang="tr-TR" sz="20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tr-TR" sz="20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tr-TR" sz="2000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tr-TR" sz="2000" i="1" dirty="0">
                                <a:latin typeface="Cambria Math" panose="02040503050406030204" pitchFamily="18" charset="0"/>
                              </a:rPr>
                              <m:t> − </m:t>
                            </m:r>
                            <m:acc>
                              <m:accPr>
                                <m:chr m:val="̂"/>
                                <m:ctrlPr>
                                  <a:rPr lang="tr-TR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tr-TR" sz="2000" i="1" dirty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tr-TR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tr-TR" sz="2000" b="0" i="1" dirty="0" smtClean="0">
                        <a:latin typeface="Cambria Math" panose="02040503050406030204" pitchFamily="18" charset="0"/>
                      </a:rPr>
                      <m:t> )</m:t>
                    </m:r>
                  </m:oMath>
                </a14:m>
                <a:endParaRPr lang="tr-TR" sz="2000" i="1" dirty="0"/>
              </a:p>
              <a:p>
                <a:pPr marL="457200" indent="-457200">
                  <a:lnSpc>
                    <a:spcPct val="110000"/>
                  </a:lnSpc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r>
                  <a:rPr lang="tr-TR" sz="2000" b="1" dirty="0"/>
                  <a:t>Variance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tr-TR" sz="2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tr-TR" sz="2000" b="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tr-TR" sz="20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tr-TR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tr-TR" sz="2000" i="1" dirty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  <m:r>
                              <a:rPr lang="tr-TR" sz="2000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tr-TR" sz="2000" b="0" i="1" dirty="0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tr-TR" sz="2000" b="0" i="1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acc>
                              <m:accPr>
                                <m:chr m:val="̂"/>
                                <m:ctrlPr>
                                  <a:rPr lang="tr-TR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tr-TR" sz="2000" i="1" dirty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  <m:r>
                              <a:rPr lang="tr-TR" sz="2000" b="0" i="1" dirty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  <m:sup>
                        <m:r>
                          <a:rPr lang="tr-TR" sz="20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tr-TR" sz="2000" i="1" dirty="0"/>
                  <a:t> : variance of the estimated value for different samples </a:t>
                </a:r>
              </a:p>
              <a:p>
                <a:pPr marL="457200" indent="-457200">
                  <a:lnSpc>
                    <a:spcPct val="110000"/>
                  </a:lnSpc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r>
                  <a:rPr lang="tr-TR" sz="2000" b="1" dirty="0"/>
                  <a:t>Bias = </a:t>
                </a:r>
                <a14:m>
                  <m:oMath xmlns:m="http://schemas.openxmlformats.org/officeDocument/2006/math">
                    <m:r>
                      <a:rPr lang="tr-TR" sz="2000" i="1" dirty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tr-TR" sz="2000" i="1" dirty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tr-TR" sz="20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tr-TR" sz="2000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tr-TR" sz="2000" i="1" dirty="0">
                        <a:latin typeface="Cambria Math" panose="02040503050406030204" pitchFamily="18" charset="0"/>
                      </a:rPr>
                      <m:t>)−</m:t>
                    </m:r>
                    <m:r>
                      <a:rPr lang="tr-TR" sz="2000" b="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tr-TR" sz="2000" i="1" dirty="0"/>
                  <a:t>: difference between estimation and the real data point</a:t>
                </a:r>
              </a:p>
              <a:p>
                <a:pPr>
                  <a:lnSpc>
                    <a:spcPct val="110000"/>
                  </a:lnSpc>
                  <a:spcBef>
                    <a:spcPts val="0"/>
                  </a:spcBef>
                </a:pPr>
                <a:endParaRPr lang="tr-TR" sz="2000" i="1" dirty="0"/>
              </a:p>
              <a:p>
                <a:pPr marL="342900" indent="-342900">
                  <a:lnSpc>
                    <a:spcPct val="110000"/>
                  </a:lnSpc>
                  <a:spcBef>
                    <a:spcPts val="0"/>
                  </a:spcBef>
                  <a:buFont typeface="Wingdings" panose="05000000000000000000" pitchFamily="2" charset="2"/>
                  <a:buChar char="q"/>
                </a:pPr>
                <a:r>
                  <a:rPr lang="tr-TR" sz="2000" i="1" dirty="0"/>
                  <a:t>MSE is normally used for all data for a single model, however for the proof purposes we will consider a data point’s estimation for different samples with multiple models for those samples</a:t>
                </a:r>
              </a:p>
              <a:p>
                <a:pPr marL="342900" indent="-342900">
                  <a:lnSpc>
                    <a:spcPct val="110000"/>
                  </a:lnSpc>
                  <a:spcBef>
                    <a:spcPts val="0"/>
                  </a:spcBef>
                  <a:buFont typeface="Wingdings" panose="05000000000000000000" pitchFamily="2" charset="2"/>
                  <a:buChar char="q"/>
                </a:pPr>
                <a:r>
                  <a:rPr lang="tr-TR" sz="2000" i="1" dirty="0"/>
                  <a:t>For different samples, estimators with bias and variances are accepted to be created</a:t>
                </a:r>
              </a:p>
              <a:p>
                <a:pPr marL="342900" indent="-342900">
                  <a:lnSpc>
                    <a:spcPct val="110000"/>
                  </a:lnSpc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endParaRPr lang="en-US" sz="2000" i="1" dirty="0"/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F74A745E-2D59-4096-8EDA-39B827A264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1295400"/>
                <a:ext cx="8690112" cy="5257800"/>
              </a:xfrm>
              <a:prstGeom prst="rect">
                <a:avLst/>
              </a:prstGeom>
              <a:blipFill>
                <a:blip r:embed="rId3"/>
                <a:stretch>
                  <a:fillRect l="-561" t="-7176"/>
                </a:stretch>
              </a:blipFill>
              <a:ln>
                <a:solidFill>
                  <a:srgbClr val="008200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6917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6B232-9F89-4083-B3BB-DDC8E5903F80}" type="slidenum">
              <a:rPr lang="en-US" smtClean="0"/>
              <a:t>4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FF760E2-6D5A-4911-AD9A-26997663F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546652"/>
            <a:ext cx="8690112" cy="596348"/>
          </a:xfrm>
        </p:spPr>
        <p:txBody>
          <a:bodyPr>
            <a:normAutofit fontScale="90000"/>
          </a:bodyPr>
          <a:lstStyle/>
          <a:p>
            <a:r>
              <a:rPr lang="tr-TR" sz="3600" dirty="0"/>
              <a:t>Mean Square Error to Variance-Bias cont.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F74A745E-2D59-4096-8EDA-39B827A2645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28600" y="1295400"/>
                <a:ext cx="8690112" cy="5562600"/>
              </a:xfrm>
              <a:prstGeom prst="rect">
                <a:avLst/>
              </a:prstGeom>
              <a:ln>
                <a:solidFill>
                  <a:srgbClr val="008200"/>
                </a:solidFill>
              </a:ln>
            </p:spPr>
            <p:txBody>
              <a:bodyPr/>
              <a:lstStyle>
                <a:lvl1pPr marL="0" indent="0" algn="l" defTabSz="914400" rtl="0" eaLnBrk="1" latinLnBrk="0" hangingPunct="1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007033"/>
                  </a:buClr>
                  <a:buFont typeface="Arial" pitchFamily="34" charset="0"/>
                  <a:buNone/>
                  <a:defRPr sz="2400" kern="200" spc="0">
                    <a:solidFill>
                      <a:schemeClr val="tx2"/>
                    </a:solidFill>
                    <a:latin typeface="Calibri" pitchFamily="34" charset="0"/>
                    <a:ea typeface="+mn-ea"/>
                    <a:cs typeface="Calibri" pitchFamily="34" charset="0"/>
                  </a:defRPr>
                </a:lvl1pPr>
                <a:lvl2pPr marL="594360" indent="-274320" algn="l" defTabSz="914400" rtl="0" eaLnBrk="1" latinLnBrk="0" hangingPunct="1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007033"/>
                  </a:buClr>
                  <a:buFont typeface="Arial" pitchFamily="34" charset="0"/>
                  <a:buChar char="•"/>
                  <a:defRPr sz="2200" kern="200" spc="0">
                    <a:solidFill>
                      <a:schemeClr val="tx2"/>
                    </a:solidFill>
                    <a:latin typeface="Calibri" pitchFamily="34" charset="0"/>
                    <a:ea typeface="+mn-ea"/>
                    <a:cs typeface="Calibri" pitchFamily="34" charset="0"/>
                  </a:defRPr>
                </a:lvl2pPr>
                <a:lvl3pPr marL="868680" indent="-228600" algn="l" defTabSz="914400" rtl="0" eaLnBrk="1" latinLnBrk="0" hangingPunct="1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007033"/>
                  </a:buClr>
                  <a:buFont typeface="Arial" pitchFamily="34" charset="0"/>
                  <a:buChar char="•"/>
                  <a:defRPr sz="2000" kern="200" spc="0">
                    <a:solidFill>
                      <a:schemeClr val="tx2"/>
                    </a:solidFill>
                    <a:latin typeface="Calibri" pitchFamily="34" charset="0"/>
                    <a:ea typeface="+mn-ea"/>
                    <a:cs typeface="Calibri" pitchFamily="34" charset="0"/>
                  </a:defRPr>
                </a:lvl3pPr>
                <a:lvl4pPr marL="1143000" indent="-228600" algn="l" defTabSz="914400" rtl="0" eaLnBrk="1" latinLnBrk="0" hangingPunct="1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007033"/>
                  </a:buClr>
                  <a:buFont typeface="Arial" pitchFamily="34" charset="0"/>
                  <a:buChar char="•"/>
                  <a:defRPr sz="1800" kern="200" spc="0">
                    <a:solidFill>
                      <a:schemeClr val="tx2"/>
                    </a:solidFill>
                    <a:latin typeface="Calibri" pitchFamily="34" charset="0"/>
                    <a:ea typeface="+mn-ea"/>
                    <a:cs typeface="Calibri" pitchFamily="34" charset="0"/>
                  </a:defRPr>
                </a:lvl4pPr>
                <a:lvl5pPr marL="1371600" indent="-228600" algn="l" defTabSz="914400" rtl="0" eaLnBrk="1" latinLnBrk="0" hangingPunct="1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007033"/>
                  </a:buClr>
                  <a:buFont typeface="Arial" pitchFamily="34" charset="0"/>
                  <a:buChar char="•"/>
                  <a:defRPr sz="1800" kern="200" spc="0" baseline="0">
                    <a:solidFill>
                      <a:schemeClr val="tx2"/>
                    </a:solidFill>
                    <a:latin typeface="Calibri" pitchFamily="34" charset="0"/>
                    <a:ea typeface="+mn-ea"/>
                    <a:cs typeface="Calibri" pitchFamily="34" charset="0"/>
                  </a:defRPr>
                </a:lvl5pPr>
                <a:lvl6pPr marL="1645920" indent="-22860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6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1901952" indent="-22860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6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2194560" indent="-22860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6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2468880" indent="-22860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6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0" indent="-457200">
                  <a:lnSpc>
                    <a:spcPct val="110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</a:pPr>
                <a:r>
                  <a:rPr lang="tr-TR" sz="1600" b="1" dirty="0"/>
                  <a:t>MSE = </a:t>
                </a:r>
                <a14:m>
                  <m:oMath xmlns:m="http://schemas.openxmlformats.org/officeDocument/2006/math">
                    <m:r>
                      <a:rPr lang="tr-TR" sz="1600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tr-TR" sz="1600" i="1" dirty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tr-TR" sz="16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tr-TR" sz="16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tr-TR" sz="160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tr-TR" sz="16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̂"/>
                                    <m:ctrlPr>
                                      <a:rPr lang="tr-TR" sz="16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tr-TR" sz="1600" i="1" dirty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lang="tr-TR" sz="1600" b="0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tr-TR" sz="1600" b="0" i="1" dirty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e>
                          <m:sup>
                            <m:r>
                              <a:rPr lang="tr-TR" sz="16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tr-TR" sz="16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tr-TR" sz="1600" b="0" dirty="0"/>
              </a:p>
              <a:p>
                <a:pPr marL="1051560" lvl="1" indent="-457200">
                  <a:lnSpc>
                    <a:spcPct val="110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</a:pPr>
                <a:r>
                  <a:rPr lang="tr-TR" sz="1600" i="1" dirty="0"/>
                  <a:t>Adding and substracting a </a:t>
                </a:r>
                <a14:m>
                  <m:oMath xmlns:m="http://schemas.openxmlformats.org/officeDocument/2006/math">
                    <m:r>
                      <a:rPr lang="tr-TR" sz="16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tr-T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tr-TR" sz="16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tr-T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</m:d>
                  </m:oMath>
                </a14:m>
                <a:endParaRPr lang="tr-TR" sz="1600" b="0" i="1" dirty="0"/>
              </a:p>
              <a:p>
                <a:pPr marL="342900" indent="-342900">
                  <a:lnSpc>
                    <a:spcPct val="110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tr-TR" sz="1800" i="1" dirty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tr-TR" sz="1800" i="1" dirty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tr-TR" sz="1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tr-TR" sz="1800" i="1" dirty="0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tr-TR" sz="18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tr-TR" sz="18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̂"/>
                                    <m:ctrlPr>
                                      <a:rPr lang="tr-TR" sz="18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tr-TR" sz="1800" i="1" dirty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lang="tr-TR" sz="1800" b="0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tr-TR" sz="1800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d>
                                  <m:dPr>
                                    <m:ctrlPr>
                                      <a:rPr lang="tr-TR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tr-TR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tr-TR" sz="18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</m:d>
                                <m:r>
                                  <a:rPr lang="tr-TR" sz="18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tr-TR" sz="1800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d>
                                  <m:dPr>
                                    <m:ctrlPr>
                                      <a:rPr lang="tr-TR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tr-TR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tr-TR" sz="18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</m:d>
                                <m:r>
                                  <a:rPr lang="tr-TR" sz="1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tr-TR" sz="1800" b="0" i="1" dirty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e>
                          <m:sup>
                            <m:r>
                              <a:rPr lang="tr-TR" sz="18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tr-TR" sz="1800" i="1" dirty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tr-TR" sz="1800" i="1" dirty="0"/>
              </a:p>
              <a:p>
                <a:pPr marL="937260" lvl="1" indent="-342900">
                  <a:lnSpc>
                    <a:spcPct val="110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</a:pPr>
                <a:r>
                  <a:rPr lang="tr-TR" sz="1600" i="1" dirty="0"/>
                  <a:t>Applying square to inside like ( a – b )^2 = a^2 – 2*a*b + b^2</a:t>
                </a:r>
              </a:p>
              <a:p>
                <a:pPr marL="342900" indent="-342900">
                  <a:lnSpc>
                    <a:spcPct val="110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tr-TR" sz="1800" i="1" dirty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tr-TR" sz="1800" i="1" dirty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tr-TR" sz="1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tr-TR" sz="18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tr-TR" sz="1800" i="1" dirty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acc>
                              <m:accPr>
                                <m:chr m:val="̂"/>
                                <m:ctrlPr>
                                  <a:rPr lang="tr-TR" sz="1800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tr-TR" sz="1800" i="1" dirty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  <m:r>
                              <a:rPr lang="tr-TR" sz="1800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tr-TR" sz="18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tr-TR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̂"/>
                                    <m:ctrlPr>
                                      <a:rPr lang="tr-TR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tr-TR" sz="18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</m:d>
                            <m:r>
                              <a:rPr lang="tr-TR" sz="18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tr-TR" sz="18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tr-TR" sz="1800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tr-TR" sz="1800" i="1">
                            <a:latin typeface="Cambria Math" panose="02040503050406030204" pitchFamily="18" charset="0"/>
                          </a:rPr>
                          <m:t>+ 2∗</m:t>
                        </m:r>
                        <m:d>
                          <m:dPr>
                            <m:ctrlPr>
                              <a:rPr lang="tr-TR" sz="18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tr-TR" sz="1800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tr-TR" sz="1800" i="1" dirty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  <m:r>
                              <a:rPr lang="tr-TR" sz="1800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tr-TR" sz="18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tr-TR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̂"/>
                                    <m:ctrlPr>
                                      <a:rPr lang="tr-TR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tr-TR" sz="18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</m:d>
                          </m:e>
                        </m:d>
                        <m:r>
                          <a:rPr lang="tr-TR" sz="1800" i="1">
                            <a:latin typeface="Cambria Math" panose="02040503050406030204" pitchFamily="18" charset="0"/>
                          </a:rPr>
                          <m:t>∗</m:t>
                        </m:r>
                        <m:d>
                          <m:dPr>
                            <m:ctrlPr>
                              <a:rPr lang="tr-TR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tr-TR" sz="18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tr-TR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̂"/>
                                    <m:ctrlPr>
                                      <a:rPr lang="tr-TR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tr-TR" sz="18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</m:d>
                            <m:r>
                              <a:rPr lang="tr-TR" sz="1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tr-TR" sz="1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tr-TR" sz="1800" i="1">
                            <a:latin typeface="Cambria Math" panose="02040503050406030204" pitchFamily="18" charset="0"/>
                          </a:rPr>
                          <m:t>+( </m:t>
                        </m:r>
                        <m:sSup>
                          <m:sSupPr>
                            <m:ctrlPr>
                              <a:rPr lang="tr-TR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tr-TR" sz="18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tr-TR" sz="18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tr-TR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̂"/>
                                    <m:ctrlPr>
                                      <a:rPr lang="tr-TR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tr-TR" sz="18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</m:d>
                            <m:r>
                              <a:rPr lang="tr-TR" sz="1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tr-TR" sz="1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tr-TR" sz="18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tr-TR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tr-TR" sz="1800" i="1" dirty="0"/>
              </a:p>
              <a:p>
                <a:pPr marL="937260" lvl="1" indent="-342900">
                  <a:lnSpc>
                    <a:spcPct val="110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</a:pPr>
                <a:r>
                  <a:rPr lang="tr-TR" sz="1600" i="1" dirty="0"/>
                  <a:t>Sum of Expectations can be applied seperately</a:t>
                </a:r>
              </a:p>
              <a:p>
                <a:pPr marL="342900" indent="-342900">
                  <a:lnSpc>
                    <a:spcPct val="110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tr-TR" sz="1800" i="1" dirty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tr-TR" sz="1800" i="1" dirty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tr-TR" sz="1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tr-TR" sz="18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tr-TR" sz="18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tr-TR" sz="1800" i="1" dirty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acc>
                              <m:accPr>
                                <m:chr m:val="̂"/>
                                <m:ctrlPr>
                                  <a:rPr lang="tr-TR" sz="1800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tr-TR" sz="1800" i="1" dirty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  <m:r>
                              <a:rPr lang="tr-TR" sz="1800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tr-TR" sz="18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tr-TR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̂"/>
                                    <m:ctrlPr>
                                      <a:rPr lang="tr-TR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tr-TR" sz="18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</m:d>
                            <m:r>
                              <a:rPr lang="tr-TR" sz="18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tr-TR" sz="18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tr-TR" sz="18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tr-TR" sz="1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tr-TR" sz="1800" dirty="0"/>
                  <a:t>+ </a:t>
                </a:r>
                <a14:m>
                  <m:oMath xmlns:m="http://schemas.openxmlformats.org/officeDocument/2006/math">
                    <m:r>
                      <a:rPr lang="tr-TR" sz="1800" i="1" dirty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tr-TR" sz="1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tr-TR" sz="18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tr-TR" sz="1800" i="1" smtClean="0">
                            <a:latin typeface="Cambria Math" panose="02040503050406030204" pitchFamily="18" charset="0"/>
                          </a:rPr>
                          <m:t>2∗</m:t>
                        </m:r>
                        <m:d>
                          <m:dPr>
                            <m:ctrlPr>
                              <a:rPr lang="tr-TR" sz="18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tr-TR" sz="1800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tr-TR" sz="1800" i="1" dirty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  <m:r>
                              <a:rPr lang="tr-TR" sz="1800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tr-TR" sz="18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tr-TR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̂"/>
                                    <m:ctrlPr>
                                      <a:rPr lang="tr-TR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tr-TR" sz="18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</m:d>
                          </m:e>
                        </m:d>
                        <m:r>
                          <a:rPr lang="tr-TR" sz="1800" i="1">
                            <a:latin typeface="Cambria Math" panose="02040503050406030204" pitchFamily="18" charset="0"/>
                          </a:rPr>
                          <m:t>∗</m:t>
                        </m:r>
                        <m:d>
                          <m:dPr>
                            <m:ctrlPr>
                              <a:rPr lang="tr-TR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tr-TR" sz="18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tr-TR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̂"/>
                                    <m:ctrlPr>
                                      <a:rPr lang="tr-TR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tr-TR" sz="18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</m:d>
                            <m:r>
                              <a:rPr lang="tr-TR" sz="1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tr-TR" sz="1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tr-TR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tr-TR" sz="1800" dirty="0"/>
                  <a:t> + </a:t>
                </a:r>
                <a14:m>
                  <m:oMath xmlns:m="http://schemas.openxmlformats.org/officeDocument/2006/math">
                    <m:r>
                      <a:rPr lang="tr-TR" sz="1800" i="1" dirty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tr-TR" sz="1800" b="0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tr-TR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tr-TR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tr-TR" sz="1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tr-TR" sz="1800" i="1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tr-TR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tr-TR" sz="18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tr-TR" sz="18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</m:d>
                        <m:r>
                          <a:rPr lang="tr-TR" sz="18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tr-TR" sz="18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tr-TR" sz="18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tr-TR" sz="1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tr-TR" sz="1800" i="1" dirty="0"/>
                  <a:t> )</a:t>
                </a:r>
              </a:p>
              <a:p>
                <a:pPr marL="937260" lvl="1" indent="-342900">
                  <a:lnSpc>
                    <a:spcPct val="110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tr-TR" sz="160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tr-T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tr-T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tr-TR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</m:d>
                    <m:r>
                      <a:rPr lang="tr-TR" sz="1600" i="1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tr-TR" sz="1600" i="1" dirty="0"/>
                  <a:t> y (bias) is constant since </a:t>
                </a:r>
                <a14:m>
                  <m:oMath xmlns:m="http://schemas.openxmlformats.org/officeDocument/2006/math">
                    <m:r>
                      <a:rPr lang="tr-TR" sz="160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tr-T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tr-T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tr-TR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</m:d>
                  </m:oMath>
                </a14:m>
                <a:r>
                  <a:rPr lang="tr-TR" sz="1600" i="1" dirty="0"/>
                  <a:t> is constant and y is also constant</a:t>
                </a:r>
              </a:p>
              <a:p>
                <a:pPr marL="342900" indent="-342900">
                  <a:lnSpc>
                    <a:spcPct val="110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tr-TR" sz="1800" i="1" dirty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tr-TR" sz="1800" i="1" dirty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tr-TR" sz="1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tr-TR" sz="1800" i="1" dirty="0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tr-TR" sz="18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tr-TR" sz="1800" i="1" dirty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acc>
                              <m:accPr>
                                <m:chr m:val="̂"/>
                                <m:ctrlPr>
                                  <a:rPr lang="tr-TR" sz="1800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tr-TR" sz="1800" i="1" dirty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  <m:r>
                              <a:rPr lang="tr-TR" sz="1800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tr-TR" sz="18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tr-TR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̂"/>
                                    <m:ctrlPr>
                                      <a:rPr lang="tr-TR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tr-TR" sz="18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</m:d>
                            <m:r>
                              <a:rPr lang="tr-TR" sz="18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tr-TR" sz="18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tr-TR" sz="1800" i="1" dirty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tr-TR" sz="1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tr-TR" sz="1800" dirty="0"/>
                  <a:t>+ </a:t>
                </a:r>
                <a14:m>
                  <m:oMath xmlns:m="http://schemas.openxmlformats.org/officeDocument/2006/math">
                    <m:r>
                      <a:rPr lang="tr-TR" sz="1800" b="0" i="0" dirty="0" smtClean="0">
                        <a:latin typeface="Cambria Math" panose="02040503050406030204" pitchFamily="18" charset="0"/>
                      </a:rPr>
                      <m:t>2∗</m:t>
                    </m:r>
                    <m:d>
                      <m:dPr>
                        <m:ctrlPr>
                          <a:rPr lang="tr-T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tr-TR" sz="1800" i="1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tr-TR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tr-TR" sz="18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tr-TR" sz="18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</m:d>
                        <m:r>
                          <a:rPr lang="tr-TR" sz="18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tr-TR" sz="1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tr-TR" sz="1800" b="0" i="1" smtClean="0">
                        <a:latin typeface="Cambria Math" panose="02040503050406030204" pitchFamily="18" charset="0"/>
                      </a:rPr>
                      <m:t> ∗</m:t>
                    </m:r>
                  </m:oMath>
                </a14:m>
                <a:r>
                  <a:rPr lang="tr-TR" sz="1800" dirty="0"/>
                  <a:t> </a:t>
                </a:r>
                <a14:m>
                  <m:oMath xmlns:m="http://schemas.openxmlformats.org/officeDocument/2006/math">
                    <m:r>
                      <a:rPr lang="tr-TR" sz="1800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tr-TR" sz="1800" dirty="0"/>
                  <a:t>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tr-TR" sz="18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tr-TR" sz="1800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tr-TR" sz="1800" i="1" dirty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tr-TR" sz="180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tr-T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tr-TR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tr-TR" sz="1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</m:d>
                  </m:oMath>
                </a14:m>
                <a:r>
                  <a:rPr lang="tr-TR" sz="1800" dirty="0"/>
                  <a:t>) + </a:t>
                </a:r>
                <a14:m>
                  <m:oMath xmlns:m="http://schemas.openxmlformats.org/officeDocument/2006/math">
                    <m:r>
                      <a:rPr lang="tr-TR" sz="1800" i="1" dirty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tr-TR" sz="1800" i="1" dirty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tr-TR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tr-TR" sz="1800" i="1"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tr-TR" sz="1800" i="1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tr-TR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tr-TR" sz="18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tr-TR" sz="18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</m:d>
                        <m:r>
                          <a:rPr lang="tr-TR" sz="18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tr-TR" sz="18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tr-TR" sz="18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tr-TR" sz="1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tr-TR" sz="1800" i="1" dirty="0"/>
                  <a:t> )</a:t>
                </a:r>
              </a:p>
              <a:p>
                <a:pPr marL="937260" lvl="1" indent="-342900">
                  <a:lnSpc>
                    <a:spcPct val="110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tr-TR" sz="1600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tr-TR" sz="1600" dirty="0"/>
                  <a:t>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tr-TR" sz="16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tr-TR" sz="1600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tr-TR" sz="1600" i="1" dirty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tr-TR" sz="160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tr-T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tr-T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tr-TR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</m:d>
                  </m:oMath>
                </a14:m>
                <a:r>
                  <a:rPr lang="tr-TR" sz="1600" dirty="0"/>
                  <a:t>) = </a:t>
                </a:r>
                <a14:m>
                  <m:oMath xmlns:m="http://schemas.openxmlformats.org/officeDocument/2006/math">
                    <m:r>
                      <a:rPr lang="tr-TR" sz="160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tr-T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tr-T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tr-TR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</m:d>
                  </m:oMath>
                </a14:m>
                <a:r>
                  <a:rPr lang="tr-TR" sz="1600" i="1" dirty="0"/>
                  <a:t> - </a:t>
                </a:r>
                <a14:m>
                  <m:oMath xmlns:m="http://schemas.openxmlformats.org/officeDocument/2006/math">
                    <m:r>
                      <a:rPr lang="tr-TR" sz="160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tr-T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tr-T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tr-TR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</m:d>
                  </m:oMath>
                </a14:m>
                <a:r>
                  <a:rPr lang="tr-TR" sz="1600" i="1" dirty="0"/>
                  <a:t> = 0 since it is possible to apply E to the sum of a variable and a constant seperately</a:t>
                </a:r>
              </a:p>
              <a:p>
                <a:pPr marL="937260" lvl="1" indent="-342900">
                  <a:lnSpc>
                    <a:spcPct val="110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</a:pPr>
                <a:r>
                  <a:rPr lang="tr-TR" sz="1600" i="1" dirty="0"/>
                  <a:t>First term is variance, and third term is square of bias</a:t>
                </a:r>
              </a:p>
              <a:p>
                <a:pPr marL="342900" indent="-342900">
                  <a:lnSpc>
                    <a:spcPct val="110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</a:pPr>
                <a:r>
                  <a:rPr lang="tr-TR" sz="1800" b="1" dirty="0"/>
                  <a:t>MSE</a:t>
                </a:r>
                <a:r>
                  <a:rPr lang="tr-TR" sz="1800" i="1" dirty="0"/>
                  <a:t> </a:t>
                </a:r>
                <a:r>
                  <a:rPr lang="tr-TR" sz="1800" dirty="0"/>
                  <a:t>=</a:t>
                </a:r>
                <a:r>
                  <a:rPr lang="tr-TR" sz="1800" i="1" dirty="0"/>
                  <a:t> </a:t>
                </a:r>
                <a:r>
                  <a:rPr lang="tr-TR" sz="1800" dirty="0"/>
                  <a:t>Variance + Bias^2</a:t>
                </a:r>
              </a:p>
              <a:p>
                <a:pPr marL="342900" indent="-342900">
                  <a:lnSpc>
                    <a:spcPct val="110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</a:pPr>
                <a:r>
                  <a:rPr lang="tr-TR" sz="1800" b="1" dirty="0"/>
                  <a:t>MSE</a:t>
                </a:r>
                <a:r>
                  <a:rPr lang="tr-TR" sz="1800" i="1" dirty="0"/>
                  <a:t> </a:t>
                </a:r>
                <a:r>
                  <a:rPr lang="tr-TR" sz="1800" dirty="0"/>
                  <a:t>=</a:t>
                </a:r>
                <a:r>
                  <a:rPr lang="tr-TR" sz="1800" i="1" dirty="0"/>
                  <a:t> </a:t>
                </a:r>
                <a:r>
                  <a:rPr lang="tr-TR" sz="1800" dirty="0"/>
                  <a:t>Variance + Bias^2 + intrinsic error (if multiple values for the same X values are available)</a:t>
                </a:r>
                <a:endParaRPr lang="tr-TR" sz="1800" i="1" dirty="0"/>
              </a:p>
              <a:p>
                <a:pPr marL="342900" indent="-342900">
                  <a:lnSpc>
                    <a:spcPct val="110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</a:pPr>
                <a:endParaRPr lang="tr-TR" sz="1800" i="1" dirty="0"/>
              </a:p>
              <a:p>
                <a:pPr marL="342900" indent="-342900">
                  <a:lnSpc>
                    <a:spcPct val="110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</a:pPr>
                <a:endParaRPr lang="tr-TR" sz="1800" i="1" dirty="0"/>
              </a:p>
              <a:p>
                <a:pPr marL="342900" indent="-342900">
                  <a:lnSpc>
                    <a:spcPct val="110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</a:pPr>
                <a:endParaRPr lang="tr-TR" sz="1800" i="1" dirty="0"/>
              </a:p>
              <a:p>
                <a:pPr marL="1051560" lvl="1" indent="-457200">
                  <a:lnSpc>
                    <a:spcPct val="110000"/>
                  </a:lnSpc>
                  <a:spcBef>
                    <a:spcPts val="0"/>
                  </a:spcBef>
                  <a:buFont typeface="Wingdings" panose="05000000000000000000" pitchFamily="2" charset="2"/>
                  <a:buChar char="§"/>
                </a:pPr>
                <a:endParaRPr lang="en-US" sz="1600" i="1" dirty="0"/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F74A745E-2D59-4096-8EDA-39B827A264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1295400"/>
                <a:ext cx="8690112" cy="5562600"/>
              </a:xfrm>
              <a:prstGeom prst="rect">
                <a:avLst/>
              </a:prstGeom>
              <a:blipFill>
                <a:blip r:embed="rId3"/>
                <a:stretch>
                  <a:fillRect l="-420"/>
                </a:stretch>
              </a:blipFill>
              <a:ln>
                <a:solidFill>
                  <a:srgbClr val="008200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1708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6B232-9F89-4083-B3BB-DDC8E5903F80}" type="slidenum">
              <a:rPr lang="en-US" smtClean="0"/>
              <a:t>5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FF760E2-6D5A-4911-AD9A-26997663F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546652"/>
            <a:ext cx="8690112" cy="596348"/>
          </a:xfrm>
        </p:spPr>
        <p:txBody>
          <a:bodyPr>
            <a:normAutofit fontScale="90000"/>
          </a:bodyPr>
          <a:lstStyle/>
          <a:p>
            <a:r>
              <a:rPr lang="tr-TR" sz="3600" dirty="0"/>
              <a:t>Mean Square Error to Variance-Bias cont.</a:t>
            </a:r>
            <a:endParaRPr lang="en-US" sz="36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74A745E-2D59-4096-8EDA-39B827A2645D}"/>
              </a:ext>
            </a:extLst>
          </p:cNvPr>
          <p:cNvSpPr txBox="1">
            <a:spLocks/>
          </p:cNvSpPr>
          <p:nvPr/>
        </p:nvSpPr>
        <p:spPr>
          <a:xfrm>
            <a:off x="228600" y="2133601"/>
            <a:ext cx="8690112" cy="457200"/>
          </a:xfrm>
          <a:prstGeom prst="rect">
            <a:avLst/>
          </a:prstGeom>
          <a:ln>
            <a:solidFill>
              <a:srgbClr val="008200"/>
            </a:solidFill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None/>
              <a:defRPr sz="24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594360" indent="-27432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22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86868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20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18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4pPr>
            <a:lvl5pPr marL="137160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1800" kern="200" spc="0" baseline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800" dirty="0"/>
              <a:t>It helps to show the variance – bias trade-off concept  </a:t>
            </a:r>
            <a:endParaRPr lang="en-US" sz="18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313A4E5-57F4-40BB-85D0-BAD197A7FA4D}"/>
              </a:ext>
            </a:extLst>
          </p:cNvPr>
          <p:cNvSpPr txBox="1">
            <a:spLocks/>
          </p:cNvSpPr>
          <p:nvPr/>
        </p:nvSpPr>
        <p:spPr>
          <a:xfrm>
            <a:off x="225288" y="1447801"/>
            <a:ext cx="8690112" cy="596348"/>
          </a:xfrm>
          <a:prstGeom prst="rect">
            <a:avLst/>
          </a:prstGeom>
          <a:ln>
            <a:solidFill>
              <a:srgbClr val="008200"/>
            </a:solidFill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None/>
              <a:defRPr sz="24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594360" indent="-27432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22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86868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20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18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4pPr>
            <a:lvl5pPr marL="137160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1800" kern="200" spc="0" baseline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2800" b="1" dirty="0"/>
              <a:t>Why so math?</a:t>
            </a:r>
            <a:endParaRPr lang="en-US" sz="2800" i="1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16ABE9E-A207-47D7-81B9-6ABB2B654F1C}"/>
              </a:ext>
            </a:extLst>
          </p:cNvPr>
          <p:cNvSpPr txBox="1">
            <a:spLocks/>
          </p:cNvSpPr>
          <p:nvPr/>
        </p:nvSpPr>
        <p:spPr>
          <a:xfrm>
            <a:off x="225288" y="4267200"/>
            <a:ext cx="8690112" cy="457200"/>
          </a:xfrm>
          <a:prstGeom prst="rect">
            <a:avLst/>
          </a:prstGeom>
          <a:ln>
            <a:solidFill>
              <a:srgbClr val="008200"/>
            </a:solidFill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None/>
              <a:defRPr sz="24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594360" indent="-27432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22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86868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20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18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4pPr>
            <a:lvl5pPr marL="137160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1800" kern="200" spc="0" baseline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800" dirty="0"/>
              <a:t>Available</a:t>
            </a:r>
            <a:endParaRPr lang="en-US" sz="18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D5A1917-7E44-448E-A4AB-8F0EA2629164}"/>
              </a:ext>
            </a:extLst>
          </p:cNvPr>
          <p:cNvSpPr txBox="1">
            <a:spLocks/>
          </p:cNvSpPr>
          <p:nvPr/>
        </p:nvSpPr>
        <p:spPr>
          <a:xfrm>
            <a:off x="221976" y="3581400"/>
            <a:ext cx="8690112" cy="596348"/>
          </a:xfrm>
          <a:prstGeom prst="rect">
            <a:avLst/>
          </a:prstGeom>
          <a:ln>
            <a:solidFill>
              <a:srgbClr val="008200"/>
            </a:solidFill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None/>
              <a:defRPr sz="24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594360" indent="-27432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22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86868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20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18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4pPr>
            <a:lvl5pPr marL="137160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1800" kern="200" spc="0" baseline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2800" b="1" dirty="0"/>
              <a:t>Other explainations?</a:t>
            </a:r>
            <a:endParaRPr 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1640822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6B232-9F89-4083-B3BB-DDC8E5903F80}" type="slidenum">
              <a:rPr lang="en-US" smtClean="0"/>
              <a:t>6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FF760E2-6D5A-4911-AD9A-26997663F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546652"/>
            <a:ext cx="8690112" cy="596348"/>
          </a:xfrm>
        </p:spPr>
        <p:txBody>
          <a:bodyPr>
            <a:normAutofit fontScale="90000"/>
          </a:bodyPr>
          <a:lstStyle/>
          <a:p>
            <a:r>
              <a:rPr lang="tr-TR" sz="3600" dirty="0"/>
              <a:t>Variance-Bias Example</a:t>
            </a:r>
            <a:endParaRPr lang="en-US" sz="36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313A4E5-57F4-40BB-85D0-BAD197A7FA4D}"/>
              </a:ext>
            </a:extLst>
          </p:cNvPr>
          <p:cNvSpPr txBox="1">
            <a:spLocks/>
          </p:cNvSpPr>
          <p:nvPr/>
        </p:nvSpPr>
        <p:spPr>
          <a:xfrm>
            <a:off x="228600" y="1268688"/>
            <a:ext cx="8690112" cy="483912"/>
          </a:xfrm>
          <a:prstGeom prst="rect">
            <a:avLst/>
          </a:prstGeom>
          <a:ln>
            <a:solidFill>
              <a:srgbClr val="008200"/>
            </a:solidFill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None/>
              <a:defRPr sz="24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594360" indent="-27432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22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86868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20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18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4pPr>
            <a:lvl5pPr marL="137160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1800" kern="200" spc="0" baseline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2000" dirty="0"/>
              <a:t>The weight and height of a bunch of mice are plotted</a:t>
            </a:r>
            <a:endParaRPr lang="en-US" sz="2000" i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51E7757-B39C-448E-9A2D-EA22831DED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920" y="2514600"/>
            <a:ext cx="4140537" cy="249882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AD8782D-6443-4F5F-99C3-6865DE6AA5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4913" y="2339858"/>
            <a:ext cx="3524250" cy="2673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561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6B232-9F89-4083-B3BB-DDC8E5903F80}" type="slidenum">
              <a:rPr lang="en-US" smtClean="0"/>
              <a:t>7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FF760E2-6D5A-4911-AD9A-26997663F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546652"/>
            <a:ext cx="8690112" cy="596348"/>
          </a:xfrm>
        </p:spPr>
        <p:txBody>
          <a:bodyPr>
            <a:normAutofit fontScale="90000"/>
          </a:bodyPr>
          <a:lstStyle/>
          <a:p>
            <a:r>
              <a:rPr lang="tr-TR" sz="3600" dirty="0"/>
              <a:t>Variance-Bias Example</a:t>
            </a:r>
            <a:endParaRPr lang="en-US" sz="36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313A4E5-57F4-40BB-85D0-BAD197A7FA4D}"/>
              </a:ext>
            </a:extLst>
          </p:cNvPr>
          <p:cNvSpPr txBox="1">
            <a:spLocks/>
          </p:cNvSpPr>
          <p:nvPr/>
        </p:nvSpPr>
        <p:spPr>
          <a:xfrm>
            <a:off x="228600" y="1268688"/>
            <a:ext cx="8690112" cy="483912"/>
          </a:xfrm>
          <a:prstGeom prst="rect">
            <a:avLst/>
          </a:prstGeom>
          <a:ln>
            <a:solidFill>
              <a:srgbClr val="008200"/>
            </a:solidFill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None/>
              <a:defRPr sz="24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594360" indent="-27432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22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86868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20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18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4pPr>
            <a:lvl5pPr marL="137160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1800" kern="200" spc="0" baseline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2000" dirty="0"/>
              <a:t>The weight and height of a bunch of mice are plotted</a:t>
            </a:r>
            <a:endParaRPr lang="en-US" sz="2000" i="1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28067A8-952A-4033-A219-9B71AFB476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488" y="2522946"/>
            <a:ext cx="3685798" cy="287890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77178A4-9165-47A8-B580-8AD3579523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2989" y="2522946"/>
            <a:ext cx="4727171" cy="2887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812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6B232-9F89-4083-B3BB-DDC8E5903F80}" type="slidenum">
              <a:rPr lang="en-US" smtClean="0"/>
              <a:t>8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FF760E2-6D5A-4911-AD9A-26997663F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546652"/>
            <a:ext cx="8690112" cy="596348"/>
          </a:xfrm>
        </p:spPr>
        <p:txBody>
          <a:bodyPr>
            <a:normAutofit fontScale="90000"/>
          </a:bodyPr>
          <a:lstStyle/>
          <a:p>
            <a:r>
              <a:rPr lang="tr-TR" sz="3600" dirty="0"/>
              <a:t>Variance-Bias Example</a:t>
            </a:r>
            <a:endParaRPr lang="en-US" sz="36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313A4E5-57F4-40BB-85D0-BAD197A7FA4D}"/>
              </a:ext>
            </a:extLst>
          </p:cNvPr>
          <p:cNvSpPr txBox="1">
            <a:spLocks/>
          </p:cNvSpPr>
          <p:nvPr/>
        </p:nvSpPr>
        <p:spPr>
          <a:xfrm>
            <a:off x="228600" y="1268688"/>
            <a:ext cx="8690112" cy="483912"/>
          </a:xfrm>
          <a:prstGeom prst="rect">
            <a:avLst/>
          </a:prstGeom>
          <a:ln>
            <a:solidFill>
              <a:srgbClr val="008200"/>
            </a:solidFill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None/>
              <a:defRPr sz="24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594360" indent="-27432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22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86868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20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18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4pPr>
            <a:lvl5pPr marL="137160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1800" kern="200" spc="0" baseline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2000" dirty="0"/>
              <a:t>A model that can represent the data is tried to be found</a:t>
            </a:r>
            <a:endParaRPr lang="en-US" sz="2000" i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A827CC1-A63E-43B7-86DE-7D696B5297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301558"/>
            <a:ext cx="4002285" cy="318484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A690AE3-53EE-4107-9863-6AE7FC6270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3749" y="2286318"/>
            <a:ext cx="4001468" cy="3184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0625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6B232-9F89-4083-B3BB-DDC8E5903F80}" type="slidenum">
              <a:rPr lang="en-US" smtClean="0"/>
              <a:t>9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FF760E2-6D5A-4911-AD9A-26997663F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546652"/>
            <a:ext cx="8690112" cy="596348"/>
          </a:xfrm>
        </p:spPr>
        <p:txBody>
          <a:bodyPr>
            <a:normAutofit fontScale="90000"/>
          </a:bodyPr>
          <a:lstStyle/>
          <a:p>
            <a:r>
              <a:rPr lang="tr-TR" sz="3600" dirty="0"/>
              <a:t>Variance-Bias Example</a:t>
            </a:r>
            <a:endParaRPr lang="en-US" sz="36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313A4E5-57F4-40BB-85D0-BAD197A7FA4D}"/>
              </a:ext>
            </a:extLst>
          </p:cNvPr>
          <p:cNvSpPr txBox="1">
            <a:spLocks/>
          </p:cNvSpPr>
          <p:nvPr/>
        </p:nvSpPr>
        <p:spPr>
          <a:xfrm>
            <a:off x="228600" y="1268688"/>
            <a:ext cx="8690112" cy="483912"/>
          </a:xfrm>
          <a:prstGeom prst="rect">
            <a:avLst/>
          </a:prstGeom>
          <a:ln>
            <a:solidFill>
              <a:srgbClr val="008200"/>
            </a:solidFill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None/>
              <a:defRPr sz="24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594360" indent="-27432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22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86868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20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18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4pPr>
            <a:lvl5pPr marL="137160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1800" kern="200" spc="0" baseline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2000" dirty="0"/>
              <a:t>Train – test split &amp; a simple model</a:t>
            </a:r>
            <a:endParaRPr lang="en-US" sz="2000" i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03576EE-4CBD-4B39-858C-A634ED8C32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0326" y="2367597"/>
            <a:ext cx="4468385" cy="32861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0EF1EF2-D262-4973-A06B-DE071D9997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808" y="2367598"/>
            <a:ext cx="4124325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7634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541</Words>
  <Application>Microsoft Office PowerPoint</Application>
  <PresentationFormat>On-screen Show (4:3)</PresentationFormat>
  <Paragraphs>123</Paragraphs>
  <Slides>24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Arial</vt:lpstr>
      <vt:lpstr>Calibri</vt:lpstr>
      <vt:lpstr>Cambria Math</vt:lpstr>
      <vt:lpstr>Impact</vt:lpstr>
      <vt:lpstr>Tahoma</vt:lpstr>
      <vt:lpstr>Times New Roman</vt:lpstr>
      <vt:lpstr>Wingdings</vt:lpstr>
      <vt:lpstr>NewsPrint</vt:lpstr>
      <vt:lpstr>Custom Design</vt:lpstr>
      <vt:lpstr>PowerPoint Presentation</vt:lpstr>
      <vt:lpstr>Variance-bias Trade-off</vt:lpstr>
      <vt:lpstr>Mean Square Error to Variance-Bias</vt:lpstr>
      <vt:lpstr>Mean Square Error to Variance-Bias cont.</vt:lpstr>
      <vt:lpstr>Mean Square Error to Variance-Bias cont.</vt:lpstr>
      <vt:lpstr>Variance-Bias Example</vt:lpstr>
      <vt:lpstr>Variance-Bias Example</vt:lpstr>
      <vt:lpstr>Variance-Bias Example</vt:lpstr>
      <vt:lpstr>Variance-Bias Example</vt:lpstr>
      <vt:lpstr>Variance-Bias Example</vt:lpstr>
      <vt:lpstr>Variance-Bias Example</vt:lpstr>
      <vt:lpstr>Variance-Bias Example</vt:lpstr>
      <vt:lpstr>Variance-Bias Example</vt:lpstr>
      <vt:lpstr>Variance-Bias Example</vt:lpstr>
      <vt:lpstr>Variance-Bias Example</vt:lpstr>
      <vt:lpstr>Variance-Bias Example</vt:lpstr>
      <vt:lpstr>Variance-Bias Example</vt:lpstr>
      <vt:lpstr>Variance-Bias Example</vt:lpstr>
      <vt:lpstr>Variance-Bias Example</vt:lpstr>
      <vt:lpstr>Variance-Bias Example</vt:lpstr>
      <vt:lpstr>Variance-Bias Example</vt:lpstr>
      <vt:lpstr>Variance-Bias Example</vt:lpstr>
      <vt:lpstr>Variance-Bias Example</vt:lpstr>
      <vt:lpstr>Variance-Bias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hdemirtas</dc:creator>
  <cp:lastModifiedBy>Cumhur Baştürk</cp:lastModifiedBy>
  <cp:revision>48</cp:revision>
  <dcterms:created xsi:type="dcterms:W3CDTF">2020-11-02T06:45:19Z</dcterms:created>
  <dcterms:modified xsi:type="dcterms:W3CDTF">2021-04-06T06:17:18Z</dcterms:modified>
</cp:coreProperties>
</file>