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  <p:sldMasterId id="2147483704" r:id="rId2"/>
  </p:sldMasterIdLst>
  <p:notesMasterIdLst>
    <p:notesMasterId r:id="rId50"/>
  </p:notesMasterIdLst>
  <p:sldIdLst>
    <p:sldId id="256" r:id="rId3"/>
    <p:sldId id="258" r:id="rId4"/>
    <p:sldId id="259" r:id="rId5"/>
    <p:sldId id="265" r:id="rId6"/>
    <p:sldId id="266" r:id="rId7"/>
    <p:sldId id="267" r:id="rId8"/>
    <p:sldId id="268" r:id="rId9"/>
    <p:sldId id="272" r:id="rId10"/>
    <p:sldId id="273" r:id="rId11"/>
    <p:sldId id="274" r:id="rId12"/>
    <p:sldId id="275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</p:sldIdLst>
  <p:sldSz cx="9144000" cy="5143500" type="screen16x9"/>
  <p:notesSz cx="6858000" cy="9144000"/>
  <p:embeddedFontLst>
    <p:embeddedFont>
      <p:font typeface="Alfa Slab One" panose="020B0604020202020204" charset="-94"/>
      <p:regular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Proxima Nova" panose="020B0604020202020204" charset="0"/>
      <p:regular r:id="rId56"/>
      <p:bold r:id="rId57"/>
      <p:italic r:id="rId58"/>
      <p:boldItalic r:id="rId59"/>
    </p:embeddedFont>
    <p:embeddedFont>
      <p:font typeface="Verdana" panose="020B0604030504040204" pitchFamily="3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F3D6F8-220D-4C6A-AE3B-F64D4C3663D6}">
  <a:tblStyle styleId="{FBF3D6F8-220D-4C6A-AE3B-F64D4C3663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font" Target="fonts/font13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font" Target="fonts/font11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6.fntdata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1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9.fntdata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7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5b95131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g25b95131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803fab84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803fab84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803fab84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803fab84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43f9f452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343f9f452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126339138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3126339138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126339138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3126339138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3126339138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3126339138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3126339138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3126339138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3126339138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3126339138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2803fab840_1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2803fab840_1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312633913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312633913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5b929834a_0_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5b929834a_0_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3126339138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3126339138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3126339138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3126339138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3126339138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3126339138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803fab84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803fab84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2803fab840_1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2803fab840_1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25b929834a_0_4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25b929834a_0_4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25b929834a_0_1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25b929834a_0_1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803fab840_1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2803fab840_1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25b929834a_0_6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25b929834a_0_6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25b929834a_0_4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25b929834a_0_4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5b929834a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5b929834a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3d3bdd13a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3d3bdd13a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312633913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312633913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5b929834a_0_6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25b929834a_0_6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6f0f1737d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6f0f1737d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2803fab840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2803fab840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25b929834a_0_1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25b929834a_0_1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25b929834a_0_6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25b929834a_0_6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3d3bdd13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3d3bdd13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25b929834a_0_6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25b929834a_0_6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26f0f1737d_5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26f0f1737d_5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803fab840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803fab840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2803fab840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2803fab840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-"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26f0f1737d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26f0f1737d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312633913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312633913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281cd4c62e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281cd4c62e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26f0f1737d_5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26f0f1737d_5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281b82d9d5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281b82d9d5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281b82d9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281b82d9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25b929834a_0_4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25b929834a_0_4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5b929834a_0_3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5b929834a_0_3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45c41024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45c41024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5b929834a_0_4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5b929834a_0_4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6f0f1737d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6f0f1737d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803fab840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803fab840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8">
  <p:cSld name="AUTOLAYOUT_88"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172350" y="3694325"/>
            <a:ext cx="8811900" cy="1296900"/>
          </a:xfrm>
          <a:prstGeom prst="rect">
            <a:avLst/>
          </a:prstGeom>
          <a:solidFill>
            <a:srgbClr val="E2E6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72350" y="152100"/>
            <a:ext cx="6990600" cy="3416100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7324600" y="152100"/>
            <a:ext cx="1659600" cy="3416100"/>
          </a:xfrm>
          <a:prstGeom prst="rect">
            <a:avLst/>
          </a:prstGeom>
          <a:solidFill>
            <a:srgbClr val="E4EE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822425" y="529275"/>
            <a:ext cx="5788200" cy="26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3600"/>
              <a:buNone/>
              <a:defRPr sz="3600" b="1">
                <a:solidFill>
                  <a:srgbClr val="343C44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822425" y="3975600"/>
            <a:ext cx="40266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1pPr>
            <a:lvl2pPr marL="3429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2pPr>
            <a:lvl3pPr marL="6858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3pPr>
            <a:lvl4pPr marL="102870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4pPr>
            <a:lvl5pPr marL="137160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5pPr>
            <a:lvl6pPr marL="171450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6pPr>
            <a:lvl7pPr marL="205740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7pPr>
            <a:lvl8pPr marL="240030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8pPr>
            <a:lvl9pPr marL="274320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C44"/>
              </a:buClr>
              <a:buSzPts val="1600"/>
              <a:buNone/>
              <a:defRPr sz="1600" b="1">
                <a:solidFill>
                  <a:srgbClr val="343C44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43434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AUTOLAYOUT_94">
    <p:bg>
      <p:bgPr>
        <a:solidFill>
          <a:srgbClr val="37474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66;p14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95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97"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/>
          <p:nvPr/>
        </p:nvSpPr>
        <p:spPr>
          <a:xfrm rot="-5400000">
            <a:off x="-47416" y="47628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/>
          <p:nvPr/>
        </p:nvSpPr>
        <p:spPr>
          <a:xfrm rot="-5400000">
            <a:off x="1690750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/>
          <p:nvPr/>
        </p:nvSpPr>
        <p:spPr>
          <a:xfrm rot="-5400000">
            <a:off x="1476512" y="47628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/>
          <p:nvPr/>
        </p:nvSpPr>
        <p:spPr>
          <a:xfrm rot="-5400000" flipH="1">
            <a:off x="714548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 rot="5400000">
            <a:off x="-47550" y="90479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 rot="-5400000">
            <a:off x="1476512" y="133352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 rot="-5400000" flipH="1">
            <a:off x="714548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/>
          <p:nvPr/>
        </p:nvSpPr>
        <p:spPr>
          <a:xfrm rot="-5400000" flipH="1">
            <a:off x="714548" y="90479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 rot="-5400000">
            <a:off x="166784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 rot="-5400000" flipH="1">
            <a:off x="166707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 rot="-5400000" flipH="1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/>
          <p:nvPr/>
        </p:nvSpPr>
        <p:spPr>
          <a:xfrm rot="5400000" flipH="1">
            <a:off x="714337" y="47628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/>
          <p:nvPr/>
        </p:nvSpPr>
        <p:spPr>
          <a:xfrm rot="5400000" flipH="1">
            <a:off x="714337" y="133352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/>
          <p:nvPr/>
        </p:nvSpPr>
        <p:spPr>
          <a:xfrm rot="-5400000">
            <a:off x="-47416" y="133352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 rot="5400000">
            <a:off x="1476378" y="90479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 rot="5400000" flipH="1">
            <a:off x="928614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/>
          <p:nvPr/>
        </p:nvSpPr>
        <p:spPr>
          <a:xfrm rot="5400000">
            <a:off x="928614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/>
          <p:nvPr/>
        </p:nvSpPr>
        <p:spPr>
          <a:xfrm rot="-5400000">
            <a:off x="-47416" y="219070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 rot="-5400000">
            <a:off x="1476512" y="219070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/>
          <p:nvPr/>
        </p:nvSpPr>
        <p:spPr>
          <a:xfrm rot="-5400000" flipH="1">
            <a:off x="714548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/>
          <p:nvPr/>
        </p:nvSpPr>
        <p:spPr>
          <a:xfrm rot="5400000">
            <a:off x="-47550" y="261922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 rot="-5400000" flipH="1">
            <a:off x="714548" y="261922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 rot="5400000" flipH="1">
            <a:off x="714337" y="219070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 rot="5400000" flipH="1">
            <a:off x="714337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/>
          <p:nvPr/>
        </p:nvSpPr>
        <p:spPr>
          <a:xfrm rot="5400000">
            <a:off x="1476378" y="261922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6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 rot="-5400000" flipH="1">
            <a:off x="714548" y="433384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 rot="5400000" flipH="1">
            <a:off x="714337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/>
          <p:nvPr/>
        </p:nvSpPr>
        <p:spPr>
          <a:xfrm rot="5400000">
            <a:off x="1476416" y="4333549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98"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181125" y="181125"/>
            <a:ext cx="8795400" cy="478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811650" y="799739"/>
            <a:ext cx="6458400" cy="147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811650" y="2432039"/>
            <a:ext cx="6458400" cy="20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7">
  <p:cSld name="AUTOLAYOUT_103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9"/>
          <p:cNvSpPr/>
          <p:nvPr/>
        </p:nvSpPr>
        <p:spPr>
          <a:xfrm rot="5400000">
            <a:off x="714198" y="47725"/>
            <a:ext cx="857400" cy="762000"/>
          </a:xfrm>
          <a:prstGeom prst="triangle">
            <a:avLst>
              <a:gd name="adj" fmla="val 50000"/>
            </a:avLst>
          </a:prstGeom>
          <a:solidFill>
            <a:srgbClr val="EAD1D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/>
          <p:nvPr/>
        </p:nvSpPr>
        <p:spPr>
          <a:xfrm rot="-5400000" flipH="1">
            <a:off x="928672" y="-166420"/>
            <a:ext cx="428700" cy="762000"/>
          </a:xfrm>
          <a:prstGeom prst="rtTriangle">
            <a:avLst/>
          </a:prstGeom>
          <a:solidFill>
            <a:srgbClr val="EAD1D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762025" y="1189150"/>
            <a:ext cx="7620000" cy="85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762025" y="2253000"/>
            <a:ext cx="7620000" cy="233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0">
  <p:cSld name="AUTOLAYOUT_108"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20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146" name="Google Shape;146;p20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 rot="5400000" flipH="1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 rot="5400000" flipH="1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20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1">
  <p:cSld name="AUTOLAYOUT_111"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0" name="Google Shape;160;p22"/>
          <p:cNvCxnSpPr/>
          <p:nvPr/>
        </p:nvCxnSpPr>
        <p:spPr>
          <a:xfrm>
            <a:off x="356325" y="4823300"/>
            <a:ext cx="2942400" cy="0"/>
          </a:xfrm>
          <a:prstGeom prst="straightConnector1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4614775" y="373547"/>
            <a:ext cx="4206600" cy="0"/>
          </a:xfrm>
          <a:prstGeom prst="straightConnector1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" name="Google Shape;162;p22"/>
          <p:cNvSpPr/>
          <p:nvPr/>
        </p:nvSpPr>
        <p:spPr>
          <a:xfrm>
            <a:off x="4428475" y="316847"/>
            <a:ext cx="110100" cy="113400"/>
          </a:xfrm>
          <a:prstGeom prst="rect">
            <a:avLst/>
          </a:prstGeom>
          <a:solidFill>
            <a:srgbClr val="BAA0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356325" y="316850"/>
            <a:ext cx="2942400" cy="113400"/>
          </a:xfrm>
          <a:prstGeom prst="rect">
            <a:avLst/>
          </a:prstGeom>
          <a:solidFill>
            <a:srgbClr val="BAA0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305450" y="525950"/>
            <a:ext cx="3142800" cy="158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24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1"/>
          </p:nvPr>
        </p:nvSpPr>
        <p:spPr>
          <a:xfrm>
            <a:off x="4610700" y="525950"/>
            <a:ext cx="4206600" cy="401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">
  <p:cSld name="AUTOLAYOUT_116">
    <p:bg>
      <p:bgPr>
        <a:solidFill>
          <a:srgbClr val="FFFFFF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>
            <a:off x="809660" y="607350"/>
            <a:ext cx="638100" cy="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4"/>
          <p:cNvSpPr txBox="1">
            <a:spLocks noGrp="1"/>
          </p:cNvSpPr>
          <p:nvPr>
            <p:ph type="ctrTitle"/>
          </p:nvPr>
        </p:nvSpPr>
        <p:spPr>
          <a:xfrm>
            <a:off x="683700" y="849050"/>
            <a:ext cx="6909900" cy="129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24"/>
          <p:cNvSpPr txBox="1">
            <a:spLocks noGrp="1"/>
          </p:cNvSpPr>
          <p:nvPr>
            <p:ph type="body" idx="1"/>
          </p:nvPr>
        </p:nvSpPr>
        <p:spPr>
          <a:xfrm>
            <a:off x="683700" y="2217650"/>
            <a:ext cx="6909900" cy="222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AUTOLAYOUT_122">
    <p:bg>
      <p:bgPr>
        <a:solidFill>
          <a:srgbClr val="2D3142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6"/>
          <p:cNvSpPr/>
          <p:nvPr/>
        </p:nvSpPr>
        <p:spPr>
          <a:xfrm>
            <a:off x="336579" y="333100"/>
            <a:ext cx="8470800" cy="4505700"/>
          </a:xfrm>
          <a:prstGeom prst="rect">
            <a:avLst/>
          </a:prstGeom>
          <a:solidFill>
            <a:srgbClr val="2D314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6"/>
          <p:cNvSpPr/>
          <p:nvPr/>
        </p:nvSpPr>
        <p:spPr>
          <a:xfrm>
            <a:off x="141725" y="656801"/>
            <a:ext cx="8860500" cy="3858300"/>
          </a:xfrm>
          <a:prstGeom prst="rect">
            <a:avLst/>
          </a:prstGeom>
          <a:solidFill>
            <a:srgbClr val="2D31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6"/>
          <p:cNvSpPr txBox="1">
            <a:spLocks noGrp="1"/>
          </p:cNvSpPr>
          <p:nvPr>
            <p:ph type="title"/>
          </p:nvPr>
        </p:nvSpPr>
        <p:spPr>
          <a:xfrm>
            <a:off x="813263" y="977425"/>
            <a:ext cx="4252200" cy="15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000"/>
              <a:buNone/>
              <a:defRPr sz="3000" b="1">
                <a:solidFill>
                  <a:srgbClr val="F2D7E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sz="3200" b="1">
                <a:solidFill>
                  <a:srgbClr val="F2D7E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sz="3200" b="1">
                <a:solidFill>
                  <a:srgbClr val="F2D7E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sz="3200" b="1">
                <a:solidFill>
                  <a:srgbClr val="F2D7E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sz="3200" b="1">
                <a:solidFill>
                  <a:srgbClr val="F2D7E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sz="3200" b="1">
                <a:solidFill>
                  <a:srgbClr val="F2D7E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sz="3200" b="1">
                <a:solidFill>
                  <a:srgbClr val="F2D7E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sz="3200" b="1">
                <a:solidFill>
                  <a:srgbClr val="F2D7E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3200"/>
              <a:buNone/>
              <a:defRPr sz="3200" b="1">
                <a:solidFill>
                  <a:srgbClr val="F2D7EE"/>
                </a:solidFill>
              </a:defRPr>
            </a:lvl9pPr>
          </a:lstStyle>
          <a:p>
            <a:endParaRPr/>
          </a:p>
        </p:txBody>
      </p:sp>
      <p:sp>
        <p:nvSpPr>
          <p:cNvPr id="349" name="Google Shape;349;p26"/>
          <p:cNvSpPr txBox="1">
            <a:spLocks noGrp="1"/>
          </p:cNvSpPr>
          <p:nvPr>
            <p:ph type="body" idx="1"/>
          </p:nvPr>
        </p:nvSpPr>
        <p:spPr>
          <a:xfrm>
            <a:off x="813263" y="2651475"/>
            <a:ext cx="4252200" cy="154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D7EE"/>
              </a:buClr>
              <a:buSzPts val="1400"/>
              <a:buChar char="●"/>
              <a:defRPr sz="1400">
                <a:solidFill>
                  <a:srgbClr val="F2D7EE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●"/>
              <a:defRPr sz="1200">
                <a:solidFill>
                  <a:srgbClr val="F2D7EE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●"/>
              <a:defRPr sz="1200">
                <a:solidFill>
                  <a:srgbClr val="F2D7EE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2D7EE"/>
              </a:buClr>
              <a:buSzPts val="1200"/>
              <a:buChar char="○"/>
              <a:defRPr sz="1200">
                <a:solidFill>
                  <a:srgbClr val="F2D7EE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2D7EE"/>
              </a:buClr>
              <a:buSzPts val="1200"/>
              <a:buChar char="■"/>
              <a:defRPr sz="1200">
                <a:solidFill>
                  <a:srgbClr val="F2D7EE"/>
                </a:solidFill>
              </a:defRPr>
            </a:lvl9pPr>
          </a:lstStyle>
          <a:p>
            <a:endParaRPr/>
          </a:p>
        </p:txBody>
      </p:sp>
      <p:sp>
        <p:nvSpPr>
          <p:cNvPr id="350" name="Google Shape;350;p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AUTOLAYOUT_123">
    <p:bg>
      <p:bgPr>
        <a:solidFill>
          <a:srgbClr val="FFFFFF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7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7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7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7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7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7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7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7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27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4124100" cy="270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27"/>
          <p:cNvSpPr txBox="1">
            <a:spLocks noGrp="1"/>
          </p:cNvSpPr>
          <p:nvPr>
            <p:ph type="body" idx="2"/>
          </p:nvPr>
        </p:nvSpPr>
        <p:spPr>
          <a:xfrm>
            <a:off x="4668277" y="1920450"/>
            <a:ext cx="4124100" cy="270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AUTOLAYOUT_124"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8"/>
          <p:cNvSpPr/>
          <p:nvPr/>
        </p:nvSpPr>
        <p:spPr>
          <a:xfrm>
            <a:off x="4574400" y="0"/>
            <a:ext cx="45696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8"/>
          <p:cNvSpPr/>
          <p:nvPr/>
        </p:nvSpPr>
        <p:spPr>
          <a:xfrm>
            <a:off x="4844700" y="1040701"/>
            <a:ext cx="4031700" cy="3062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BDBDBD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2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8"/>
          <p:cNvSpPr txBox="1">
            <a:spLocks noGrp="1"/>
          </p:cNvSpPr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F4CCC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F4CCCC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F4CCCC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F4CCCC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F4CCCC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F4CCCC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F4CCCC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F4CCCC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rgbClr val="F4CCCC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28"/>
          <p:cNvSpPr txBox="1">
            <a:spLocks noGrp="1"/>
          </p:cNvSpPr>
          <p:nvPr>
            <p:ph type="body" idx="1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1" name="Google Shape;37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5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45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45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Calibri"/>
              <a:buNone/>
              <a:defRPr sz="6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95" name="Google Shape;495;p4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6" name="Google Shape;496;p4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7" name="Google Shape;497;p4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8" name="Google Shape;498;p45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99" name="Google Shape;499;p45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2700" b="0">
                <a:solidFill>
                  <a:srgbClr val="8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02" name="Google Shape;502;p46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lvl="0" indent="-3810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700" b="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3" name="Google Shape;503;p46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4" name="Google Shape;504;p4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5" name="Google Shape;505;p46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7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47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7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Calibri"/>
              <a:buNone/>
              <a:defRPr sz="6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10" name="Google Shape;510;p47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1" name="Google Shape;511;p47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2" name="Google Shape;512;p4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3" name="Google Shape;513;p47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14" name="Google Shape;514;p47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17" name="Google Shape;517;p48"/>
          <p:cNvSpPr txBox="1">
            <a:spLocks noGrp="1"/>
          </p:cNvSpPr>
          <p:nvPr>
            <p:ph type="body" idx="1"/>
          </p:nvPr>
        </p:nvSpPr>
        <p:spPr>
          <a:xfrm>
            <a:off x="822959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8" name="Google Shape;518;p48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9" name="Google Shape;519;p48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0" name="Google Shape;520;p4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1" name="Google Shape;521;p48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4" name="Google Shape;524;p49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2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5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5" name="Google Shape;525;p49"/>
          <p:cNvSpPr txBox="1">
            <a:spLocks noGrp="1"/>
          </p:cNvSpPr>
          <p:nvPr>
            <p:ph type="body" idx="2"/>
          </p:nvPr>
        </p:nvSpPr>
        <p:spPr>
          <a:xfrm>
            <a:off x="82296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6" name="Google Shape;526;p49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2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5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7" name="Google Shape;527;p49"/>
          <p:cNvSpPr txBox="1">
            <a:spLocks noGrp="1"/>
          </p:cNvSpPr>
          <p:nvPr>
            <p:ph type="body" idx="4"/>
          </p:nvPr>
        </p:nvSpPr>
        <p:spPr>
          <a:xfrm>
            <a:off x="466344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8" name="Google Shape;528;p49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9" name="Google Shape;529;p4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0" name="Google Shape;530;p49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0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3" name="Google Shape;533;p50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4" name="Google Shape;534;p5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5" name="Google Shape;535;p50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1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51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1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0" name="Google Shape;540;p5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1" name="Google Shape;541;p51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2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2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2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2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46" name="Google Shape;546;p52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7" name="Google Shape;547;p52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8" name="Google Shape;548;p52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9" name="Google Shape;549;p52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0" name="Google Shape;550;p52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3"/>
          <p:cNvSpPr/>
          <p:nvPr/>
        </p:nvSpPr>
        <p:spPr>
          <a:xfrm>
            <a:off x="0" y="3714750"/>
            <a:ext cx="9141600" cy="14289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53"/>
          <p:cNvSpPr/>
          <p:nvPr/>
        </p:nvSpPr>
        <p:spPr>
          <a:xfrm>
            <a:off x="11" y="3686307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53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52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alibri"/>
              <a:buNone/>
              <a:defRPr sz="2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5" name="Google Shape;555;p53"/>
          <p:cNvSpPr>
            <a:spLocks noGrp="1"/>
          </p:cNvSpPr>
          <p:nvPr>
            <p:ph type="pic" idx="2"/>
          </p:nvPr>
        </p:nvSpPr>
        <p:spPr>
          <a:xfrm>
            <a:off x="11" y="0"/>
            <a:ext cx="9144000" cy="3686400"/>
          </a:xfrm>
          <a:prstGeom prst="rect">
            <a:avLst/>
          </a:prstGeom>
          <a:solidFill>
            <a:srgbClr val="CCCCC2"/>
          </a:solidFill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6" name="Google Shape;556;p53"/>
          <p:cNvSpPr txBox="1">
            <a:spLocks noGrp="1"/>
          </p:cNvSpPr>
          <p:nvPr>
            <p:ph type="body" idx="1"/>
          </p:nvPr>
        </p:nvSpPr>
        <p:spPr>
          <a:xfrm>
            <a:off x="822960" y="4430268"/>
            <a:ext cx="75849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7" name="Google Shape;557;p5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8" name="Google Shape;558;p5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9" name="Google Shape;559;p53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4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62" name="Google Shape;562;p54"/>
          <p:cNvSpPr txBox="1">
            <a:spLocks noGrp="1"/>
          </p:cNvSpPr>
          <p:nvPr>
            <p:ph type="body" idx="1"/>
          </p:nvPr>
        </p:nvSpPr>
        <p:spPr>
          <a:xfrm rot="5400000">
            <a:off x="3086160" y="-878900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3" name="Google Shape;563;p5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4" name="Google Shape;564;p5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5" name="Google Shape;565;p5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5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55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55"/>
          <p:cNvSpPr txBox="1">
            <a:spLocks noGrp="1"/>
          </p:cNvSpPr>
          <p:nvPr>
            <p:ph type="title"/>
          </p:nvPr>
        </p:nvSpPr>
        <p:spPr>
          <a:xfrm rot="5400000">
            <a:off x="5369550" y="1483427"/>
            <a:ext cx="4320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70" name="Google Shape;570;p55"/>
          <p:cNvSpPr txBox="1">
            <a:spLocks noGrp="1"/>
          </p:cNvSpPr>
          <p:nvPr>
            <p:ph type="body" idx="1"/>
          </p:nvPr>
        </p:nvSpPr>
        <p:spPr>
          <a:xfrm rot="5400000">
            <a:off x="1368975" y="-431173"/>
            <a:ext cx="4320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1" name="Google Shape;571;p5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2" name="Google Shape;572;p5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3" name="Google Shape;573;p55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68575" rIns="68575" bIns="6857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68575" rIns="68575" bIns="68575" anchor="t" anchorCtr="0"/>
          <a:lstStyle>
            <a:lvl1pPr marL="457200" lvl="0" indent="-323850" rtl="0">
              <a:spcBef>
                <a:spcPts val="900"/>
              </a:spcBef>
              <a:spcAft>
                <a:spcPts val="0"/>
              </a:spcAft>
              <a:buSzPts val="1500"/>
              <a:buChar char=" "/>
              <a:defRPr/>
            </a:lvl1pPr>
            <a:lvl2pPr marL="914400" lvl="1" indent="-317500" rtl="0"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298450" rtl="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3pPr>
            <a:lvl4pPr marL="1828800" lvl="3" indent="-298450" rtl="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4pPr>
            <a:lvl5pPr marL="2286000" lvl="4" indent="-298450" rtl="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5pPr>
            <a:lvl6pPr marL="2743200" lvl="5" indent="-298450" rtl="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6pPr>
            <a:lvl7pPr marL="3200400" lvl="6" indent="-298450" rtl="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7pPr>
            <a:lvl8pPr marL="3657600" lvl="7" indent="-298450" rtl="0"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8pPr>
            <a:lvl9pPr marL="4114800" lvl="8" indent="-298450" rtl="0">
              <a:spcBef>
                <a:spcPts val="300"/>
              </a:spcBef>
              <a:spcAft>
                <a:spcPts val="300"/>
              </a:spcAft>
              <a:buSzPts val="1100"/>
              <a:buChar char="◦"/>
              <a:defRPr/>
            </a:lvl9pPr>
          </a:lstStyle>
          <a:p>
            <a:endParaRPr/>
          </a:p>
        </p:txBody>
      </p:sp>
      <p:sp>
        <p:nvSpPr>
          <p:cNvPr id="577" name="Google Shape;577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6">
    <p:bg>
      <p:bgPr>
        <a:solidFill>
          <a:srgbClr val="FFFFFF"/>
        </a:solidFill>
        <a:effectLst/>
      </p:bgPr>
    </p:bg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57"/>
          <p:cNvSpPr txBox="1">
            <a:spLocks noGrp="1"/>
          </p:cNvSpPr>
          <p:nvPr>
            <p:ph type="ctrTitle"/>
          </p:nvPr>
        </p:nvSpPr>
        <p:spPr>
          <a:xfrm>
            <a:off x="390450" y="361375"/>
            <a:ext cx="8363100" cy="1001700"/>
          </a:xfrm>
          <a:prstGeom prst="rect">
            <a:avLst/>
          </a:prstGeom>
          <a:noFill/>
        </p:spPr>
        <p:txBody>
          <a:bodyPr spcFirstLastPara="1" wrap="square" lIns="68575" tIns="68575" rIns="68575" bIns="6857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1" name="Google Shape;581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5" r:id="rId17"/>
    <p:sldLayoutId id="2147483666" r:id="rId18"/>
    <p:sldLayoutId id="2147483668" r:id="rId19"/>
    <p:sldLayoutId id="2147483670" r:id="rId20"/>
    <p:sldLayoutId id="2147483672" r:id="rId21"/>
    <p:sldLayoutId id="2147483673" r:id="rId22"/>
    <p:sldLayoutId id="2147483674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4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44"/>
          <p:cNvSpPr/>
          <p:nvPr/>
        </p:nvSpPr>
        <p:spPr>
          <a:xfrm>
            <a:off x="11" y="4750737"/>
            <a:ext cx="9144000" cy="5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4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86" name="Google Shape;486;p44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7" name="Google Shape;487;p4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8" name="Google Shape;488;p4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9" name="Google Shape;489;p44"/>
          <p:cNvSpPr txBox="1">
            <a:spLocks noGrp="1"/>
          </p:cNvSpPr>
          <p:nvPr>
            <p:ph type="sldNum" idx="12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90" name="Google Shape;490;p44"/>
          <p:cNvCxnSpPr/>
          <p:nvPr/>
        </p:nvCxnSpPr>
        <p:spPr>
          <a:xfrm>
            <a:off x="895149" y="1303384"/>
            <a:ext cx="74751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8"/>
          <p:cNvSpPr txBox="1">
            <a:spLocks noGrp="1"/>
          </p:cNvSpPr>
          <p:nvPr>
            <p:ph type="ctrTitle"/>
          </p:nvPr>
        </p:nvSpPr>
        <p:spPr>
          <a:xfrm>
            <a:off x="493675" y="529275"/>
            <a:ext cx="6714600" cy="26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700">
                <a:latin typeface="Verdana"/>
                <a:ea typeface="Verdana"/>
                <a:cs typeface="Verdana"/>
                <a:sym typeface="Verdana"/>
              </a:rPr>
            </a:br>
            <a:r>
              <a:rPr lang="en" sz="2700">
                <a:latin typeface="Verdana"/>
                <a:ea typeface="Verdana"/>
                <a:cs typeface="Verdana"/>
                <a:sym typeface="Verdana"/>
              </a:rPr>
              <a:t>Applied Programming in Python</a:t>
            </a:r>
            <a:endParaRPr sz="2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7" name="Google Shape;587;p58"/>
          <p:cNvSpPr txBox="1">
            <a:spLocks noGrp="1"/>
          </p:cNvSpPr>
          <p:nvPr>
            <p:ph type="subTitle" idx="1"/>
          </p:nvPr>
        </p:nvSpPr>
        <p:spPr>
          <a:xfrm>
            <a:off x="280001" y="3975600"/>
            <a:ext cx="8351400" cy="7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Let the coding begin...</a:t>
            </a:r>
            <a:endParaRPr sz="2200" i="0" u="none" strike="noStrike" cap="none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76"/>
          <p:cNvSpPr txBox="1">
            <a:spLocks noGrp="1"/>
          </p:cNvSpPr>
          <p:nvPr>
            <p:ph type="ctrTitle"/>
          </p:nvPr>
        </p:nvSpPr>
        <p:spPr>
          <a:xfrm>
            <a:off x="390450" y="361375"/>
            <a:ext cx="8363100" cy="1001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Computer Memory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28" name="Google Shape;72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700" y="1233175"/>
            <a:ext cx="5208300" cy="39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042" y="1118267"/>
            <a:ext cx="2767550" cy="16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038" y="3010125"/>
            <a:ext cx="2619575" cy="19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77"/>
          <p:cNvSpPr txBox="1">
            <a:spLocks noGrp="1"/>
          </p:cNvSpPr>
          <p:nvPr>
            <p:ph type="ctrTitle"/>
          </p:nvPr>
        </p:nvSpPr>
        <p:spPr>
          <a:xfrm>
            <a:off x="390450" y="361375"/>
            <a:ext cx="8363100" cy="1358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Assignment Statement </a:t>
            </a:r>
            <a:b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&amp; Computer Memory</a:t>
            </a:r>
            <a:endParaRPr/>
          </a:p>
        </p:txBody>
      </p:sp>
      <p:sp>
        <p:nvSpPr>
          <p:cNvPr id="736" name="Google Shape;736;p77"/>
          <p:cNvSpPr/>
          <p:nvPr/>
        </p:nvSpPr>
        <p:spPr>
          <a:xfrm>
            <a:off x="5471800" y="1860425"/>
            <a:ext cx="2610900" cy="2814000"/>
          </a:xfrm>
          <a:prstGeom prst="rect">
            <a:avLst/>
          </a:prstGeom>
          <a:solidFill>
            <a:srgbClr val="FCE5CD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77"/>
          <p:cNvSpPr txBox="1"/>
          <p:nvPr/>
        </p:nvSpPr>
        <p:spPr>
          <a:xfrm>
            <a:off x="6034625" y="1457875"/>
            <a:ext cx="14697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MEMORY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38" name="Google Shape;738;p77"/>
          <p:cNvGrpSpPr/>
          <p:nvPr/>
        </p:nvGrpSpPr>
        <p:grpSpPr>
          <a:xfrm>
            <a:off x="5026375" y="2426625"/>
            <a:ext cx="1269775" cy="424800"/>
            <a:chOff x="5026375" y="2198025"/>
            <a:chExt cx="1269775" cy="424800"/>
          </a:xfrm>
        </p:grpSpPr>
        <p:sp>
          <p:nvSpPr>
            <p:cNvPr id="739" name="Google Shape;739;p77"/>
            <p:cNvSpPr/>
            <p:nvPr/>
          </p:nvSpPr>
          <p:spPr>
            <a:xfrm>
              <a:off x="5906750" y="2239125"/>
              <a:ext cx="389400" cy="3657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40" name="Google Shape;740;p77"/>
            <p:cNvCxnSpPr>
              <a:endCxn id="739" idx="1"/>
            </p:cNvCxnSpPr>
            <p:nvPr/>
          </p:nvCxnSpPr>
          <p:spPr>
            <a:xfrm rot="10800000" flipH="1">
              <a:off x="5304950" y="2421975"/>
              <a:ext cx="601800" cy="60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41" name="Google Shape;741;p77"/>
            <p:cNvSpPr txBox="1"/>
            <p:nvPr/>
          </p:nvSpPr>
          <p:spPr>
            <a:xfrm>
              <a:off x="5026375" y="2198025"/>
              <a:ext cx="3894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n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pic>
        <p:nvPicPr>
          <p:cNvPr id="742" name="Google Shape;74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900" y="2620138"/>
            <a:ext cx="1533034" cy="1294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81"/>
          <p:cNvSpPr txBox="1">
            <a:spLocks noGrp="1"/>
          </p:cNvSpPr>
          <p:nvPr>
            <p:ph type="ctrTitle"/>
          </p:nvPr>
        </p:nvSpPr>
        <p:spPr>
          <a:xfrm>
            <a:off x="390450" y="361375"/>
            <a:ext cx="8363100" cy="1358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Assignment Statement </a:t>
            </a:r>
            <a:b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&amp; Computer Memory</a:t>
            </a:r>
            <a:endParaRPr/>
          </a:p>
        </p:txBody>
      </p:sp>
      <p:sp>
        <p:nvSpPr>
          <p:cNvPr id="775" name="Google Shape;775;p81"/>
          <p:cNvSpPr/>
          <p:nvPr/>
        </p:nvSpPr>
        <p:spPr>
          <a:xfrm>
            <a:off x="5471800" y="1860425"/>
            <a:ext cx="2610900" cy="2814000"/>
          </a:xfrm>
          <a:prstGeom prst="rect">
            <a:avLst/>
          </a:prstGeom>
          <a:solidFill>
            <a:srgbClr val="FCE5CD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81"/>
          <p:cNvSpPr txBox="1"/>
          <p:nvPr/>
        </p:nvSpPr>
        <p:spPr>
          <a:xfrm>
            <a:off x="6034625" y="1457875"/>
            <a:ext cx="14697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MEMORY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77" name="Google Shape;77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675" y="1808700"/>
            <a:ext cx="2214250" cy="315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82"/>
          <p:cNvSpPr txBox="1">
            <a:spLocks noGrp="1"/>
          </p:cNvSpPr>
          <p:nvPr>
            <p:ph type="ctrTitle"/>
          </p:nvPr>
        </p:nvSpPr>
        <p:spPr>
          <a:xfrm>
            <a:off x="390450" y="361375"/>
            <a:ext cx="8363100" cy="1358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Assignment Statement </a:t>
            </a:r>
            <a:b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&amp; Computer Memory</a:t>
            </a:r>
            <a:endParaRPr/>
          </a:p>
        </p:txBody>
      </p:sp>
      <p:sp>
        <p:nvSpPr>
          <p:cNvPr id="783" name="Google Shape;783;p82"/>
          <p:cNvSpPr/>
          <p:nvPr/>
        </p:nvSpPr>
        <p:spPr>
          <a:xfrm>
            <a:off x="5471800" y="1860425"/>
            <a:ext cx="2610900" cy="2814000"/>
          </a:xfrm>
          <a:prstGeom prst="rect">
            <a:avLst/>
          </a:prstGeom>
          <a:solidFill>
            <a:srgbClr val="FCE5CD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82"/>
          <p:cNvSpPr txBox="1"/>
          <p:nvPr/>
        </p:nvSpPr>
        <p:spPr>
          <a:xfrm>
            <a:off x="6034625" y="1457875"/>
            <a:ext cx="14697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MEMORY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85" name="Google Shape;785;p82"/>
          <p:cNvGrpSpPr/>
          <p:nvPr/>
        </p:nvGrpSpPr>
        <p:grpSpPr>
          <a:xfrm>
            <a:off x="5026375" y="2198025"/>
            <a:ext cx="1269775" cy="424800"/>
            <a:chOff x="5026375" y="2198025"/>
            <a:chExt cx="1269775" cy="424800"/>
          </a:xfrm>
        </p:grpSpPr>
        <p:sp>
          <p:nvSpPr>
            <p:cNvPr id="786" name="Google Shape;786;p82"/>
            <p:cNvSpPr/>
            <p:nvPr/>
          </p:nvSpPr>
          <p:spPr>
            <a:xfrm>
              <a:off x="5906750" y="2239125"/>
              <a:ext cx="389400" cy="3657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87" name="Google Shape;787;p82"/>
            <p:cNvCxnSpPr>
              <a:endCxn id="786" idx="1"/>
            </p:cNvCxnSpPr>
            <p:nvPr/>
          </p:nvCxnSpPr>
          <p:spPr>
            <a:xfrm rot="10800000" flipH="1">
              <a:off x="5304950" y="2421975"/>
              <a:ext cx="601800" cy="60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88" name="Google Shape;788;p82"/>
            <p:cNvSpPr txBox="1"/>
            <p:nvPr/>
          </p:nvSpPr>
          <p:spPr>
            <a:xfrm>
              <a:off x="5026375" y="2198025"/>
              <a:ext cx="3894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n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pic>
        <p:nvPicPr>
          <p:cNvPr id="789" name="Google Shape;78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675" y="1808700"/>
            <a:ext cx="2214250" cy="315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83"/>
          <p:cNvSpPr txBox="1">
            <a:spLocks noGrp="1"/>
          </p:cNvSpPr>
          <p:nvPr>
            <p:ph type="ctrTitle"/>
          </p:nvPr>
        </p:nvSpPr>
        <p:spPr>
          <a:xfrm>
            <a:off x="390450" y="361375"/>
            <a:ext cx="8363100" cy="1358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Assignment Statement </a:t>
            </a:r>
            <a:b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&amp; Computer Memory</a:t>
            </a:r>
            <a:endParaRPr/>
          </a:p>
        </p:txBody>
      </p:sp>
      <p:sp>
        <p:nvSpPr>
          <p:cNvPr id="795" name="Google Shape;795;p83"/>
          <p:cNvSpPr/>
          <p:nvPr/>
        </p:nvSpPr>
        <p:spPr>
          <a:xfrm>
            <a:off x="5471800" y="1860425"/>
            <a:ext cx="2610900" cy="2814000"/>
          </a:xfrm>
          <a:prstGeom prst="rect">
            <a:avLst/>
          </a:prstGeom>
          <a:solidFill>
            <a:srgbClr val="FCE5CD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83"/>
          <p:cNvSpPr txBox="1"/>
          <p:nvPr/>
        </p:nvSpPr>
        <p:spPr>
          <a:xfrm>
            <a:off x="6034625" y="1457875"/>
            <a:ext cx="14697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MEMORY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97" name="Google Shape;797;p83"/>
          <p:cNvGrpSpPr/>
          <p:nvPr/>
        </p:nvGrpSpPr>
        <p:grpSpPr>
          <a:xfrm>
            <a:off x="5026375" y="2807625"/>
            <a:ext cx="1269775" cy="424800"/>
            <a:chOff x="5349325" y="2283150"/>
            <a:chExt cx="1269775" cy="424800"/>
          </a:xfrm>
        </p:grpSpPr>
        <p:sp>
          <p:nvSpPr>
            <p:cNvPr id="798" name="Google Shape;798;p83"/>
            <p:cNvSpPr/>
            <p:nvPr/>
          </p:nvSpPr>
          <p:spPr>
            <a:xfrm>
              <a:off x="6229700" y="2324250"/>
              <a:ext cx="389400" cy="3657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99" name="Google Shape;799;p83"/>
            <p:cNvCxnSpPr>
              <a:endCxn id="798" idx="1"/>
            </p:cNvCxnSpPr>
            <p:nvPr/>
          </p:nvCxnSpPr>
          <p:spPr>
            <a:xfrm rot="10800000" flipH="1">
              <a:off x="5627900" y="2507100"/>
              <a:ext cx="601800" cy="60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00" name="Google Shape;800;p83"/>
            <p:cNvSpPr txBox="1"/>
            <p:nvPr/>
          </p:nvSpPr>
          <p:spPr>
            <a:xfrm>
              <a:off x="5349325" y="2283150"/>
              <a:ext cx="3894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n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01" name="Google Shape;801;p83"/>
          <p:cNvGrpSpPr/>
          <p:nvPr/>
        </p:nvGrpSpPr>
        <p:grpSpPr>
          <a:xfrm>
            <a:off x="5026375" y="2198025"/>
            <a:ext cx="1269775" cy="424800"/>
            <a:chOff x="5349325" y="2283150"/>
            <a:chExt cx="1269775" cy="424800"/>
          </a:xfrm>
        </p:grpSpPr>
        <p:sp>
          <p:nvSpPr>
            <p:cNvPr id="802" name="Google Shape;802;p83"/>
            <p:cNvSpPr/>
            <p:nvPr/>
          </p:nvSpPr>
          <p:spPr>
            <a:xfrm>
              <a:off x="6229700" y="2324250"/>
              <a:ext cx="389400" cy="3657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03" name="Google Shape;803;p83"/>
            <p:cNvCxnSpPr>
              <a:endCxn id="802" idx="1"/>
            </p:cNvCxnSpPr>
            <p:nvPr/>
          </p:nvCxnSpPr>
          <p:spPr>
            <a:xfrm rot="10800000" flipH="1">
              <a:off x="5627900" y="2507100"/>
              <a:ext cx="601800" cy="60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04" name="Google Shape;804;p83"/>
            <p:cNvSpPr txBox="1"/>
            <p:nvPr/>
          </p:nvSpPr>
          <p:spPr>
            <a:xfrm>
              <a:off x="5349325" y="2283150"/>
              <a:ext cx="3894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n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05" name="Google Shape;805;p83"/>
          <p:cNvGrpSpPr/>
          <p:nvPr/>
        </p:nvGrpSpPr>
        <p:grpSpPr>
          <a:xfrm>
            <a:off x="5206863" y="2115525"/>
            <a:ext cx="908800" cy="589800"/>
            <a:chOff x="3173550" y="3091250"/>
            <a:chExt cx="908800" cy="589800"/>
          </a:xfrm>
        </p:grpSpPr>
        <p:cxnSp>
          <p:nvCxnSpPr>
            <p:cNvPr id="806" name="Google Shape;806;p83"/>
            <p:cNvCxnSpPr/>
            <p:nvPr/>
          </p:nvCxnSpPr>
          <p:spPr>
            <a:xfrm>
              <a:off x="3185650" y="3103050"/>
              <a:ext cx="896700" cy="5547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83"/>
            <p:cNvCxnSpPr/>
            <p:nvPr/>
          </p:nvCxnSpPr>
          <p:spPr>
            <a:xfrm flipH="1">
              <a:off x="3173550" y="3091250"/>
              <a:ext cx="861600" cy="5898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808" name="Google Shape;808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675" y="1808700"/>
            <a:ext cx="2214250" cy="315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84"/>
          <p:cNvSpPr txBox="1">
            <a:spLocks noGrp="1"/>
          </p:cNvSpPr>
          <p:nvPr>
            <p:ph type="ctrTitle"/>
          </p:nvPr>
        </p:nvSpPr>
        <p:spPr>
          <a:xfrm>
            <a:off x="390450" y="361375"/>
            <a:ext cx="8363100" cy="1358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Assignment Statement </a:t>
            </a:r>
            <a:b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&amp; Computer Memory</a:t>
            </a:r>
            <a:endParaRPr/>
          </a:p>
        </p:txBody>
      </p:sp>
      <p:sp>
        <p:nvSpPr>
          <p:cNvPr id="814" name="Google Shape;814;p84"/>
          <p:cNvSpPr/>
          <p:nvPr/>
        </p:nvSpPr>
        <p:spPr>
          <a:xfrm>
            <a:off x="5471800" y="1860425"/>
            <a:ext cx="2610900" cy="2814000"/>
          </a:xfrm>
          <a:prstGeom prst="rect">
            <a:avLst/>
          </a:prstGeom>
          <a:solidFill>
            <a:srgbClr val="FCE5CD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84"/>
          <p:cNvSpPr txBox="1"/>
          <p:nvPr/>
        </p:nvSpPr>
        <p:spPr>
          <a:xfrm>
            <a:off x="6034625" y="1457875"/>
            <a:ext cx="14697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MEMORY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16" name="Google Shape;816;p84"/>
          <p:cNvGrpSpPr/>
          <p:nvPr/>
        </p:nvGrpSpPr>
        <p:grpSpPr>
          <a:xfrm>
            <a:off x="5026375" y="2807625"/>
            <a:ext cx="1269775" cy="424800"/>
            <a:chOff x="5349325" y="2283150"/>
            <a:chExt cx="1269775" cy="424800"/>
          </a:xfrm>
        </p:grpSpPr>
        <p:sp>
          <p:nvSpPr>
            <p:cNvPr id="817" name="Google Shape;817;p84"/>
            <p:cNvSpPr/>
            <p:nvPr/>
          </p:nvSpPr>
          <p:spPr>
            <a:xfrm>
              <a:off x="6229700" y="2324250"/>
              <a:ext cx="389400" cy="3657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18" name="Google Shape;818;p84"/>
            <p:cNvCxnSpPr>
              <a:endCxn id="817" idx="1"/>
            </p:cNvCxnSpPr>
            <p:nvPr/>
          </p:nvCxnSpPr>
          <p:spPr>
            <a:xfrm rot="10800000" flipH="1">
              <a:off x="5627900" y="2507100"/>
              <a:ext cx="601800" cy="60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19" name="Google Shape;819;p84"/>
            <p:cNvSpPr txBox="1"/>
            <p:nvPr/>
          </p:nvSpPr>
          <p:spPr>
            <a:xfrm>
              <a:off x="5349325" y="2283150"/>
              <a:ext cx="3894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n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pic>
        <p:nvPicPr>
          <p:cNvPr id="820" name="Google Shape;820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675" y="1808700"/>
            <a:ext cx="2214250" cy="315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85"/>
          <p:cNvSpPr txBox="1">
            <a:spLocks noGrp="1"/>
          </p:cNvSpPr>
          <p:nvPr>
            <p:ph type="ctrTitle"/>
          </p:nvPr>
        </p:nvSpPr>
        <p:spPr>
          <a:xfrm>
            <a:off x="390450" y="361375"/>
            <a:ext cx="8363100" cy="1358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Assignment Statement </a:t>
            </a:r>
            <a:b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&amp; Computer Memory</a:t>
            </a:r>
            <a:endParaRPr/>
          </a:p>
        </p:txBody>
      </p:sp>
      <p:sp>
        <p:nvSpPr>
          <p:cNvPr id="826" name="Google Shape;826;p85"/>
          <p:cNvSpPr/>
          <p:nvPr/>
        </p:nvSpPr>
        <p:spPr>
          <a:xfrm>
            <a:off x="5471800" y="1860425"/>
            <a:ext cx="2610900" cy="2814000"/>
          </a:xfrm>
          <a:prstGeom prst="rect">
            <a:avLst/>
          </a:prstGeom>
          <a:solidFill>
            <a:srgbClr val="FCE5CD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85"/>
          <p:cNvSpPr txBox="1"/>
          <p:nvPr/>
        </p:nvSpPr>
        <p:spPr>
          <a:xfrm>
            <a:off x="6034625" y="1457875"/>
            <a:ext cx="14697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MEMORY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28" name="Google Shape;828;p85"/>
          <p:cNvGrpSpPr/>
          <p:nvPr/>
        </p:nvGrpSpPr>
        <p:grpSpPr>
          <a:xfrm>
            <a:off x="5026375" y="2807625"/>
            <a:ext cx="1269775" cy="424800"/>
            <a:chOff x="5349325" y="2283150"/>
            <a:chExt cx="1269775" cy="424800"/>
          </a:xfrm>
        </p:grpSpPr>
        <p:sp>
          <p:nvSpPr>
            <p:cNvPr id="829" name="Google Shape;829;p85"/>
            <p:cNvSpPr/>
            <p:nvPr/>
          </p:nvSpPr>
          <p:spPr>
            <a:xfrm>
              <a:off x="6229700" y="2324250"/>
              <a:ext cx="389400" cy="3657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30" name="Google Shape;830;p85"/>
            <p:cNvCxnSpPr>
              <a:endCxn id="829" idx="1"/>
            </p:cNvCxnSpPr>
            <p:nvPr/>
          </p:nvCxnSpPr>
          <p:spPr>
            <a:xfrm rot="10800000" flipH="1">
              <a:off x="5627900" y="2507100"/>
              <a:ext cx="601800" cy="60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31" name="Google Shape;831;p85"/>
            <p:cNvSpPr txBox="1"/>
            <p:nvPr/>
          </p:nvSpPr>
          <p:spPr>
            <a:xfrm>
              <a:off x="5349325" y="2283150"/>
              <a:ext cx="3894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n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32" name="Google Shape;832;p85"/>
          <p:cNvGrpSpPr/>
          <p:nvPr/>
        </p:nvGrpSpPr>
        <p:grpSpPr>
          <a:xfrm>
            <a:off x="5206863" y="2725125"/>
            <a:ext cx="908800" cy="589800"/>
            <a:chOff x="3173550" y="3091250"/>
            <a:chExt cx="908800" cy="589800"/>
          </a:xfrm>
        </p:grpSpPr>
        <p:cxnSp>
          <p:nvCxnSpPr>
            <p:cNvPr id="833" name="Google Shape;833;p85"/>
            <p:cNvCxnSpPr/>
            <p:nvPr/>
          </p:nvCxnSpPr>
          <p:spPr>
            <a:xfrm>
              <a:off x="3185650" y="3103050"/>
              <a:ext cx="896700" cy="5547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4" name="Google Shape;834;p85"/>
            <p:cNvCxnSpPr/>
            <p:nvPr/>
          </p:nvCxnSpPr>
          <p:spPr>
            <a:xfrm flipH="1">
              <a:off x="3173550" y="3091250"/>
              <a:ext cx="861600" cy="589800"/>
            </a:xfrm>
            <a:prstGeom prst="straightConnector1">
              <a:avLst/>
            </a:prstGeom>
            <a:noFill/>
            <a:ln w="7620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35" name="Google Shape;835;p85"/>
          <p:cNvGrpSpPr/>
          <p:nvPr/>
        </p:nvGrpSpPr>
        <p:grpSpPr>
          <a:xfrm>
            <a:off x="5026375" y="3645825"/>
            <a:ext cx="1269775" cy="424800"/>
            <a:chOff x="5349325" y="2283150"/>
            <a:chExt cx="1269775" cy="424800"/>
          </a:xfrm>
        </p:grpSpPr>
        <p:sp>
          <p:nvSpPr>
            <p:cNvPr id="836" name="Google Shape;836;p85"/>
            <p:cNvSpPr/>
            <p:nvPr/>
          </p:nvSpPr>
          <p:spPr>
            <a:xfrm>
              <a:off x="6229700" y="2324250"/>
              <a:ext cx="389400" cy="3657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37" name="Google Shape;837;p85"/>
            <p:cNvCxnSpPr>
              <a:endCxn id="836" idx="1"/>
            </p:cNvCxnSpPr>
            <p:nvPr/>
          </p:nvCxnSpPr>
          <p:spPr>
            <a:xfrm rot="10800000" flipH="1">
              <a:off x="5627900" y="2507100"/>
              <a:ext cx="601800" cy="60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38" name="Google Shape;838;p85"/>
            <p:cNvSpPr txBox="1"/>
            <p:nvPr/>
          </p:nvSpPr>
          <p:spPr>
            <a:xfrm>
              <a:off x="5349325" y="2283150"/>
              <a:ext cx="3894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n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pic>
        <p:nvPicPr>
          <p:cNvPr id="839" name="Google Shape;839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675" y="1808700"/>
            <a:ext cx="2214250" cy="315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6"/>
          <p:cNvSpPr txBox="1">
            <a:spLocks noGrp="1"/>
          </p:cNvSpPr>
          <p:nvPr>
            <p:ph type="ctrTitle"/>
          </p:nvPr>
        </p:nvSpPr>
        <p:spPr>
          <a:xfrm>
            <a:off x="390450" y="361375"/>
            <a:ext cx="8363100" cy="1358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Assignment Statement </a:t>
            </a:r>
            <a:b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&amp; Computer Memory</a:t>
            </a:r>
            <a:endParaRPr/>
          </a:p>
        </p:txBody>
      </p:sp>
      <p:sp>
        <p:nvSpPr>
          <p:cNvPr id="845" name="Google Shape;845;p86"/>
          <p:cNvSpPr/>
          <p:nvPr/>
        </p:nvSpPr>
        <p:spPr>
          <a:xfrm>
            <a:off x="5471800" y="1860425"/>
            <a:ext cx="2610900" cy="2814000"/>
          </a:xfrm>
          <a:prstGeom prst="rect">
            <a:avLst/>
          </a:prstGeom>
          <a:solidFill>
            <a:srgbClr val="FCE5CD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86"/>
          <p:cNvSpPr txBox="1"/>
          <p:nvPr/>
        </p:nvSpPr>
        <p:spPr>
          <a:xfrm>
            <a:off x="6034625" y="1457875"/>
            <a:ext cx="14697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MEMORY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47" name="Google Shape;847;p86"/>
          <p:cNvGrpSpPr/>
          <p:nvPr/>
        </p:nvGrpSpPr>
        <p:grpSpPr>
          <a:xfrm>
            <a:off x="5026375" y="3645825"/>
            <a:ext cx="1269775" cy="424800"/>
            <a:chOff x="5349325" y="2283150"/>
            <a:chExt cx="1269775" cy="424800"/>
          </a:xfrm>
        </p:grpSpPr>
        <p:sp>
          <p:nvSpPr>
            <p:cNvPr id="848" name="Google Shape;848;p86"/>
            <p:cNvSpPr/>
            <p:nvPr/>
          </p:nvSpPr>
          <p:spPr>
            <a:xfrm>
              <a:off x="6229700" y="2324250"/>
              <a:ext cx="389400" cy="3657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49" name="Google Shape;849;p86"/>
            <p:cNvCxnSpPr>
              <a:endCxn id="848" idx="1"/>
            </p:cNvCxnSpPr>
            <p:nvPr/>
          </p:nvCxnSpPr>
          <p:spPr>
            <a:xfrm rot="10800000" flipH="1">
              <a:off x="5627900" y="2507100"/>
              <a:ext cx="601800" cy="60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50" name="Google Shape;850;p86"/>
            <p:cNvSpPr txBox="1"/>
            <p:nvPr/>
          </p:nvSpPr>
          <p:spPr>
            <a:xfrm>
              <a:off x="5349325" y="2283150"/>
              <a:ext cx="3894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n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pic>
        <p:nvPicPr>
          <p:cNvPr id="851" name="Google Shape;851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675" y="1808700"/>
            <a:ext cx="2214250" cy="315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87"/>
          <p:cNvSpPr txBox="1">
            <a:spLocks noGrp="1"/>
          </p:cNvSpPr>
          <p:nvPr>
            <p:ph type="title"/>
          </p:nvPr>
        </p:nvSpPr>
        <p:spPr>
          <a:xfrm>
            <a:off x="-4925" y="282925"/>
            <a:ext cx="4574400" cy="10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Another way to refer to a variable</a:t>
            </a:r>
            <a:endParaRPr sz="3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7" name="Google Shape;857;p87"/>
          <p:cNvSpPr txBox="1">
            <a:spLocks noGrp="1"/>
          </p:cNvSpPr>
          <p:nvPr>
            <p:ph type="body" idx="1"/>
          </p:nvPr>
        </p:nvSpPr>
        <p:spPr>
          <a:xfrm>
            <a:off x="4569600" y="2316625"/>
            <a:ext cx="4574400" cy="16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If a variable is used on the right hand side of an assignment, then this is a reference to the current value of that variable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8" name="Google Shape;858;p87"/>
          <p:cNvSpPr txBox="1">
            <a:spLocks noGrp="1"/>
          </p:cNvSpPr>
          <p:nvPr>
            <p:ph type="body" idx="1"/>
          </p:nvPr>
        </p:nvSpPr>
        <p:spPr>
          <a:xfrm>
            <a:off x="1293000" y="2554825"/>
            <a:ext cx="2301000" cy="7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variable  =  value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9" name="Google Shape;859;p87"/>
          <p:cNvSpPr/>
          <p:nvPr/>
        </p:nvSpPr>
        <p:spPr>
          <a:xfrm>
            <a:off x="0" y="3028300"/>
            <a:ext cx="2301000" cy="725400"/>
          </a:xfrm>
          <a:prstGeom prst="bentUpArrow">
            <a:avLst>
              <a:gd name="adj1" fmla="val 32558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ALWAYS ON THE LEFT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0" name="Google Shape;860;p87"/>
          <p:cNvSpPr/>
          <p:nvPr/>
        </p:nvSpPr>
        <p:spPr>
          <a:xfrm>
            <a:off x="713900" y="3012700"/>
            <a:ext cx="2589300" cy="1288800"/>
          </a:xfrm>
          <a:prstGeom prst="bentUpArrow">
            <a:avLst>
              <a:gd name="adj1" fmla="val 19237"/>
              <a:gd name="adj2" fmla="val 17287"/>
              <a:gd name="adj3" fmla="val 2692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ALWAYS ON THE RIGHT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61" name="Google Shape;861;p87"/>
          <p:cNvGrpSpPr/>
          <p:nvPr/>
        </p:nvGrpSpPr>
        <p:grpSpPr>
          <a:xfrm>
            <a:off x="1899400" y="1505450"/>
            <a:ext cx="2343075" cy="1178100"/>
            <a:chOff x="1899400" y="1505450"/>
            <a:chExt cx="2343075" cy="1178100"/>
          </a:xfrm>
        </p:grpSpPr>
        <p:sp>
          <p:nvSpPr>
            <p:cNvPr id="862" name="Google Shape;862;p87"/>
            <p:cNvSpPr/>
            <p:nvPr/>
          </p:nvSpPr>
          <p:spPr>
            <a:xfrm rot="10800000" flipH="1">
              <a:off x="1904575" y="1505450"/>
              <a:ext cx="2337900" cy="1178100"/>
            </a:xfrm>
            <a:prstGeom prst="upArrowCallout">
              <a:avLst>
                <a:gd name="adj1" fmla="val 18217"/>
                <a:gd name="adj2" fmla="val 36974"/>
                <a:gd name="adj3" fmla="val 25000"/>
                <a:gd name="adj4" fmla="val 49626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87"/>
            <p:cNvSpPr txBox="1"/>
            <p:nvPr/>
          </p:nvSpPr>
          <p:spPr>
            <a:xfrm>
              <a:off x="1899400" y="1536000"/>
              <a:ext cx="2301000" cy="8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Verdana"/>
                  <a:ea typeface="Verdana"/>
                  <a:cs typeface="Verdana"/>
                  <a:sym typeface="Verdana"/>
                </a:rPr>
                <a:t>DOESN’T HAVE TO BE CONSTANT</a:t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864" name="Google Shape;864;p87"/>
          <p:cNvSpPr txBox="1">
            <a:spLocks noGrp="1"/>
          </p:cNvSpPr>
          <p:nvPr>
            <p:ph type="body" idx="1"/>
          </p:nvPr>
        </p:nvSpPr>
        <p:spPr>
          <a:xfrm>
            <a:off x="4569600" y="1113050"/>
            <a:ext cx="4574400" cy="16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Recall the syntax for the assignment statement</a:t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65" name="Google Shape;86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000" y="2715652"/>
            <a:ext cx="1207051" cy="23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88"/>
          <p:cNvSpPr txBox="1">
            <a:spLocks noGrp="1"/>
          </p:cNvSpPr>
          <p:nvPr>
            <p:ph type="ctrTitle"/>
          </p:nvPr>
        </p:nvSpPr>
        <p:spPr>
          <a:xfrm>
            <a:off x="390450" y="361375"/>
            <a:ext cx="8363100" cy="1358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Assignment Statement </a:t>
            </a:r>
            <a:b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&amp; Computer Memory</a:t>
            </a:r>
            <a:endParaRPr/>
          </a:p>
        </p:txBody>
      </p:sp>
      <p:sp>
        <p:nvSpPr>
          <p:cNvPr id="871" name="Google Shape;871;p88"/>
          <p:cNvSpPr/>
          <p:nvPr/>
        </p:nvSpPr>
        <p:spPr>
          <a:xfrm>
            <a:off x="5471800" y="1860425"/>
            <a:ext cx="2610900" cy="2814000"/>
          </a:xfrm>
          <a:prstGeom prst="rect">
            <a:avLst/>
          </a:prstGeom>
          <a:solidFill>
            <a:srgbClr val="FCE5CD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88"/>
          <p:cNvSpPr txBox="1"/>
          <p:nvPr/>
        </p:nvSpPr>
        <p:spPr>
          <a:xfrm>
            <a:off x="6034625" y="1457875"/>
            <a:ext cx="14697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MEMORY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73" name="Google Shape;873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624" y="1719775"/>
            <a:ext cx="1135675" cy="32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0"/>
          <p:cNvSpPr txBox="1">
            <a:spLocks noGrp="1"/>
          </p:cNvSpPr>
          <p:nvPr>
            <p:ph type="title"/>
          </p:nvPr>
        </p:nvSpPr>
        <p:spPr>
          <a:xfrm>
            <a:off x="216575" y="428200"/>
            <a:ext cx="2620500" cy="43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latin typeface="Verdana"/>
                <a:ea typeface="Verdana"/>
                <a:cs typeface="Verdana"/>
                <a:sym typeface="Verdana"/>
              </a:rPr>
              <a:t>What’s a program?</a:t>
            </a:r>
            <a:endParaRPr sz="3600" b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1" name="Google Shape;601;p60"/>
          <p:cNvSpPr txBox="1">
            <a:spLocks noGrp="1"/>
          </p:cNvSpPr>
          <p:nvPr>
            <p:ph type="body" idx="1"/>
          </p:nvPr>
        </p:nvSpPr>
        <p:spPr>
          <a:xfrm>
            <a:off x="3356800" y="593900"/>
            <a:ext cx="5446800" cy="17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Sequence of instructions specifying how to perform a computation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0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○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Something mathematical or logical</a:t>
            </a:r>
            <a:br>
              <a:rPr lang="en" sz="1600">
                <a:latin typeface="Verdana"/>
                <a:ea typeface="Verdana"/>
                <a:cs typeface="Verdana"/>
                <a:sym typeface="Verdana"/>
              </a:rPr>
            </a:b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2" name="Google Shape;602;p60"/>
          <p:cNvSpPr txBox="1"/>
          <p:nvPr/>
        </p:nvSpPr>
        <p:spPr>
          <a:xfrm>
            <a:off x="3360425" y="2594600"/>
            <a:ext cx="5452200" cy="17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Implementation of an algorithm</a:t>
            </a:r>
            <a:endParaRPr sz="1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0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○"/>
            </a:pPr>
            <a:r>
              <a:rPr lang="en" sz="1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Using a specific programming language</a:t>
            </a:r>
            <a:endParaRPr sz="16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371600" lvl="2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■"/>
            </a:pPr>
            <a:r>
              <a:rPr lang="en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Formal constructed language to communicate instructions to a machine</a:t>
            </a:r>
            <a:endParaRPr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0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erdana"/>
              <a:buChar char="○"/>
            </a:pPr>
            <a:r>
              <a:rPr lang="en" sz="1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To execute on specific platforms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89"/>
          <p:cNvSpPr txBox="1">
            <a:spLocks noGrp="1"/>
          </p:cNvSpPr>
          <p:nvPr>
            <p:ph type="ctrTitle"/>
          </p:nvPr>
        </p:nvSpPr>
        <p:spPr>
          <a:xfrm>
            <a:off x="390450" y="361375"/>
            <a:ext cx="8363100" cy="1358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Assignment Statement </a:t>
            </a:r>
            <a:b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&amp; Computer Memory</a:t>
            </a:r>
            <a:endParaRPr/>
          </a:p>
        </p:txBody>
      </p:sp>
      <p:sp>
        <p:nvSpPr>
          <p:cNvPr id="879" name="Google Shape;879;p89"/>
          <p:cNvSpPr/>
          <p:nvPr/>
        </p:nvSpPr>
        <p:spPr>
          <a:xfrm>
            <a:off x="5471800" y="1860425"/>
            <a:ext cx="2610900" cy="2814000"/>
          </a:xfrm>
          <a:prstGeom prst="rect">
            <a:avLst/>
          </a:prstGeom>
          <a:solidFill>
            <a:srgbClr val="FCE5CD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89"/>
          <p:cNvSpPr txBox="1"/>
          <p:nvPr/>
        </p:nvSpPr>
        <p:spPr>
          <a:xfrm>
            <a:off x="6034625" y="1457875"/>
            <a:ext cx="14697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MEMORY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81" name="Google Shape;881;p89"/>
          <p:cNvGrpSpPr/>
          <p:nvPr/>
        </p:nvGrpSpPr>
        <p:grpSpPr>
          <a:xfrm>
            <a:off x="5026375" y="2198025"/>
            <a:ext cx="1269775" cy="424800"/>
            <a:chOff x="5349325" y="2283150"/>
            <a:chExt cx="1269775" cy="424800"/>
          </a:xfrm>
        </p:grpSpPr>
        <p:sp>
          <p:nvSpPr>
            <p:cNvPr id="882" name="Google Shape;882;p89"/>
            <p:cNvSpPr/>
            <p:nvPr/>
          </p:nvSpPr>
          <p:spPr>
            <a:xfrm>
              <a:off x="6229700" y="2324250"/>
              <a:ext cx="389400" cy="3657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83" name="Google Shape;883;p89"/>
            <p:cNvCxnSpPr>
              <a:endCxn id="882" idx="1"/>
            </p:cNvCxnSpPr>
            <p:nvPr/>
          </p:nvCxnSpPr>
          <p:spPr>
            <a:xfrm rot="10800000" flipH="1">
              <a:off x="5627900" y="2507100"/>
              <a:ext cx="601800" cy="60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84" name="Google Shape;884;p89"/>
            <p:cNvSpPr txBox="1"/>
            <p:nvPr/>
          </p:nvSpPr>
          <p:spPr>
            <a:xfrm>
              <a:off x="5349325" y="2283150"/>
              <a:ext cx="3894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n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pic>
        <p:nvPicPr>
          <p:cNvPr id="885" name="Google Shape;885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624" y="1719775"/>
            <a:ext cx="1135675" cy="32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90"/>
          <p:cNvSpPr txBox="1">
            <a:spLocks noGrp="1"/>
          </p:cNvSpPr>
          <p:nvPr>
            <p:ph type="ctrTitle"/>
          </p:nvPr>
        </p:nvSpPr>
        <p:spPr>
          <a:xfrm>
            <a:off x="390450" y="361375"/>
            <a:ext cx="8363100" cy="1358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Assignment Statement </a:t>
            </a:r>
            <a:b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&amp; Computer Memory</a:t>
            </a:r>
            <a:endParaRPr/>
          </a:p>
        </p:txBody>
      </p:sp>
      <p:sp>
        <p:nvSpPr>
          <p:cNvPr id="891" name="Google Shape;891;p90"/>
          <p:cNvSpPr/>
          <p:nvPr/>
        </p:nvSpPr>
        <p:spPr>
          <a:xfrm>
            <a:off x="5471800" y="1860425"/>
            <a:ext cx="2610900" cy="2814000"/>
          </a:xfrm>
          <a:prstGeom prst="rect">
            <a:avLst/>
          </a:prstGeom>
          <a:solidFill>
            <a:srgbClr val="FCE5CD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90"/>
          <p:cNvSpPr txBox="1"/>
          <p:nvPr/>
        </p:nvSpPr>
        <p:spPr>
          <a:xfrm>
            <a:off x="6034625" y="1457875"/>
            <a:ext cx="14697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MEMORY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93" name="Google Shape;893;p90"/>
          <p:cNvGrpSpPr/>
          <p:nvPr/>
        </p:nvGrpSpPr>
        <p:grpSpPr>
          <a:xfrm>
            <a:off x="5026375" y="2198025"/>
            <a:ext cx="1269775" cy="424800"/>
            <a:chOff x="5349325" y="2283150"/>
            <a:chExt cx="1269775" cy="424800"/>
          </a:xfrm>
        </p:grpSpPr>
        <p:sp>
          <p:nvSpPr>
            <p:cNvPr id="894" name="Google Shape;894;p90"/>
            <p:cNvSpPr/>
            <p:nvPr/>
          </p:nvSpPr>
          <p:spPr>
            <a:xfrm>
              <a:off x="6229700" y="2324250"/>
              <a:ext cx="389400" cy="3657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895" name="Google Shape;895;p90"/>
            <p:cNvCxnSpPr>
              <a:endCxn id="894" idx="1"/>
            </p:cNvCxnSpPr>
            <p:nvPr/>
          </p:nvCxnSpPr>
          <p:spPr>
            <a:xfrm rot="10800000" flipH="1">
              <a:off x="5627900" y="2507100"/>
              <a:ext cx="601800" cy="60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96" name="Google Shape;896;p90"/>
            <p:cNvSpPr txBox="1"/>
            <p:nvPr/>
          </p:nvSpPr>
          <p:spPr>
            <a:xfrm>
              <a:off x="5349325" y="2283150"/>
              <a:ext cx="3894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n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97" name="Google Shape;897;p90"/>
          <p:cNvGrpSpPr/>
          <p:nvPr/>
        </p:nvGrpSpPr>
        <p:grpSpPr>
          <a:xfrm>
            <a:off x="5026375" y="2604825"/>
            <a:ext cx="1075075" cy="551400"/>
            <a:chOff x="5026375" y="2604825"/>
            <a:chExt cx="1075075" cy="551400"/>
          </a:xfrm>
        </p:grpSpPr>
        <p:cxnSp>
          <p:nvCxnSpPr>
            <p:cNvPr id="898" name="Google Shape;898;p90"/>
            <p:cNvCxnSpPr>
              <a:endCxn id="894" idx="2"/>
            </p:cNvCxnSpPr>
            <p:nvPr/>
          </p:nvCxnSpPr>
          <p:spPr>
            <a:xfrm rot="10800000" flipH="1">
              <a:off x="5304950" y="2604825"/>
              <a:ext cx="796500" cy="3567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99" name="Google Shape;899;p90"/>
            <p:cNvSpPr txBox="1"/>
            <p:nvPr/>
          </p:nvSpPr>
          <p:spPr>
            <a:xfrm>
              <a:off x="5026375" y="2731425"/>
              <a:ext cx="3894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pic>
        <p:nvPicPr>
          <p:cNvPr id="900" name="Google Shape;90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624" y="1719775"/>
            <a:ext cx="1135675" cy="32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91"/>
          <p:cNvSpPr txBox="1">
            <a:spLocks noGrp="1"/>
          </p:cNvSpPr>
          <p:nvPr>
            <p:ph type="ctrTitle"/>
          </p:nvPr>
        </p:nvSpPr>
        <p:spPr>
          <a:xfrm>
            <a:off x="390450" y="361375"/>
            <a:ext cx="8363100" cy="1358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Assignment Statement </a:t>
            </a:r>
            <a:b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&amp; Computer Memory</a:t>
            </a:r>
            <a:endParaRPr/>
          </a:p>
        </p:txBody>
      </p:sp>
      <p:sp>
        <p:nvSpPr>
          <p:cNvPr id="906" name="Google Shape;906;p91"/>
          <p:cNvSpPr/>
          <p:nvPr/>
        </p:nvSpPr>
        <p:spPr>
          <a:xfrm>
            <a:off x="5471800" y="1860425"/>
            <a:ext cx="2610900" cy="2814000"/>
          </a:xfrm>
          <a:prstGeom prst="rect">
            <a:avLst/>
          </a:prstGeom>
          <a:solidFill>
            <a:srgbClr val="FCE5CD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91"/>
          <p:cNvSpPr txBox="1"/>
          <p:nvPr/>
        </p:nvSpPr>
        <p:spPr>
          <a:xfrm>
            <a:off x="6034625" y="1457875"/>
            <a:ext cx="14697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MEMORY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08" name="Google Shape;908;p91"/>
          <p:cNvGrpSpPr/>
          <p:nvPr/>
        </p:nvGrpSpPr>
        <p:grpSpPr>
          <a:xfrm>
            <a:off x="5026375" y="2198025"/>
            <a:ext cx="1269775" cy="424800"/>
            <a:chOff x="5349325" y="2283150"/>
            <a:chExt cx="1269775" cy="424800"/>
          </a:xfrm>
        </p:grpSpPr>
        <p:sp>
          <p:nvSpPr>
            <p:cNvPr id="909" name="Google Shape;909;p91"/>
            <p:cNvSpPr/>
            <p:nvPr/>
          </p:nvSpPr>
          <p:spPr>
            <a:xfrm>
              <a:off x="6229700" y="2324250"/>
              <a:ext cx="389400" cy="3657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910" name="Google Shape;910;p91"/>
            <p:cNvCxnSpPr>
              <a:endCxn id="909" idx="1"/>
            </p:cNvCxnSpPr>
            <p:nvPr/>
          </p:nvCxnSpPr>
          <p:spPr>
            <a:xfrm rot="10800000" flipH="1">
              <a:off x="5627900" y="2507100"/>
              <a:ext cx="601800" cy="60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1" name="Google Shape;911;p91"/>
            <p:cNvSpPr txBox="1"/>
            <p:nvPr/>
          </p:nvSpPr>
          <p:spPr>
            <a:xfrm>
              <a:off x="5349325" y="2283150"/>
              <a:ext cx="3894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n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12" name="Google Shape;912;p91"/>
          <p:cNvGrpSpPr/>
          <p:nvPr/>
        </p:nvGrpSpPr>
        <p:grpSpPr>
          <a:xfrm>
            <a:off x="5026375" y="2960025"/>
            <a:ext cx="1269775" cy="424800"/>
            <a:chOff x="5349325" y="2283150"/>
            <a:chExt cx="1269775" cy="424800"/>
          </a:xfrm>
        </p:grpSpPr>
        <p:sp>
          <p:nvSpPr>
            <p:cNvPr id="913" name="Google Shape;913;p91"/>
            <p:cNvSpPr/>
            <p:nvPr/>
          </p:nvSpPr>
          <p:spPr>
            <a:xfrm>
              <a:off x="6229700" y="2324250"/>
              <a:ext cx="389400" cy="3657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914" name="Google Shape;914;p91"/>
            <p:cNvCxnSpPr>
              <a:endCxn id="913" idx="1"/>
            </p:cNvCxnSpPr>
            <p:nvPr/>
          </p:nvCxnSpPr>
          <p:spPr>
            <a:xfrm rot="10800000" flipH="1">
              <a:off x="5627900" y="2507100"/>
              <a:ext cx="601800" cy="60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5" name="Google Shape;915;p91"/>
            <p:cNvSpPr txBox="1"/>
            <p:nvPr/>
          </p:nvSpPr>
          <p:spPr>
            <a:xfrm>
              <a:off x="5349325" y="2283150"/>
              <a:ext cx="3894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endParaRPr sz="18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pic>
        <p:nvPicPr>
          <p:cNvPr id="916" name="Google Shape;916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624" y="1719775"/>
            <a:ext cx="1135675" cy="32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92"/>
          <p:cNvSpPr txBox="1">
            <a:spLocks noGrp="1"/>
          </p:cNvSpPr>
          <p:nvPr>
            <p:ph type="title"/>
          </p:nvPr>
        </p:nvSpPr>
        <p:spPr>
          <a:xfrm>
            <a:off x="305450" y="525950"/>
            <a:ext cx="26181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Estimate Population</a:t>
            </a:r>
            <a:endParaRPr sz="3600" b="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2" name="Google Shape;922;p92"/>
          <p:cNvSpPr txBox="1">
            <a:spLocks noGrp="1"/>
          </p:cNvSpPr>
          <p:nvPr>
            <p:ph type="body" idx="1"/>
          </p:nvPr>
        </p:nvSpPr>
        <p:spPr>
          <a:xfrm>
            <a:off x="110725" y="2157450"/>
            <a:ext cx="3477300" cy="28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going to estimate the population of Turkey based on the following data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79.51 million in 2016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 7 seconds, a birth happens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 13 seconds, a death happens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 35 seconds, a new immigrant comes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will the population be in 2020?</a:t>
            </a:r>
            <a:endParaRPr/>
          </a:p>
        </p:txBody>
      </p:sp>
      <p:sp>
        <p:nvSpPr>
          <p:cNvPr id="923" name="Google Shape;923;p92"/>
          <p:cNvSpPr txBox="1"/>
          <p:nvPr/>
        </p:nvSpPr>
        <p:spPr>
          <a:xfrm>
            <a:off x="4103875" y="1031850"/>
            <a:ext cx="4744800" cy="30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Find the time elapsed between 2020 and 2016 in seconds</a:t>
            </a:r>
            <a:b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 = (2020-2016)*365*24*60*60</a:t>
            </a:r>
            <a:br>
              <a:rPr lang="en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Consider the rates</a:t>
            </a:r>
            <a:b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 = 79510000 + ⎣e/7⎦ - ⎣e/13⎦ + ⎣e/35⎦</a:t>
            </a:r>
            <a:b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4" name="Google Shape;924;p92"/>
          <p:cNvSpPr/>
          <p:nvPr/>
        </p:nvSpPr>
        <p:spPr>
          <a:xfrm>
            <a:off x="5381600" y="1809325"/>
            <a:ext cx="2837700" cy="597300"/>
          </a:xfrm>
          <a:prstGeom prst="ellipse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93"/>
          <p:cNvSpPr txBox="1">
            <a:spLocks noGrp="1"/>
          </p:cNvSpPr>
          <p:nvPr>
            <p:ph type="title"/>
          </p:nvPr>
        </p:nvSpPr>
        <p:spPr>
          <a:xfrm>
            <a:off x="516750" y="-370575"/>
            <a:ext cx="34437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Assignment</a:t>
            </a:r>
            <a:r>
              <a:rPr lang="en" sz="3600" b="0">
                <a:latin typeface="Verdana"/>
                <a:ea typeface="Verdana"/>
                <a:cs typeface="Verdana"/>
                <a:sym typeface="Verdana"/>
              </a:rPr>
              <a:t> </a:t>
            </a:r>
            <a:endParaRPr sz="3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0" name="Google Shape;930;p93"/>
          <p:cNvSpPr txBox="1">
            <a:spLocks noGrp="1"/>
          </p:cNvSpPr>
          <p:nvPr>
            <p:ph type="body" idx="1"/>
          </p:nvPr>
        </p:nvSpPr>
        <p:spPr>
          <a:xfrm>
            <a:off x="1293000" y="2554825"/>
            <a:ext cx="2301000" cy="7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variable  =  value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1" name="Google Shape;931;p93"/>
          <p:cNvSpPr/>
          <p:nvPr/>
        </p:nvSpPr>
        <p:spPr>
          <a:xfrm>
            <a:off x="0" y="3028300"/>
            <a:ext cx="2301000" cy="725400"/>
          </a:xfrm>
          <a:prstGeom prst="bentUpArrow">
            <a:avLst>
              <a:gd name="adj1" fmla="val 32558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ALWAYS ON THE LEFT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2" name="Google Shape;932;p93"/>
          <p:cNvSpPr/>
          <p:nvPr/>
        </p:nvSpPr>
        <p:spPr>
          <a:xfrm>
            <a:off x="713900" y="3012700"/>
            <a:ext cx="2589300" cy="1288800"/>
          </a:xfrm>
          <a:prstGeom prst="bentUpArrow">
            <a:avLst>
              <a:gd name="adj1" fmla="val 19237"/>
              <a:gd name="adj2" fmla="val 17287"/>
              <a:gd name="adj3" fmla="val 2692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ALWAYS ON THE RIGHT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3" name="Google Shape;933;p93"/>
          <p:cNvSpPr txBox="1">
            <a:spLocks noGrp="1"/>
          </p:cNvSpPr>
          <p:nvPr>
            <p:ph type="body" idx="1"/>
          </p:nvPr>
        </p:nvSpPr>
        <p:spPr>
          <a:xfrm>
            <a:off x="4569600" y="808250"/>
            <a:ext cx="4574400" cy="16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Recall the syntax for the assignment statement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34" name="Google Shape;934;p93"/>
          <p:cNvGrpSpPr/>
          <p:nvPr/>
        </p:nvGrpSpPr>
        <p:grpSpPr>
          <a:xfrm>
            <a:off x="1899400" y="1505450"/>
            <a:ext cx="2343075" cy="1178100"/>
            <a:chOff x="1899400" y="1505450"/>
            <a:chExt cx="2343075" cy="1178100"/>
          </a:xfrm>
        </p:grpSpPr>
        <p:sp>
          <p:nvSpPr>
            <p:cNvPr id="935" name="Google Shape;935;p93"/>
            <p:cNvSpPr/>
            <p:nvPr/>
          </p:nvSpPr>
          <p:spPr>
            <a:xfrm rot="10800000" flipH="1">
              <a:off x="1904575" y="1505450"/>
              <a:ext cx="2337900" cy="1178100"/>
            </a:xfrm>
            <a:prstGeom prst="upArrowCallout">
              <a:avLst>
                <a:gd name="adj1" fmla="val 18217"/>
                <a:gd name="adj2" fmla="val 36974"/>
                <a:gd name="adj3" fmla="val 25000"/>
                <a:gd name="adj4" fmla="val 49626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93"/>
            <p:cNvSpPr txBox="1"/>
            <p:nvPr/>
          </p:nvSpPr>
          <p:spPr>
            <a:xfrm>
              <a:off x="1899400" y="1536000"/>
              <a:ext cx="2301000" cy="8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Verdana"/>
                  <a:ea typeface="Verdana"/>
                  <a:cs typeface="Verdana"/>
                  <a:sym typeface="Verdana"/>
                </a:rPr>
                <a:t>DOESN’T HAVE TO BE A SINGLE VALUE</a:t>
              </a:r>
              <a:endParaRPr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937" name="Google Shape;937;p93"/>
          <p:cNvSpPr txBox="1">
            <a:spLocks noGrp="1"/>
          </p:cNvSpPr>
          <p:nvPr>
            <p:ph type="body" idx="1"/>
          </p:nvPr>
        </p:nvSpPr>
        <p:spPr>
          <a:xfrm>
            <a:off x="4569600" y="2179850"/>
            <a:ext cx="4574400" cy="16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The right hand side of an assignment statement does not need to be single value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914400" marR="0" lvl="1" indent="-330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Char char="○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It can consist of an expression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94"/>
          <p:cNvSpPr txBox="1">
            <a:spLocks noGrp="1"/>
          </p:cNvSpPr>
          <p:nvPr>
            <p:ph type="title"/>
          </p:nvPr>
        </p:nvSpPr>
        <p:spPr>
          <a:xfrm>
            <a:off x="516750" y="162825"/>
            <a:ext cx="34437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Statements </a:t>
            </a:r>
            <a:r>
              <a:rPr lang="en" sz="3600" b="0">
                <a:latin typeface="Verdana"/>
                <a:ea typeface="Verdana"/>
                <a:cs typeface="Verdana"/>
                <a:sym typeface="Verdana"/>
              </a:rPr>
              <a:t>&amp;</a:t>
            </a:r>
            <a:endParaRPr sz="3600" b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Expressions </a:t>
            </a:r>
            <a:r>
              <a:rPr lang="en" sz="3600" b="0">
                <a:latin typeface="Verdana"/>
                <a:ea typeface="Verdana"/>
                <a:cs typeface="Verdana"/>
                <a:sym typeface="Verdana"/>
              </a:rPr>
              <a:t> </a:t>
            </a:r>
            <a:endParaRPr sz="3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3" name="Google Shape;943;p94"/>
          <p:cNvSpPr txBox="1">
            <a:spLocks noGrp="1"/>
          </p:cNvSpPr>
          <p:nvPr>
            <p:ph type="body" idx="1"/>
          </p:nvPr>
        </p:nvSpPr>
        <p:spPr>
          <a:xfrm>
            <a:off x="4569600" y="2705550"/>
            <a:ext cx="4574400" cy="16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 sz="1800" i="1" u="sng">
                <a:latin typeface="Verdana"/>
                <a:ea typeface="Verdana"/>
                <a:cs typeface="Verdana"/>
                <a:sym typeface="Verdana"/>
              </a:rPr>
              <a:t>Expression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is a combination of values, variables &amp; operators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0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○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Need to be evaluated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0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○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Instructions to do calculations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1371600" lvl="2" indent="-317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■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Arithmetic, boolean, etc.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4" name="Google Shape;944;p94"/>
          <p:cNvSpPr txBox="1">
            <a:spLocks noGrp="1"/>
          </p:cNvSpPr>
          <p:nvPr>
            <p:ph type="body" idx="1"/>
          </p:nvPr>
        </p:nvSpPr>
        <p:spPr>
          <a:xfrm>
            <a:off x="4569600" y="906750"/>
            <a:ext cx="4574400" cy="16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 sz="1800" i="1" u="sng">
                <a:latin typeface="Verdana"/>
                <a:ea typeface="Verdana"/>
                <a:cs typeface="Verdana"/>
                <a:sym typeface="Verdana"/>
              </a:rPr>
              <a:t>Statement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is an instruction that Python can execute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0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○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Unit of code that has an effect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45" name="Google Shape;945;p94"/>
          <p:cNvPicPr preferRelativeResize="0"/>
          <p:nvPr/>
        </p:nvPicPr>
        <p:blipFill rotWithShape="1">
          <a:blip r:embed="rId3">
            <a:alphaModFix/>
          </a:blip>
          <a:srcRect r="26448"/>
          <a:stretch/>
        </p:blipFill>
        <p:spPr>
          <a:xfrm>
            <a:off x="898622" y="1913750"/>
            <a:ext cx="1023150" cy="245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9300" y="1913750"/>
            <a:ext cx="1124279" cy="24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1" name="Google Shape;951;p95"/>
          <p:cNvGraphicFramePr/>
          <p:nvPr/>
        </p:nvGraphicFramePr>
        <p:xfrm>
          <a:off x="791630" y="902291"/>
          <a:ext cx="7560725" cy="4023120"/>
        </p:xfrm>
        <a:graphic>
          <a:graphicData uri="http://schemas.openxmlformats.org/drawingml/2006/table">
            <a:tbl>
              <a:tblPr>
                <a:noFill/>
                <a:tableStyleId>{FBF3D6F8-220D-4C6A-AE3B-F64D4C3663D6}</a:tableStyleId>
              </a:tblPr>
              <a:tblGrid>
                <a:gridCol w="165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OPERATOR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MEANING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 two operands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Subtract right operand from the left operand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*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Multiply two operands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/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Divide left operand by the right operand 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(always results in float)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Modulus - remainder of the division 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of left operand by the right operand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//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Floor division - division that results into </a:t>
                      </a:r>
                      <a:b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 cut off the part after the period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**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Exponent - left operand is raised to 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power of the right operand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52" name="Google Shape;952;p95"/>
          <p:cNvSpPr txBox="1"/>
          <p:nvPr/>
        </p:nvSpPr>
        <p:spPr>
          <a:xfrm>
            <a:off x="2054400" y="220475"/>
            <a:ext cx="50352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Arithmetic Operators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96"/>
          <p:cNvSpPr txBox="1">
            <a:spLocks noGrp="1"/>
          </p:cNvSpPr>
          <p:nvPr>
            <p:ph type="title"/>
          </p:nvPr>
        </p:nvSpPr>
        <p:spPr>
          <a:xfrm>
            <a:off x="2894475" y="222374"/>
            <a:ext cx="5740800" cy="8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Arithmetic Operations</a:t>
            </a:r>
            <a:endParaRPr b="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8" name="Google Shape;958;p96"/>
          <p:cNvSpPr txBox="1">
            <a:spLocks noGrp="1"/>
          </p:cNvSpPr>
          <p:nvPr>
            <p:ph type="body" idx="1"/>
          </p:nvPr>
        </p:nvSpPr>
        <p:spPr>
          <a:xfrm>
            <a:off x="4643750" y="2802500"/>
            <a:ext cx="4373700" cy="16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Just like we have precedence of arithmetic operators in math, Python applies a certain order of evaluation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59" name="Google Shape;959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050" y="1102825"/>
            <a:ext cx="984400" cy="37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512" y="1277275"/>
            <a:ext cx="1438125" cy="10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97"/>
          <p:cNvSpPr txBox="1">
            <a:spLocks noGrp="1"/>
          </p:cNvSpPr>
          <p:nvPr>
            <p:ph type="ctrTitle"/>
          </p:nvPr>
        </p:nvSpPr>
        <p:spPr>
          <a:xfrm>
            <a:off x="446250" y="696650"/>
            <a:ext cx="8251500" cy="12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Verdana"/>
                <a:ea typeface="Verdana"/>
                <a:cs typeface="Verdana"/>
                <a:sym typeface="Verdana"/>
              </a:rPr>
              <a:t>Precedence - Order of Operations</a:t>
            </a:r>
            <a:endParaRPr b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6" name="Google Shape;966;p97"/>
          <p:cNvSpPr txBox="1">
            <a:spLocks noGrp="1"/>
          </p:cNvSpPr>
          <p:nvPr>
            <p:ph type="body" idx="1"/>
          </p:nvPr>
        </p:nvSpPr>
        <p:spPr>
          <a:xfrm>
            <a:off x="1445700" y="1455650"/>
            <a:ext cx="7532100" cy="22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Verdana"/>
                <a:ea typeface="Verdana"/>
                <a:cs typeface="Verdana"/>
                <a:sym typeface="Verdana"/>
              </a:rPr>
              <a:t> PEMDAS</a:t>
            </a:r>
            <a:endParaRPr sz="2000" b="1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Parenthesis</a:t>
            </a:r>
            <a:br>
              <a:rPr lang="en" sz="2000">
                <a:latin typeface="Verdana"/>
                <a:ea typeface="Verdana"/>
                <a:cs typeface="Verdana"/>
                <a:sym typeface="Verdana"/>
              </a:rPr>
            </a:br>
            <a:endParaRPr sz="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Exponentiation </a:t>
            </a:r>
            <a:br>
              <a:rPr lang="en" sz="2000">
                <a:latin typeface="Verdana"/>
                <a:ea typeface="Verdana"/>
                <a:cs typeface="Verdana"/>
                <a:sym typeface="Verdana"/>
              </a:rPr>
            </a:b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(right to left for multiple consecutive occurrences)</a:t>
            </a:r>
            <a:br>
              <a:rPr lang="en" sz="2000">
                <a:latin typeface="Verdana"/>
                <a:ea typeface="Verdana"/>
                <a:cs typeface="Verdana"/>
                <a:sym typeface="Verdana"/>
              </a:rPr>
            </a:br>
            <a:endParaRPr sz="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Multiplication &amp; Division </a:t>
            </a:r>
            <a:br>
              <a:rPr lang="en" sz="2000">
                <a:latin typeface="Verdana"/>
                <a:ea typeface="Verdana"/>
                <a:cs typeface="Verdana"/>
                <a:sym typeface="Verdana"/>
              </a:rPr>
            </a:br>
            <a:r>
              <a:rPr lang="en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(left to right for multiple consecutive occurrences)</a:t>
            </a:r>
            <a:br>
              <a:rPr lang="en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Addition &amp; Subtraction </a:t>
            </a:r>
            <a:br>
              <a:rPr lang="en" sz="2000">
                <a:latin typeface="Verdana"/>
                <a:ea typeface="Verdana"/>
                <a:cs typeface="Verdana"/>
                <a:sym typeface="Verdana"/>
              </a:rPr>
            </a:br>
            <a:r>
              <a:rPr lang="en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(left to right for multiple consecutive occurrences)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7" name="Google Shape;967;p97"/>
          <p:cNvSpPr txBox="1">
            <a:spLocks noGrp="1"/>
          </p:cNvSpPr>
          <p:nvPr>
            <p:ph type="body" idx="1"/>
          </p:nvPr>
        </p:nvSpPr>
        <p:spPr>
          <a:xfrm>
            <a:off x="105900" y="1596775"/>
            <a:ext cx="13398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highest</a:t>
            </a:r>
            <a:endParaRPr/>
          </a:p>
        </p:txBody>
      </p:sp>
      <p:cxnSp>
        <p:nvCxnSpPr>
          <p:cNvPr id="968" name="Google Shape;968;p97"/>
          <p:cNvCxnSpPr/>
          <p:nvPr/>
        </p:nvCxnSpPr>
        <p:spPr>
          <a:xfrm rot="10800000" flipH="1">
            <a:off x="210425" y="2086400"/>
            <a:ext cx="1235400" cy="234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9" name="Google Shape;969;p97"/>
          <p:cNvSpPr txBox="1">
            <a:spLocks noGrp="1"/>
          </p:cNvSpPr>
          <p:nvPr>
            <p:ph type="body" idx="1"/>
          </p:nvPr>
        </p:nvSpPr>
        <p:spPr>
          <a:xfrm>
            <a:off x="105838" y="4216850"/>
            <a:ext cx="13398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>
                <a:latin typeface="Verdana"/>
                <a:ea typeface="Verdana"/>
                <a:cs typeface="Verdana"/>
                <a:sym typeface="Verdana"/>
              </a:rPr>
              <a:t>lowest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70" name="Google Shape;970;p97"/>
          <p:cNvCxnSpPr/>
          <p:nvPr/>
        </p:nvCxnSpPr>
        <p:spPr>
          <a:xfrm rot="10800000" flipH="1">
            <a:off x="210363" y="4173075"/>
            <a:ext cx="1235400" cy="234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98"/>
          <p:cNvSpPr txBox="1">
            <a:spLocks noGrp="1"/>
          </p:cNvSpPr>
          <p:nvPr>
            <p:ph type="title"/>
          </p:nvPr>
        </p:nvSpPr>
        <p:spPr>
          <a:xfrm>
            <a:off x="305450" y="525950"/>
            <a:ext cx="26181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Estimate Population</a:t>
            </a:r>
            <a:endParaRPr sz="3600" b="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6" name="Google Shape;976;p98"/>
          <p:cNvSpPr txBox="1">
            <a:spLocks noGrp="1"/>
          </p:cNvSpPr>
          <p:nvPr>
            <p:ph type="body" idx="1"/>
          </p:nvPr>
        </p:nvSpPr>
        <p:spPr>
          <a:xfrm>
            <a:off x="110725" y="2157450"/>
            <a:ext cx="3477300" cy="28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going to estimate the population of Turkey based on the following data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79.51 million in 2016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 7 seconds, a birth happens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 13 seconds, a death happens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 35 seconds, a new immigrant comes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will the population be in 2020?</a:t>
            </a:r>
            <a:endParaRPr/>
          </a:p>
        </p:txBody>
      </p:sp>
      <p:sp>
        <p:nvSpPr>
          <p:cNvPr id="977" name="Google Shape;977;p98"/>
          <p:cNvSpPr txBox="1"/>
          <p:nvPr/>
        </p:nvSpPr>
        <p:spPr>
          <a:xfrm>
            <a:off x="4103875" y="608250"/>
            <a:ext cx="4744800" cy="3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Find the time elapsed between 2020 and 2016 in seconds</a:t>
            </a:r>
            <a:b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 = (2020-2016)*365*24*60*60</a:t>
            </a:r>
            <a:br>
              <a:rPr lang="en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Consider the rates</a:t>
            </a:r>
            <a:b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 = 79510000 + ⎣e/7⎦ - ⎣e/13⎦ + ⎣e/35⎦</a:t>
            </a:r>
            <a:b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8" name="Google Shape;978;p98"/>
          <p:cNvSpPr/>
          <p:nvPr/>
        </p:nvSpPr>
        <p:spPr>
          <a:xfrm>
            <a:off x="4454050" y="1395625"/>
            <a:ext cx="4176300" cy="670500"/>
          </a:xfrm>
          <a:prstGeom prst="ellipse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98"/>
          <p:cNvSpPr/>
          <p:nvPr/>
        </p:nvSpPr>
        <p:spPr>
          <a:xfrm>
            <a:off x="4103875" y="3557300"/>
            <a:ext cx="4523700" cy="670500"/>
          </a:xfrm>
          <a:prstGeom prst="ellipse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0" name="Google Shape;980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875" y="2208225"/>
            <a:ext cx="5061175" cy="6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Google Shape;981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3875" y="4306650"/>
            <a:ext cx="4991174" cy="56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1"/>
          <p:cNvSpPr txBox="1">
            <a:spLocks noGrp="1"/>
          </p:cNvSpPr>
          <p:nvPr>
            <p:ph type="title"/>
          </p:nvPr>
        </p:nvSpPr>
        <p:spPr>
          <a:xfrm>
            <a:off x="216575" y="428200"/>
            <a:ext cx="2620500" cy="43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latin typeface="Verdana"/>
                <a:ea typeface="Verdana"/>
                <a:cs typeface="Verdana"/>
                <a:sym typeface="Verdana"/>
              </a:rPr>
              <a:t>What’s a program?</a:t>
            </a:r>
            <a:endParaRPr sz="3600" b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8" name="Google Shape;608;p61"/>
          <p:cNvSpPr txBox="1">
            <a:spLocks noGrp="1"/>
          </p:cNvSpPr>
          <p:nvPr>
            <p:ph type="body" idx="1"/>
          </p:nvPr>
        </p:nvSpPr>
        <p:spPr>
          <a:xfrm>
            <a:off x="3356800" y="593900"/>
            <a:ext cx="5446800" cy="4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Basic instructions appear in about every programming language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0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>
                <a:latin typeface="Verdana"/>
                <a:ea typeface="Verdana"/>
                <a:cs typeface="Verdana"/>
                <a:sym typeface="Verdana"/>
              </a:rPr>
              <a:t>input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Get data from keyboard, file, etc.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0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>
                <a:latin typeface="Verdana"/>
                <a:ea typeface="Verdana"/>
                <a:cs typeface="Verdana"/>
                <a:sym typeface="Verdana"/>
              </a:rPr>
              <a:t>output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Display data on screen, file, etc.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0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>
                <a:latin typeface="Verdana"/>
                <a:ea typeface="Verdana"/>
                <a:cs typeface="Verdana"/>
                <a:sym typeface="Verdana"/>
              </a:rPr>
              <a:t>math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Perform basic mathematical operations (+, *, etc.)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0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>
                <a:latin typeface="Verdana"/>
                <a:ea typeface="Verdana"/>
                <a:cs typeface="Verdana"/>
                <a:sym typeface="Verdana"/>
              </a:rPr>
              <a:t>conditional execution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Check for certain conditions &amp; run the appropriate code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0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b="1">
                <a:latin typeface="Verdana"/>
                <a:ea typeface="Verdana"/>
                <a:cs typeface="Verdana"/>
                <a:sym typeface="Verdana"/>
              </a:rPr>
              <a:t>repetition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Perform some action repeatedly, usually with some variation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09" name="Google Shape;609;p61" descr="Image result for what is a progra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63" y="2317250"/>
            <a:ext cx="221932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6" name="Google Shape;986;p99"/>
          <p:cNvPicPr preferRelativeResize="0"/>
          <p:nvPr/>
        </p:nvPicPr>
        <p:blipFill rotWithShape="1">
          <a:blip r:embed="rId3">
            <a:alphaModFix/>
          </a:blip>
          <a:srcRect b="85399"/>
          <a:stretch/>
        </p:blipFill>
        <p:spPr>
          <a:xfrm>
            <a:off x="149000" y="273275"/>
            <a:ext cx="8846025" cy="67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Google Shape;987;p99"/>
          <p:cNvPicPr preferRelativeResize="0"/>
          <p:nvPr/>
        </p:nvPicPr>
        <p:blipFill rotWithShape="1">
          <a:blip r:embed="rId3">
            <a:alphaModFix/>
          </a:blip>
          <a:srcRect t="20203" b="65195"/>
          <a:stretch/>
        </p:blipFill>
        <p:spPr>
          <a:xfrm>
            <a:off x="149000" y="1202025"/>
            <a:ext cx="8846025" cy="67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99"/>
          <p:cNvPicPr preferRelativeResize="0"/>
          <p:nvPr/>
        </p:nvPicPr>
        <p:blipFill rotWithShape="1">
          <a:blip r:embed="rId3">
            <a:alphaModFix/>
          </a:blip>
          <a:srcRect t="40408" b="37772"/>
          <a:stretch/>
        </p:blipFill>
        <p:spPr>
          <a:xfrm>
            <a:off x="149000" y="2130775"/>
            <a:ext cx="8846025" cy="100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9" name="Google Shape;989;p99"/>
          <p:cNvPicPr preferRelativeResize="0"/>
          <p:nvPr/>
        </p:nvPicPr>
        <p:blipFill rotWithShape="1">
          <a:blip r:embed="rId3">
            <a:alphaModFix/>
          </a:blip>
          <a:srcRect t="71566"/>
          <a:stretch/>
        </p:blipFill>
        <p:spPr>
          <a:xfrm>
            <a:off x="149000" y="3563150"/>
            <a:ext cx="8846025" cy="130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4" name="Google Shape;99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75" y="933100"/>
            <a:ext cx="843915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Comments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0" name="Google Shape;1000;p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Hard to read larger &amp; complicated programs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Adding notes is a good idea - </a:t>
            </a:r>
            <a:r>
              <a:rPr lang="en" sz="2000" i="1" u="sng">
                <a:latin typeface="Verdana"/>
                <a:ea typeface="Verdana"/>
                <a:cs typeface="Verdana"/>
                <a:sym typeface="Verdana"/>
              </a:rPr>
              <a:t>comments</a:t>
            </a:r>
            <a:endParaRPr sz="2000" i="1" u="sng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○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To explain in natural language what the program is doing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Use of #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○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Everything from the symbol # to the end of the line is ignored </a:t>
            </a:r>
            <a:br>
              <a:rPr lang="en" sz="1800"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- no effect on execution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01" name="Google Shape;1001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138" y="3470500"/>
            <a:ext cx="522772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Google Shape;1002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13" y="4299050"/>
            <a:ext cx="8961576" cy="4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Comments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8" name="Google Shape;1008;p10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11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t is also possible to comment multiple lines at the same time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You can use triple-quotes (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'''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or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"""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○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Everything between triple-quotes will be commented out as below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09" name="Google Shape;1009;p102"/>
          <p:cNvPicPr preferRelativeResize="0"/>
          <p:nvPr/>
        </p:nvPicPr>
        <p:blipFill rotWithShape="1">
          <a:blip r:embed="rId3">
            <a:alphaModFix/>
          </a:blip>
          <a:srcRect b="21642"/>
          <a:stretch/>
        </p:blipFill>
        <p:spPr>
          <a:xfrm>
            <a:off x="1766000" y="2822200"/>
            <a:ext cx="5854125" cy="16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103"/>
          <p:cNvSpPr txBox="1"/>
          <p:nvPr/>
        </p:nvSpPr>
        <p:spPr>
          <a:xfrm>
            <a:off x="906025" y="446050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Outputs in Python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5" name="Google Shape;1015;p103"/>
          <p:cNvSpPr txBox="1"/>
          <p:nvPr/>
        </p:nvSpPr>
        <p:spPr>
          <a:xfrm>
            <a:off x="1806900" y="2560488"/>
            <a:ext cx="55302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We can also print it in a specific format </a:t>
            </a:r>
            <a:br>
              <a:rPr lang="en" sz="1800"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(for instance, </a:t>
            </a:r>
            <a:r>
              <a:rPr lang="en" sz="18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with only two decimal points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)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16" name="Google Shape;1016;p103"/>
          <p:cNvPicPr preferRelativeResize="0"/>
          <p:nvPr/>
        </p:nvPicPr>
        <p:blipFill rotWithShape="1">
          <a:blip r:embed="rId3">
            <a:alphaModFix/>
          </a:blip>
          <a:srcRect r="69396" b="44208"/>
          <a:stretch/>
        </p:blipFill>
        <p:spPr>
          <a:xfrm>
            <a:off x="906025" y="1687863"/>
            <a:ext cx="2705100" cy="48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103"/>
          <p:cNvPicPr preferRelativeResize="0"/>
          <p:nvPr/>
        </p:nvPicPr>
        <p:blipFill rotWithShape="1">
          <a:blip r:embed="rId4">
            <a:alphaModFix/>
          </a:blip>
          <a:srcRect b="59095"/>
          <a:stretch/>
        </p:blipFill>
        <p:spPr>
          <a:xfrm>
            <a:off x="906025" y="3708000"/>
            <a:ext cx="3972600" cy="3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8" name="Google Shape;1018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9450" y="1752812"/>
            <a:ext cx="2174934" cy="35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Google Shape;1019;p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8125" y="3698050"/>
            <a:ext cx="1504950" cy="34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0" name="Google Shape;1020;p103"/>
          <p:cNvCxnSpPr/>
          <p:nvPr/>
        </p:nvCxnSpPr>
        <p:spPr>
          <a:xfrm>
            <a:off x="3963787" y="1928963"/>
            <a:ext cx="1413000" cy="45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1" name="Google Shape;1021;p103"/>
          <p:cNvCxnSpPr/>
          <p:nvPr/>
        </p:nvCxnSpPr>
        <p:spPr>
          <a:xfrm>
            <a:off x="5051875" y="3867238"/>
            <a:ext cx="1413000" cy="45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Google Shape;1026;p104"/>
          <p:cNvGraphicFramePr/>
          <p:nvPr/>
        </p:nvGraphicFramePr>
        <p:xfrm>
          <a:off x="2373142" y="1266666"/>
          <a:ext cx="4397775" cy="3429000"/>
        </p:xfrm>
        <a:graphic>
          <a:graphicData uri="http://schemas.openxmlformats.org/drawingml/2006/table">
            <a:tbl>
              <a:tblPr>
                <a:noFill/>
                <a:tableStyleId>{FBF3D6F8-220D-4C6A-AE3B-F64D4C3663D6}</a:tableStyleId>
              </a:tblPr>
              <a:tblGrid>
                <a:gridCol w="132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OPERATOR</a:t>
                      </a:r>
                      <a:endParaRPr sz="12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EXAMPLE</a:t>
                      </a:r>
                      <a:endParaRPr sz="12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EQUIVALENT TO</a:t>
                      </a:r>
                      <a:endParaRPr sz="12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=</a:t>
                      </a:r>
                      <a:endParaRPr sz="12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= 5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= 5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+=</a:t>
                      </a:r>
                      <a:endParaRPr sz="12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x+=5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= x + 5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-=</a:t>
                      </a:r>
                      <a:endParaRPr sz="12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x-=5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= x - 5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*=</a:t>
                      </a:r>
                      <a:endParaRPr sz="12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x*=5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= x * 5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/=</a:t>
                      </a:r>
                      <a:endParaRPr sz="12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x/=5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= x / 5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%=</a:t>
                      </a:r>
                      <a:endParaRPr sz="12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x%=5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= x % 5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//=</a:t>
                      </a:r>
                      <a:endParaRPr sz="12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x//=5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= x // 5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**=</a:t>
                      </a:r>
                      <a:endParaRPr sz="1200"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x**=5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x = x ** 5</a:t>
                      </a:r>
                      <a:endParaRPr sz="12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27" name="Google Shape;1027;p104"/>
          <p:cNvSpPr txBox="1"/>
          <p:nvPr/>
        </p:nvSpPr>
        <p:spPr>
          <a:xfrm>
            <a:off x="1893913" y="372875"/>
            <a:ext cx="53562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Assignment Operators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106"/>
          <p:cNvSpPr txBox="1">
            <a:spLocks noGrp="1"/>
          </p:cNvSpPr>
          <p:nvPr>
            <p:ph type="title"/>
          </p:nvPr>
        </p:nvSpPr>
        <p:spPr>
          <a:xfrm>
            <a:off x="516750" y="162825"/>
            <a:ext cx="3802500" cy="14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Values &amp; Types </a:t>
            </a:r>
            <a:r>
              <a:rPr lang="en" sz="3600" b="0">
                <a:latin typeface="Verdana"/>
                <a:ea typeface="Verdana"/>
                <a:cs typeface="Verdana"/>
                <a:sym typeface="Verdana"/>
              </a:rPr>
              <a:t> </a:t>
            </a:r>
            <a:endParaRPr sz="3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9" name="Google Shape;1039;p106"/>
          <p:cNvSpPr txBox="1">
            <a:spLocks noGrp="1"/>
          </p:cNvSpPr>
          <p:nvPr>
            <p:ph type="body" idx="1"/>
          </p:nvPr>
        </p:nvSpPr>
        <p:spPr>
          <a:xfrm>
            <a:off x="4569600" y="906750"/>
            <a:ext cx="4574400" cy="34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lang="en" sz="1800" i="1" u="sng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is one of the basic things a program works with</a:t>
            </a:r>
            <a:endParaRPr sz="18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0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Char char="○"/>
            </a:pPr>
            <a:r>
              <a:rPr lang="en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Like a letter or a word</a:t>
            </a:r>
            <a:br>
              <a:rPr lang="en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Each value belongs to a </a:t>
            </a:r>
            <a:r>
              <a:rPr lang="en" sz="1800" i="1" u="sng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type</a:t>
            </a:r>
            <a:endParaRPr sz="1800" i="1" u="sng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0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Char char="○"/>
            </a:pPr>
            <a:r>
              <a:rPr lang="en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int - integer</a:t>
            </a:r>
            <a:endParaRPr sz="1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0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Char char="○"/>
            </a:pPr>
            <a:r>
              <a:rPr lang="en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float - floating point (</a:t>
            </a:r>
            <a:r>
              <a:rPr lang="en" sz="1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real numbers</a:t>
            </a:r>
            <a:r>
              <a:rPr lang="en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30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Char char="○"/>
            </a:pPr>
            <a:r>
              <a:rPr lang="en"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str - string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40" name="Google Shape;1040;p106" descr="Image result for python variable typ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81" y="2011125"/>
            <a:ext cx="4066450" cy="21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07"/>
          <p:cNvSpPr txBox="1">
            <a:spLocks noGrp="1"/>
          </p:cNvSpPr>
          <p:nvPr>
            <p:ph type="title" idx="4294967295"/>
          </p:nvPr>
        </p:nvSpPr>
        <p:spPr>
          <a:xfrm>
            <a:off x="291875" y="406900"/>
            <a:ext cx="39780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String as a Type </a:t>
            </a:r>
            <a:endParaRPr sz="3600" b="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6" name="Google Shape;1046;p107"/>
          <p:cNvSpPr txBox="1">
            <a:spLocks noGrp="1"/>
          </p:cNvSpPr>
          <p:nvPr>
            <p:ph type="body" idx="4294967295"/>
          </p:nvPr>
        </p:nvSpPr>
        <p:spPr>
          <a:xfrm>
            <a:off x="291875" y="1219900"/>
            <a:ext cx="5676000" cy="4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Cannot perform subtraction and division!</a:t>
            </a:r>
            <a:br>
              <a:rPr lang="en" sz="20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20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 sz="20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7" name="Google Shape;1047;p107"/>
          <p:cNvSpPr/>
          <p:nvPr/>
        </p:nvSpPr>
        <p:spPr>
          <a:xfrm>
            <a:off x="6957075" y="1944575"/>
            <a:ext cx="1549500" cy="70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INVALID</a:t>
            </a:r>
            <a:endParaRPr sz="2000" b="1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8" name="Google Shape;1048;p107"/>
          <p:cNvSpPr/>
          <p:nvPr/>
        </p:nvSpPr>
        <p:spPr>
          <a:xfrm>
            <a:off x="6957075" y="3319550"/>
            <a:ext cx="1549500" cy="70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INVALID</a:t>
            </a:r>
            <a:endParaRPr sz="2000" b="1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49" name="Google Shape;1049;p107"/>
          <p:cNvPicPr preferRelativeResize="0"/>
          <p:nvPr/>
        </p:nvPicPr>
        <p:blipFill rotWithShape="1">
          <a:blip r:embed="rId3">
            <a:alphaModFix/>
          </a:blip>
          <a:srcRect b="52121"/>
          <a:stretch/>
        </p:blipFill>
        <p:spPr>
          <a:xfrm>
            <a:off x="725425" y="1692400"/>
            <a:ext cx="5912949" cy="162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107"/>
          <p:cNvPicPr preferRelativeResize="0"/>
          <p:nvPr/>
        </p:nvPicPr>
        <p:blipFill rotWithShape="1">
          <a:blip r:embed="rId3">
            <a:alphaModFix/>
          </a:blip>
          <a:srcRect t="52121"/>
          <a:stretch/>
        </p:blipFill>
        <p:spPr>
          <a:xfrm>
            <a:off x="725425" y="3463725"/>
            <a:ext cx="5912949" cy="16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5" name="Google Shape;1055;p108"/>
          <p:cNvPicPr preferRelativeResize="0"/>
          <p:nvPr/>
        </p:nvPicPr>
        <p:blipFill rotWithShape="1">
          <a:blip r:embed="rId3">
            <a:alphaModFix/>
          </a:blip>
          <a:srcRect r="19672" b="52308"/>
          <a:stretch/>
        </p:blipFill>
        <p:spPr>
          <a:xfrm>
            <a:off x="444275" y="2010575"/>
            <a:ext cx="1698525" cy="10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Google Shape;1056;p108"/>
          <p:cNvSpPr txBox="1">
            <a:spLocks noGrp="1"/>
          </p:cNvSpPr>
          <p:nvPr>
            <p:ph type="title" idx="4294967295"/>
          </p:nvPr>
        </p:nvSpPr>
        <p:spPr>
          <a:xfrm>
            <a:off x="291875" y="406900"/>
            <a:ext cx="39780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String as a Type </a:t>
            </a:r>
            <a:endParaRPr sz="3600" b="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7" name="Google Shape;1057;p108"/>
          <p:cNvSpPr txBox="1">
            <a:spLocks noGrp="1"/>
          </p:cNvSpPr>
          <p:nvPr>
            <p:ph type="body" idx="4294967295"/>
          </p:nvPr>
        </p:nvSpPr>
        <p:spPr>
          <a:xfrm>
            <a:off x="291875" y="1219900"/>
            <a:ext cx="5676000" cy="4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Can perform addition and multiplication!</a:t>
            </a:r>
            <a:br>
              <a:rPr lang="en" sz="20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20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 sz="20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8" name="Google Shape;1058;p108"/>
          <p:cNvSpPr txBox="1">
            <a:spLocks noGrp="1"/>
          </p:cNvSpPr>
          <p:nvPr>
            <p:ph type="body" idx="4294967295"/>
          </p:nvPr>
        </p:nvSpPr>
        <p:spPr>
          <a:xfrm>
            <a:off x="3571125" y="1987800"/>
            <a:ext cx="5232000" cy="4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Indeed, concatenation and repetition!</a:t>
            </a:r>
            <a:endParaRPr sz="20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59" name="Google Shape;1059;p108"/>
          <p:cNvPicPr preferRelativeResize="0"/>
          <p:nvPr/>
        </p:nvPicPr>
        <p:blipFill rotWithShape="1">
          <a:blip r:embed="rId3">
            <a:alphaModFix/>
          </a:blip>
          <a:srcRect t="52308" r="19672"/>
          <a:stretch/>
        </p:blipFill>
        <p:spPr>
          <a:xfrm>
            <a:off x="444275" y="3109875"/>
            <a:ext cx="1698525" cy="10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108"/>
          <p:cNvSpPr/>
          <p:nvPr/>
        </p:nvSpPr>
        <p:spPr>
          <a:xfrm>
            <a:off x="1835375" y="2658950"/>
            <a:ext cx="1549500" cy="70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VALID</a:t>
            </a:r>
            <a:endParaRPr sz="2000" b="1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61" name="Google Shape;1061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6435" y="3362450"/>
            <a:ext cx="6337964" cy="1712962"/>
          </a:xfrm>
          <a:prstGeom prst="rect">
            <a:avLst/>
          </a:prstGeom>
          <a:noFill/>
          <a:ln>
            <a:noFill/>
          </a:ln>
        </p:spPr>
      </p:pic>
      <p:sp>
        <p:nvSpPr>
          <p:cNvPr id="1062" name="Google Shape;1062;p108"/>
          <p:cNvSpPr/>
          <p:nvPr/>
        </p:nvSpPr>
        <p:spPr>
          <a:xfrm>
            <a:off x="7497687" y="4286925"/>
            <a:ext cx="1549500" cy="70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INVALID</a:t>
            </a:r>
            <a:endParaRPr sz="2000" b="1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09"/>
          <p:cNvSpPr txBox="1">
            <a:spLocks noGrp="1"/>
          </p:cNvSpPr>
          <p:nvPr>
            <p:ph type="title"/>
          </p:nvPr>
        </p:nvSpPr>
        <p:spPr>
          <a:xfrm>
            <a:off x="305450" y="525950"/>
            <a:ext cx="26181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i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Estimate Population</a:t>
            </a:r>
            <a:endParaRPr sz="3600" b="0" i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8" name="Google Shape;1068;p109"/>
          <p:cNvSpPr txBox="1">
            <a:spLocks noGrp="1"/>
          </p:cNvSpPr>
          <p:nvPr>
            <p:ph type="body" idx="1"/>
          </p:nvPr>
        </p:nvSpPr>
        <p:spPr>
          <a:xfrm>
            <a:off x="110725" y="2157450"/>
            <a:ext cx="3477300" cy="28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going to estimate the population of Turkey based on the following data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79.51 million in 2016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 7 seconds, a birth happens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 13 seconds, a death happens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 35 seconds, a new immigrant comes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will the population be in 2020?</a:t>
            </a:r>
            <a:endParaRPr/>
          </a:p>
        </p:txBody>
      </p:sp>
      <p:sp>
        <p:nvSpPr>
          <p:cNvPr id="1069" name="Google Shape;1069;p109"/>
          <p:cNvSpPr txBox="1"/>
          <p:nvPr/>
        </p:nvSpPr>
        <p:spPr>
          <a:xfrm>
            <a:off x="4072250" y="1665050"/>
            <a:ext cx="4744800" cy="3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Verdana"/>
                <a:ea typeface="Verdana"/>
                <a:cs typeface="Verdana"/>
                <a:sym typeface="Verdana"/>
              </a:rPr>
              <a:t>You have two variables at the </a:t>
            </a:r>
            <a:br>
              <a:rPr lang="en" sz="1800">
                <a:solidFill>
                  <a:srgbClr val="61616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16161"/>
                </a:solidFill>
                <a:latin typeface="Verdana"/>
                <a:ea typeface="Verdana"/>
                <a:cs typeface="Verdana"/>
                <a:sym typeface="Verdana"/>
              </a:rPr>
              <a:t>end with the following values:</a:t>
            </a:r>
            <a:endParaRPr sz="1800">
              <a:solidFill>
                <a:srgbClr val="61616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616161"/>
                </a:solidFill>
                <a:latin typeface="Verdana"/>
                <a:ea typeface="Verdana"/>
                <a:cs typeface="Verdana"/>
                <a:sym typeface="Verdana"/>
              </a:rPr>
              <a:t>end_year = 2020</a:t>
            </a:r>
            <a:endParaRPr sz="1600">
              <a:solidFill>
                <a:srgbClr val="61616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rgbClr val="616161"/>
                </a:solidFill>
                <a:latin typeface="Verdana"/>
                <a:ea typeface="Verdana"/>
                <a:cs typeface="Verdana"/>
                <a:sym typeface="Verdana"/>
              </a:rPr>
              <a:t>population = 91431301 </a:t>
            </a:r>
            <a:endParaRPr sz="1600">
              <a:solidFill>
                <a:srgbClr val="61616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616161"/>
                </a:solidFill>
                <a:latin typeface="Verdana"/>
                <a:ea typeface="Verdana"/>
                <a:cs typeface="Verdana"/>
                <a:sym typeface="Verdana"/>
              </a:rPr>
              <a:t>How would you print </a:t>
            </a:r>
            <a:br>
              <a:rPr lang="en" sz="1800">
                <a:solidFill>
                  <a:srgbClr val="61616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1616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br>
              <a:rPr lang="en" sz="1800">
                <a:solidFill>
                  <a:srgbClr val="61616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1616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" sz="2000" i="1">
                <a:solidFill>
                  <a:srgbClr val="616161"/>
                </a:solidFill>
                <a:latin typeface="Verdana"/>
                <a:ea typeface="Verdana"/>
                <a:cs typeface="Verdana"/>
                <a:sym typeface="Verdana"/>
              </a:rPr>
              <a:t>"The estimated population will </a:t>
            </a:r>
            <a:br>
              <a:rPr lang="en" sz="2000" i="1">
                <a:solidFill>
                  <a:srgbClr val="61616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2000" i="1">
                <a:solidFill>
                  <a:srgbClr val="616161"/>
                </a:solidFill>
                <a:latin typeface="Verdana"/>
                <a:ea typeface="Verdana"/>
                <a:cs typeface="Verdana"/>
                <a:sym typeface="Verdana"/>
              </a:rPr>
              <a:t>	be 91431301 in 2020."</a:t>
            </a:r>
            <a:endParaRPr sz="2000" i="1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0" name="Google Shape;1070;p109"/>
          <p:cNvSpPr txBox="1"/>
          <p:nvPr/>
        </p:nvSpPr>
        <p:spPr>
          <a:xfrm>
            <a:off x="4443050" y="650650"/>
            <a:ext cx="43740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Outputs in Python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7"/>
          <p:cNvSpPr txBox="1">
            <a:spLocks noGrp="1"/>
          </p:cNvSpPr>
          <p:nvPr>
            <p:ph type="title"/>
          </p:nvPr>
        </p:nvSpPr>
        <p:spPr>
          <a:xfrm>
            <a:off x="185350" y="352000"/>
            <a:ext cx="82722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 Longer Program in the editor...</a:t>
            </a:r>
            <a:endParaRPr sz="3600" b="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0" name="Google Shape;650;p67"/>
          <p:cNvSpPr/>
          <p:nvPr/>
        </p:nvSpPr>
        <p:spPr>
          <a:xfrm flipH="1">
            <a:off x="799625" y="2704625"/>
            <a:ext cx="7124400" cy="1744800"/>
          </a:xfrm>
          <a:prstGeom prst="bentUpArrow">
            <a:avLst>
              <a:gd name="adj1" fmla="val 25000"/>
              <a:gd name="adj2" fmla="val 19459"/>
              <a:gd name="adj3" fmla="val 2438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Every line starts at column 1 (i.e. no space at the beginning of the lines)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67"/>
          <p:cNvSpPr/>
          <p:nvPr/>
        </p:nvSpPr>
        <p:spPr>
          <a:xfrm flipH="1">
            <a:off x="2930750" y="3317825"/>
            <a:ext cx="4626300" cy="518400"/>
          </a:xfrm>
          <a:prstGeom prst="homePlate">
            <a:avLst>
              <a:gd name="adj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Code lines are executed in the given order!</a:t>
            </a:r>
            <a:endParaRPr b="1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52" name="Google Shape;65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00" y="1565850"/>
            <a:ext cx="5640900" cy="1138775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67"/>
          <p:cNvSpPr/>
          <p:nvPr/>
        </p:nvSpPr>
        <p:spPr>
          <a:xfrm flipH="1">
            <a:off x="5665550" y="2312550"/>
            <a:ext cx="3336600" cy="5184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Every code is on a separate line.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10"/>
          <p:cNvSpPr txBox="1">
            <a:spLocks noGrp="1"/>
          </p:cNvSpPr>
          <p:nvPr>
            <p:ph type="title"/>
          </p:nvPr>
        </p:nvSpPr>
        <p:spPr>
          <a:xfrm>
            <a:off x="1178925" y="380850"/>
            <a:ext cx="7620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0" i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"The estimated population will be 91.43 million in 2020."</a:t>
            </a:r>
            <a:endParaRPr b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6" name="Google Shape;1076;p110"/>
          <p:cNvSpPr/>
          <p:nvPr/>
        </p:nvSpPr>
        <p:spPr>
          <a:xfrm>
            <a:off x="1305300" y="3839900"/>
            <a:ext cx="5040300" cy="548100"/>
          </a:xfrm>
          <a:prstGeom prst="rect">
            <a:avLst/>
          </a:prstGeom>
          <a:solidFill>
            <a:srgbClr val="F4CCCC"/>
          </a:solidFill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Any difference among the outputs?</a:t>
            </a:r>
            <a:endParaRPr sz="20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77" name="Google Shape;1077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25" y="1311544"/>
            <a:ext cx="9144000" cy="24550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110"/>
          <p:cNvGrpSpPr/>
          <p:nvPr/>
        </p:nvGrpSpPr>
        <p:grpSpPr>
          <a:xfrm>
            <a:off x="4268250" y="1858175"/>
            <a:ext cx="1845792" cy="1836143"/>
            <a:chOff x="4297802" y="2094705"/>
            <a:chExt cx="957212" cy="1294152"/>
          </a:xfrm>
        </p:grpSpPr>
        <p:sp>
          <p:nvSpPr>
            <p:cNvPr id="1079" name="Google Shape;1079;p110"/>
            <p:cNvSpPr/>
            <p:nvPr/>
          </p:nvSpPr>
          <p:spPr>
            <a:xfrm>
              <a:off x="4888706" y="3134457"/>
              <a:ext cx="306900" cy="254400"/>
            </a:xfrm>
            <a:prstGeom prst="rect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10"/>
            <p:cNvSpPr/>
            <p:nvPr/>
          </p:nvSpPr>
          <p:spPr>
            <a:xfrm>
              <a:off x="4888714" y="2362608"/>
              <a:ext cx="366300" cy="254400"/>
            </a:xfrm>
            <a:prstGeom prst="rect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10"/>
            <p:cNvSpPr/>
            <p:nvPr/>
          </p:nvSpPr>
          <p:spPr>
            <a:xfrm>
              <a:off x="4297802" y="2094705"/>
              <a:ext cx="180600" cy="254400"/>
            </a:xfrm>
            <a:prstGeom prst="rect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10"/>
            <p:cNvSpPr/>
            <p:nvPr/>
          </p:nvSpPr>
          <p:spPr>
            <a:xfrm>
              <a:off x="4297803" y="2786029"/>
              <a:ext cx="241800" cy="254400"/>
            </a:xfrm>
            <a:prstGeom prst="rect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11"/>
          <p:cNvSpPr txBox="1">
            <a:spLocks noGrp="1"/>
          </p:cNvSpPr>
          <p:nvPr>
            <p:ph type="title"/>
          </p:nvPr>
        </p:nvSpPr>
        <p:spPr>
          <a:xfrm>
            <a:off x="1178925" y="380850"/>
            <a:ext cx="7620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0" i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"The estimated population will be 91.43 million in 2020."</a:t>
            </a:r>
            <a:endParaRPr b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8" name="Google Shape;1088;p111"/>
          <p:cNvSpPr txBox="1"/>
          <p:nvPr/>
        </p:nvSpPr>
        <p:spPr>
          <a:xfrm>
            <a:off x="6838950" y="4684200"/>
            <a:ext cx="23049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population2.py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9" name="Google Shape;1089;p111"/>
          <p:cNvSpPr txBox="1"/>
          <p:nvPr/>
        </p:nvSpPr>
        <p:spPr>
          <a:xfrm>
            <a:off x="269300" y="3892850"/>
            <a:ext cx="52353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You can only sum (or append) </a:t>
            </a:r>
            <a:r>
              <a:rPr lang="en" sz="1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same data types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90" name="Google Shape;1090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475" y="1390650"/>
            <a:ext cx="6721043" cy="23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12"/>
          <p:cNvSpPr txBox="1">
            <a:spLocks noGrp="1"/>
          </p:cNvSpPr>
          <p:nvPr>
            <p:ph type="title"/>
          </p:nvPr>
        </p:nvSpPr>
        <p:spPr>
          <a:xfrm>
            <a:off x="291875" y="178300"/>
            <a:ext cx="3978000" cy="13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Type Casting (Type Conversion)</a:t>
            </a:r>
            <a:endParaRPr sz="3200" b="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6" name="Google Shape;1096;p112"/>
          <p:cNvSpPr txBox="1">
            <a:spLocks noGrp="1"/>
          </p:cNvSpPr>
          <p:nvPr>
            <p:ph type="body" idx="1"/>
          </p:nvPr>
        </p:nvSpPr>
        <p:spPr>
          <a:xfrm>
            <a:off x="341100" y="1854950"/>
            <a:ext cx="3928800" cy="27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rgbClr val="212121"/>
                </a:solidFill>
                <a:latin typeface="Verdana"/>
                <a:ea typeface="Verdana"/>
                <a:cs typeface="Verdana"/>
                <a:sym typeface="Verdana"/>
              </a:rPr>
              <a:t>To convert between types you simply use the type name as a function</a:t>
            </a:r>
            <a:br>
              <a:rPr lang="en" sz="1800">
                <a:solidFill>
                  <a:srgbClr val="21212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solidFill>
                <a:srgbClr val="21212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rgbClr val="212121"/>
                </a:solidFill>
                <a:latin typeface="Verdana"/>
                <a:ea typeface="Verdana"/>
                <a:cs typeface="Verdana"/>
                <a:sym typeface="Verdana"/>
              </a:rPr>
              <a:t>The value should </a:t>
            </a:r>
            <a:br>
              <a:rPr lang="en" sz="1800">
                <a:solidFill>
                  <a:srgbClr val="21212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212121"/>
                </a:solidFill>
                <a:latin typeface="Verdana"/>
                <a:ea typeface="Verdana"/>
                <a:cs typeface="Verdana"/>
                <a:sym typeface="Verdana"/>
              </a:rPr>
              <a:t>be convertible</a:t>
            </a:r>
            <a:br>
              <a:rPr lang="en" sz="1800">
                <a:solidFill>
                  <a:srgbClr val="21212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solidFill>
                <a:srgbClr val="21212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ord() is inverse of chr()</a:t>
            </a:r>
            <a:endParaRPr sz="18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97" name="Google Shape;1097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550" y="738200"/>
            <a:ext cx="4286024" cy="43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113"/>
          <p:cNvSpPr txBox="1">
            <a:spLocks noGrp="1"/>
          </p:cNvSpPr>
          <p:nvPr>
            <p:ph type="title"/>
          </p:nvPr>
        </p:nvSpPr>
        <p:spPr>
          <a:xfrm>
            <a:off x="305450" y="525950"/>
            <a:ext cx="26181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i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Estimate Population</a:t>
            </a:r>
            <a:endParaRPr sz="3600" b="0" i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3" name="Google Shape;1103;p113"/>
          <p:cNvSpPr txBox="1">
            <a:spLocks noGrp="1"/>
          </p:cNvSpPr>
          <p:nvPr>
            <p:ph type="body" idx="1"/>
          </p:nvPr>
        </p:nvSpPr>
        <p:spPr>
          <a:xfrm>
            <a:off x="110725" y="2157450"/>
            <a:ext cx="3477300" cy="28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going to estimate the population of Turkey based on the following data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79.51 million in 2016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 7 seconds, a birth happens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 13 seconds, a death happens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 35 seconds, a new immigrant comes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will the population be in 2020?</a:t>
            </a:r>
            <a:endParaRPr/>
          </a:p>
        </p:txBody>
      </p:sp>
      <p:sp>
        <p:nvSpPr>
          <p:cNvPr id="1104" name="Google Shape;1104;p113"/>
          <p:cNvSpPr txBox="1"/>
          <p:nvPr/>
        </p:nvSpPr>
        <p:spPr>
          <a:xfrm>
            <a:off x="4030975" y="2157450"/>
            <a:ext cx="46590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16161"/>
                </a:solidFill>
                <a:latin typeface="Verdana"/>
                <a:ea typeface="Verdana"/>
                <a:cs typeface="Verdana"/>
                <a:sym typeface="Verdana"/>
              </a:rPr>
              <a:t>What about getting the </a:t>
            </a:r>
            <a:r>
              <a:rPr lang="en" sz="2000" i="1">
                <a:solidFill>
                  <a:srgbClr val="616161"/>
                </a:solidFill>
                <a:latin typeface="Verdana"/>
                <a:ea typeface="Verdana"/>
                <a:cs typeface="Verdana"/>
                <a:sym typeface="Verdana"/>
              </a:rPr>
              <a:t>end_year</a:t>
            </a:r>
            <a:r>
              <a:rPr lang="en" sz="2000">
                <a:solidFill>
                  <a:srgbClr val="616161"/>
                </a:solidFill>
                <a:latin typeface="Verdana"/>
                <a:ea typeface="Verdana"/>
                <a:cs typeface="Verdana"/>
                <a:sym typeface="Verdana"/>
              </a:rPr>
              <a:t> variable from the user?</a:t>
            </a:r>
            <a:endParaRPr sz="2000">
              <a:solidFill>
                <a:srgbClr val="61616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i="1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5" name="Google Shape;1105;p113"/>
          <p:cNvSpPr txBox="1"/>
          <p:nvPr/>
        </p:nvSpPr>
        <p:spPr>
          <a:xfrm>
            <a:off x="4443050" y="650650"/>
            <a:ext cx="43740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Inputs in Python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14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latin typeface="Verdana"/>
                <a:ea typeface="Verdana"/>
                <a:cs typeface="Verdana"/>
                <a:sym typeface="Verdana"/>
              </a:rPr>
              <a:t>Inputs in Python</a:t>
            </a:r>
            <a:endParaRPr sz="3600" b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1" name="Google Shape;1111;p114"/>
          <p:cNvSpPr txBox="1">
            <a:spLocks noGrp="1"/>
          </p:cNvSpPr>
          <p:nvPr>
            <p:ph type="body" idx="1"/>
          </p:nvPr>
        </p:nvSpPr>
        <p:spPr>
          <a:xfrm>
            <a:off x="0" y="1947075"/>
            <a:ext cx="4347600" cy="29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What if we want to get the value of the variable </a:t>
            </a:r>
            <a:r>
              <a:rPr lang="en" sz="1400" i="1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end_year</a:t>
            </a:r>
            <a:r>
              <a:rPr lang="en" sz="1400" i="1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from the user? </a:t>
            </a:r>
            <a:br>
              <a:rPr lang="en" sz="1400">
                <a:latin typeface="Verdana"/>
                <a:ea typeface="Verdana"/>
                <a:cs typeface="Verdana"/>
                <a:sym typeface="Verdana"/>
              </a:rPr>
            </a:b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input()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is used to get the info  from user</a:t>
            </a:r>
            <a:br>
              <a:rPr lang="en" sz="1400">
                <a:latin typeface="Verdana"/>
                <a:ea typeface="Verdana"/>
                <a:cs typeface="Verdana"/>
                <a:sym typeface="Verdana"/>
              </a:rPr>
            </a:b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If </a:t>
            </a: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input()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is called, the program flow will stop until the user has given an input</a:t>
            </a:r>
            <a:br>
              <a:rPr lang="en" sz="1400">
                <a:latin typeface="Verdana"/>
                <a:ea typeface="Verdana"/>
                <a:cs typeface="Verdana"/>
                <a:sym typeface="Verdana"/>
              </a:rPr>
            </a:b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The text of the optional parameter, </a:t>
            </a:r>
            <a:br>
              <a:rPr lang="en" sz="1400"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i.e. prompt, will be printed on screen</a:t>
            </a:r>
            <a:br>
              <a:rPr lang="en" sz="1400">
                <a:latin typeface="Verdana"/>
                <a:ea typeface="Verdana"/>
                <a:cs typeface="Verdana"/>
                <a:sym typeface="Verdana"/>
              </a:rPr>
            </a:b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input()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takes only 1 parameter </a:t>
            </a:r>
            <a:br>
              <a:rPr lang="en" sz="1400"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- of type string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2" name="Google Shape;1112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601" y="0"/>
            <a:ext cx="48002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115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latin typeface="Verdana"/>
                <a:ea typeface="Verdana"/>
                <a:cs typeface="Verdana"/>
                <a:sym typeface="Verdana"/>
              </a:rPr>
              <a:t>Inputs in Python</a:t>
            </a:r>
            <a:endParaRPr sz="3600" b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8" name="Google Shape;1118;p115"/>
          <p:cNvSpPr txBox="1">
            <a:spLocks noGrp="1"/>
          </p:cNvSpPr>
          <p:nvPr>
            <p:ph type="body" idx="1"/>
          </p:nvPr>
        </p:nvSpPr>
        <p:spPr>
          <a:xfrm>
            <a:off x="0" y="2195050"/>
            <a:ext cx="4299600" cy="22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User input will be returned as </a:t>
            </a:r>
            <a:br>
              <a:rPr lang="en" sz="1800"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lang="en" sz="18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string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 without any changes </a:t>
            </a:r>
            <a:br>
              <a:rPr lang="en" sz="1800">
                <a:latin typeface="Verdana"/>
                <a:ea typeface="Verdana"/>
                <a:cs typeface="Verdana"/>
                <a:sym typeface="Verdana"/>
              </a:rPr>
            </a:b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We need to use </a:t>
            </a:r>
            <a:r>
              <a:rPr lang="en" sz="18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type casting </a:t>
            </a: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when input is required to be transformed into another type 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9" name="Google Shape;1119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000" y="3974700"/>
            <a:ext cx="4518800" cy="91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120" name="Google Shape;1120;p115"/>
          <p:cNvSpPr/>
          <p:nvPr/>
        </p:nvSpPr>
        <p:spPr>
          <a:xfrm>
            <a:off x="8102699" y="4575227"/>
            <a:ext cx="970500" cy="42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  VALID</a:t>
            </a:r>
            <a:endParaRPr sz="1200" b="1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21" name="Google Shape;1121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9001" y="2057950"/>
            <a:ext cx="4518800" cy="1027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2" name="Google Shape;1122;p115"/>
          <p:cNvGrpSpPr/>
          <p:nvPr/>
        </p:nvGrpSpPr>
        <p:grpSpPr>
          <a:xfrm>
            <a:off x="5110800" y="2708313"/>
            <a:ext cx="3962400" cy="1266375"/>
            <a:chOff x="5110800" y="2541525"/>
            <a:chExt cx="3962400" cy="1266375"/>
          </a:xfrm>
        </p:grpSpPr>
        <p:sp>
          <p:nvSpPr>
            <p:cNvPr id="1123" name="Google Shape;1123;p115"/>
            <p:cNvSpPr/>
            <p:nvPr/>
          </p:nvSpPr>
          <p:spPr>
            <a:xfrm>
              <a:off x="8023200" y="2541525"/>
              <a:ext cx="1050000" cy="507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980000"/>
                  </a:solidFill>
                  <a:latin typeface="Verdana"/>
                  <a:ea typeface="Verdana"/>
                  <a:cs typeface="Verdana"/>
                  <a:sym typeface="Verdana"/>
                </a:rPr>
                <a:t>INVALID</a:t>
              </a:r>
              <a:endParaRPr sz="1200" b="1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24" name="Google Shape;1124;p115"/>
            <p:cNvSpPr txBox="1"/>
            <p:nvPr/>
          </p:nvSpPr>
          <p:spPr>
            <a:xfrm>
              <a:off x="5110800" y="3194400"/>
              <a:ext cx="39507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You cannot subtract one string from another !!!</a:t>
              </a:r>
              <a:endParaRPr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116"/>
          <p:cNvSpPr txBox="1">
            <a:spLocks noGrp="1"/>
          </p:cNvSpPr>
          <p:nvPr>
            <p:ph type="title"/>
          </p:nvPr>
        </p:nvSpPr>
        <p:spPr>
          <a:xfrm>
            <a:off x="305450" y="525950"/>
            <a:ext cx="26181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i="1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Estimate Population</a:t>
            </a:r>
            <a:endParaRPr sz="3600" b="0" i="1">
              <a:solidFill>
                <a:srgbClr val="66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0" name="Google Shape;1130;p116"/>
          <p:cNvSpPr txBox="1"/>
          <p:nvPr/>
        </p:nvSpPr>
        <p:spPr>
          <a:xfrm>
            <a:off x="3701900" y="1376850"/>
            <a:ext cx="52593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Verdana"/>
                <a:ea typeface="Verdana"/>
                <a:cs typeface="Verdana"/>
                <a:sym typeface="Verdana"/>
              </a:rPr>
              <a:t>Now, we are capable of getting the </a:t>
            </a:r>
            <a:br>
              <a:rPr lang="en" sz="1800">
                <a:solidFill>
                  <a:srgbClr val="61616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616161"/>
                </a:solidFill>
                <a:latin typeface="Verdana"/>
                <a:ea typeface="Verdana"/>
                <a:cs typeface="Verdana"/>
                <a:sym typeface="Verdana"/>
              </a:rPr>
              <a:t>value of variable </a:t>
            </a:r>
            <a:r>
              <a:rPr lang="en" sz="1800" i="1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end_year</a:t>
            </a:r>
            <a:r>
              <a:rPr lang="en" sz="1800" i="1">
                <a:solidFill>
                  <a:srgbClr val="61616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800">
                <a:solidFill>
                  <a:srgbClr val="616161"/>
                </a:solidFill>
                <a:latin typeface="Verdana"/>
                <a:ea typeface="Verdana"/>
                <a:cs typeface="Verdana"/>
                <a:sym typeface="Verdana"/>
              </a:rPr>
              <a:t>from the user</a:t>
            </a:r>
            <a:endParaRPr sz="1800">
              <a:solidFill>
                <a:srgbClr val="61616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61616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61616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61616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61616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1" name="Google Shape;1131;p116"/>
          <p:cNvSpPr txBox="1"/>
          <p:nvPr/>
        </p:nvSpPr>
        <p:spPr>
          <a:xfrm>
            <a:off x="6660925" y="4684200"/>
            <a:ext cx="24831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population3.py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2" name="Google Shape;1132;p116"/>
          <p:cNvSpPr txBox="1"/>
          <p:nvPr/>
        </p:nvSpPr>
        <p:spPr>
          <a:xfrm>
            <a:off x="4439675" y="460950"/>
            <a:ext cx="43740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Inputs in Python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33" name="Google Shape;1133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83350"/>
            <a:ext cx="8839202" cy="96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17"/>
          <p:cNvSpPr txBox="1">
            <a:spLocks noGrp="1"/>
          </p:cNvSpPr>
          <p:nvPr>
            <p:ph type="title"/>
          </p:nvPr>
        </p:nvSpPr>
        <p:spPr>
          <a:xfrm>
            <a:off x="813276" y="977425"/>
            <a:ext cx="4720500" cy="15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latin typeface="Verdana"/>
                <a:ea typeface="Verdana"/>
                <a:cs typeface="Verdana"/>
                <a:sym typeface="Verdana"/>
              </a:rPr>
              <a:t>More on variables</a:t>
            </a:r>
            <a:endParaRPr sz="3600" b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9" name="Google Shape;1139;p117"/>
          <p:cNvSpPr txBox="1">
            <a:spLocks noGrp="1"/>
          </p:cNvSpPr>
          <p:nvPr>
            <p:ph type="body" idx="1"/>
          </p:nvPr>
        </p:nvSpPr>
        <p:spPr>
          <a:xfrm>
            <a:off x="376350" y="1922650"/>
            <a:ext cx="5366400" cy="24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You can always overwrite the value of a variable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○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even with different data types</a:t>
            </a:r>
            <a:br>
              <a:rPr lang="en" sz="2000">
                <a:latin typeface="Verdana"/>
                <a:ea typeface="Verdana"/>
                <a:cs typeface="Verdana"/>
                <a:sym typeface="Verdana"/>
              </a:rPr>
            </a:b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Verdana"/>
              <a:buChar char="●"/>
            </a:pPr>
            <a:r>
              <a:rPr lang="en" sz="2000">
                <a:latin typeface="Verdana"/>
                <a:ea typeface="Verdana"/>
                <a:cs typeface="Verdana"/>
                <a:sym typeface="Verdana"/>
              </a:rPr>
              <a:t>Whenever you want to use a variable, the latest value of the variable will be used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40" name="Google Shape;1140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775" y="474150"/>
            <a:ext cx="3096450" cy="4195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Estimate Population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9" name="Google Shape;659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We are going to estimate the population of Turkey based on the following data</a:t>
            </a:r>
            <a:endParaRPr dirty="0"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79.51 million in 2016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Every 7 seconds, a birth happens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Every 13 seconds, a death happens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Every 35 seconds, a new immigrant comes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What will the population be in 2020?</a:t>
            </a:r>
            <a:r>
              <a:rPr lang="tr-TR" dirty="0"/>
              <a:t>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Estimate Population</a:t>
            </a:r>
            <a:endParaRPr sz="36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5" name="Google Shape;665;p69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27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break our problem into pieces (</a:t>
            </a:r>
            <a:r>
              <a:rPr lang="en" u="sng"/>
              <a:t>decomposition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the time difference in seconds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the number of births in that period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the number of deaths in that period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the number of immigrants in that period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the new population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Print the new population</a:t>
            </a:r>
            <a:endParaRPr/>
          </a:p>
        </p:txBody>
      </p:sp>
      <p:sp>
        <p:nvSpPr>
          <p:cNvPr id="666" name="Google Shape;666;p69"/>
          <p:cNvSpPr txBox="1"/>
          <p:nvPr/>
        </p:nvSpPr>
        <p:spPr>
          <a:xfrm>
            <a:off x="4204475" y="3812075"/>
            <a:ext cx="32235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Pseudocode actually!</a:t>
            </a:r>
            <a:endParaRPr sz="180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0"/>
          <p:cNvSpPr txBox="1">
            <a:spLocks noGrp="1"/>
          </p:cNvSpPr>
          <p:nvPr>
            <p:ph type="title"/>
          </p:nvPr>
        </p:nvSpPr>
        <p:spPr>
          <a:xfrm>
            <a:off x="305450" y="525950"/>
            <a:ext cx="26181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Estimate Population</a:t>
            </a:r>
            <a:endParaRPr sz="3600" b="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2" name="Google Shape;672;p70"/>
          <p:cNvSpPr txBox="1">
            <a:spLocks noGrp="1"/>
          </p:cNvSpPr>
          <p:nvPr>
            <p:ph type="body" idx="1"/>
          </p:nvPr>
        </p:nvSpPr>
        <p:spPr>
          <a:xfrm>
            <a:off x="110725" y="2157450"/>
            <a:ext cx="3477300" cy="28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going to estimate the population of Turkey based on the following data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79.51 million in 2016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 7 seconds, a birth happens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 13 seconds, a death happens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 35 seconds, a new immigrant comes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will the population be in 2020?</a:t>
            </a:r>
            <a:endParaRPr/>
          </a:p>
        </p:txBody>
      </p:sp>
      <p:sp>
        <p:nvSpPr>
          <p:cNvPr id="673" name="Google Shape;673;p70"/>
          <p:cNvSpPr txBox="1"/>
          <p:nvPr/>
        </p:nvSpPr>
        <p:spPr>
          <a:xfrm>
            <a:off x="4103875" y="1031850"/>
            <a:ext cx="4744800" cy="30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Find the time elapsed between 2020 and 2016 in seconds</a:t>
            </a:r>
            <a:b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 = (2020-2016)*365*24*60*60</a:t>
            </a:r>
            <a:br>
              <a:rPr lang="en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Consider the rates</a:t>
            </a:r>
            <a:b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 = 79510000 + ⎣e/7⎦ - ⎣e/13⎦ + ⎣e/35⎦</a:t>
            </a:r>
            <a:b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4" name="Google Shape;674;p70"/>
          <p:cNvSpPr/>
          <p:nvPr/>
        </p:nvSpPr>
        <p:spPr>
          <a:xfrm>
            <a:off x="4955200" y="1931300"/>
            <a:ext cx="328200" cy="368700"/>
          </a:xfrm>
          <a:prstGeom prst="ellipse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70"/>
          <p:cNvSpPr/>
          <p:nvPr/>
        </p:nvSpPr>
        <p:spPr>
          <a:xfrm>
            <a:off x="6541069" y="3287375"/>
            <a:ext cx="426000" cy="302400"/>
          </a:xfrm>
          <a:prstGeom prst="ellipse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70"/>
          <p:cNvSpPr/>
          <p:nvPr/>
        </p:nvSpPr>
        <p:spPr>
          <a:xfrm>
            <a:off x="7164908" y="3287375"/>
            <a:ext cx="426000" cy="302400"/>
          </a:xfrm>
          <a:prstGeom prst="ellipse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70"/>
          <p:cNvSpPr/>
          <p:nvPr/>
        </p:nvSpPr>
        <p:spPr>
          <a:xfrm>
            <a:off x="7980575" y="3287375"/>
            <a:ext cx="328200" cy="302400"/>
          </a:xfrm>
          <a:prstGeom prst="ellipse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4"/>
          <p:cNvSpPr txBox="1">
            <a:spLocks noGrp="1"/>
          </p:cNvSpPr>
          <p:nvPr>
            <p:ph type="title"/>
          </p:nvPr>
        </p:nvSpPr>
        <p:spPr>
          <a:xfrm>
            <a:off x="305450" y="525950"/>
            <a:ext cx="26181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Estimate Population</a:t>
            </a:r>
            <a:endParaRPr sz="3600" b="0">
              <a:solidFill>
                <a:srgbClr val="98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8" name="Google Shape;708;p74"/>
          <p:cNvSpPr txBox="1">
            <a:spLocks noGrp="1"/>
          </p:cNvSpPr>
          <p:nvPr>
            <p:ph type="body" idx="1"/>
          </p:nvPr>
        </p:nvSpPr>
        <p:spPr>
          <a:xfrm>
            <a:off x="110725" y="2157450"/>
            <a:ext cx="3477300" cy="28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going to estimate the population of Turkey based on the following data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79.51 million in 2016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 7 seconds, a birth happens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 13 seconds, a death happens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 35 seconds, a new immigrant comes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will the population be in 2020?</a:t>
            </a:r>
            <a:endParaRPr/>
          </a:p>
        </p:txBody>
      </p:sp>
      <p:sp>
        <p:nvSpPr>
          <p:cNvPr id="709" name="Google Shape;709;p74"/>
          <p:cNvSpPr txBox="1"/>
          <p:nvPr/>
        </p:nvSpPr>
        <p:spPr>
          <a:xfrm>
            <a:off x="4103875" y="1031850"/>
            <a:ext cx="4744800" cy="30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Find the time elapsed between 2020 and 2016 in seconds</a:t>
            </a:r>
            <a:b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e = (2020-2016)*365*24*60*60</a:t>
            </a:r>
            <a:br>
              <a:rPr lang="en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Consider the rates</a:t>
            </a:r>
            <a:b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  <a:t>p = 79510000 + ⎣e/7⎦ - ⎣e/13⎦ + ⎣e/35⎦</a:t>
            </a:r>
            <a:br>
              <a:rPr lang="en" sz="1800">
                <a:solidFill>
                  <a:srgbClr val="434343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8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43434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0" name="Google Shape;710;p74"/>
          <p:cNvSpPr/>
          <p:nvPr/>
        </p:nvSpPr>
        <p:spPr>
          <a:xfrm>
            <a:off x="5268950" y="2007225"/>
            <a:ext cx="188100" cy="230100"/>
          </a:xfrm>
          <a:prstGeom prst="ellipse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75"/>
          <p:cNvSpPr txBox="1">
            <a:spLocks noGrp="1"/>
          </p:cNvSpPr>
          <p:nvPr>
            <p:ph type="title"/>
          </p:nvPr>
        </p:nvSpPr>
        <p:spPr>
          <a:xfrm>
            <a:off x="516750" y="162825"/>
            <a:ext cx="3594900" cy="12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Assignment</a:t>
            </a:r>
            <a:r>
              <a:rPr lang="en" sz="3600" b="0">
                <a:latin typeface="Verdana"/>
                <a:ea typeface="Verdana"/>
                <a:cs typeface="Verdana"/>
                <a:sym typeface="Verdana"/>
              </a:rPr>
              <a:t> </a:t>
            </a:r>
            <a:endParaRPr sz="3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6" name="Google Shape;716;p75"/>
          <p:cNvSpPr txBox="1">
            <a:spLocks noGrp="1"/>
          </p:cNvSpPr>
          <p:nvPr>
            <p:ph type="body" idx="1"/>
          </p:nvPr>
        </p:nvSpPr>
        <p:spPr>
          <a:xfrm>
            <a:off x="4569600" y="2583150"/>
            <a:ext cx="4574400" cy="16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When an assignment statement is executed, the value on the right hand side (of the equality sign) is assigned as the value of the variable on the left hand side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7" name="Google Shape;717;p75"/>
          <p:cNvSpPr/>
          <p:nvPr/>
        </p:nvSpPr>
        <p:spPr>
          <a:xfrm>
            <a:off x="1995875" y="4185750"/>
            <a:ext cx="2301000" cy="836400"/>
          </a:xfrm>
          <a:prstGeom prst="leftArrow">
            <a:avLst>
              <a:gd name="adj1" fmla="val 37481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Nothing happened?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8" name="Google Shape;718;p75"/>
          <p:cNvSpPr txBox="1">
            <a:spLocks noGrp="1"/>
          </p:cNvSpPr>
          <p:nvPr>
            <p:ph type="body" idx="1"/>
          </p:nvPr>
        </p:nvSpPr>
        <p:spPr>
          <a:xfrm>
            <a:off x="1293000" y="1640425"/>
            <a:ext cx="2301000" cy="7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variable  =  value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9" name="Google Shape;719;p75"/>
          <p:cNvSpPr/>
          <p:nvPr/>
        </p:nvSpPr>
        <p:spPr>
          <a:xfrm>
            <a:off x="0" y="2113900"/>
            <a:ext cx="2301000" cy="725400"/>
          </a:xfrm>
          <a:prstGeom prst="bentUpArrow">
            <a:avLst>
              <a:gd name="adj1" fmla="val 32558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ALWAYS ON THE LEFT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0" name="Google Shape;720;p75"/>
          <p:cNvSpPr/>
          <p:nvPr/>
        </p:nvSpPr>
        <p:spPr>
          <a:xfrm>
            <a:off x="713900" y="2098300"/>
            <a:ext cx="2589300" cy="1288800"/>
          </a:xfrm>
          <a:prstGeom prst="bentUpArrow">
            <a:avLst>
              <a:gd name="adj1" fmla="val 19237"/>
              <a:gd name="adj2" fmla="val 17287"/>
              <a:gd name="adj3" fmla="val 2692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ALWAYS ON THE RIGHT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1" name="Google Shape;721;p75"/>
          <p:cNvSpPr txBox="1">
            <a:spLocks noGrp="1"/>
          </p:cNvSpPr>
          <p:nvPr>
            <p:ph type="body" idx="1"/>
          </p:nvPr>
        </p:nvSpPr>
        <p:spPr>
          <a:xfrm>
            <a:off x="4569600" y="884450"/>
            <a:ext cx="4574400" cy="16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Char char="●"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We can assign a value to a variable using </a:t>
            </a:r>
            <a:br>
              <a:rPr lang="en" sz="1800">
                <a:latin typeface="Verdana"/>
                <a:ea typeface="Verdana"/>
                <a:cs typeface="Verdana"/>
                <a:sym typeface="Verdana"/>
              </a:rPr>
            </a:br>
            <a:r>
              <a:rPr lang="en" sz="1800" b="1">
                <a:latin typeface="Verdana"/>
                <a:ea typeface="Verdana"/>
                <a:cs typeface="Verdana"/>
                <a:sym typeface="Verdana"/>
              </a:rPr>
              <a:t>an assignment statement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22" name="Google Shape;72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39500"/>
            <a:ext cx="17145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1793</Words>
  <Application>Microsoft Office PowerPoint</Application>
  <PresentationFormat>On-screen Show (16:9)</PresentationFormat>
  <Paragraphs>293</Paragraphs>
  <Slides>47</Slides>
  <Notes>47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Calibri</vt:lpstr>
      <vt:lpstr>Proxima Nova</vt:lpstr>
      <vt:lpstr>Arial</vt:lpstr>
      <vt:lpstr>Verdana</vt:lpstr>
      <vt:lpstr>Alfa Slab One</vt:lpstr>
      <vt:lpstr>Courier New</vt:lpstr>
      <vt:lpstr>Gameday</vt:lpstr>
      <vt:lpstr>Retrospect</vt:lpstr>
      <vt:lpstr> Applied Programming in Python</vt:lpstr>
      <vt:lpstr>What’s a program?</vt:lpstr>
      <vt:lpstr>What’s a program?</vt:lpstr>
      <vt:lpstr>A Longer Program in the editor...</vt:lpstr>
      <vt:lpstr>Estimate Population</vt:lpstr>
      <vt:lpstr>Estimate Population</vt:lpstr>
      <vt:lpstr>Estimate Population</vt:lpstr>
      <vt:lpstr>Estimate Population</vt:lpstr>
      <vt:lpstr>Assignment </vt:lpstr>
      <vt:lpstr>Computer Memory</vt:lpstr>
      <vt:lpstr>Assignment Statement  &amp; Computer Memory</vt:lpstr>
      <vt:lpstr>Assignment Statement  &amp; Computer Memory</vt:lpstr>
      <vt:lpstr>Assignment Statement  &amp; Computer Memory</vt:lpstr>
      <vt:lpstr>Assignment Statement  &amp; Computer Memory</vt:lpstr>
      <vt:lpstr>Assignment Statement  &amp; Computer Memory</vt:lpstr>
      <vt:lpstr>Assignment Statement  &amp; Computer Memory</vt:lpstr>
      <vt:lpstr>Assignment Statement  &amp; Computer Memory</vt:lpstr>
      <vt:lpstr>Another way to refer to a variable</vt:lpstr>
      <vt:lpstr>Assignment Statement  &amp; Computer Memory</vt:lpstr>
      <vt:lpstr>Assignment Statement  &amp; Computer Memory</vt:lpstr>
      <vt:lpstr>Assignment Statement  &amp; Computer Memory</vt:lpstr>
      <vt:lpstr>Assignment Statement  &amp; Computer Memory</vt:lpstr>
      <vt:lpstr>Estimate Population</vt:lpstr>
      <vt:lpstr>Assignment </vt:lpstr>
      <vt:lpstr>Statements &amp; Expressions  </vt:lpstr>
      <vt:lpstr>PowerPoint Presentation</vt:lpstr>
      <vt:lpstr>Arithmetic Operations</vt:lpstr>
      <vt:lpstr>Precedence - Order of Operations</vt:lpstr>
      <vt:lpstr>Estimate Population</vt:lpstr>
      <vt:lpstr>PowerPoint Presentation</vt:lpstr>
      <vt:lpstr>PowerPoint Presentation</vt:lpstr>
      <vt:lpstr>Comments</vt:lpstr>
      <vt:lpstr>Comments</vt:lpstr>
      <vt:lpstr>PowerPoint Presentation</vt:lpstr>
      <vt:lpstr>PowerPoint Presentation</vt:lpstr>
      <vt:lpstr>Values &amp; Types  </vt:lpstr>
      <vt:lpstr>String as a Type </vt:lpstr>
      <vt:lpstr>String as a Type </vt:lpstr>
      <vt:lpstr>Estimate Population</vt:lpstr>
      <vt:lpstr>"The estimated population will be 91.43 million in 2020."</vt:lpstr>
      <vt:lpstr>"The estimated population will be 91.43 million in 2020."</vt:lpstr>
      <vt:lpstr>Type Casting (Type Conversion)</vt:lpstr>
      <vt:lpstr>Estimate Population</vt:lpstr>
      <vt:lpstr>Inputs in Python</vt:lpstr>
      <vt:lpstr>Inputs in Python</vt:lpstr>
      <vt:lpstr>Estimate Population</vt:lpstr>
      <vt:lpstr>More on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Applied Programming in Python</dc:title>
  <cp:lastModifiedBy>Cumhur Baştürk</cp:lastModifiedBy>
  <cp:revision>1</cp:revision>
  <dcterms:modified xsi:type="dcterms:W3CDTF">2021-03-07T12:04:50Z</dcterms:modified>
</cp:coreProperties>
</file>