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2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71" r:id="rId13"/>
    <p:sldId id="277" r:id="rId14"/>
    <p:sldId id="278" r:id="rId15"/>
    <p:sldId id="280" r:id="rId16"/>
    <p:sldId id="281" r:id="rId17"/>
    <p:sldId id="282" r:id="rId18"/>
    <p:sldId id="283" r:id="rId19"/>
    <p:sldId id="285" r:id="rId20"/>
    <p:sldId id="286" r:id="rId21"/>
    <p:sldId id="292" r:id="rId22"/>
    <p:sldId id="293" r:id="rId23"/>
    <p:sldId id="294" r:id="rId24"/>
  </p:sldIdLst>
  <p:sldSz cx="9144000" cy="5143500" type="screen16x9"/>
  <p:notesSz cx="6858000" cy="9144000"/>
  <p:embeddedFontLst>
    <p:embeddedFont>
      <p:font typeface="Alfa Slab One" panose="020B0604020202020204" charset="-94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  <p:embeddedFont>
      <p:font typeface="Verdana" panose="020B060403050404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2D250F-BD51-4B7B-A8EE-C5115FA625B0}">
  <a:tblStyle styleId="{1A2D250F-BD51-4B7B-A8EE-C5115FA62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c6de39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g28c6de39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c3cbc6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c3cbc6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4c3cbc66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4c3cbc66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8c6de3949_2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8c6de3949_2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8c6de3949_2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8c6de3949_2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c6de3949_0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c6de3949_0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46a7ca9b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46a7ca9b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46a7ca9b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46a7ca9b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8c6de3949_2_2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8c6de3949_2_2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8c6de3949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8c6de3949_1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8c6de394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8c6de394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4c3cbc6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4c3cbc6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4c3cbc6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4c3cbc6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4c3cbc66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4c3cbc66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8c6de3949_2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8c6de3949_2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f7a591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6f7a591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c6de3949_1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c6de3949_1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c6de3949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c6de3949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81777a6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81777a6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6f7a591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6f7a591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8c6de3949_2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8c6de3949_2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13ab1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13ab1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94">
    <p:bg>
      <p:bgPr>
        <a:solidFill>
          <a:srgbClr val="37474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5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5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5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25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25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98"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AUTOLAYOUT_111"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29"/>
          <p:cNvCxnSpPr/>
          <p:nvPr/>
        </p:nvCxnSpPr>
        <p:spPr>
          <a:xfrm>
            <a:off x="356325" y="4823300"/>
            <a:ext cx="29424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9"/>
          <p:cNvCxnSpPr/>
          <p:nvPr/>
        </p:nvCxnSpPr>
        <p:spPr>
          <a:xfrm>
            <a:off x="4614775" y="373547"/>
            <a:ext cx="42066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" name="Google Shape;286;p29"/>
          <p:cNvSpPr/>
          <p:nvPr/>
        </p:nvSpPr>
        <p:spPr>
          <a:xfrm>
            <a:off x="4428475" y="316847"/>
            <a:ext cx="1101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356325" y="316850"/>
            <a:ext cx="29424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9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8">
  <p:cSld name="AUTOLAYOUT_88"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172350" y="3694325"/>
            <a:ext cx="8811900" cy="1296900"/>
          </a:xfrm>
          <a:prstGeom prst="rect">
            <a:avLst/>
          </a:prstGeom>
          <a:solidFill>
            <a:srgbClr val="E2E6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172350" y="152100"/>
            <a:ext cx="6990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7324600" y="152100"/>
            <a:ext cx="1659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1pPr>
            <a:lvl2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2pPr>
            <a:lvl3pPr marL="6858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3pPr>
            <a:lvl4pPr marL="10287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4pPr>
            <a:lvl5pPr marL="13716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5pPr>
            <a:lvl6pPr marL="17145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6pPr>
            <a:lvl7pPr marL="2057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7pPr>
            <a:lvl8pPr marL="24003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8pPr>
            <a:lvl9pPr marL="27432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97"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1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1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1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1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1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1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1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1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1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1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1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1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1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1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1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16"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3"/>
          <p:cNvSpPr/>
          <p:nvPr/>
        </p:nvSpPr>
        <p:spPr>
          <a:xfrm rot="10800000" flipH="1">
            <a:off x="8226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3"/>
          <p:cNvSpPr/>
          <p:nvPr/>
        </p:nvSpPr>
        <p:spPr>
          <a:xfrm rot="10800000">
            <a:off x="8967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8226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2490825" y="816000"/>
            <a:ext cx="5856000" cy="152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2490825" y="2477400"/>
            <a:ext cx="5856000" cy="19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>
            <a:spLocks noGrp="1"/>
          </p:cNvSpPr>
          <p:nvPr>
            <p:ph type="ctrTitle"/>
          </p:nvPr>
        </p:nvSpPr>
        <p:spPr>
          <a:xfrm>
            <a:off x="493675" y="529275"/>
            <a:ext cx="6714600" cy="26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Verdana"/>
                <a:ea typeface="Verdana"/>
                <a:cs typeface="Verdana"/>
                <a:sym typeface="Verdana"/>
              </a:rPr>
              <a:t>COMPUTATIONAL APPROACHES 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Verdana"/>
                <a:ea typeface="Verdana"/>
                <a:cs typeface="Verdana"/>
                <a:sym typeface="Verdana"/>
              </a:rPr>
              <a:t>TO PROBLEM SOLVING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0" name="Google Shape;470;p48"/>
          <p:cNvSpPr txBox="1">
            <a:spLocks noGrp="1"/>
          </p:cNvSpPr>
          <p:nvPr>
            <p:ph type="subTitle" idx="1"/>
          </p:nvPr>
        </p:nvSpPr>
        <p:spPr>
          <a:xfrm>
            <a:off x="280001" y="3975600"/>
            <a:ext cx="83514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To Be or Not To Be: Making Decisions</a:t>
            </a:r>
            <a:endParaRPr sz="2200" i="0" u="none" strike="noStrike" cap="non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"/>
          <p:cNvSpPr txBox="1">
            <a:spLocks noGrp="1"/>
          </p:cNvSpPr>
          <p:nvPr>
            <p:ph type="title"/>
          </p:nvPr>
        </p:nvSpPr>
        <p:spPr>
          <a:xfrm>
            <a:off x="-4925" y="282925"/>
            <a:ext cx="45744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 Syntax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6" name="Google Shape;586;p62"/>
          <p:cNvSpPr/>
          <p:nvPr/>
        </p:nvSpPr>
        <p:spPr>
          <a:xfrm>
            <a:off x="5243300" y="1416150"/>
            <a:ext cx="3282600" cy="1736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&lt;statement_true_1&gt;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&lt;statement_true_N&gt;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7" name="Google Shape;5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48" y="1864038"/>
            <a:ext cx="3507850" cy="8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3"/>
          <p:cNvSpPr txBox="1">
            <a:spLocks noGrp="1"/>
          </p:cNvSpPr>
          <p:nvPr>
            <p:ph type="title"/>
          </p:nvPr>
        </p:nvSpPr>
        <p:spPr>
          <a:xfrm>
            <a:off x="198225" y="772250"/>
            <a:ext cx="42378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Absolute Value</a:t>
            </a:r>
            <a:endParaRPr sz="3600" b="0" i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3" name="Google Shape;593;p63"/>
          <p:cNvSpPr/>
          <p:nvPr/>
        </p:nvSpPr>
        <p:spPr>
          <a:xfrm>
            <a:off x="960800" y="1822850"/>
            <a:ext cx="2119800" cy="2547900"/>
          </a:xfrm>
          <a:prstGeom prst="roundRect">
            <a:avLst>
              <a:gd name="adj" fmla="val 16667"/>
            </a:avLst>
          </a:prstGeom>
          <a:solidFill>
            <a:srgbClr val="E8C79B">
              <a:alpha val="56540"/>
            </a:srgbClr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Input number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If number &lt; 0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number *= -1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Print number</a:t>
            </a:r>
            <a:endParaRPr sz="1200" b="1" baseline="-25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4" name="Google Shape;594;p63"/>
          <p:cNvSpPr txBox="1"/>
          <p:nvPr/>
        </p:nvSpPr>
        <p:spPr>
          <a:xfrm>
            <a:off x="6200500" y="4694875"/>
            <a:ext cx="28047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absolute_value.py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95" name="Google Shape;5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438" y="1087000"/>
            <a:ext cx="4245868" cy="10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650" y="2733575"/>
            <a:ext cx="5454650" cy="844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9"/>
          <p:cNvSpPr txBox="1">
            <a:spLocks noGrp="1"/>
          </p:cNvSpPr>
          <p:nvPr>
            <p:ph type="title"/>
          </p:nvPr>
        </p:nvSpPr>
        <p:spPr>
          <a:xfrm>
            <a:off x="-4925" y="282925"/>
            <a:ext cx="45744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If-Else Syntax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7" name="Google Shape;647;p69"/>
          <p:cNvSpPr/>
          <p:nvPr/>
        </p:nvSpPr>
        <p:spPr>
          <a:xfrm>
            <a:off x="5272613" y="1416150"/>
            <a:ext cx="3282600" cy="231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&lt;condition&gt;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&lt;statement_true_1&gt;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&lt;statement_true_N&gt;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&lt;statement_false_1&gt;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&lt;statement_false_N&gt;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48" name="Google Shape;6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975" y="2057400"/>
            <a:ext cx="32766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198225" y="772250"/>
            <a:ext cx="42378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Graduation Policy</a:t>
            </a:r>
            <a:endParaRPr sz="3600" b="0" i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4" name="Google Shape;654;p70"/>
          <p:cNvSpPr/>
          <p:nvPr/>
        </p:nvSpPr>
        <p:spPr>
          <a:xfrm>
            <a:off x="121975" y="1735700"/>
            <a:ext cx="3571200" cy="2855100"/>
          </a:xfrm>
          <a:prstGeom prst="roundRect">
            <a:avLst>
              <a:gd name="adj" fmla="val 16667"/>
            </a:avLst>
          </a:prstGeom>
          <a:solidFill>
            <a:srgbClr val="E8C79B">
              <a:alpha val="56540"/>
            </a:srgbClr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Input GPA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If GPA ≥ 2.00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Print “Eligible to graduate”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Else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Print “Not eligible to graduate”</a:t>
            </a:r>
            <a:endParaRPr sz="1200" b="1" baseline="-25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5" name="Google Shape;655;p70"/>
          <p:cNvSpPr txBox="1"/>
          <p:nvPr/>
        </p:nvSpPr>
        <p:spPr>
          <a:xfrm>
            <a:off x="6200500" y="4694875"/>
            <a:ext cx="28047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graduation_policy.py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56" name="Google Shape;65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050" y="1019500"/>
            <a:ext cx="3276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650" y="2838400"/>
            <a:ext cx="5065549" cy="890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360675" y="392950"/>
            <a:ext cx="53223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SPS Grade Calculation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68" name="Google Shape;66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25" y="3061085"/>
            <a:ext cx="8482750" cy="18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72"/>
          <p:cNvSpPr txBox="1"/>
          <p:nvPr/>
        </p:nvSpPr>
        <p:spPr>
          <a:xfrm>
            <a:off x="562075" y="1521425"/>
            <a:ext cx="4654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Input the points earned from each grading component and output both the resulting overall grade and the resulting letter grade for the course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0" name="Google Shape;67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2075" y="257150"/>
            <a:ext cx="237761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3"/>
          <p:cNvSpPr txBox="1">
            <a:spLocks noGrp="1"/>
          </p:cNvSpPr>
          <p:nvPr>
            <p:ph type="title"/>
          </p:nvPr>
        </p:nvSpPr>
        <p:spPr>
          <a:xfrm>
            <a:off x="360675" y="392950"/>
            <a:ext cx="53223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SPS Grade Calculation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6" name="Google Shape;676;p73"/>
          <p:cNvSpPr txBox="1"/>
          <p:nvPr/>
        </p:nvSpPr>
        <p:spPr>
          <a:xfrm>
            <a:off x="562075" y="1521425"/>
            <a:ext cx="7478400" cy="30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Let’s break our problem into pieces (</a:t>
            </a:r>
            <a:r>
              <a:rPr lang="en" sz="1800" u="sng">
                <a:latin typeface="Verdana"/>
                <a:ea typeface="Verdana"/>
                <a:cs typeface="Verdana"/>
                <a:sym typeface="Verdana"/>
              </a:rPr>
              <a:t>decomposition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Get the points earned from the user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Calculate and display the overall grade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AutoNum type="arabicPeriod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Find and display the corresponding letter grade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4"/>
          <p:cNvSpPr txBox="1">
            <a:spLocks noGrp="1"/>
          </p:cNvSpPr>
          <p:nvPr>
            <p:ph type="title"/>
          </p:nvPr>
        </p:nvSpPr>
        <p:spPr>
          <a:xfrm>
            <a:off x="360675" y="392950"/>
            <a:ext cx="53223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SPS Grade Calculation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2" name="Google Shape;68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31" y="3028133"/>
            <a:ext cx="8482750" cy="18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74"/>
          <p:cNvSpPr txBox="1"/>
          <p:nvPr/>
        </p:nvSpPr>
        <p:spPr>
          <a:xfrm>
            <a:off x="562075" y="1521425"/>
            <a:ext cx="4654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Verdana"/>
                <a:ea typeface="Verdana"/>
                <a:cs typeface="Verdana"/>
                <a:sym typeface="Verdana"/>
              </a:rPr>
              <a:t>Input the points earned from each grading component and output both the resulting overall grade and the resulting letter grade for the course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4" name="Google Shape;68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375" y="474869"/>
            <a:ext cx="1893950" cy="273897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5" name="Google Shape;685;p74"/>
          <p:cNvGraphicFramePr/>
          <p:nvPr>
            <p:extLst>
              <p:ext uri="{D42A27DB-BD31-4B8C-83A1-F6EECF244321}">
                <p14:modId xmlns:p14="http://schemas.microsoft.com/office/powerpoint/2010/main" val="2562375941"/>
              </p:ext>
            </p:extLst>
          </p:nvPr>
        </p:nvGraphicFramePr>
        <p:xfrm>
          <a:off x="5282354" y="1005021"/>
          <a:ext cx="1723564" cy="2023112"/>
        </p:xfrm>
        <a:graphic>
          <a:graphicData uri="http://schemas.openxmlformats.org/drawingml/2006/table">
            <a:tbl>
              <a:tblPr>
                <a:noFill/>
                <a:tableStyleId>{1A2D250F-BD51-4B7B-A8EE-C5115FA625B0}</a:tableStyleId>
              </a:tblPr>
              <a:tblGrid>
                <a:gridCol w="78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86-100</a:t>
                      </a:r>
                      <a:endParaRPr b="1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endParaRPr b="1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74-85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62-73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54-61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0-53</a:t>
                      </a:r>
                      <a:endParaRPr b="1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5"/>
          <p:cNvSpPr txBox="1">
            <a:spLocks noGrp="1"/>
          </p:cNvSpPr>
          <p:nvPr>
            <p:ph type="title"/>
          </p:nvPr>
        </p:nvSpPr>
        <p:spPr>
          <a:xfrm>
            <a:off x="-4925" y="282925"/>
            <a:ext cx="45744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If-Elif-Else Syntax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1" name="Google Shape;691;p75"/>
          <p:cNvSpPr/>
          <p:nvPr/>
        </p:nvSpPr>
        <p:spPr>
          <a:xfrm>
            <a:off x="5046475" y="1067024"/>
            <a:ext cx="3754625" cy="3155351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&lt;condition1&gt;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&lt;statements_1true&gt;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6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&lt;condition2&gt;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&lt;statements_2true&gt;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600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&lt;conditionN&gt;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&lt;statements_Ntrue&gt;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	&lt;statements_ALLfalse&gt;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2" name="Google Shape;69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25" y="1419225"/>
            <a:ext cx="40005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7"/>
          <p:cNvSpPr txBox="1">
            <a:spLocks noGrp="1"/>
          </p:cNvSpPr>
          <p:nvPr>
            <p:ph type="title" idx="4294967295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More on Decision Making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04" name="Google Shape;704;p77"/>
          <p:cNvCxnSpPr/>
          <p:nvPr/>
        </p:nvCxnSpPr>
        <p:spPr>
          <a:xfrm>
            <a:off x="5372300" y="3786925"/>
            <a:ext cx="1413000" cy="4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77"/>
          <p:cNvCxnSpPr/>
          <p:nvPr/>
        </p:nvCxnSpPr>
        <p:spPr>
          <a:xfrm>
            <a:off x="5372300" y="1563900"/>
            <a:ext cx="1413000" cy="4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06" name="Google Shape;70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125" y="163725"/>
            <a:ext cx="21907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950" y="1413738"/>
            <a:ext cx="11811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125" y="2800178"/>
            <a:ext cx="2190750" cy="2227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21900" y="3560563"/>
            <a:ext cx="1219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8"/>
          <p:cNvSpPr txBox="1">
            <a:spLocks noGrp="1"/>
          </p:cNvSpPr>
          <p:nvPr>
            <p:ph type="title" idx="4294967295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More on Decision Making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15" name="Google Shape;715;p78"/>
          <p:cNvCxnSpPr/>
          <p:nvPr/>
        </p:nvCxnSpPr>
        <p:spPr>
          <a:xfrm>
            <a:off x="5509050" y="1362488"/>
            <a:ext cx="1413000" cy="4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78"/>
          <p:cNvCxnSpPr/>
          <p:nvPr/>
        </p:nvCxnSpPr>
        <p:spPr>
          <a:xfrm>
            <a:off x="5509050" y="3811088"/>
            <a:ext cx="1413000" cy="4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17" name="Google Shape;71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550" y="245150"/>
            <a:ext cx="2115425" cy="22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700" y="1183775"/>
            <a:ext cx="1162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711" y="3632375"/>
            <a:ext cx="11620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9550" y="2656649"/>
            <a:ext cx="2115425" cy="229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Absolute Value</a:t>
            </a:r>
            <a:endParaRPr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49"/>
          <p:cNvSpPr txBox="1"/>
          <p:nvPr/>
        </p:nvSpPr>
        <p:spPr>
          <a:xfrm>
            <a:off x="274425" y="1423925"/>
            <a:ext cx="85206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Find the absolute value of a number, which is the distance of this </a:t>
            </a:r>
            <a:r>
              <a:rPr lang="en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from zero on the </a:t>
            </a:r>
            <a:r>
              <a:rPr lang="en" sz="1800">
                <a:solidFill>
                  <a:srgbClr val="222222"/>
                </a:solidFill>
                <a:latin typeface="Verdana"/>
                <a:ea typeface="Verdana"/>
                <a:cs typeface="Verdana"/>
                <a:sym typeface="Verdana"/>
              </a:rPr>
              <a:t>number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line.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49"/>
          <p:cNvSpPr txBox="1"/>
          <p:nvPr/>
        </p:nvSpPr>
        <p:spPr>
          <a:xfrm>
            <a:off x="293025" y="3881900"/>
            <a:ext cx="848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Input a number &amp; print out the absolute value of that number.</a:t>
            </a:r>
            <a:endParaRPr/>
          </a:p>
        </p:txBody>
      </p:sp>
      <p:pic>
        <p:nvPicPr>
          <p:cNvPr id="478" name="Google Shape;4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075" y="2381800"/>
            <a:ext cx="35433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4"/>
          <p:cNvSpPr txBox="1">
            <a:spLocks noGrp="1"/>
          </p:cNvSpPr>
          <p:nvPr>
            <p:ph type="title"/>
          </p:nvPr>
        </p:nvSpPr>
        <p:spPr>
          <a:xfrm>
            <a:off x="360675" y="392950"/>
            <a:ext cx="53223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Is it a leap year?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6" name="Google Shape;756;p84"/>
          <p:cNvSpPr txBox="1"/>
          <p:nvPr/>
        </p:nvSpPr>
        <p:spPr>
          <a:xfrm>
            <a:off x="281700" y="1161125"/>
            <a:ext cx="8489400" cy="3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Most years have 365 days. However, the time required for the Earth to orbit the Sun is actually slightly more than that. As a result, an extra day, February 29, is included in some years to correct this difference. Such years are referred to as </a:t>
            </a: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leap years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The rules for determining whether or not a year is a leap year follow: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just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Leap years are any year that can be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evenly divided by 4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(such as 2012, 2016, etc)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Write a program that reads a year from the user and displays a message indicating whether or not it is a leap year.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7" name="Google Shape;757;p84"/>
          <p:cNvSpPr txBox="1"/>
          <p:nvPr/>
        </p:nvSpPr>
        <p:spPr>
          <a:xfrm>
            <a:off x="281700" y="3445350"/>
            <a:ext cx="84894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b="1" i="1">
                <a:latin typeface="Verdana"/>
                <a:ea typeface="Verdana"/>
                <a:cs typeface="Verdana"/>
                <a:sym typeface="Verdana"/>
              </a:rPr>
              <a:t>Except if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it can be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evenly divided by 100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, then it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isn't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(such as 2100, 2200, etc)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8" name="Google Shape;758;p84"/>
          <p:cNvSpPr txBox="1"/>
          <p:nvPr/>
        </p:nvSpPr>
        <p:spPr>
          <a:xfrm>
            <a:off x="281700" y="3806750"/>
            <a:ext cx="8489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b="1" i="1">
                <a:latin typeface="Verdana"/>
                <a:ea typeface="Verdana"/>
                <a:cs typeface="Verdana"/>
                <a:sym typeface="Verdana"/>
              </a:rPr>
              <a:t>Except if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it can be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evenly divided by 400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, then it </a:t>
            </a:r>
            <a:r>
              <a:rPr lang="en" b="1">
                <a:latin typeface="Verdana"/>
                <a:ea typeface="Verdana"/>
                <a:cs typeface="Verdana"/>
                <a:sym typeface="Verdana"/>
              </a:rPr>
              <a:t>is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(such as 2000, 2400)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5"/>
          <p:cNvSpPr txBox="1">
            <a:spLocks noGrp="1"/>
          </p:cNvSpPr>
          <p:nvPr>
            <p:ph type="title"/>
          </p:nvPr>
        </p:nvSpPr>
        <p:spPr>
          <a:xfrm>
            <a:off x="45975" y="2226800"/>
            <a:ext cx="27102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Flowchart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4" name="Google Shape;764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8625" y="76200"/>
            <a:ext cx="5882597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>
            <a:spLocks noGrp="1"/>
          </p:cNvSpPr>
          <p:nvPr>
            <p:ph type="title"/>
          </p:nvPr>
        </p:nvSpPr>
        <p:spPr>
          <a:xfrm>
            <a:off x="-4925" y="282925"/>
            <a:ext cx="45744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Nested If Syntax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0" name="Google Shape;770;p86"/>
          <p:cNvSpPr/>
          <p:nvPr/>
        </p:nvSpPr>
        <p:spPr>
          <a:xfrm>
            <a:off x="4662591" y="925200"/>
            <a:ext cx="4401300" cy="32931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&lt;condition1&gt;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&lt;condition2&gt;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lang="en" dirty="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&lt;conditionN&gt;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-TR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&lt;statements_ALLtrue&gt;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&lt;statements_1toN-1true&gt;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&lt;statements_only1true&gt;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&lt;statements_1false&gt;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71" name="Google Shape;77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0225"/>
            <a:ext cx="4357792" cy="203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p52"/>
          <p:cNvGraphicFramePr/>
          <p:nvPr/>
        </p:nvGraphicFramePr>
        <p:xfrm>
          <a:off x="849917" y="1961600"/>
          <a:ext cx="7560725" cy="1584840"/>
        </p:xfrm>
        <a:graphic>
          <a:graphicData uri="http://schemas.openxmlformats.org/drawingml/2006/table">
            <a:tbl>
              <a:tblPr>
                <a:noFill/>
                <a:tableStyleId>{1A2D250F-BD51-4B7B-A8EE-C5115FA625B0}</a:tableStyleId>
              </a:tblPr>
              <a:tblGrid>
                <a:gridCol w="16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MEANING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 if both the operands are true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 if either of the operands is true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 if operand is false (complements the operand)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" name="Google Shape;501;p52"/>
          <p:cNvSpPr txBox="1"/>
          <p:nvPr/>
        </p:nvSpPr>
        <p:spPr>
          <a:xfrm>
            <a:off x="2367082" y="590375"/>
            <a:ext cx="45264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Boolean Operators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3"/>
          <p:cNvSpPr txBox="1">
            <a:spLocks noGrp="1"/>
          </p:cNvSpPr>
          <p:nvPr>
            <p:ph type="title"/>
          </p:nvPr>
        </p:nvSpPr>
        <p:spPr>
          <a:xfrm>
            <a:off x="2501250" y="286825"/>
            <a:ext cx="5856000" cy="9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Truth Table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507" name="Google Shape;507;p53"/>
          <p:cNvGraphicFramePr/>
          <p:nvPr/>
        </p:nvGraphicFramePr>
        <p:xfrm>
          <a:off x="942075" y="1953125"/>
          <a:ext cx="7259850" cy="2285850"/>
        </p:xfrm>
        <a:graphic>
          <a:graphicData uri="http://schemas.openxmlformats.org/drawingml/2006/table">
            <a:tbl>
              <a:tblPr>
                <a:noFill/>
                <a:tableStyleId>{1A2D250F-BD51-4B7B-A8EE-C5115FA625B0}</a:tableStyleId>
              </a:tblPr>
              <a:tblGrid>
                <a:gridCol w="14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</a:t>
                      </a:r>
                      <a:r>
                        <a:rPr lang="en" sz="1800" b="1">
                          <a:solidFill>
                            <a:srgbClr val="98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 </a:t>
                      </a: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</a:t>
                      </a:r>
                      <a:r>
                        <a:rPr lang="en" sz="1800" b="1">
                          <a:solidFill>
                            <a:srgbClr val="98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 </a:t>
                      </a: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98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</a:t>
                      </a:r>
                      <a:r>
                        <a:rPr lang="en" sz="18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</a:t>
                      </a:r>
                      <a:endParaRPr sz="18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 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False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True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A4C2F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4"/>
          <p:cNvSpPr txBox="1">
            <a:spLocks noGrp="1"/>
          </p:cNvSpPr>
          <p:nvPr>
            <p:ph type="title"/>
          </p:nvPr>
        </p:nvSpPr>
        <p:spPr>
          <a:xfrm>
            <a:off x="2845200" y="54848"/>
            <a:ext cx="57408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Boolean Operations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300" y="1206899"/>
            <a:ext cx="23622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500" y="2065474"/>
            <a:ext cx="3835390" cy="296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Google Shape;519;p55"/>
          <p:cNvGraphicFramePr/>
          <p:nvPr/>
        </p:nvGraphicFramePr>
        <p:xfrm>
          <a:off x="791630" y="1362375"/>
          <a:ext cx="7560725" cy="2874885"/>
        </p:xfrm>
        <a:graphic>
          <a:graphicData uri="http://schemas.openxmlformats.org/drawingml/2006/table">
            <a:tbl>
              <a:tblPr>
                <a:noFill/>
                <a:tableStyleId>{1A2D250F-BD51-4B7B-A8EE-C5115FA625B0}</a:tableStyleId>
              </a:tblPr>
              <a:tblGrid>
                <a:gridCol w="16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MEANING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- True if left operand is greater than the right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- True if left operand is less than the right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==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 to - True if operands are equal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!=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 equal to - True if operands are not equal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&gt;=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Greater than or equal 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&lt;=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Less than or equal to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0" name="Google Shape;520;p55"/>
          <p:cNvSpPr txBox="1"/>
          <p:nvPr/>
        </p:nvSpPr>
        <p:spPr>
          <a:xfrm>
            <a:off x="1834350" y="364725"/>
            <a:ext cx="54753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Comparison Operators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6"/>
          <p:cNvSpPr txBox="1">
            <a:spLocks noGrp="1"/>
          </p:cNvSpPr>
          <p:nvPr>
            <p:ph type="title"/>
          </p:nvPr>
        </p:nvSpPr>
        <p:spPr>
          <a:xfrm>
            <a:off x="2845200" y="54848"/>
            <a:ext cx="57408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Comparison Operations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6" name="Google Shape;5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550" y="1287835"/>
            <a:ext cx="1621375" cy="6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613" y="2308374"/>
            <a:ext cx="2913125" cy="181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988" y="877150"/>
            <a:ext cx="2880011" cy="18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3300" y="2997550"/>
            <a:ext cx="308127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Google Shape;534;p57"/>
          <p:cNvGraphicFramePr/>
          <p:nvPr/>
        </p:nvGraphicFramePr>
        <p:xfrm>
          <a:off x="631792" y="635581"/>
          <a:ext cx="8227275" cy="4068900"/>
        </p:xfrm>
        <a:graphic>
          <a:graphicData uri="http://schemas.openxmlformats.org/drawingml/2006/table">
            <a:tbl>
              <a:tblPr>
                <a:noFill/>
                <a:tableStyleId>{1A2D250F-BD51-4B7B-A8EE-C5115FA625B0}</a:tableStyleId>
              </a:tblPr>
              <a:tblGrid>
                <a:gridCol w="34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 TYPE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EXPLANATION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Verdana"/>
                        <a:buChar char="+"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-      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Sign Operators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plus and minus signs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286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**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Arithmetic Operators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exponentiation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     /     //     %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multiplication, (floor) division </a:t>
                      </a:r>
                      <a:b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 modulus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2921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Verdana"/>
                        <a:buChar char="+"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- 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addition and subtraction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in     not in     &lt;     &lt;=     &gt;     &gt;=      ==     !=     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Comparison and Membership Operators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membership, relational, </a:t>
                      </a:r>
                      <a:b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equality and inequality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Operators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NOT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and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AND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or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logical OR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       +=      -=       *=       /=       //=      %= </a:t>
                      </a:r>
                      <a:endParaRPr sz="10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Assignment Operators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assign values to variables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5" name="Google Shape;535;p57"/>
          <p:cNvSpPr txBox="1"/>
          <p:nvPr/>
        </p:nvSpPr>
        <p:spPr>
          <a:xfrm>
            <a:off x="2856338" y="123225"/>
            <a:ext cx="37782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Precedence Table</a:t>
            </a:r>
            <a:endParaRPr sz="2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6" name="Google Shape;536;p57"/>
          <p:cNvGrpSpPr/>
          <p:nvPr/>
        </p:nvGrpSpPr>
        <p:grpSpPr>
          <a:xfrm>
            <a:off x="197950" y="979533"/>
            <a:ext cx="982575" cy="466200"/>
            <a:chOff x="688550" y="543583"/>
            <a:chExt cx="982575" cy="466200"/>
          </a:xfrm>
        </p:grpSpPr>
        <p:sp>
          <p:nvSpPr>
            <p:cNvPr id="537" name="Google Shape;537;p57"/>
            <p:cNvSpPr txBox="1"/>
            <p:nvPr/>
          </p:nvSpPr>
          <p:spPr>
            <a:xfrm>
              <a:off x="688550" y="543583"/>
              <a:ext cx="8664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b="1">
                  <a:latin typeface="Verdana"/>
                  <a:ea typeface="Verdana"/>
                  <a:cs typeface="Verdana"/>
                  <a:sym typeface="Verdana"/>
                </a:rPr>
                <a:t>highest</a:t>
              </a:r>
              <a:endParaRPr sz="10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538" name="Google Shape;538;p57"/>
            <p:cNvCxnSpPr/>
            <p:nvPr/>
          </p:nvCxnSpPr>
          <p:spPr>
            <a:xfrm>
              <a:off x="803525" y="890158"/>
              <a:ext cx="867600" cy="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39" name="Google Shape;539;p57"/>
          <p:cNvGrpSpPr/>
          <p:nvPr/>
        </p:nvGrpSpPr>
        <p:grpSpPr>
          <a:xfrm>
            <a:off x="197946" y="4631163"/>
            <a:ext cx="982591" cy="478621"/>
            <a:chOff x="1191284" y="4425213"/>
            <a:chExt cx="982591" cy="478621"/>
          </a:xfrm>
        </p:grpSpPr>
        <p:sp>
          <p:nvSpPr>
            <p:cNvPr id="540" name="Google Shape;540;p57"/>
            <p:cNvSpPr txBox="1"/>
            <p:nvPr/>
          </p:nvSpPr>
          <p:spPr>
            <a:xfrm>
              <a:off x="1191284" y="4437633"/>
              <a:ext cx="866400" cy="46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b="1">
                  <a:latin typeface="Verdana"/>
                  <a:ea typeface="Verdana"/>
                  <a:cs typeface="Verdana"/>
                  <a:sym typeface="Verdana"/>
                </a:rPr>
                <a:t>lowest</a:t>
              </a:r>
              <a:endParaRPr sz="1000"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541" name="Google Shape;541;p57"/>
            <p:cNvCxnSpPr/>
            <p:nvPr/>
          </p:nvCxnSpPr>
          <p:spPr>
            <a:xfrm>
              <a:off x="1306274" y="4425213"/>
              <a:ext cx="867600" cy="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9"/>
          <p:cNvSpPr txBox="1">
            <a:spLocks noGrp="1"/>
          </p:cNvSpPr>
          <p:nvPr>
            <p:ph type="title"/>
          </p:nvPr>
        </p:nvSpPr>
        <p:spPr>
          <a:xfrm>
            <a:off x="198225" y="772250"/>
            <a:ext cx="42378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Absolute Value</a:t>
            </a:r>
            <a:endParaRPr sz="3600" b="0" i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6" name="Google Shape;556;p59"/>
          <p:cNvSpPr/>
          <p:nvPr/>
        </p:nvSpPr>
        <p:spPr>
          <a:xfrm>
            <a:off x="5612550" y="1423925"/>
            <a:ext cx="2955900" cy="2547900"/>
          </a:xfrm>
          <a:prstGeom prst="roundRect">
            <a:avLst>
              <a:gd name="adj" fmla="val 16667"/>
            </a:avLst>
          </a:prstGeom>
          <a:solidFill>
            <a:srgbClr val="E8C79B">
              <a:alpha val="56540"/>
            </a:srgbClr>
          </a:solidFill>
          <a:ln w="2857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Input number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If number &lt; 0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number = number * -1</a:t>
            </a:r>
            <a:endParaRPr sz="1200" b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Verdana"/>
                <a:ea typeface="Verdana"/>
                <a:cs typeface="Verdana"/>
                <a:sym typeface="Verdana"/>
              </a:rPr>
              <a:t>Print number</a:t>
            </a:r>
            <a:endParaRPr sz="1200" b="1" baseline="-25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7" name="Google Shape;557;p59"/>
          <p:cNvSpPr txBox="1"/>
          <p:nvPr/>
        </p:nvSpPr>
        <p:spPr>
          <a:xfrm>
            <a:off x="274425" y="1576325"/>
            <a:ext cx="48570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Input a number &amp; print out the absolute value of that number.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275" y="2743100"/>
            <a:ext cx="354330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On-screen Show (16:9)</PresentationFormat>
  <Paragraphs>177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Proxima Nova</vt:lpstr>
      <vt:lpstr>Arial</vt:lpstr>
      <vt:lpstr>Verdana</vt:lpstr>
      <vt:lpstr>Alfa Slab One</vt:lpstr>
      <vt:lpstr>Courier New</vt:lpstr>
      <vt:lpstr>Simple Light</vt:lpstr>
      <vt:lpstr>Gameday</vt:lpstr>
      <vt:lpstr>COMPUTATIONAL APPROACHES  TO PROBLEM SOLVING</vt:lpstr>
      <vt:lpstr>Absolute Value</vt:lpstr>
      <vt:lpstr>PowerPoint Presentation</vt:lpstr>
      <vt:lpstr>Truth Table</vt:lpstr>
      <vt:lpstr>Boolean Operations</vt:lpstr>
      <vt:lpstr>PowerPoint Presentation</vt:lpstr>
      <vt:lpstr>Comparison Operations</vt:lpstr>
      <vt:lpstr>PowerPoint Presentation</vt:lpstr>
      <vt:lpstr>Absolute Value</vt:lpstr>
      <vt:lpstr>If Syntax</vt:lpstr>
      <vt:lpstr>Absolute Value</vt:lpstr>
      <vt:lpstr>If-Else Syntax</vt:lpstr>
      <vt:lpstr>Graduation Policy</vt:lpstr>
      <vt:lpstr>SPS Grade Calculation</vt:lpstr>
      <vt:lpstr>SPS Grade Calculation</vt:lpstr>
      <vt:lpstr>SPS Grade Calculation</vt:lpstr>
      <vt:lpstr>If-Elif-Else Syntax</vt:lpstr>
      <vt:lpstr>More on Decision Making</vt:lpstr>
      <vt:lpstr>More on Decision Making</vt:lpstr>
      <vt:lpstr>Is it a leap year?</vt:lpstr>
      <vt:lpstr>Flowchart</vt:lpstr>
      <vt:lpstr>Nested If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APPROACHES  TO PROBLEM SOLVING</dc:title>
  <cp:lastModifiedBy>Cumhur Baştürk</cp:lastModifiedBy>
  <cp:revision>1</cp:revision>
  <dcterms:modified xsi:type="dcterms:W3CDTF">2021-03-07T12:11:58Z</dcterms:modified>
</cp:coreProperties>
</file>