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589" r:id="rId3"/>
    <p:sldId id="588" r:id="rId4"/>
    <p:sldId id="577" r:id="rId5"/>
    <p:sldId id="609" r:id="rId6"/>
    <p:sldId id="610" r:id="rId7"/>
    <p:sldId id="611" r:id="rId8"/>
    <p:sldId id="612" r:id="rId9"/>
    <p:sldId id="623" r:id="rId10"/>
    <p:sldId id="624" r:id="rId11"/>
    <p:sldId id="625" r:id="rId12"/>
    <p:sldId id="642" r:id="rId13"/>
    <p:sldId id="645" r:id="rId14"/>
    <p:sldId id="644" r:id="rId15"/>
    <p:sldId id="648" r:id="rId16"/>
    <p:sldId id="646" r:id="rId17"/>
    <p:sldId id="647" r:id="rId18"/>
    <p:sldId id="649" r:id="rId19"/>
    <p:sldId id="650" r:id="rId20"/>
    <p:sldId id="651" r:id="rId21"/>
    <p:sldId id="628" r:id="rId22"/>
    <p:sldId id="629" r:id="rId23"/>
    <p:sldId id="630" r:id="rId24"/>
    <p:sldId id="631" r:id="rId25"/>
    <p:sldId id="632" r:id="rId26"/>
    <p:sldId id="634" r:id="rId27"/>
    <p:sldId id="633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14" r:id="rId36"/>
    <p:sldId id="652" r:id="rId37"/>
    <p:sldId id="615" r:id="rId38"/>
    <p:sldId id="616" r:id="rId39"/>
    <p:sldId id="617" r:id="rId40"/>
    <p:sldId id="618" r:id="rId41"/>
    <p:sldId id="619" r:id="rId42"/>
    <p:sldId id="62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82064" autoAdjust="0"/>
  </p:normalViewPr>
  <p:slideViewPr>
    <p:cSldViewPr>
      <p:cViewPr varScale="1">
        <p:scale>
          <a:sx n="74" d="100"/>
          <a:sy n="74" d="100"/>
        </p:scale>
        <p:origin x="12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8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1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8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2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5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5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3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60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0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1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14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5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3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1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4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9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5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8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pi.org/project/empiricaldist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>
                <a:solidFill>
                  <a:schemeClr val="tx2"/>
                </a:solidFill>
                <a:latin typeface="Arial"/>
                <a:cs typeface="Arial"/>
              </a:rPr>
              <a:t>basturkc.</a:t>
            </a: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academic@gmail.com (basturkc@gmail.com) </a:t>
            </a:r>
          </a:p>
        </p:txBody>
      </p:sp>
    </p:spTree>
    <p:extLst>
      <p:ext uri="{BB962C8B-B14F-4D97-AF65-F5344CB8AC3E}">
        <p14:creationId xmlns:p14="http://schemas.microsoft.com/office/powerpoint/2010/main" val="386665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13F5-FA0D-4637-B8D3-E813AD99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8" y="1447800"/>
            <a:ext cx="59528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EEEA8-D763-4E38-B1E6-C22B996C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981200"/>
            <a:ext cx="3657600" cy="267176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79D0684-AE8B-45B2-A54E-38BE2062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2920"/>
              </p:ext>
            </p:extLst>
          </p:nvPr>
        </p:nvGraphicFramePr>
        <p:xfrm>
          <a:off x="228600" y="14554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972618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Our Data Set is :GSS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3328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5B315EF-6373-4F45-8847-2CC9BFE6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981200"/>
            <a:ext cx="4953000" cy="2671762"/>
          </a:xfrm>
          <a:prstGeom prst="rect">
            <a:avLst/>
          </a:prstGeom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9A1AACE-F6C6-4898-8822-303EB10D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11095"/>
              </p:ext>
            </p:extLst>
          </p:nvPr>
        </p:nvGraphicFramePr>
        <p:xfrm>
          <a:off x="3993572" y="4800600"/>
          <a:ext cx="492182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827">
                  <a:extLst>
                    <a:ext uri="{9D8B030D-6E8A-4147-A177-3AD203B41FA5}">
                      <a16:colId xmlns:a16="http://schemas.microsoft.com/office/drawing/2014/main" val="1972618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tr-TR" sz="1600" dirty="0">
                          <a:solidFill>
                            <a:schemeClr val="tx1"/>
                          </a:solidFill>
                        </a:rPr>
                        <a:t>Educ is # of years of education of each respondent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3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1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FA8C06A-E9BE-4E7A-A7F0-E87F35EB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3722"/>
              </p:ext>
            </p:extLst>
          </p:nvPr>
        </p:nvGraphicFramePr>
        <p:xfrm>
          <a:off x="228600" y="1455420"/>
          <a:ext cx="43309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976">
                  <a:extLst>
                    <a:ext uri="{9D8B030D-6E8A-4147-A177-3AD203B41FA5}">
                      <a16:colId xmlns:a16="http://schemas.microsoft.com/office/drawing/2014/main" val="1972618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Distribution of educ (histogram)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332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FB91193-927F-45C9-B509-5C9CE9E0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4" y="1905000"/>
            <a:ext cx="4330976" cy="27432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84D3B0-38A3-45F4-93AE-191893A3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9496"/>
              </p:ext>
            </p:extLst>
          </p:nvPr>
        </p:nvGraphicFramePr>
        <p:xfrm>
          <a:off x="4584426" y="1454727"/>
          <a:ext cx="43309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0976">
                  <a:extLst>
                    <a:ext uri="{9D8B030D-6E8A-4147-A177-3AD203B41FA5}">
                      <a16:colId xmlns:a16="http://schemas.microsoft.com/office/drawing/2014/main" val="197261869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Distribution of educ (PMF)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3328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D981CBC-6789-402E-A2A3-641F5AA7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68" y="1905000"/>
            <a:ext cx="4312734" cy="27432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AFCC639-308C-4D30-95BF-CF14CAA94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23974"/>
              </p:ext>
            </p:extLst>
          </p:nvPr>
        </p:nvGraphicFramePr>
        <p:xfrm>
          <a:off x="261091" y="6117185"/>
          <a:ext cx="86466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669">
                  <a:extLst>
                    <a:ext uri="{9D8B030D-6E8A-4147-A177-3AD203B41FA5}">
                      <a16:colId xmlns:a16="http://schemas.microsoft.com/office/drawing/2014/main" val="7502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Tip: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access </a:t>
                      </a:r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Pmf and Cdf classes v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 </a:t>
                      </a:r>
                      <a:r>
                        <a:rPr lang="en-US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empiricaldist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library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7713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6F9378E-DAB0-490A-9842-DF8D864EAE0B}"/>
              </a:ext>
            </a:extLst>
          </p:cNvPr>
          <p:cNvSpPr/>
          <p:nvPr/>
        </p:nvSpPr>
        <p:spPr>
          <a:xfrm>
            <a:off x="261090" y="5645883"/>
            <a:ext cx="865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PMF</a:t>
            </a:r>
            <a:r>
              <a:rPr lang="tr-TR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represents the possible values in a distribution and their probabilities.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84C66-966A-4F8E-A78E-39A8F839C9E9}"/>
              </a:ext>
            </a:extLst>
          </p:cNvPr>
          <p:cNvSpPr/>
          <p:nvPr/>
        </p:nvSpPr>
        <p:spPr>
          <a:xfrm>
            <a:off x="261090" y="4845057"/>
            <a:ext cx="865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PMF shows all UNIQUE values, so we can see exactly where the peaks are.</a:t>
            </a:r>
          </a:p>
          <a:p>
            <a:r>
              <a:rPr lang="tr-TR" dirty="0"/>
              <a:t>Because Histogram puts values into bins, it obscures some details. e.g. 14 and 16 years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76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114A4-B3E7-44AC-AC9D-F93C8744A9F1}"/>
              </a:ext>
            </a:extLst>
          </p:cNvPr>
          <p:cNvSpPr/>
          <p:nvPr/>
        </p:nvSpPr>
        <p:spPr>
          <a:xfrm>
            <a:off x="228600" y="1447800"/>
            <a:ext cx="485581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From Pmf to Cdf</a:t>
            </a:r>
            <a:endParaRPr lang="tr-TR" sz="2000" b="1" dirty="0"/>
          </a:p>
          <a:p>
            <a:r>
              <a:rPr lang="tr-TR" dirty="0"/>
              <a:t>If you draw a random element from a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Pmf is the probability that you get exactly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Cdf is the probability that you get a value &lt;= x </a:t>
            </a:r>
          </a:p>
          <a:p>
            <a:r>
              <a:rPr lang="tr-TR" dirty="0"/>
              <a:t>for a given value of x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705A2-3525-4ED5-AF07-6CFBE18C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555711"/>
            <a:ext cx="67818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E5ED28-9E2D-4451-B40F-2A205FFC4400}"/>
              </a:ext>
            </a:extLst>
          </p:cNvPr>
          <p:cNvSpPr/>
          <p:nvPr/>
        </p:nvSpPr>
        <p:spPr>
          <a:xfrm>
            <a:off x="228600" y="3155601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3235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A7B5D-F7C5-4E6E-A44B-56E31A0F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4" y="2247489"/>
            <a:ext cx="4025933" cy="26197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D9CF86-17C9-40A3-8FC9-C12865484C08}"/>
              </a:ext>
            </a:extLst>
          </p:cNvPr>
          <p:cNvSpPr/>
          <p:nvPr/>
        </p:nvSpPr>
        <p:spPr>
          <a:xfrm>
            <a:off x="228600" y="1371600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Cdf of Age (from GSS dataset)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58955-577E-4FFD-9E09-4205BCD6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05" y="3171413"/>
            <a:ext cx="3991295" cy="2619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0827D-BA45-4F6F-B836-8C7AF1799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42" y="1878223"/>
            <a:ext cx="2543175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F6C3B-883D-41B3-9213-28D587399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603" y="1985552"/>
            <a:ext cx="1362075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3954E-A59F-465A-9CD4-0B4B349E0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264" y="2290351"/>
            <a:ext cx="704850" cy="352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694752-8FA9-4E78-A2B8-8F036EEBE7CB}"/>
              </a:ext>
            </a:extLst>
          </p:cNvPr>
          <p:cNvSpPr/>
          <p:nvPr/>
        </p:nvSpPr>
        <p:spPr>
          <a:xfrm>
            <a:off x="6172200" y="137160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Evaluating Cdf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4471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156A7-D75E-4346-AB99-4993C45C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762684"/>
            <a:ext cx="3800475" cy="2688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615328-9F96-4C8D-8E60-E1418EF681A8}"/>
              </a:ext>
            </a:extLst>
          </p:cNvPr>
          <p:cNvSpPr/>
          <p:nvPr/>
        </p:nvSpPr>
        <p:spPr>
          <a:xfrm>
            <a:off x="228600" y="1407080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Evaluating the inverse Cdf</a:t>
            </a:r>
            <a:endParaRPr lang="de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26371-323D-4F82-B316-3356E8AAC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24484"/>
            <a:ext cx="19621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B11D6-5880-43FD-8DD4-F00EF5D0F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00600"/>
            <a:ext cx="257175" cy="31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BC07D-AF44-43CB-9706-FD69C0025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0" y="1919722"/>
            <a:ext cx="183832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FA8BE-CF70-44C5-BC6E-E6BCF724D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234731"/>
            <a:ext cx="257175" cy="295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BFF92-5164-4EEF-AAD3-D9C58087F036}"/>
              </a:ext>
            </a:extLst>
          </p:cNvPr>
          <p:cNvSpPr/>
          <p:nvPr/>
        </p:nvSpPr>
        <p:spPr>
          <a:xfrm>
            <a:off x="4419600" y="3191747"/>
            <a:ext cx="45936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about IQR?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7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2AD3-D06A-44AC-A2FB-19620F1F85A4}"/>
              </a:ext>
            </a:extLst>
          </p:cNvPr>
          <p:cNvSpPr/>
          <p:nvPr/>
        </p:nvSpPr>
        <p:spPr>
          <a:xfrm>
            <a:off x="211282" y="1447800"/>
            <a:ext cx="293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Comparing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78592-BE7B-4456-8A61-F908E678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" y="1911927"/>
            <a:ext cx="4343400" cy="1072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47B97-2E91-4F6B-94C8-CD4BFB11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2" y="3048000"/>
            <a:ext cx="4391234" cy="2850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E7DF0-6B42-43AC-88A6-43A6F672D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969" y="2400420"/>
            <a:ext cx="4306285" cy="64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817C4-A4F1-42F6-A1E9-BF2A1E596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773" y="3048000"/>
            <a:ext cx="4291939" cy="2850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AEAB8A-CD69-4F44-A8E1-10597C395D2C}"/>
              </a:ext>
            </a:extLst>
          </p:cNvPr>
          <p:cNvSpPr/>
          <p:nvPr/>
        </p:nvSpPr>
        <p:spPr>
          <a:xfrm>
            <a:off x="211282" y="6029106"/>
            <a:ext cx="869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Pmf does not work very well when data has LARGE NUMBER of UNIQUE VALUES.</a:t>
            </a:r>
          </a:p>
        </p:txBody>
      </p:sp>
    </p:spTree>
    <p:extLst>
      <p:ext uri="{BB962C8B-B14F-4D97-AF65-F5344CB8AC3E}">
        <p14:creationId xmlns:p14="http://schemas.microsoft.com/office/powerpoint/2010/main" val="269893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27EB25-3F42-4CBE-A224-8A7889680207}"/>
              </a:ext>
            </a:extLst>
          </p:cNvPr>
          <p:cNvSpPr/>
          <p:nvPr/>
        </p:nvSpPr>
        <p:spPr>
          <a:xfrm>
            <a:off x="228600" y="1671218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 the U.S, 12 years of education usually means the respondent has completed high school (secondary education). </a:t>
            </a:r>
          </a:p>
          <a:p>
            <a:r>
              <a:rPr lang="de-DE" dirty="0"/>
              <a:t>A respondent with 14 years of education has probably completed an associate degree </a:t>
            </a:r>
            <a:r>
              <a:rPr lang="tr-TR" dirty="0"/>
              <a:t> </a:t>
            </a:r>
          </a:p>
          <a:p>
            <a:r>
              <a:rPr lang="de-DE" dirty="0"/>
              <a:t>(two years of college); </a:t>
            </a:r>
          </a:p>
          <a:p>
            <a:r>
              <a:rPr lang="de-DE" dirty="0"/>
              <a:t>someone with 16 years has probably completed a bachelor's degree </a:t>
            </a:r>
            <a:endParaRPr lang="tr-TR" dirty="0"/>
          </a:p>
          <a:p>
            <a:r>
              <a:rPr lang="de-DE" dirty="0"/>
              <a:t>(four years of college).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EBD58-9D7D-4906-BDCE-2296F2D7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32457"/>
            <a:ext cx="3200728" cy="153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FF728-D84A-4D33-BC63-50C59EF6D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2" y="5278857"/>
            <a:ext cx="3243513" cy="1214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B3AA4-0074-42A4-AF8D-2E69C3CF4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217722"/>
            <a:ext cx="5334000" cy="3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994F7-6ED3-4BD2-8471-0D82A434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9" y="1508125"/>
            <a:ext cx="3389880" cy="2911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567AD-A81C-4D1C-B6A4-F43874F54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508125"/>
            <a:ext cx="35718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E467F-3AF1-49CD-9F5A-54DB613C5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64" y="1898650"/>
            <a:ext cx="3923713" cy="252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C4561-1B93-48C1-ABCA-7CA98E998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586" y="4419600"/>
            <a:ext cx="5086350" cy="22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A8297-0C4A-4C62-81D6-5F966C89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7" y="2057400"/>
            <a:ext cx="4240643" cy="300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6368F2-D1E1-4241-9657-572629CDC7B1}"/>
              </a:ext>
            </a:extLst>
          </p:cNvPr>
          <p:cNvSpPr/>
          <p:nvPr/>
        </p:nvSpPr>
        <p:spPr>
          <a:xfrm>
            <a:off x="228600" y="1554718"/>
            <a:ext cx="2096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From Pmf To Pdf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5D716-60C4-4953-8AAF-9C945406FC16}"/>
              </a:ext>
            </a:extLst>
          </p:cNvPr>
          <p:cNvSpPr/>
          <p:nvPr/>
        </p:nvSpPr>
        <p:spPr>
          <a:xfrm>
            <a:off x="4800600" y="2269688"/>
            <a:ext cx="424064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/>
              <a:t>PMF, CDF, KDE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CDFs for exploration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PMFs if there are a small number of unique &amp; discrete values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KDE  if there are a lot of (continuous) values.</a:t>
            </a:r>
          </a:p>
        </p:txBody>
      </p:sp>
    </p:spTree>
    <p:extLst>
      <p:ext uri="{BB962C8B-B14F-4D97-AF65-F5344CB8AC3E}">
        <p14:creationId xmlns:p14="http://schemas.microsoft.com/office/powerpoint/2010/main" val="2881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Conditional Probability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6872C-59C0-4573-B578-981C62C6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7" y="1458360"/>
            <a:ext cx="6634465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16714-57DE-4ACC-AB56-357D533E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10" y="1555963"/>
            <a:ext cx="6429980" cy="46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5885B-CB53-455E-ABEC-004D899A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2" y="1447800"/>
            <a:ext cx="6512176" cy="47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9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 and PMF Relation 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Formulas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22A85-6A35-4C98-8D74-B3CC3CCF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7" y="1393624"/>
            <a:ext cx="6894585" cy="50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46C88-B058-4F53-960B-6AB76C3E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19" y="1410928"/>
            <a:ext cx="6876362" cy="4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B973-7C14-43C1-A7A9-795326F1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48" y="1482724"/>
            <a:ext cx="7121103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4B0E9-B4DC-48D1-8255-68204DA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" y="1439310"/>
            <a:ext cx="6670441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C2F2-DFC5-4FEA-A331-07619317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90961"/>
            <a:ext cx="7086600" cy="51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6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2F6B-2EBA-4A9C-B508-E9FD10C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1447800"/>
            <a:ext cx="701539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725C-68AC-4E9E-ACDD-29386B48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6" y="1451927"/>
            <a:ext cx="7095627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69022-FC7F-4FF3-8440-1396B06C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56" y="1380438"/>
            <a:ext cx="7024688" cy="51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1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6482A-ECBA-4839-842F-3E4854FD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4" y="1471929"/>
            <a:ext cx="7116692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7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Covariance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7830-6269-4219-8E0A-DD9DA1F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1702401"/>
            <a:ext cx="7010400" cy="44673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9905AF-4519-4B7D-AC38-2EC9AAEFF0C8}"/>
              </a:ext>
            </a:extLst>
          </p:cNvPr>
          <p:cNvSpPr/>
          <p:nvPr/>
        </p:nvSpPr>
        <p:spPr>
          <a:xfrm>
            <a:off x="1219200" y="6169709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Similar to variance, but variance tells you </a:t>
            </a:r>
            <a:r>
              <a:rPr lang="en-US" u="sng" dirty="0">
                <a:latin typeface="CIDFont+F1"/>
              </a:rPr>
              <a:t>how a single</a:t>
            </a:r>
            <a:r>
              <a:rPr lang="tr-TR" u="sng" dirty="0">
                <a:latin typeface="CIDFont+F1"/>
              </a:rPr>
              <a:t> </a:t>
            </a:r>
            <a:r>
              <a:rPr lang="en-US" u="sng" dirty="0">
                <a:latin typeface="CIDFont+F1"/>
              </a:rPr>
              <a:t>variable varies </a:t>
            </a:r>
            <a:r>
              <a:rPr lang="en-US" dirty="0">
                <a:latin typeface="CIDFont+F1"/>
              </a:rPr>
              <a:t>whereas covariance tells you </a:t>
            </a:r>
            <a:r>
              <a:rPr lang="en-US" u="sng" dirty="0">
                <a:latin typeface="CIDFont+F1"/>
              </a:rPr>
              <a:t>how two</a:t>
            </a:r>
            <a:r>
              <a:rPr lang="tr-TR" u="sng" dirty="0">
                <a:latin typeface="CIDFont+F1"/>
              </a:rPr>
              <a:t> </a:t>
            </a:r>
            <a:r>
              <a:rPr lang="de-DE" u="sng" dirty="0">
                <a:latin typeface="CIDFont+F1"/>
              </a:rPr>
              <a:t>variables vary together</a:t>
            </a:r>
            <a:r>
              <a:rPr lang="de-DE" dirty="0">
                <a:latin typeface="CIDFont+F1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47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969F-8B6A-43ED-A510-E92F34D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6618"/>
            <a:ext cx="701040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7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31FB2-F237-472D-9895-E233E9EC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05" y="1649012"/>
            <a:ext cx="6654989" cy="50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7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36080-9EC2-46A4-BFC1-4C92A06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6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471-280C-42CC-B554-78D9E2D4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8249-6DE3-4960-96B7-D63F0F4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2354"/>
            <a:ext cx="6858000" cy="5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0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22731-541E-4189-A280-38D8350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33772"/>
            <a:ext cx="6781800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682B-6EE8-4287-9868-FCACE417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9012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754B7-DC4D-451D-997F-8C330CDD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66759"/>
            <a:ext cx="7086600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AA8E-B0F1-453A-AD5F-953C99A4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735513"/>
            <a:ext cx="6934200" cy="50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F09B5-3211-442D-9DCD-19B5EBD7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3932"/>
            <a:ext cx="7085526" cy="5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Probability Distribution </a:t>
            </a:r>
            <a:r>
              <a:rPr lang="tr-TR" sz="3600" b="1" i="1">
                <a:latin typeface="Tahoma" pitchFamily="34" charset="0"/>
                <a:ea typeface="Tahoma" pitchFamily="34" charset="0"/>
                <a:cs typeface="Tahoma" pitchFamily="34" charset="0"/>
              </a:rPr>
              <a:t>Function &amp;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Cumulative Distribution Function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Density vs Mass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EA42B-56B2-4758-9D6C-FD5AB4DA58F4}"/>
              </a:ext>
            </a:extLst>
          </p:cNvPr>
          <p:cNvSpPr txBox="1">
            <a:spLocks/>
          </p:cNvSpPr>
          <p:nvPr/>
        </p:nvSpPr>
        <p:spPr>
          <a:xfrm>
            <a:off x="228600" y="1865243"/>
            <a:ext cx="8690112" cy="462763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continuous, </a:t>
            </a:r>
            <a:r>
              <a:rPr lang="tr-TR" b="1" dirty="0"/>
              <a:t>density</a:t>
            </a:r>
            <a:r>
              <a:rPr lang="tr-TR" dirty="0"/>
              <a:t> is used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discrete, </a:t>
            </a:r>
            <a:r>
              <a:rPr lang="tr-TR" b="1" dirty="0"/>
              <a:t>mass</a:t>
            </a:r>
            <a:r>
              <a:rPr lang="tr-TR" dirty="0"/>
              <a:t> is used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48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587</Words>
  <Application>Microsoft Office PowerPoint</Application>
  <PresentationFormat>On-screen Show (4:3)</PresentationFormat>
  <Paragraphs>162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CIDFont+F1</vt:lpstr>
      <vt:lpstr>Impact</vt:lpstr>
      <vt:lpstr>Studio-Feixen-Sans</vt:lpstr>
      <vt:lpstr>Tahoma</vt:lpstr>
      <vt:lpstr>Times New Roman</vt:lpstr>
      <vt:lpstr>Wingdings</vt:lpstr>
      <vt:lpstr>NewsPrint</vt:lpstr>
      <vt:lpstr>Custom Design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Importance of prior probability</vt:lpstr>
      <vt:lpstr>Importance of prior probability</vt:lpstr>
      <vt:lpstr>A Quick Glance  on Probability Distribution Function &amp; Cumulative Distribution Function</vt:lpstr>
      <vt:lpstr>Density vs Mass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Probability Mass Function &amp; Cumulative Distribution Function</vt:lpstr>
      <vt:lpstr>An example</vt:lpstr>
      <vt:lpstr>Solution</vt:lpstr>
      <vt:lpstr>Expected value and pmf connection</vt:lpstr>
      <vt:lpstr>Expected value and pmf connection</vt:lpstr>
      <vt:lpstr>Expected value and pmf connection</vt:lpstr>
      <vt:lpstr>A Quick Glance  on Variance and PMF Relation </vt:lpstr>
      <vt:lpstr>Formulas</vt:lpstr>
      <vt:lpstr>An example</vt:lpstr>
      <vt:lpstr>The Solution</vt:lpstr>
      <vt:lpstr>An example</vt:lpstr>
      <vt:lpstr>The Solution</vt:lpstr>
      <vt:lpstr>An example</vt:lpstr>
      <vt:lpstr>The Solution</vt:lpstr>
      <vt:lpstr>The Solution</vt:lpstr>
      <vt:lpstr>Covariance</vt:lpstr>
      <vt:lpstr>Covariance</vt:lpstr>
      <vt:lpstr>Covariance</vt:lpstr>
      <vt:lpstr>Correlation Coefficient</vt:lpstr>
      <vt:lpstr>Correlation Coefficient</vt:lpstr>
      <vt:lpstr>Correlation Coefficient</vt:lpstr>
      <vt:lpstr>Correlation Coefficient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Cumhur Baştürk</cp:lastModifiedBy>
  <cp:revision>915</cp:revision>
  <dcterms:created xsi:type="dcterms:W3CDTF">2013-06-04T12:27:35Z</dcterms:created>
  <dcterms:modified xsi:type="dcterms:W3CDTF">2021-03-22T15:52:30Z</dcterms:modified>
</cp:coreProperties>
</file>