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  <p:sldMasterId id="2147483704" r:id="rId3"/>
    <p:sldMasterId id="2147483705" r:id="rId4"/>
  </p:sldMasterIdLst>
  <p:notesMasterIdLst>
    <p:notesMasterId r:id="rId5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5143500" type="screen16x9"/>
  <p:notesSz cx="6858000" cy="9144000"/>
  <p:embeddedFontLst>
    <p:embeddedFont>
      <p:font typeface="Alfa Slab One" panose="020B0604020202020204" charset="-94"/>
      <p:regular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Proxima Nova" panose="020B0604020202020204" charset="0"/>
      <p:regular r:id="rId62"/>
      <p:bold r:id="rId63"/>
      <p:italic r:id="rId64"/>
      <p:boldItalic r:id="rId65"/>
    </p:embeddedFont>
    <p:embeddedFont>
      <p:font typeface="Verdana" panose="020B0604030504040204" pitchFamily="34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492D8-5775-400D-9F8B-51F7C8F8BB5F}">
  <a:tblStyle styleId="{EF3492D8-5775-400D-9F8B-51F7C8F8B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721f012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g2721f012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a8e6f1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a8e6f1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44284713_1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44284713_1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823e6113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823e6113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442847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442847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4428471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4428471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60e834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60e834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8c686e674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8c686e674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544284713_1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544284713_1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60e83433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60e83433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8c686e674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8c686e674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4428471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354428471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g3544284713_1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823e61139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823e61139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823e61139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823e61139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823e61139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823e61139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823e61139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823e61139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59d8282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59d8282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8c686e674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8c686e674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23e61139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823e61139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9d8282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9d8282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rgbClr val="2D45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c686e674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c686e674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82845cae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82845cae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c686e674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8c686e674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c686e674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c686e674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9d828201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9d828201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rgbClr val="2D455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823e61139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823e61139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c686e674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8c686e674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9d82820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9d828201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Shorter notation to write a large list of numbers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92082be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92082be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9225c973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9225c973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59d828201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59d828201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9d828201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9d828201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69a840753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69a840753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21f012df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721f012df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69a84075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69a84075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69a840753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69a840753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69a840753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69a840753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69a840753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69a840753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69a840753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69a840753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69a840753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69a840753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69a840753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69a840753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69a840753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69a840753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69a840753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69a840753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69a840753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69a840753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8c686e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8c686e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69a840753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369a840753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69a84075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69a84075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c686e6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8c686e6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c686e6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c686e6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44284713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g3544284713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6" name="Google Shape;556;g3544284713_1_4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a8e6f1a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a8e6f1a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3600" b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200" b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23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 "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◦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◦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2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2700" b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lvl="0" indent="-381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700" b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9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0" name="Google Shape;220;p35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marL="457200" lvl="0" indent="-323850" rtl="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marL="914400" lvl="1" indent="-317500" rtl="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marL="1828800" lvl="3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marL="2286000" lvl="4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marL="2743200" lvl="5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marL="3200400" lvl="6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marL="3657600" lvl="7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marL="4114800" lvl="8" indent="-298450" rtl="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"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9"/>
          <p:cNvSpPr/>
          <p:nvPr/>
        </p:nvSpPr>
        <p:spPr>
          <a:xfrm>
            <a:off x="2571825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455A6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455A64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41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41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289" name="Google Shape;28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98"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2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8">
  <p:cSld name="AUTOLAYOUT_88"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3"/>
          <p:cNvSpPr/>
          <p:nvPr/>
        </p:nvSpPr>
        <p:spPr>
          <a:xfrm>
            <a:off x="172350" y="3694325"/>
            <a:ext cx="8811900" cy="1296900"/>
          </a:xfrm>
          <a:prstGeom prst="rect">
            <a:avLst/>
          </a:prstGeom>
          <a:solidFill>
            <a:srgbClr val="E2E6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3"/>
          <p:cNvSpPr/>
          <p:nvPr/>
        </p:nvSpPr>
        <p:spPr>
          <a:xfrm>
            <a:off x="172350" y="152100"/>
            <a:ext cx="6990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3"/>
          <p:cNvSpPr/>
          <p:nvPr/>
        </p:nvSpPr>
        <p:spPr>
          <a:xfrm>
            <a:off x="7324600" y="152100"/>
            <a:ext cx="1659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53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1pPr>
            <a:lvl2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2pPr>
            <a:lvl3pPr marL="6858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3pPr>
            <a:lvl4pPr marL="10287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4pPr>
            <a:lvl5pPr marL="13716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5pPr>
            <a:lvl6pPr marL="17145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6pPr>
            <a:lvl7pPr marL="2057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7pPr>
            <a:lvl8pPr marL="24003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8pPr>
            <a:lvl9pPr marL="27432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AUTOLAYOUT_111"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54"/>
          <p:cNvCxnSpPr/>
          <p:nvPr/>
        </p:nvCxnSpPr>
        <p:spPr>
          <a:xfrm>
            <a:off x="356325" y="4823300"/>
            <a:ext cx="29424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54"/>
          <p:cNvCxnSpPr/>
          <p:nvPr/>
        </p:nvCxnSpPr>
        <p:spPr>
          <a:xfrm>
            <a:off x="4614775" y="373547"/>
            <a:ext cx="42066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4" name="Google Shape;314;p54"/>
          <p:cNvSpPr/>
          <p:nvPr/>
        </p:nvSpPr>
        <p:spPr>
          <a:xfrm>
            <a:off x="4428475" y="316847"/>
            <a:ext cx="1101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4"/>
          <p:cNvSpPr/>
          <p:nvPr/>
        </p:nvSpPr>
        <p:spPr>
          <a:xfrm>
            <a:off x="356325" y="316850"/>
            <a:ext cx="29424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4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AUTOLAYOUT_114"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5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55"/>
          <p:cNvGrpSpPr/>
          <p:nvPr/>
        </p:nvGrpSpPr>
        <p:grpSpPr>
          <a:xfrm>
            <a:off x="11301" y="10189"/>
            <a:ext cx="9121317" cy="5123111"/>
            <a:chOff x="11301" y="10189"/>
            <a:chExt cx="9121317" cy="5123111"/>
          </a:xfrm>
        </p:grpSpPr>
        <p:grpSp>
          <p:nvGrpSpPr>
            <p:cNvPr id="323" name="Google Shape;323;p55"/>
            <p:cNvGrpSpPr/>
            <p:nvPr/>
          </p:nvGrpSpPr>
          <p:grpSpPr>
            <a:xfrm>
              <a:off x="14051" y="4621157"/>
              <a:ext cx="9118568" cy="512143"/>
              <a:chOff x="14051" y="4621157"/>
              <a:chExt cx="9118568" cy="512143"/>
            </a:xfrm>
          </p:grpSpPr>
          <p:sp>
            <p:nvSpPr>
              <p:cNvPr id="324" name="Google Shape;324;p55"/>
              <p:cNvSpPr/>
              <p:nvPr/>
            </p:nvSpPr>
            <p:spPr>
              <a:xfrm>
                <a:off x="317554" y="4621157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55"/>
              <p:cNvSpPr/>
              <p:nvPr/>
            </p:nvSpPr>
            <p:spPr>
              <a:xfrm rot="5400000" flipH="1">
                <a:off x="-87949" y="4725300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55"/>
              <p:cNvSpPr/>
              <p:nvPr/>
            </p:nvSpPr>
            <p:spPr>
              <a:xfrm>
                <a:off x="924387" y="4621157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55"/>
              <p:cNvSpPr/>
              <p:nvPr/>
            </p:nvSpPr>
            <p:spPr>
              <a:xfrm>
                <a:off x="1531491" y="4621157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55"/>
              <p:cNvSpPr/>
              <p:nvPr/>
            </p:nvSpPr>
            <p:spPr>
              <a:xfrm>
                <a:off x="2138324" y="4621157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55"/>
              <p:cNvSpPr/>
              <p:nvPr/>
            </p:nvSpPr>
            <p:spPr>
              <a:xfrm rot="-5400000">
                <a:off x="8724619" y="4725300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55"/>
            <p:cNvGrpSpPr/>
            <p:nvPr/>
          </p:nvGrpSpPr>
          <p:grpSpPr>
            <a:xfrm>
              <a:off x="14051" y="1035085"/>
              <a:ext cx="9118568" cy="1024500"/>
              <a:chOff x="14051" y="1035085"/>
              <a:chExt cx="9118568" cy="1024500"/>
            </a:xfrm>
          </p:grpSpPr>
          <p:sp>
            <p:nvSpPr>
              <p:cNvPr id="331" name="Google Shape;331;p55"/>
              <p:cNvSpPr/>
              <p:nvPr/>
            </p:nvSpPr>
            <p:spPr>
              <a:xfrm>
                <a:off x="317554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55"/>
              <p:cNvSpPr/>
              <p:nvPr/>
            </p:nvSpPr>
            <p:spPr>
              <a:xfrm rot="5400000" flipH="1">
                <a:off x="-87949" y="165038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55"/>
              <p:cNvSpPr/>
              <p:nvPr/>
            </p:nvSpPr>
            <p:spPr>
              <a:xfrm>
                <a:off x="2138324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55"/>
              <p:cNvSpPr/>
              <p:nvPr/>
            </p:nvSpPr>
            <p:spPr>
              <a:xfrm>
                <a:off x="2745358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5"/>
              <p:cNvSpPr/>
              <p:nvPr/>
            </p:nvSpPr>
            <p:spPr>
              <a:xfrm>
                <a:off x="3352462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55"/>
              <p:cNvSpPr/>
              <p:nvPr/>
            </p:nvSpPr>
            <p:spPr>
              <a:xfrm>
                <a:off x="3959294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55"/>
              <p:cNvSpPr/>
              <p:nvPr/>
            </p:nvSpPr>
            <p:spPr>
              <a:xfrm flipH="1">
                <a:off x="8222215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55"/>
              <p:cNvSpPr/>
              <p:nvPr/>
            </p:nvSpPr>
            <p:spPr>
              <a:xfrm rot="-5400000">
                <a:off x="8724619" y="165038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55"/>
              <p:cNvSpPr/>
              <p:nvPr/>
            </p:nvSpPr>
            <p:spPr>
              <a:xfrm flipH="1">
                <a:off x="7615382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55"/>
              <p:cNvSpPr/>
              <p:nvPr/>
            </p:nvSpPr>
            <p:spPr>
              <a:xfrm flipH="1">
                <a:off x="7008278" y="154721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5"/>
              <p:cNvSpPr/>
              <p:nvPr/>
            </p:nvSpPr>
            <p:spPr>
              <a:xfrm>
                <a:off x="924448" y="1035085"/>
                <a:ext cx="1214100" cy="10245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55"/>
            <p:cNvGrpSpPr/>
            <p:nvPr/>
          </p:nvGrpSpPr>
          <p:grpSpPr>
            <a:xfrm>
              <a:off x="11301" y="2060044"/>
              <a:ext cx="9121317" cy="2048393"/>
              <a:chOff x="11301" y="2060044"/>
              <a:chExt cx="9121317" cy="2048393"/>
            </a:xfrm>
          </p:grpSpPr>
          <p:sp>
            <p:nvSpPr>
              <p:cNvPr id="343" name="Google Shape;343;p55"/>
              <p:cNvSpPr/>
              <p:nvPr/>
            </p:nvSpPr>
            <p:spPr>
              <a:xfrm rot="5400000" flipH="1">
                <a:off x="-87949" y="267494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5"/>
              <p:cNvSpPr/>
              <p:nvPr/>
            </p:nvSpPr>
            <p:spPr>
              <a:xfrm>
                <a:off x="1531491" y="257177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5"/>
              <p:cNvSpPr/>
              <p:nvPr/>
            </p:nvSpPr>
            <p:spPr>
              <a:xfrm>
                <a:off x="2138324" y="257177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5"/>
              <p:cNvSpPr/>
              <p:nvPr/>
            </p:nvSpPr>
            <p:spPr>
              <a:xfrm>
                <a:off x="2745358" y="257177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5"/>
              <p:cNvSpPr/>
              <p:nvPr/>
            </p:nvSpPr>
            <p:spPr>
              <a:xfrm>
                <a:off x="3352462" y="257177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5"/>
              <p:cNvSpPr/>
              <p:nvPr/>
            </p:nvSpPr>
            <p:spPr>
              <a:xfrm flipH="1">
                <a:off x="8222215" y="257177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5"/>
              <p:cNvSpPr/>
              <p:nvPr/>
            </p:nvSpPr>
            <p:spPr>
              <a:xfrm rot="-5400000">
                <a:off x="8724619" y="267494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55"/>
              <p:cNvSpPr/>
              <p:nvPr/>
            </p:nvSpPr>
            <p:spPr>
              <a:xfrm>
                <a:off x="317554" y="35963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55"/>
              <p:cNvSpPr/>
              <p:nvPr/>
            </p:nvSpPr>
            <p:spPr>
              <a:xfrm rot="5400000" flipH="1">
                <a:off x="-87949" y="369950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5"/>
              <p:cNvSpPr/>
              <p:nvPr/>
            </p:nvSpPr>
            <p:spPr>
              <a:xfrm>
                <a:off x="924387" y="35963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5"/>
              <p:cNvSpPr/>
              <p:nvPr/>
            </p:nvSpPr>
            <p:spPr>
              <a:xfrm>
                <a:off x="1531491" y="35963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55"/>
              <p:cNvSpPr/>
              <p:nvPr/>
            </p:nvSpPr>
            <p:spPr>
              <a:xfrm>
                <a:off x="2138324" y="35963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55"/>
              <p:cNvSpPr/>
              <p:nvPr/>
            </p:nvSpPr>
            <p:spPr>
              <a:xfrm>
                <a:off x="2745358" y="35963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5"/>
              <p:cNvSpPr/>
              <p:nvPr/>
            </p:nvSpPr>
            <p:spPr>
              <a:xfrm flipH="1">
                <a:off x="8222215" y="35963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5"/>
              <p:cNvSpPr/>
              <p:nvPr/>
            </p:nvSpPr>
            <p:spPr>
              <a:xfrm rot="-5400000">
                <a:off x="8724619" y="3699503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5"/>
              <p:cNvSpPr/>
              <p:nvPr/>
            </p:nvSpPr>
            <p:spPr>
              <a:xfrm>
                <a:off x="11301" y="2060044"/>
                <a:ext cx="1823400" cy="15384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5"/>
              <p:cNvSpPr/>
              <p:nvPr/>
            </p:nvSpPr>
            <p:spPr>
              <a:xfrm>
                <a:off x="7306679" y="2571901"/>
                <a:ext cx="1214100" cy="10245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55"/>
            <p:cNvGrpSpPr/>
            <p:nvPr/>
          </p:nvGrpSpPr>
          <p:grpSpPr>
            <a:xfrm>
              <a:off x="14051" y="10189"/>
              <a:ext cx="9118568" cy="1024567"/>
              <a:chOff x="14051" y="10189"/>
              <a:chExt cx="9118568" cy="1024567"/>
            </a:xfrm>
          </p:grpSpPr>
          <p:sp>
            <p:nvSpPr>
              <p:cNvPr id="361" name="Google Shape;361;p55"/>
              <p:cNvSpPr/>
              <p:nvPr/>
            </p:nvSpPr>
            <p:spPr>
              <a:xfrm>
                <a:off x="317554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5"/>
              <p:cNvSpPr/>
              <p:nvPr/>
            </p:nvSpPr>
            <p:spPr>
              <a:xfrm rot="5400000" flipH="1">
                <a:off x="-87949" y="62582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5"/>
              <p:cNvSpPr/>
              <p:nvPr/>
            </p:nvSpPr>
            <p:spPr>
              <a:xfrm>
                <a:off x="924387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5"/>
              <p:cNvSpPr/>
              <p:nvPr/>
            </p:nvSpPr>
            <p:spPr>
              <a:xfrm>
                <a:off x="1531491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55"/>
              <p:cNvSpPr/>
              <p:nvPr/>
            </p:nvSpPr>
            <p:spPr>
              <a:xfrm>
                <a:off x="2138324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55"/>
              <p:cNvSpPr/>
              <p:nvPr/>
            </p:nvSpPr>
            <p:spPr>
              <a:xfrm>
                <a:off x="3959294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55"/>
              <p:cNvSpPr/>
              <p:nvPr/>
            </p:nvSpPr>
            <p:spPr>
              <a:xfrm flipH="1">
                <a:off x="8222215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55"/>
              <p:cNvSpPr/>
              <p:nvPr/>
            </p:nvSpPr>
            <p:spPr>
              <a:xfrm rot="-5400000">
                <a:off x="8724619" y="625822"/>
                <a:ext cx="510000" cy="3060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55"/>
              <p:cNvSpPr/>
              <p:nvPr/>
            </p:nvSpPr>
            <p:spPr>
              <a:xfrm flipH="1">
                <a:off x="6401445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5"/>
              <p:cNvSpPr/>
              <p:nvPr/>
            </p:nvSpPr>
            <p:spPr>
              <a:xfrm>
                <a:off x="4571103" y="52265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5"/>
              <p:cNvSpPr/>
              <p:nvPr/>
            </p:nvSpPr>
            <p:spPr>
              <a:xfrm>
                <a:off x="7007107" y="10189"/>
                <a:ext cx="1214100" cy="10245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5"/>
              <p:cNvSpPr/>
              <p:nvPr/>
            </p:nvSpPr>
            <p:spPr>
              <a:xfrm>
                <a:off x="2742646" y="10201"/>
                <a:ext cx="1214100" cy="1024500"/>
              </a:xfrm>
              <a:prstGeom prst="triangle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" name="Google Shape;373;p55"/>
          <p:cNvGrpSpPr/>
          <p:nvPr/>
        </p:nvGrpSpPr>
        <p:grpSpPr>
          <a:xfrm>
            <a:off x="14057" y="10375"/>
            <a:ext cx="9118556" cy="4610646"/>
            <a:chOff x="14057" y="10375"/>
            <a:chExt cx="9118556" cy="4610646"/>
          </a:xfrm>
        </p:grpSpPr>
        <p:sp>
          <p:nvSpPr>
            <p:cNvPr id="374" name="Google Shape;374;p55"/>
            <p:cNvSpPr/>
            <p:nvPr/>
          </p:nvSpPr>
          <p:spPr>
            <a:xfrm rot="10800000">
              <a:off x="319862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5"/>
            <p:cNvSpPr/>
            <p:nvPr/>
          </p:nvSpPr>
          <p:spPr>
            <a:xfrm rot="5400000">
              <a:off x="-88693" y="113125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5"/>
            <p:cNvSpPr/>
            <p:nvPr/>
          </p:nvSpPr>
          <p:spPr>
            <a:xfrm rot="10800000">
              <a:off x="926694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5"/>
            <p:cNvSpPr/>
            <p:nvPr/>
          </p:nvSpPr>
          <p:spPr>
            <a:xfrm rot="10800000">
              <a:off x="1533798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5"/>
            <p:cNvSpPr/>
            <p:nvPr/>
          </p:nvSpPr>
          <p:spPr>
            <a:xfrm rot="10800000">
              <a:off x="2140631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5"/>
            <p:cNvSpPr/>
            <p:nvPr/>
          </p:nvSpPr>
          <p:spPr>
            <a:xfrm rot="10800000">
              <a:off x="2747665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5"/>
            <p:cNvSpPr/>
            <p:nvPr/>
          </p:nvSpPr>
          <p:spPr>
            <a:xfrm rot="10800000">
              <a:off x="3354769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5"/>
            <p:cNvSpPr/>
            <p:nvPr/>
          </p:nvSpPr>
          <p:spPr>
            <a:xfrm rot="10800000">
              <a:off x="3961601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5"/>
            <p:cNvSpPr/>
            <p:nvPr/>
          </p:nvSpPr>
          <p:spPr>
            <a:xfrm rot="10800000">
              <a:off x="4573226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5"/>
            <p:cNvSpPr/>
            <p:nvPr/>
          </p:nvSpPr>
          <p:spPr>
            <a:xfrm rot="10800000" flipH="1">
              <a:off x="8219907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5"/>
            <p:cNvSpPr/>
            <p:nvPr/>
          </p:nvSpPr>
          <p:spPr>
            <a:xfrm rot="-5400000" flipH="1">
              <a:off x="8725363" y="113125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5"/>
            <p:cNvSpPr/>
            <p:nvPr/>
          </p:nvSpPr>
          <p:spPr>
            <a:xfrm rot="10800000" flipH="1">
              <a:off x="7613075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5"/>
            <p:cNvSpPr/>
            <p:nvPr/>
          </p:nvSpPr>
          <p:spPr>
            <a:xfrm rot="10800000" flipH="1">
              <a:off x="7005971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5"/>
            <p:cNvSpPr/>
            <p:nvPr/>
          </p:nvSpPr>
          <p:spPr>
            <a:xfrm rot="10800000" flipH="1">
              <a:off x="6399138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5"/>
            <p:cNvSpPr/>
            <p:nvPr/>
          </p:nvSpPr>
          <p:spPr>
            <a:xfrm rot="10800000" flipH="1">
              <a:off x="5792104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5"/>
            <p:cNvSpPr/>
            <p:nvPr/>
          </p:nvSpPr>
          <p:spPr>
            <a:xfrm rot="10800000" flipH="1">
              <a:off x="5185000" y="10555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5"/>
            <p:cNvSpPr/>
            <p:nvPr/>
          </p:nvSpPr>
          <p:spPr>
            <a:xfrm rot="10800000">
              <a:off x="319862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5"/>
            <p:cNvSpPr/>
            <p:nvPr/>
          </p:nvSpPr>
          <p:spPr>
            <a:xfrm rot="5400000">
              <a:off x="-88693" y="113768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5"/>
            <p:cNvSpPr/>
            <p:nvPr/>
          </p:nvSpPr>
          <p:spPr>
            <a:xfrm rot="10800000">
              <a:off x="926694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5"/>
            <p:cNvSpPr/>
            <p:nvPr/>
          </p:nvSpPr>
          <p:spPr>
            <a:xfrm rot="10800000">
              <a:off x="1533798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5"/>
            <p:cNvSpPr/>
            <p:nvPr/>
          </p:nvSpPr>
          <p:spPr>
            <a:xfrm rot="10800000">
              <a:off x="2140631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5"/>
            <p:cNvSpPr/>
            <p:nvPr/>
          </p:nvSpPr>
          <p:spPr>
            <a:xfrm rot="10800000">
              <a:off x="2747665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5"/>
            <p:cNvSpPr/>
            <p:nvPr/>
          </p:nvSpPr>
          <p:spPr>
            <a:xfrm rot="10800000">
              <a:off x="3354769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5"/>
            <p:cNvSpPr/>
            <p:nvPr/>
          </p:nvSpPr>
          <p:spPr>
            <a:xfrm rot="10800000">
              <a:off x="3961601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5"/>
            <p:cNvSpPr/>
            <p:nvPr/>
          </p:nvSpPr>
          <p:spPr>
            <a:xfrm rot="10800000">
              <a:off x="4573226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5"/>
            <p:cNvSpPr/>
            <p:nvPr/>
          </p:nvSpPr>
          <p:spPr>
            <a:xfrm rot="10800000" flipH="1">
              <a:off x="8219907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5"/>
            <p:cNvSpPr/>
            <p:nvPr/>
          </p:nvSpPr>
          <p:spPr>
            <a:xfrm rot="-5400000" flipH="1">
              <a:off x="8725363" y="113768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5"/>
            <p:cNvSpPr/>
            <p:nvPr/>
          </p:nvSpPr>
          <p:spPr>
            <a:xfrm rot="10800000" flipH="1">
              <a:off x="7613075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5"/>
            <p:cNvSpPr/>
            <p:nvPr/>
          </p:nvSpPr>
          <p:spPr>
            <a:xfrm rot="10800000" flipH="1">
              <a:off x="7005971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5"/>
            <p:cNvSpPr/>
            <p:nvPr/>
          </p:nvSpPr>
          <p:spPr>
            <a:xfrm rot="10800000" flipH="1">
              <a:off x="6399138" y="103511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5"/>
            <p:cNvSpPr/>
            <p:nvPr/>
          </p:nvSpPr>
          <p:spPr>
            <a:xfrm rot="10800000">
              <a:off x="319862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5"/>
            <p:cNvSpPr/>
            <p:nvPr/>
          </p:nvSpPr>
          <p:spPr>
            <a:xfrm rot="5400000">
              <a:off x="-88693" y="216224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5"/>
            <p:cNvSpPr/>
            <p:nvPr/>
          </p:nvSpPr>
          <p:spPr>
            <a:xfrm rot="10800000">
              <a:off x="926694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5"/>
            <p:cNvSpPr/>
            <p:nvPr/>
          </p:nvSpPr>
          <p:spPr>
            <a:xfrm rot="10800000">
              <a:off x="1533798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5"/>
            <p:cNvSpPr/>
            <p:nvPr/>
          </p:nvSpPr>
          <p:spPr>
            <a:xfrm rot="10800000">
              <a:off x="2140631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5"/>
            <p:cNvSpPr/>
            <p:nvPr/>
          </p:nvSpPr>
          <p:spPr>
            <a:xfrm rot="10800000">
              <a:off x="2747665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5"/>
            <p:cNvSpPr/>
            <p:nvPr/>
          </p:nvSpPr>
          <p:spPr>
            <a:xfrm rot="10800000">
              <a:off x="3354769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5"/>
            <p:cNvSpPr/>
            <p:nvPr/>
          </p:nvSpPr>
          <p:spPr>
            <a:xfrm rot="10800000">
              <a:off x="3961601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5"/>
            <p:cNvSpPr/>
            <p:nvPr/>
          </p:nvSpPr>
          <p:spPr>
            <a:xfrm rot="10800000" flipH="1">
              <a:off x="8219907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5"/>
            <p:cNvSpPr/>
            <p:nvPr/>
          </p:nvSpPr>
          <p:spPr>
            <a:xfrm rot="-5400000" flipH="1">
              <a:off x="8725363" y="216224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5"/>
            <p:cNvSpPr/>
            <p:nvPr/>
          </p:nvSpPr>
          <p:spPr>
            <a:xfrm rot="10800000" flipH="1">
              <a:off x="7613075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5"/>
            <p:cNvSpPr/>
            <p:nvPr/>
          </p:nvSpPr>
          <p:spPr>
            <a:xfrm rot="10800000" flipH="1">
              <a:off x="7005971" y="205967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5"/>
            <p:cNvSpPr/>
            <p:nvPr/>
          </p:nvSpPr>
          <p:spPr>
            <a:xfrm rot="5400000">
              <a:off x="-88693" y="318680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5"/>
            <p:cNvSpPr/>
            <p:nvPr/>
          </p:nvSpPr>
          <p:spPr>
            <a:xfrm rot="10800000">
              <a:off x="1533798" y="308423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5"/>
            <p:cNvSpPr/>
            <p:nvPr/>
          </p:nvSpPr>
          <p:spPr>
            <a:xfrm rot="10800000">
              <a:off x="2140631" y="308423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5"/>
            <p:cNvSpPr/>
            <p:nvPr/>
          </p:nvSpPr>
          <p:spPr>
            <a:xfrm rot="10800000">
              <a:off x="2747665" y="308423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5"/>
            <p:cNvSpPr/>
            <p:nvPr/>
          </p:nvSpPr>
          <p:spPr>
            <a:xfrm rot="10800000">
              <a:off x="3354769" y="308423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5"/>
            <p:cNvSpPr/>
            <p:nvPr/>
          </p:nvSpPr>
          <p:spPr>
            <a:xfrm rot="10800000" flipH="1">
              <a:off x="8219907" y="3084236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5"/>
            <p:cNvSpPr/>
            <p:nvPr/>
          </p:nvSpPr>
          <p:spPr>
            <a:xfrm rot="-5400000" flipH="1">
              <a:off x="8725363" y="3186806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5"/>
            <p:cNvSpPr/>
            <p:nvPr/>
          </p:nvSpPr>
          <p:spPr>
            <a:xfrm rot="10800000">
              <a:off x="319862" y="4108921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5"/>
            <p:cNvSpPr/>
            <p:nvPr/>
          </p:nvSpPr>
          <p:spPr>
            <a:xfrm rot="5400000">
              <a:off x="-88693" y="4211491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5"/>
            <p:cNvSpPr/>
            <p:nvPr/>
          </p:nvSpPr>
          <p:spPr>
            <a:xfrm rot="10800000">
              <a:off x="926694" y="4108921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5"/>
            <p:cNvSpPr/>
            <p:nvPr/>
          </p:nvSpPr>
          <p:spPr>
            <a:xfrm rot="10800000">
              <a:off x="1533798" y="4108921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5"/>
            <p:cNvSpPr/>
            <p:nvPr/>
          </p:nvSpPr>
          <p:spPr>
            <a:xfrm rot="10800000">
              <a:off x="2140631" y="4108921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5"/>
            <p:cNvSpPr/>
            <p:nvPr/>
          </p:nvSpPr>
          <p:spPr>
            <a:xfrm rot="10800000">
              <a:off x="2747665" y="4108921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5"/>
            <p:cNvSpPr/>
            <p:nvPr/>
          </p:nvSpPr>
          <p:spPr>
            <a:xfrm rot="10800000" flipH="1">
              <a:off x="8219907" y="4108921"/>
              <a:ext cx="606900" cy="5121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5"/>
            <p:cNvSpPr/>
            <p:nvPr/>
          </p:nvSpPr>
          <p:spPr>
            <a:xfrm rot="-5400000" flipH="1">
              <a:off x="8725363" y="4211491"/>
              <a:ext cx="510000" cy="304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55"/>
          <p:cNvGrpSpPr/>
          <p:nvPr/>
        </p:nvGrpSpPr>
        <p:grpSpPr>
          <a:xfrm>
            <a:off x="14236" y="10375"/>
            <a:ext cx="9118198" cy="4610466"/>
            <a:chOff x="14236" y="10375"/>
            <a:chExt cx="9118198" cy="4610466"/>
          </a:xfrm>
        </p:grpSpPr>
        <p:grpSp>
          <p:nvGrpSpPr>
            <p:cNvPr id="432" name="Google Shape;432;p55"/>
            <p:cNvGrpSpPr/>
            <p:nvPr/>
          </p:nvGrpSpPr>
          <p:grpSpPr>
            <a:xfrm>
              <a:off x="14236" y="10375"/>
              <a:ext cx="9118198" cy="512100"/>
              <a:chOff x="14236" y="10375"/>
              <a:chExt cx="9118198" cy="512100"/>
            </a:xfrm>
          </p:grpSpPr>
          <p:sp>
            <p:nvSpPr>
              <p:cNvPr id="433" name="Google Shape;433;p55"/>
              <p:cNvSpPr/>
              <p:nvPr/>
            </p:nvSpPr>
            <p:spPr>
              <a:xfrm>
                <a:off x="14236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5"/>
              <p:cNvSpPr/>
              <p:nvPr/>
            </p:nvSpPr>
            <p:spPr>
              <a:xfrm>
                <a:off x="621068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5"/>
              <p:cNvSpPr/>
              <p:nvPr/>
            </p:nvSpPr>
            <p:spPr>
              <a:xfrm>
                <a:off x="1228172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5"/>
              <p:cNvSpPr/>
              <p:nvPr/>
            </p:nvSpPr>
            <p:spPr>
              <a:xfrm>
                <a:off x="1835005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5"/>
              <p:cNvSpPr/>
              <p:nvPr/>
            </p:nvSpPr>
            <p:spPr>
              <a:xfrm>
                <a:off x="2442039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5"/>
              <p:cNvSpPr/>
              <p:nvPr/>
            </p:nvSpPr>
            <p:spPr>
              <a:xfrm>
                <a:off x="3655976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5"/>
              <p:cNvSpPr/>
              <p:nvPr/>
            </p:nvSpPr>
            <p:spPr>
              <a:xfrm>
                <a:off x="4267600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5"/>
              <p:cNvSpPr/>
              <p:nvPr/>
            </p:nvSpPr>
            <p:spPr>
              <a:xfrm flipH="1">
                <a:off x="8525533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5"/>
              <p:cNvSpPr/>
              <p:nvPr/>
            </p:nvSpPr>
            <p:spPr>
              <a:xfrm flipH="1">
                <a:off x="7918701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5"/>
              <p:cNvSpPr/>
              <p:nvPr/>
            </p:nvSpPr>
            <p:spPr>
              <a:xfrm flipH="1">
                <a:off x="6704764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5"/>
              <p:cNvSpPr/>
              <p:nvPr/>
            </p:nvSpPr>
            <p:spPr>
              <a:xfrm flipH="1">
                <a:off x="6097730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5"/>
              <p:cNvSpPr/>
              <p:nvPr/>
            </p:nvSpPr>
            <p:spPr>
              <a:xfrm>
                <a:off x="4879409" y="10375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55"/>
            <p:cNvGrpSpPr/>
            <p:nvPr/>
          </p:nvGrpSpPr>
          <p:grpSpPr>
            <a:xfrm>
              <a:off x="14236" y="1034936"/>
              <a:ext cx="9118198" cy="512100"/>
              <a:chOff x="14236" y="1034936"/>
              <a:chExt cx="9118198" cy="512100"/>
            </a:xfrm>
          </p:grpSpPr>
          <p:sp>
            <p:nvSpPr>
              <p:cNvPr id="446" name="Google Shape;446;p55"/>
              <p:cNvSpPr/>
              <p:nvPr/>
            </p:nvSpPr>
            <p:spPr>
              <a:xfrm>
                <a:off x="14236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5"/>
              <p:cNvSpPr/>
              <p:nvPr/>
            </p:nvSpPr>
            <p:spPr>
              <a:xfrm>
                <a:off x="621068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5"/>
              <p:cNvSpPr/>
              <p:nvPr/>
            </p:nvSpPr>
            <p:spPr>
              <a:xfrm>
                <a:off x="1835005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5"/>
              <p:cNvSpPr/>
              <p:nvPr/>
            </p:nvSpPr>
            <p:spPr>
              <a:xfrm>
                <a:off x="2442039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5"/>
              <p:cNvSpPr/>
              <p:nvPr/>
            </p:nvSpPr>
            <p:spPr>
              <a:xfrm>
                <a:off x="3049143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5"/>
              <p:cNvSpPr/>
              <p:nvPr/>
            </p:nvSpPr>
            <p:spPr>
              <a:xfrm>
                <a:off x="3655976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5"/>
              <p:cNvSpPr/>
              <p:nvPr/>
            </p:nvSpPr>
            <p:spPr>
              <a:xfrm>
                <a:off x="4267600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5"/>
              <p:cNvSpPr/>
              <p:nvPr/>
            </p:nvSpPr>
            <p:spPr>
              <a:xfrm flipH="1">
                <a:off x="8525533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5"/>
              <p:cNvSpPr/>
              <p:nvPr/>
            </p:nvSpPr>
            <p:spPr>
              <a:xfrm flipH="1">
                <a:off x="7918701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5"/>
              <p:cNvSpPr/>
              <p:nvPr/>
            </p:nvSpPr>
            <p:spPr>
              <a:xfrm flipH="1">
                <a:off x="7311597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5"/>
              <p:cNvSpPr/>
              <p:nvPr/>
            </p:nvSpPr>
            <p:spPr>
              <a:xfrm flipH="1">
                <a:off x="6704764" y="103493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55"/>
            <p:cNvGrpSpPr/>
            <p:nvPr/>
          </p:nvGrpSpPr>
          <p:grpSpPr>
            <a:xfrm>
              <a:off x="14236" y="2059496"/>
              <a:ext cx="9118198" cy="512100"/>
              <a:chOff x="14236" y="2059496"/>
              <a:chExt cx="9118198" cy="512100"/>
            </a:xfrm>
          </p:grpSpPr>
          <p:sp>
            <p:nvSpPr>
              <p:cNvPr id="458" name="Google Shape;458;p55"/>
              <p:cNvSpPr/>
              <p:nvPr/>
            </p:nvSpPr>
            <p:spPr>
              <a:xfrm>
                <a:off x="14236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5"/>
              <p:cNvSpPr/>
              <p:nvPr/>
            </p:nvSpPr>
            <p:spPr>
              <a:xfrm>
                <a:off x="1228172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55"/>
              <p:cNvSpPr/>
              <p:nvPr/>
            </p:nvSpPr>
            <p:spPr>
              <a:xfrm>
                <a:off x="1835005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55"/>
              <p:cNvSpPr/>
              <p:nvPr/>
            </p:nvSpPr>
            <p:spPr>
              <a:xfrm>
                <a:off x="2442039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55"/>
              <p:cNvSpPr/>
              <p:nvPr/>
            </p:nvSpPr>
            <p:spPr>
              <a:xfrm>
                <a:off x="3049143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55"/>
              <p:cNvSpPr/>
              <p:nvPr/>
            </p:nvSpPr>
            <p:spPr>
              <a:xfrm>
                <a:off x="3655976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55"/>
              <p:cNvSpPr/>
              <p:nvPr/>
            </p:nvSpPr>
            <p:spPr>
              <a:xfrm flipH="1">
                <a:off x="8525533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55"/>
              <p:cNvSpPr/>
              <p:nvPr/>
            </p:nvSpPr>
            <p:spPr>
              <a:xfrm flipH="1">
                <a:off x="7918701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55"/>
              <p:cNvSpPr/>
              <p:nvPr/>
            </p:nvSpPr>
            <p:spPr>
              <a:xfrm flipH="1">
                <a:off x="7311597" y="205949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55"/>
            <p:cNvGrpSpPr/>
            <p:nvPr/>
          </p:nvGrpSpPr>
          <p:grpSpPr>
            <a:xfrm>
              <a:off x="1835005" y="3084056"/>
              <a:ext cx="7297429" cy="512100"/>
              <a:chOff x="1835005" y="3084056"/>
              <a:chExt cx="7297429" cy="512100"/>
            </a:xfrm>
          </p:grpSpPr>
          <p:sp>
            <p:nvSpPr>
              <p:cNvPr id="468" name="Google Shape;468;p55"/>
              <p:cNvSpPr/>
              <p:nvPr/>
            </p:nvSpPr>
            <p:spPr>
              <a:xfrm>
                <a:off x="1835005" y="308405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55"/>
              <p:cNvSpPr/>
              <p:nvPr/>
            </p:nvSpPr>
            <p:spPr>
              <a:xfrm>
                <a:off x="2442039" y="308405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55"/>
              <p:cNvSpPr/>
              <p:nvPr/>
            </p:nvSpPr>
            <p:spPr>
              <a:xfrm>
                <a:off x="3049143" y="308405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55"/>
              <p:cNvSpPr/>
              <p:nvPr/>
            </p:nvSpPr>
            <p:spPr>
              <a:xfrm flipH="1">
                <a:off x="8525533" y="3084056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55"/>
            <p:cNvGrpSpPr/>
            <p:nvPr/>
          </p:nvGrpSpPr>
          <p:grpSpPr>
            <a:xfrm>
              <a:off x="14236" y="4108741"/>
              <a:ext cx="9118198" cy="512100"/>
              <a:chOff x="14236" y="4108741"/>
              <a:chExt cx="9118198" cy="512100"/>
            </a:xfrm>
          </p:grpSpPr>
          <p:sp>
            <p:nvSpPr>
              <p:cNvPr id="473" name="Google Shape;473;p55"/>
              <p:cNvSpPr/>
              <p:nvPr/>
            </p:nvSpPr>
            <p:spPr>
              <a:xfrm>
                <a:off x="14236" y="4108741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55"/>
              <p:cNvSpPr/>
              <p:nvPr/>
            </p:nvSpPr>
            <p:spPr>
              <a:xfrm>
                <a:off x="621068" y="4108741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55"/>
              <p:cNvSpPr/>
              <p:nvPr/>
            </p:nvSpPr>
            <p:spPr>
              <a:xfrm>
                <a:off x="1228172" y="4108741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55"/>
              <p:cNvSpPr/>
              <p:nvPr/>
            </p:nvSpPr>
            <p:spPr>
              <a:xfrm>
                <a:off x="1835005" y="4108741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55"/>
              <p:cNvSpPr/>
              <p:nvPr/>
            </p:nvSpPr>
            <p:spPr>
              <a:xfrm>
                <a:off x="2442039" y="4108741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55"/>
              <p:cNvSpPr/>
              <p:nvPr/>
            </p:nvSpPr>
            <p:spPr>
              <a:xfrm flipH="1">
                <a:off x="8525533" y="4108741"/>
                <a:ext cx="606900" cy="512100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55"/>
          <p:cNvSpPr txBox="1">
            <a:spLocks noGrp="1"/>
          </p:cNvSpPr>
          <p:nvPr>
            <p:ph type="ctrTitle" hasCustomPrompt="1"/>
          </p:nvPr>
        </p:nvSpPr>
        <p:spPr>
          <a:xfrm rot="-3568032">
            <a:off x="3267432" y="2232497"/>
            <a:ext cx="3680086" cy="160120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  <a:defRPr sz="2600" b="1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AUTOLAYOUT_118"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56"/>
          <p:cNvGrpSpPr/>
          <p:nvPr/>
        </p:nvGrpSpPr>
        <p:grpSpPr>
          <a:xfrm>
            <a:off x="-53" y="5079048"/>
            <a:ext cx="9144099" cy="64502"/>
            <a:chOff x="595675" y="2820050"/>
            <a:chExt cx="7952774" cy="64502"/>
          </a:xfrm>
        </p:grpSpPr>
        <p:sp>
          <p:nvSpPr>
            <p:cNvPr id="483" name="Google Shape;483;p56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56"/>
          <p:cNvSpPr txBox="1">
            <a:spLocks noGrp="1"/>
          </p:cNvSpPr>
          <p:nvPr>
            <p:ph type="title"/>
          </p:nvPr>
        </p:nvSpPr>
        <p:spPr>
          <a:xfrm>
            <a:off x="505475" y="451125"/>
            <a:ext cx="3570300" cy="22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56"/>
          <p:cNvSpPr txBox="1">
            <a:spLocks noGrp="1"/>
          </p:cNvSpPr>
          <p:nvPr>
            <p:ph type="body" idx="1"/>
          </p:nvPr>
        </p:nvSpPr>
        <p:spPr>
          <a:xfrm>
            <a:off x="4808800" y="451125"/>
            <a:ext cx="3427200" cy="391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17">
    <p:bg>
      <p:bgPr>
        <a:solidFill>
          <a:srgbClr val="FFFFF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7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7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37474F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7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37474F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57"/>
          <p:cNvSpPr txBox="1">
            <a:spLocks noGrp="1"/>
          </p:cNvSpPr>
          <p:nvPr>
            <p:ph type="body" idx="1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21">
    <p:bg>
      <p:bgPr>
        <a:solidFill>
          <a:srgbClr val="FFFFFF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5" name="Google Shape;155;p26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>
            <a:spLocks noGrp="1"/>
          </p:cNvSpPr>
          <p:nvPr>
            <p:ph type="ctrTitle"/>
          </p:nvPr>
        </p:nvSpPr>
        <p:spPr>
          <a:xfrm>
            <a:off x="493675" y="529275"/>
            <a:ext cx="6714600" cy="26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Verdana"/>
                <a:ea typeface="Verdana"/>
                <a:cs typeface="Verdana"/>
                <a:sym typeface="Verdana"/>
              </a:rPr>
              <a:t>COMPUTATIONAL APPROACHES 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Verdana"/>
                <a:ea typeface="Verdana"/>
                <a:cs typeface="Verdana"/>
                <a:sym typeface="Verdana"/>
              </a:rPr>
              <a:t>TO PROBLEM SOLVING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59"/>
          <p:cNvSpPr txBox="1">
            <a:spLocks noGrp="1"/>
          </p:cNvSpPr>
          <p:nvPr>
            <p:ph type="subTitle" idx="1"/>
          </p:nvPr>
        </p:nvSpPr>
        <p:spPr>
          <a:xfrm>
            <a:off x="280001" y="3975600"/>
            <a:ext cx="83514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String Like a Bee: Sequences</a:t>
            </a:r>
            <a:endParaRPr sz="22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75" y="0"/>
            <a:ext cx="8660677" cy="50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9"/>
          <p:cNvSpPr/>
          <p:nvPr/>
        </p:nvSpPr>
        <p:spPr>
          <a:xfrm>
            <a:off x="2731745" y="10500"/>
            <a:ext cx="6124200" cy="5122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9"/>
          <p:cNvSpPr txBox="1">
            <a:spLocks noGrp="1"/>
          </p:cNvSpPr>
          <p:nvPr>
            <p:ph type="ctrTitle"/>
          </p:nvPr>
        </p:nvSpPr>
        <p:spPr>
          <a:xfrm rot="-260">
            <a:off x="3730900" y="3441521"/>
            <a:ext cx="3963300" cy="16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>
                <a:latin typeface="Courier New"/>
                <a:ea typeface="Courier New"/>
                <a:cs typeface="Courier New"/>
                <a:sym typeface="Courier New"/>
              </a:rPr>
              <a:t>website_password.py</a:t>
            </a:r>
            <a:endParaRPr sz="2500" b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" name="Google Shape;587;p70"/>
          <p:cNvGraphicFramePr/>
          <p:nvPr/>
        </p:nvGraphicFramePr>
        <p:xfrm>
          <a:off x="1621128" y="302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07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OPERATION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in 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 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if an item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is equal to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else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not in 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 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if an item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is equal to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else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+ 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concatenation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and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</a:t>
                      </a:r>
                      <a:b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applicable to range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s*n or n*s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equivalent to adding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itself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times</a:t>
                      </a:r>
                      <a:b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applicable to range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</a:t>
                      </a:r>
                      <a:r>
                        <a:rPr lang="en" sz="1200" baseline="30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th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item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origin 0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slice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from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</a:t>
                      </a:r>
                      <a:endParaRPr sz="1200" i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s[i:j:k]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slice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from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to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</a:t>
                      </a: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with step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</a:t>
                      </a:r>
                      <a:endParaRPr sz="1200" i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length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200" i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min(s)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smallest item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200" i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max(s)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largest item of </a:t>
                      </a:r>
                      <a:r>
                        <a:rPr lang="en" sz="1200" i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200" i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88" name="Google Shape;588;p70"/>
          <p:cNvSpPr txBox="1"/>
          <p:nvPr/>
        </p:nvSpPr>
        <p:spPr>
          <a:xfrm rot="-5400000">
            <a:off x="-1493125" y="1967700"/>
            <a:ext cx="471990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Common Sequence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Operations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Car Colour Distribution in SU FASS Parking Area</a:t>
            </a:r>
            <a:endParaRPr sz="2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4" name="Google Shape;594;p71"/>
          <p:cNvSpPr txBox="1">
            <a:spLocks noGrp="1"/>
          </p:cNvSpPr>
          <p:nvPr>
            <p:ph type="body" idx="1"/>
          </p:nvPr>
        </p:nvSpPr>
        <p:spPr>
          <a:xfrm>
            <a:off x="462550" y="1237050"/>
            <a:ext cx="80583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of your TAs recorded the colours of the cars parked at SU FASS parking area last Friday. Following are the results: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595" name="Google Shape;595;p71"/>
          <p:cNvGraphicFramePr/>
          <p:nvPr/>
        </p:nvGraphicFramePr>
        <p:xfrm>
          <a:off x="2500175" y="27112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2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COLOUR</a:t>
                      </a:r>
                      <a:endParaRPr b="1">
                        <a:solidFill>
                          <a:srgbClr val="43434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 OF CARS</a:t>
                      </a:r>
                      <a:endParaRPr b="1">
                        <a:solidFill>
                          <a:srgbClr val="43434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White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Black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Red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Blue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title"/>
          </p:nvPr>
        </p:nvSpPr>
        <p:spPr>
          <a:xfrm>
            <a:off x="337075" y="536475"/>
            <a:ext cx="4736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Car Colour Distribution</a:t>
            </a:r>
            <a:r>
              <a:rPr lang="en" sz="3000" b="0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Bar/Pie Chart</a:t>
            </a:r>
            <a:endParaRPr sz="3000" b="0" i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72"/>
          <p:cNvSpPr txBox="1"/>
          <p:nvPr/>
        </p:nvSpPr>
        <p:spPr>
          <a:xfrm>
            <a:off x="260875" y="3310750"/>
            <a:ext cx="5473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need to learn two new concepts to do that: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→ A data type to hold group of information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matplotlib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→ Python 2D plotting library  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2" name="Google Shape;602;p72"/>
          <p:cNvGrpSpPr/>
          <p:nvPr/>
        </p:nvGrpSpPr>
        <p:grpSpPr>
          <a:xfrm>
            <a:off x="5914175" y="478300"/>
            <a:ext cx="3116400" cy="2261700"/>
            <a:chOff x="5914175" y="402100"/>
            <a:chExt cx="3116400" cy="2261700"/>
          </a:xfrm>
        </p:grpSpPr>
        <p:sp>
          <p:nvSpPr>
            <p:cNvPr id="603" name="Google Shape;603;p72"/>
            <p:cNvSpPr/>
            <p:nvPr/>
          </p:nvSpPr>
          <p:spPr>
            <a:xfrm>
              <a:off x="5914175" y="402100"/>
              <a:ext cx="3116400" cy="22617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04" name="Google Shape;604;p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49950" y="445600"/>
              <a:ext cx="2836800" cy="2172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5" name="Google Shape;605;p72"/>
          <p:cNvSpPr txBox="1">
            <a:spLocks noGrp="1"/>
          </p:cNvSpPr>
          <p:nvPr>
            <p:ph type="body" idx="1"/>
          </p:nvPr>
        </p:nvSpPr>
        <p:spPr>
          <a:xfrm>
            <a:off x="260875" y="2141725"/>
            <a:ext cx="449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Plot the car colour distribution in </a:t>
            </a:r>
            <a:b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 FASS parking area on 16.03.2018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606" name="Google Shape;606;p72"/>
          <p:cNvGrpSpPr/>
          <p:nvPr/>
        </p:nvGrpSpPr>
        <p:grpSpPr>
          <a:xfrm>
            <a:off x="5914175" y="2802000"/>
            <a:ext cx="3116400" cy="2261700"/>
            <a:chOff x="5914175" y="2725800"/>
            <a:chExt cx="3116400" cy="2261700"/>
          </a:xfrm>
        </p:grpSpPr>
        <p:sp>
          <p:nvSpPr>
            <p:cNvPr id="607" name="Google Shape;607;p72"/>
            <p:cNvSpPr/>
            <p:nvPr/>
          </p:nvSpPr>
          <p:spPr>
            <a:xfrm>
              <a:off x="5914175" y="2725800"/>
              <a:ext cx="3116400" cy="22617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08" name="Google Shape;608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83775" y="2803096"/>
              <a:ext cx="2777176" cy="2138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9" name="Google Shape;609;p72"/>
          <p:cNvSpPr/>
          <p:nvPr/>
        </p:nvSpPr>
        <p:spPr>
          <a:xfrm>
            <a:off x="678230" y="3806025"/>
            <a:ext cx="5014500" cy="41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3"/>
          <p:cNvSpPr txBox="1">
            <a:spLocks noGrp="1"/>
          </p:cNvSpPr>
          <p:nvPr>
            <p:ph type="title"/>
          </p:nvPr>
        </p:nvSpPr>
        <p:spPr>
          <a:xfrm>
            <a:off x="337075" y="536475"/>
            <a:ext cx="4736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Car Colour Distribution</a:t>
            </a:r>
            <a:r>
              <a:rPr lang="en" sz="3000" b="0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Bar/Pie Chart</a:t>
            </a:r>
            <a:endParaRPr sz="3000" b="0" i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5" name="Google Shape;615;p73"/>
          <p:cNvSpPr txBox="1"/>
          <p:nvPr/>
        </p:nvSpPr>
        <p:spPr>
          <a:xfrm>
            <a:off x="260875" y="3310750"/>
            <a:ext cx="5473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need to learn two new concepts to do that: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→ A data type to hold group of information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matplotlib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→ Python 2D plotting library  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6" name="Google Shape;616;p73"/>
          <p:cNvSpPr txBox="1">
            <a:spLocks noGrp="1"/>
          </p:cNvSpPr>
          <p:nvPr>
            <p:ph type="body" idx="1"/>
          </p:nvPr>
        </p:nvSpPr>
        <p:spPr>
          <a:xfrm>
            <a:off x="260875" y="2141725"/>
            <a:ext cx="449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Plot the car colour distribution in </a:t>
            </a:r>
            <a:b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 FASS parking area on 16.03.2018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17" name="Google Shape;617;p73"/>
          <p:cNvSpPr/>
          <p:nvPr/>
        </p:nvSpPr>
        <p:spPr>
          <a:xfrm>
            <a:off x="678230" y="3806025"/>
            <a:ext cx="5014500" cy="41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8" name="Google Shape;61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600" y="880222"/>
            <a:ext cx="3256924" cy="225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4"/>
          <p:cNvSpPr txBox="1">
            <a:spLocks noGrp="1"/>
          </p:cNvSpPr>
          <p:nvPr>
            <p:ph type="title"/>
          </p:nvPr>
        </p:nvSpPr>
        <p:spPr>
          <a:xfrm>
            <a:off x="505475" y="451125"/>
            <a:ext cx="35703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4" name="Google Shape;624;p74"/>
          <p:cNvSpPr txBox="1">
            <a:spLocks noGrp="1"/>
          </p:cNvSpPr>
          <p:nvPr>
            <p:ph type="body" idx="1"/>
          </p:nvPr>
        </p:nvSpPr>
        <p:spPr>
          <a:xfrm>
            <a:off x="505475" y="1272850"/>
            <a:ext cx="72633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List is the most versatile data type available which can be written as a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 of comma-separated values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(items) </a:t>
            </a:r>
            <a:r>
              <a:rPr lang="en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between square brackets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Lists might contain items of different types, but </a:t>
            </a:r>
            <a:r>
              <a:rPr lang="en" sz="1800" b="1" u="sng">
                <a:latin typeface="Verdana"/>
                <a:ea typeface="Verdana"/>
                <a:cs typeface="Verdana"/>
                <a:sym typeface="Verdana"/>
              </a:rPr>
              <a:t>usually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all the items have the same type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5" name="Google Shape;62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700" y="3653825"/>
            <a:ext cx="64389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5"/>
          <p:cNvSpPr txBox="1">
            <a:spLocks noGrp="1"/>
          </p:cNvSpPr>
          <p:nvPr>
            <p:ph type="title"/>
          </p:nvPr>
        </p:nvSpPr>
        <p:spPr>
          <a:xfrm>
            <a:off x="337075" y="536475"/>
            <a:ext cx="4736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Car Colour Distribution</a:t>
            </a:r>
            <a:r>
              <a:rPr lang="en" sz="3000" b="0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Bar/Pie Chart</a:t>
            </a:r>
            <a:endParaRPr sz="3000" b="0" i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1" name="Google Shape;631;p75"/>
          <p:cNvGrpSpPr/>
          <p:nvPr/>
        </p:nvGrpSpPr>
        <p:grpSpPr>
          <a:xfrm>
            <a:off x="5914175" y="478300"/>
            <a:ext cx="3116400" cy="2261700"/>
            <a:chOff x="5914175" y="402100"/>
            <a:chExt cx="3116400" cy="2261700"/>
          </a:xfrm>
        </p:grpSpPr>
        <p:sp>
          <p:nvSpPr>
            <p:cNvPr id="632" name="Google Shape;632;p75"/>
            <p:cNvSpPr/>
            <p:nvPr/>
          </p:nvSpPr>
          <p:spPr>
            <a:xfrm>
              <a:off x="5914175" y="402100"/>
              <a:ext cx="3116400" cy="22617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3" name="Google Shape;633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49950" y="445600"/>
              <a:ext cx="2836800" cy="2172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4" name="Google Shape;634;p75"/>
          <p:cNvSpPr txBox="1">
            <a:spLocks noGrp="1"/>
          </p:cNvSpPr>
          <p:nvPr>
            <p:ph type="body" idx="1"/>
          </p:nvPr>
        </p:nvSpPr>
        <p:spPr>
          <a:xfrm>
            <a:off x="260875" y="2141725"/>
            <a:ext cx="449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Plot the car colour distribution in </a:t>
            </a:r>
            <a:b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 FASS parking area on 18.03.2018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635" name="Google Shape;635;p75"/>
          <p:cNvGrpSpPr/>
          <p:nvPr/>
        </p:nvGrpSpPr>
        <p:grpSpPr>
          <a:xfrm>
            <a:off x="5914175" y="2802000"/>
            <a:ext cx="3116400" cy="2261700"/>
            <a:chOff x="5914175" y="2725800"/>
            <a:chExt cx="3116400" cy="2261700"/>
          </a:xfrm>
        </p:grpSpPr>
        <p:sp>
          <p:nvSpPr>
            <p:cNvPr id="636" name="Google Shape;636;p75"/>
            <p:cNvSpPr/>
            <p:nvPr/>
          </p:nvSpPr>
          <p:spPr>
            <a:xfrm>
              <a:off x="5914175" y="2725800"/>
              <a:ext cx="3116400" cy="22617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7" name="Google Shape;637;p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83775" y="2803096"/>
              <a:ext cx="2777176" cy="2138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8" name="Google Shape;638;p75"/>
          <p:cNvSpPr/>
          <p:nvPr/>
        </p:nvSpPr>
        <p:spPr>
          <a:xfrm>
            <a:off x="720275" y="4110825"/>
            <a:ext cx="4245900" cy="41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5"/>
          <p:cNvSpPr txBox="1"/>
          <p:nvPr/>
        </p:nvSpPr>
        <p:spPr>
          <a:xfrm>
            <a:off x="260875" y="3310750"/>
            <a:ext cx="5473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need to learn two new concepts to do that: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→ A data type to hold group of information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matplotlib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→ Python 2D plotting library  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6"/>
          <p:cNvSpPr txBox="1">
            <a:spLocks noGrp="1"/>
          </p:cNvSpPr>
          <p:nvPr>
            <p:ph type="title"/>
          </p:nvPr>
        </p:nvSpPr>
        <p:spPr>
          <a:xfrm>
            <a:off x="337075" y="536475"/>
            <a:ext cx="4736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Car Colour Distribution</a:t>
            </a:r>
            <a:r>
              <a:rPr lang="en" sz="3000" b="0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Bar/Pie Chart</a:t>
            </a:r>
            <a:endParaRPr sz="3000" b="0" i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5" name="Google Shape;645;p76"/>
          <p:cNvSpPr txBox="1"/>
          <p:nvPr/>
        </p:nvSpPr>
        <p:spPr>
          <a:xfrm>
            <a:off x="260875" y="3310750"/>
            <a:ext cx="5473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need to learn two new concepts to do that: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→ A data type to hold group of information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matplotlib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→ Python 2D plotting library  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6" name="Google Shape;646;p76"/>
          <p:cNvSpPr txBox="1">
            <a:spLocks noGrp="1"/>
          </p:cNvSpPr>
          <p:nvPr>
            <p:ph type="body" idx="1"/>
          </p:nvPr>
        </p:nvSpPr>
        <p:spPr>
          <a:xfrm>
            <a:off x="260875" y="2141725"/>
            <a:ext cx="4496400" cy="9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Plot the car colour distribution in </a:t>
            </a:r>
            <a:b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 FASS parking area on 16.03.2018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7" name="Google Shape;647;p76"/>
          <p:cNvSpPr/>
          <p:nvPr/>
        </p:nvSpPr>
        <p:spPr>
          <a:xfrm>
            <a:off x="678226" y="4076500"/>
            <a:ext cx="4214100" cy="41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8" name="Google Shape;64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600" y="880222"/>
            <a:ext cx="3256924" cy="225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7"/>
          <p:cNvSpPr txBox="1">
            <a:spLocks noGrp="1"/>
          </p:cNvSpPr>
          <p:nvPr>
            <p:ph type="title" idx="4294967295"/>
          </p:nvPr>
        </p:nvSpPr>
        <p:spPr>
          <a:xfrm>
            <a:off x="505475" y="451125"/>
            <a:ext cx="3570300" cy="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Matplotlib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4" name="Google Shape;654;p77"/>
          <p:cNvSpPr txBox="1">
            <a:spLocks noGrp="1"/>
          </p:cNvSpPr>
          <p:nvPr>
            <p:ph type="body" idx="4294967295"/>
          </p:nvPr>
        </p:nvSpPr>
        <p:spPr>
          <a:xfrm>
            <a:off x="4943775" y="1026025"/>
            <a:ext cx="34788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Python 2D plotting library</a:t>
            </a:r>
            <a:b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5" name="Google Shape;655;p77" descr="Image result for matplotlib pyth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8950"/>
            <a:ext cx="9144000" cy="1672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>
            <a:spLocks noGrp="1"/>
          </p:cNvSpPr>
          <p:nvPr>
            <p:ph type="title"/>
          </p:nvPr>
        </p:nvSpPr>
        <p:spPr>
          <a:xfrm>
            <a:off x="523250" y="166163"/>
            <a:ext cx="5391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i="0" u="none" strike="noStrike" cap="none">
                <a:solidFill>
                  <a:srgbClr val="980000"/>
                </a:solidFill>
              </a:rPr>
              <a:t>Memorizing All Passwords</a:t>
            </a:r>
            <a:endParaRPr i="0" u="none" strike="noStrike" cap="none">
              <a:solidFill>
                <a:srgbClr val="980000"/>
              </a:solidFill>
            </a:endParaRPr>
          </a:p>
        </p:txBody>
      </p:sp>
      <p:sp>
        <p:nvSpPr>
          <p:cNvPr id="513" name="Google Shape;513;p60"/>
          <p:cNvSpPr txBox="1">
            <a:spLocks noGrp="1"/>
          </p:cNvSpPr>
          <p:nvPr>
            <p:ph type="body" idx="4294967295"/>
          </p:nvPr>
        </p:nvSpPr>
        <p:spPr>
          <a:xfrm>
            <a:off x="822960" y="1479550"/>
            <a:ext cx="3703200" cy="25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Fa   ok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okFa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4" name="Google Shape;514;p60"/>
          <p:cNvSpPr txBox="1">
            <a:spLocks noGrp="1"/>
          </p:cNvSpPr>
          <p:nvPr>
            <p:ph type="body" idx="4294967295"/>
          </p:nvPr>
        </p:nvSpPr>
        <p:spPr>
          <a:xfrm>
            <a:off x="4663440" y="927339"/>
            <a:ext cx="37032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Gmail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5" name="Google Shape;515;p60"/>
          <p:cNvSpPr txBox="1">
            <a:spLocks noGrp="1"/>
          </p:cNvSpPr>
          <p:nvPr>
            <p:ph type="body" idx="4294967295"/>
          </p:nvPr>
        </p:nvSpPr>
        <p:spPr>
          <a:xfrm>
            <a:off x="4663440" y="1479550"/>
            <a:ext cx="3703200" cy="25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Gm   il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ilGm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516" name="Google Shape;516;p60"/>
          <p:cNvSpPr txBox="1">
            <a:spLocks noGrp="1"/>
          </p:cNvSpPr>
          <p:nvPr>
            <p:ph type="body" idx="4294967295"/>
          </p:nvPr>
        </p:nvSpPr>
        <p:spPr>
          <a:xfrm>
            <a:off x="822940" y="927339"/>
            <a:ext cx="37032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Facebook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60"/>
          <p:cNvSpPr txBox="1"/>
          <p:nvPr/>
        </p:nvSpPr>
        <p:spPr>
          <a:xfrm>
            <a:off x="379800" y="3776925"/>
            <a:ext cx="83844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9240" algn="l" rtl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 passwords for each website with </a:t>
            </a:r>
            <a:r>
              <a:rPr lang="en" sz="18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just one algorithm</a:t>
            </a:r>
            <a:endParaRPr sz="1800"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69240" algn="l" rtl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not try to hack me ☺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50190" algn="l" rtl="0">
              <a:lnSpc>
                <a:spcPct val="115000"/>
              </a:lnSpc>
              <a:spcBef>
                <a:spcPts val="650"/>
              </a:spcBef>
              <a:spcAft>
                <a:spcPts val="200"/>
              </a:spcAft>
              <a:buClr>
                <a:schemeClr val="dk1"/>
              </a:buClr>
              <a:buSzPts val="1500"/>
              <a:buFont typeface="Verdana"/>
              <a:buChar char="•"/>
            </a:pPr>
            <a:r>
              <a:rPr lang="en" sz="15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assume that the number of characters will be between 5 and 9</a:t>
            </a:r>
            <a:endParaRPr sz="1500"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60"/>
          <p:cNvSpPr txBox="1">
            <a:spLocks noGrp="1"/>
          </p:cNvSpPr>
          <p:nvPr>
            <p:ph type="body" idx="4294967295"/>
          </p:nvPr>
        </p:nvSpPr>
        <p:spPr>
          <a:xfrm>
            <a:off x="821875" y="1478326"/>
            <a:ext cx="3703200" cy="20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Facebook → 8 characters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okFa8eight(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60"/>
          <p:cNvSpPr txBox="1">
            <a:spLocks noGrp="1"/>
          </p:cNvSpPr>
          <p:nvPr>
            <p:ph type="body" idx="4294967295"/>
          </p:nvPr>
        </p:nvSpPr>
        <p:spPr>
          <a:xfrm>
            <a:off x="4668375" y="1486125"/>
            <a:ext cx="3703200" cy="20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Gmail →  5 characters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ilGm5five%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446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How to use Matplotlib</a:t>
            </a:r>
            <a:endParaRPr/>
          </a:p>
        </p:txBody>
      </p:sp>
      <p:sp>
        <p:nvSpPr>
          <p:cNvPr id="661" name="Google Shape;661;p78"/>
          <p:cNvSpPr txBox="1"/>
          <p:nvPr/>
        </p:nvSpPr>
        <p:spPr>
          <a:xfrm>
            <a:off x="134250" y="3367600"/>
            <a:ext cx="40854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add following line to the beginning of the program in order to be able to use the </a:t>
            </a:r>
            <a:r>
              <a:rPr lang="en" sz="1600" i="1" u="sng">
                <a:latin typeface="Verdana"/>
                <a:ea typeface="Verdana"/>
                <a:cs typeface="Verdana"/>
                <a:sym typeface="Verdana"/>
              </a:rPr>
              <a:t>matplotlib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library in the program: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85200C"/>
                </a:solidFill>
                <a:latin typeface="Verdana"/>
                <a:ea typeface="Verdana"/>
                <a:cs typeface="Verdana"/>
                <a:sym typeface="Verdana"/>
              </a:rPr>
              <a:t>from matplotlib.pyplot import *</a:t>
            </a:r>
            <a:endParaRPr sz="1600" i="1">
              <a:solidFill>
                <a:srgbClr val="8520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2" name="Google Shape;66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88" y="1143050"/>
            <a:ext cx="3791726" cy="201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78"/>
          <p:cNvPicPr preferRelativeResize="0"/>
          <p:nvPr/>
        </p:nvPicPr>
        <p:blipFill rotWithShape="1">
          <a:blip r:embed="rId4">
            <a:alphaModFix/>
          </a:blip>
          <a:srcRect l="4470"/>
          <a:stretch/>
        </p:blipFill>
        <p:spPr>
          <a:xfrm>
            <a:off x="4550125" y="1660000"/>
            <a:ext cx="4208075" cy="29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46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How to use Matplotlib</a:t>
            </a:r>
            <a:endParaRPr/>
          </a:p>
        </p:txBody>
      </p:sp>
      <p:sp>
        <p:nvSpPr>
          <p:cNvPr id="669" name="Google Shape;669;p79"/>
          <p:cNvSpPr txBox="1"/>
          <p:nvPr/>
        </p:nvSpPr>
        <p:spPr>
          <a:xfrm>
            <a:off x="946800" y="3413425"/>
            <a:ext cx="3456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List sizes </a:t>
            </a:r>
            <a:r>
              <a:rPr lang="en" sz="2000" b="1">
                <a:latin typeface="Verdana"/>
                <a:ea typeface="Verdana"/>
                <a:cs typeface="Verdana"/>
                <a:sym typeface="Verdana"/>
              </a:rPr>
              <a:t>must </a:t>
            </a: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be equal</a:t>
            </a:r>
            <a:r>
              <a:rPr lang="en" sz="2000" b="1">
                <a:latin typeface="Verdana"/>
                <a:ea typeface="Verdana"/>
                <a:cs typeface="Verdana"/>
                <a:sym typeface="Verdana"/>
              </a:rPr>
              <a:t>!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0" name="Google Shape;67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00" y="1307078"/>
            <a:ext cx="3376850" cy="314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00" y="1631350"/>
            <a:ext cx="39624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46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How to use Matplotlib</a:t>
            </a:r>
            <a:endParaRPr/>
          </a:p>
        </p:txBody>
      </p:sp>
      <p:pic>
        <p:nvPicPr>
          <p:cNvPr id="677" name="Google Shape;67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69738"/>
            <a:ext cx="38862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725" y="1413938"/>
            <a:ext cx="4641302" cy="317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465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How to use Matplotlib</a:t>
            </a:r>
            <a:endParaRPr/>
          </a:p>
        </p:txBody>
      </p:sp>
      <p:pic>
        <p:nvPicPr>
          <p:cNvPr id="684" name="Google Shape;68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4475"/>
            <a:ext cx="4271476" cy="21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576" y="1469888"/>
            <a:ext cx="4256024" cy="294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Car Colour Distribution in SU FASS Parking Area</a:t>
            </a:r>
            <a:endParaRPr sz="2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82"/>
          <p:cNvSpPr txBox="1">
            <a:spLocks noGrp="1"/>
          </p:cNvSpPr>
          <p:nvPr>
            <p:ph type="body" idx="1"/>
          </p:nvPr>
        </p:nvSpPr>
        <p:spPr>
          <a:xfrm>
            <a:off x="462550" y="1237050"/>
            <a:ext cx="80583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One of your TAs recorded the colours of the cars parked at SU FASS parking area last Friday. Following are the results: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692" name="Google Shape;692;p82"/>
          <p:cNvGraphicFramePr/>
          <p:nvPr/>
        </p:nvGraphicFramePr>
        <p:xfrm>
          <a:off x="2500175" y="27112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20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COLOUR</a:t>
                      </a:r>
                      <a:endParaRPr b="1">
                        <a:solidFill>
                          <a:srgbClr val="43434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NUMBER OF CARS</a:t>
                      </a:r>
                      <a:endParaRPr b="1">
                        <a:solidFill>
                          <a:srgbClr val="43434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White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Black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Red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Blue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3"/>
          <p:cNvSpPr/>
          <p:nvPr/>
        </p:nvSpPr>
        <p:spPr>
          <a:xfrm>
            <a:off x="2731745" y="10500"/>
            <a:ext cx="6124200" cy="5122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 rot="-260">
            <a:off x="3730900" y="3441521"/>
            <a:ext cx="3963300" cy="16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>
                <a:latin typeface="Courier New"/>
                <a:ea typeface="Courier New"/>
                <a:cs typeface="Courier New"/>
                <a:sym typeface="Courier New"/>
              </a:rPr>
              <a:t>car_colour_dist.py</a:t>
            </a:r>
            <a:endParaRPr sz="2700" b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title"/>
          </p:nvPr>
        </p:nvSpPr>
        <p:spPr>
          <a:xfrm>
            <a:off x="734075" y="298725"/>
            <a:ext cx="3948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Slices of Lists</a:t>
            </a:r>
            <a:endParaRPr sz="30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4" name="Google Shape;704;p84"/>
          <p:cNvSpPr txBox="1"/>
          <p:nvPr/>
        </p:nvSpPr>
        <p:spPr>
          <a:xfrm>
            <a:off x="67350" y="1033475"/>
            <a:ext cx="53091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list1[2:4] → index 2 is inclusive, </a:t>
            </a:r>
            <a:r>
              <a:rPr lang="en" sz="1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but index 4 is exclusive</a:t>
            </a:r>
            <a:endParaRPr sz="1200"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list1[2:] → all elements starting from the index 2</a:t>
            </a:r>
            <a:endParaRPr sz="1200"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list1[-1] → the last element</a:t>
            </a:r>
            <a:b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list1[-2:] → elements from the </a:t>
            </a:r>
            <a:br>
              <a:rPr lang="en" sz="12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			second-last (included) to the end</a:t>
            </a:r>
            <a:br>
              <a:rPr lang="en" sz="12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list1[:3] → elements from index 0 (included) </a:t>
            </a:r>
            <a:b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			to index 3 (excluded)</a:t>
            </a:r>
            <a: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list1[1:5:2] → elements from index 1 (included) </a:t>
            </a:r>
            <a:b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		to index 5 (excluded) with a step size of 2</a:t>
            </a:r>
            <a:b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Attempting to use an index that is too large will result in an error</a:t>
            </a:r>
            <a:b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All slice operations return a new list with the requested elements</a:t>
            </a:r>
            <a:endParaRPr sz="12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This means that </a:t>
            </a:r>
            <a:r>
              <a:rPr lang="en" sz="12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list1[:]</a:t>
            </a:r>
            <a:r>
              <a:rPr lang="en" sz="12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returns a new copy of </a:t>
            </a:r>
            <a:r>
              <a:rPr lang="en" sz="120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endParaRPr sz="1200" i="1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5" name="Google Shape;7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453" y="336913"/>
            <a:ext cx="3677998" cy="446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5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TOP HAT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6"/>
          <p:cNvSpPr txBox="1">
            <a:spLocks noGrp="1"/>
          </p:cNvSpPr>
          <p:nvPr>
            <p:ph type="body" idx="1"/>
          </p:nvPr>
        </p:nvSpPr>
        <p:spPr>
          <a:xfrm>
            <a:off x="-5775" y="1650675"/>
            <a:ext cx="43326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Lists also support operations like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concatenation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(+)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6" name="Google Shape;716;p86"/>
          <p:cNvSpPr txBox="1">
            <a:spLocks noGrp="1"/>
          </p:cNvSpPr>
          <p:nvPr>
            <p:ph type="body" idx="1"/>
          </p:nvPr>
        </p:nvSpPr>
        <p:spPr>
          <a:xfrm>
            <a:off x="-5775" y="2669850"/>
            <a:ext cx="43326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Multiplication operator (*) means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repetition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of the list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7" name="Google Shape;717;p86"/>
          <p:cNvSpPr txBox="1">
            <a:spLocks noGrp="1"/>
          </p:cNvSpPr>
          <p:nvPr>
            <p:ph type="body" idx="1"/>
          </p:nvPr>
        </p:nvSpPr>
        <p:spPr>
          <a:xfrm>
            <a:off x="-5775" y="3708075"/>
            <a:ext cx="43326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However, subtraction &amp; division operators are </a:t>
            </a:r>
            <a:r>
              <a:rPr lang="en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NOT valid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for lists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8" name="Google Shape;718;p86"/>
          <p:cNvSpPr txBox="1">
            <a:spLocks noGrp="1"/>
          </p:cNvSpPr>
          <p:nvPr>
            <p:ph type="title"/>
          </p:nvPr>
        </p:nvSpPr>
        <p:spPr>
          <a:xfrm>
            <a:off x="257350" y="208100"/>
            <a:ext cx="51021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Operations on Lists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9" name="Google Shape;7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850" y="152400"/>
            <a:ext cx="2856321" cy="177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625" y="2121993"/>
            <a:ext cx="3671546" cy="291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>
            <a:spLocks noGrp="1"/>
          </p:cNvSpPr>
          <p:nvPr>
            <p:ph type="title"/>
          </p:nvPr>
        </p:nvSpPr>
        <p:spPr>
          <a:xfrm>
            <a:off x="257350" y="208100"/>
            <a:ext cx="51021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Operations on Lists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6" name="Google Shape;726;p87"/>
          <p:cNvSpPr txBox="1">
            <a:spLocks noGrp="1"/>
          </p:cNvSpPr>
          <p:nvPr>
            <p:ph type="body" idx="1"/>
          </p:nvPr>
        </p:nvSpPr>
        <p:spPr>
          <a:xfrm>
            <a:off x="3231725" y="1397900"/>
            <a:ext cx="5711100" cy="31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There are some built-in operations for lists: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len(list1)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→ the number of elements in </a:t>
            </a: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min(list1)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→ the minimum element in </a:t>
            </a: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max(list1)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→ the maximum element in </a:t>
            </a: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x in list1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True if an item of </a:t>
            </a:r>
            <a:r>
              <a:rPr lang="en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equal to </a:t>
            </a:r>
            <a:r>
              <a:rPr lang="en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else False</a:t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x not in list1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False if an item of </a:t>
            </a:r>
            <a:r>
              <a:rPr lang="en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is equal to </a:t>
            </a:r>
            <a:r>
              <a:rPr lang="en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			else True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7" name="Google Shape;72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25" y="971850"/>
            <a:ext cx="2501441" cy="3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>
            <a:spLocks noGrp="1"/>
          </p:cNvSpPr>
          <p:nvPr>
            <p:ph type="title" idx="4294967295"/>
          </p:nvPr>
        </p:nvSpPr>
        <p:spPr>
          <a:xfrm>
            <a:off x="1676800" y="3484900"/>
            <a:ext cx="274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Sequences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61"/>
          <p:cNvSpPr txBox="1">
            <a:spLocks noGrp="1"/>
          </p:cNvSpPr>
          <p:nvPr>
            <p:ph type="body" idx="4294967295"/>
          </p:nvPr>
        </p:nvSpPr>
        <p:spPr>
          <a:xfrm>
            <a:off x="5996125" y="3379150"/>
            <a:ext cx="18063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endParaRPr sz="2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03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>
            <a:spLocks noGrp="1"/>
          </p:cNvSpPr>
          <p:nvPr>
            <p:ph type="title"/>
          </p:nvPr>
        </p:nvSpPr>
        <p:spPr>
          <a:xfrm>
            <a:off x="154475" y="323450"/>
            <a:ext cx="88293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Updating &amp; Deleting Elements of a List</a:t>
            </a:r>
            <a:endParaRPr sz="34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3" name="Google Shape;733;p88"/>
          <p:cNvSpPr txBox="1">
            <a:spLocks noGrp="1"/>
          </p:cNvSpPr>
          <p:nvPr>
            <p:ph type="body" idx="1"/>
          </p:nvPr>
        </p:nvSpPr>
        <p:spPr>
          <a:xfrm>
            <a:off x="-145750" y="1079850"/>
            <a:ext cx="38757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Lists are </a:t>
            </a: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mutable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(i.e. updatable)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→ elements of lists can be updated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4" name="Google Shape;734;p88"/>
          <p:cNvSpPr txBox="1">
            <a:spLocks noGrp="1"/>
          </p:cNvSpPr>
          <p:nvPr>
            <p:ph type="body" idx="1"/>
          </p:nvPr>
        </p:nvSpPr>
        <p:spPr>
          <a:xfrm>
            <a:off x="4882175" y="2251125"/>
            <a:ext cx="4101600" cy="25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Elements of a list can be deleted by the built-in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del()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function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This function takes the the list with 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the index to be deleted as parameter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del(list1[4])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→ the element in the 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index 4 of </a:t>
            </a:r>
            <a:r>
              <a:rPr lang="en" i="1">
                <a:latin typeface="Verdana"/>
                <a:ea typeface="Verdana"/>
                <a:cs typeface="Verdana"/>
                <a:sym typeface="Verdana"/>
              </a:rPr>
              <a:t>list1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will be deleted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It is an error to attempt to delete an element that does not exist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5" name="Google Shape;73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465" y="1198500"/>
            <a:ext cx="4088860" cy="7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150" y="1820134"/>
            <a:ext cx="3024800" cy="15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475" y="3453375"/>
            <a:ext cx="4430954" cy="12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9"/>
          <p:cNvSpPr txBox="1">
            <a:spLocks noGrp="1"/>
          </p:cNvSpPr>
          <p:nvPr>
            <p:ph type="title"/>
          </p:nvPr>
        </p:nvSpPr>
        <p:spPr>
          <a:xfrm>
            <a:off x="3019425" y="1662150"/>
            <a:ext cx="3105300" cy="1819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TOP HAT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0"/>
          <p:cNvSpPr txBox="1">
            <a:spLocks noGrp="1"/>
          </p:cNvSpPr>
          <p:nvPr>
            <p:ph type="title"/>
          </p:nvPr>
        </p:nvSpPr>
        <p:spPr>
          <a:xfrm>
            <a:off x="154475" y="323450"/>
            <a:ext cx="74829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Updating Characters of String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8" name="Google Shape;748;p90"/>
          <p:cNvSpPr txBox="1">
            <a:spLocks noGrp="1"/>
          </p:cNvSpPr>
          <p:nvPr>
            <p:ph type="body" idx="1"/>
          </p:nvPr>
        </p:nvSpPr>
        <p:spPr>
          <a:xfrm>
            <a:off x="60075" y="1011744"/>
            <a:ext cx="88716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Remember that lists are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mutable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→ elements of lists can be updated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9" name="Google Shape;749;p90"/>
          <p:cNvSpPr txBox="1">
            <a:spLocks noGrp="1"/>
          </p:cNvSpPr>
          <p:nvPr>
            <p:ph type="body" idx="1"/>
          </p:nvPr>
        </p:nvSpPr>
        <p:spPr>
          <a:xfrm>
            <a:off x="60075" y="2764344"/>
            <a:ext cx="88716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On the other hand, strings are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immutable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50" name="Google Shape;75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78" y="1610300"/>
            <a:ext cx="5699216" cy="10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75" y="3359700"/>
            <a:ext cx="4636599" cy="15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52" y="1695650"/>
            <a:ext cx="4712551" cy="2233779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91"/>
          <p:cNvSpPr txBox="1">
            <a:spLocks noGrp="1"/>
          </p:cNvSpPr>
          <p:nvPr>
            <p:ph type="title"/>
          </p:nvPr>
        </p:nvSpPr>
        <p:spPr>
          <a:xfrm>
            <a:off x="154475" y="323453"/>
            <a:ext cx="66771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Nested List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8" name="Google Shape;758;p91"/>
          <p:cNvSpPr txBox="1"/>
          <p:nvPr/>
        </p:nvSpPr>
        <p:spPr>
          <a:xfrm>
            <a:off x="275525" y="1049150"/>
            <a:ext cx="54756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An element of a list can be another list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9" name="Google Shape;759;p91"/>
          <p:cNvSpPr txBox="1"/>
          <p:nvPr/>
        </p:nvSpPr>
        <p:spPr>
          <a:xfrm>
            <a:off x="5751125" y="1514475"/>
            <a:ext cx="2869500" cy="12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list1[1] → returns the index 1 of </a:t>
            </a:r>
            <a:r>
              <a:rPr lang="en" sz="1800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list1</a:t>
            </a: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, which is [2,6,5]</a:t>
            </a:r>
            <a:b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list1[1][1] → returns the index 1 of [2,6,5], which is 6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60" name="Google Shape;760;p91"/>
          <p:cNvGrpSpPr/>
          <p:nvPr/>
        </p:nvGrpSpPr>
        <p:grpSpPr>
          <a:xfrm>
            <a:off x="2060814" y="1695650"/>
            <a:ext cx="3152581" cy="310800"/>
            <a:chOff x="930300" y="1695650"/>
            <a:chExt cx="3184425" cy="310800"/>
          </a:xfrm>
        </p:grpSpPr>
        <p:sp>
          <p:nvSpPr>
            <p:cNvPr id="761" name="Google Shape;761;p91"/>
            <p:cNvSpPr/>
            <p:nvPr/>
          </p:nvSpPr>
          <p:spPr>
            <a:xfrm>
              <a:off x="930300" y="1695650"/>
              <a:ext cx="855000" cy="310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1"/>
            <p:cNvSpPr/>
            <p:nvPr/>
          </p:nvSpPr>
          <p:spPr>
            <a:xfrm>
              <a:off x="1956839" y="1695650"/>
              <a:ext cx="855000" cy="310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1"/>
            <p:cNvSpPr/>
            <p:nvPr/>
          </p:nvSpPr>
          <p:spPr>
            <a:xfrm>
              <a:off x="2984325" y="1695650"/>
              <a:ext cx="1130400" cy="310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Plot y=2x</a:t>
            </a:r>
            <a:r>
              <a:rPr lang="en" sz="2600" baseline="300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for x={1, 2, 3, 4, …, 50}</a:t>
            </a:r>
            <a:endParaRPr sz="2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9" name="Google Shape;769;p92"/>
          <p:cNvSpPr txBox="1"/>
          <p:nvPr/>
        </p:nvSpPr>
        <p:spPr>
          <a:xfrm>
            <a:off x="337075" y="3785325"/>
            <a:ext cx="59442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We need to learn another new concept to do that: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→ A data type to hold list of numbers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0" name="Google Shape;77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38" y="1148675"/>
            <a:ext cx="3503725" cy="25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3"/>
          <p:cNvSpPr txBox="1">
            <a:spLocks noGrp="1"/>
          </p:cNvSpPr>
          <p:nvPr>
            <p:ph type="title"/>
          </p:nvPr>
        </p:nvSpPr>
        <p:spPr>
          <a:xfrm>
            <a:off x="48275" y="-6075"/>
            <a:ext cx="49542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range(</a:t>
            </a:r>
            <a:r>
              <a:rPr lang="en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step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6" name="Google Shape;776;p93"/>
          <p:cNvSpPr/>
          <p:nvPr/>
        </p:nvSpPr>
        <p:spPr>
          <a:xfrm>
            <a:off x="611400" y="793300"/>
            <a:ext cx="1577100" cy="3996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0 by default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77" name="Google Shape;777;p93"/>
          <p:cNvCxnSpPr>
            <a:stCxn id="776" idx="0"/>
          </p:cNvCxnSpPr>
          <p:nvPr/>
        </p:nvCxnSpPr>
        <p:spPr>
          <a:xfrm rot="10800000" flipH="1">
            <a:off x="1399950" y="435400"/>
            <a:ext cx="291300" cy="3579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8" name="Google Shape;778;p93"/>
          <p:cNvSpPr/>
          <p:nvPr/>
        </p:nvSpPr>
        <p:spPr>
          <a:xfrm>
            <a:off x="2961600" y="793300"/>
            <a:ext cx="1666200" cy="3996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1 by default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79" name="Google Shape;779;p93"/>
          <p:cNvCxnSpPr>
            <a:stCxn id="778" idx="0"/>
          </p:cNvCxnSpPr>
          <p:nvPr/>
        </p:nvCxnSpPr>
        <p:spPr>
          <a:xfrm rot="10800000">
            <a:off x="3717300" y="416500"/>
            <a:ext cx="77400" cy="3768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0" name="Google Shape;780;p93"/>
          <p:cNvSpPr/>
          <p:nvPr/>
        </p:nvSpPr>
        <p:spPr>
          <a:xfrm>
            <a:off x="68450" y="1359375"/>
            <a:ext cx="5975400" cy="36675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1" name="Google Shape;78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04" y="1730150"/>
            <a:ext cx="3390696" cy="7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00" y="2984225"/>
            <a:ext cx="1236750" cy="1366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6975" y="2588373"/>
            <a:ext cx="1096700" cy="21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950" y="1855950"/>
            <a:ext cx="1666200" cy="2820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3525" y="554613"/>
            <a:ext cx="2795349" cy="403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4"/>
          <p:cNvSpPr txBox="1">
            <a:spLocks noGrp="1"/>
          </p:cNvSpPr>
          <p:nvPr>
            <p:ph type="title"/>
          </p:nvPr>
        </p:nvSpPr>
        <p:spPr>
          <a:xfrm>
            <a:off x="505475" y="451125"/>
            <a:ext cx="45630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range(</a:t>
            </a:r>
            <a:r>
              <a:rPr lang="en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start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i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step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94"/>
          <p:cNvSpPr txBox="1"/>
          <p:nvPr/>
        </p:nvSpPr>
        <p:spPr>
          <a:xfrm>
            <a:off x="264050" y="3616475"/>
            <a:ext cx="36771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Don’t support sequence concatenation or repetition!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2" name="Google Shape;792;p94"/>
          <p:cNvSpPr txBox="1"/>
          <p:nvPr/>
        </p:nvSpPr>
        <p:spPr>
          <a:xfrm>
            <a:off x="264050" y="1582275"/>
            <a:ext cx="41466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Attempting to use an index that is </a:t>
            </a:r>
            <a:b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too large will result in an error</a:t>
            </a:r>
            <a:endParaRPr sz="1800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3" name="Google Shape;793;p94"/>
          <p:cNvSpPr txBox="1"/>
          <p:nvPr/>
        </p:nvSpPr>
        <p:spPr>
          <a:xfrm>
            <a:off x="264050" y="2628625"/>
            <a:ext cx="27579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Immutable sequence</a:t>
            </a:r>
            <a:endParaRPr sz="18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4" name="Google Shape;79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475" y="205425"/>
            <a:ext cx="3770723" cy="473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Plot y=2x</a:t>
            </a:r>
            <a:r>
              <a:rPr lang="en" sz="2600" baseline="300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for x={1, 2, 3, 4, …, 50}</a:t>
            </a:r>
            <a:endParaRPr sz="2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0" name="Google Shape;80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25" y="1453975"/>
            <a:ext cx="3503725" cy="25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6"/>
          <p:cNvSpPr/>
          <p:nvPr/>
        </p:nvSpPr>
        <p:spPr>
          <a:xfrm>
            <a:off x="2731745" y="10500"/>
            <a:ext cx="6124200" cy="5122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96"/>
          <p:cNvSpPr txBox="1">
            <a:spLocks noGrp="1"/>
          </p:cNvSpPr>
          <p:nvPr>
            <p:ph type="ctrTitle"/>
          </p:nvPr>
        </p:nvSpPr>
        <p:spPr>
          <a:xfrm rot="-342">
            <a:off x="4287400" y="3423028"/>
            <a:ext cx="3012900" cy="16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>
                <a:latin typeface="Courier New"/>
                <a:ea typeface="Courier New"/>
                <a:cs typeface="Courier New"/>
                <a:sym typeface="Courier New"/>
              </a:rPr>
              <a:t>plot_range.py</a:t>
            </a:r>
            <a:endParaRPr sz="2700" b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2" name="Google Shape;812;p97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13" name="Google Shape;813;p97"/>
          <p:cNvGrpSpPr/>
          <p:nvPr/>
        </p:nvGrpSpPr>
        <p:grpSpPr>
          <a:xfrm>
            <a:off x="6335712" y="2123758"/>
            <a:ext cx="2425064" cy="2837915"/>
            <a:chOff x="6039875" y="2176925"/>
            <a:chExt cx="2326200" cy="2795700"/>
          </a:xfrm>
        </p:grpSpPr>
        <p:sp>
          <p:nvSpPr>
            <p:cNvPr id="814" name="Google Shape;814;p97"/>
            <p:cNvSpPr/>
            <p:nvPr/>
          </p:nvSpPr>
          <p:spPr>
            <a:xfrm>
              <a:off x="6039875" y="2176925"/>
              <a:ext cx="2326200" cy="27957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7"/>
            <p:cNvSpPr txBox="1"/>
            <p:nvPr/>
          </p:nvSpPr>
          <p:spPr>
            <a:xfrm>
              <a:off x="7181700" y="2274675"/>
              <a:ext cx="9816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Verdana"/>
                  <a:ea typeface="Verdana"/>
                  <a:cs typeface="Verdana"/>
                  <a:sym typeface="Verdana"/>
                </a:rPr>
                <a:t>Memory</a:t>
              </a:r>
              <a:endParaRPr sz="16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16" name="Google Shape;816;p97"/>
          <p:cNvSpPr txBox="1"/>
          <p:nvPr/>
        </p:nvSpPr>
        <p:spPr>
          <a:xfrm>
            <a:off x="861300" y="22243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17" name="Google Shape;817;p97"/>
          <p:cNvGrpSpPr/>
          <p:nvPr/>
        </p:nvGrpSpPr>
        <p:grpSpPr>
          <a:xfrm>
            <a:off x="5806525" y="2664150"/>
            <a:ext cx="1269775" cy="424800"/>
            <a:chOff x="5349325" y="2283150"/>
            <a:chExt cx="1269775" cy="424800"/>
          </a:xfrm>
        </p:grpSpPr>
        <p:sp>
          <p:nvSpPr>
            <p:cNvPr id="818" name="Google Shape;818;p97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19" name="Google Shape;819;p97"/>
            <p:cNvCxnSpPr>
              <a:endCxn id="818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20" name="Google Shape;820;p97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62" descr="Image result for sting like a bee"/>
          <p:cNvPicPr preferRelativeResize="0"/>
          <p:nvPr/>
        </p:nvPicPr>
        <p:blipFill rotWithShape="1">
          <a:blip r:embed="rId3">
            <a:alphaModFix/>
          </a:blip>
          <a:srcRect t="14549" b="145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98"/>
          <p:cNvGrpSpPr/>
          <p:nvPr/>
        </p:nvGrpSpPr>
        <p:grpSpPr>
          <a:xfrm>
            <a:off x="6335712" y="2123758"/>
            <a:ext cx="2425064" cy="2837915"/>
            <a:chOff x="6039875" y="2176925"/>
            <a:chExt cx="2326200" cy="2795700"/>
          </a:xfrm>
        </p:grpSpPr>
        <p:sp>
          <p:nvSpPr>
            <p:cNvPr id="826" name="Google Shape;826;p98"/>
            <p:cNvSpPr/>
            <p:nvPr/>
          </p:nvSpPr>
          <p:spPr>
            <a:xfrm>
              <a:off x="6039875" y="2176925"/>
              <a:ext cx="2326200" cy="27957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8"/>
            <p:cNvSpPr txBox="1"/>
            <p:nvPr/>
          </p:nvSpPr>
          <p:spPr>
            <a:xfrm>
              <a:off x="7181700" y="2274675"/>
              <a:ext cx="9816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Verdana"/>
                  <a:ea typeface="Verdana"/>
                  <a:cs typeface="Verdana"/>
                  <a:sym typeface="Verdana"/>
                </a:rPr>
                <a:t>Memory</a:t>
              </a:r>
              <a:endParaRPr sz="16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28" name="Google Shape;828;p98"/>
          <p:cNvSpPr txBox="1"/>
          <p:nvPr/>
        </p:nvSpPr>
        <p:spPr>
          <a:xfrm>
            <a:off x="861300" y="22243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29" name="Google Shape;829;p98"/>
          <p:cNvGrpSpPr/>
          <p:nvPr/>
        </p:nvGrpSpPr>
        <p:grpSpPr>
          <a:xfrm>
            <a:off x="5806525" y="2664150"/>
            <a:ext cx="1269775" cy="424800"/>
            <a:chOff x="5349325" y="2283150"/>
            <a:chExt cx="1269775" cy="424800"/>
          </a:xfrm>
        </p:grpSpPr>
        <p:sp>
          <p:nvSpPr>
            <p:cNvPr id="830" name="Google Shape;830;p98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1" name="Google Shape;831;p98"/>
            <p:cNvCxnSpPr>
              <a:endCxn id="830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2" name="Google Shape;832;p98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3" name="Google Shape;833;p98"/>
          <p:cNvGrpSpPr/>
          <p:nvPr/>
        </p:nvGrpSpPr>
        <p:grpSpPr>
          <a:xfrm>
            <a:off x="5806525" y="3883350"/>
            <a:ext cx="1269775" cy="424800"/>
            <a:chOff x="5349325" y="2283150"/>
            <a:chExt cx="1269775" cy="424800"/>
          </a:xfrm>
        </p:grpSpPr>
        <p:sp>
          <p:nvSpPr>
            <p:cNvPr id="834" name="Google Shape;834;p98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5" name="Google Shape;835;p98"/>
            <p:cNvCxnSpPr>
              <a:endCxn id="834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6" name="Google Shape;836;p98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37" name="Google Shape;837;p98"/>
          <p:cNvSpPr txBox="1"/>
          <p:nvPr/>
        </p:nvSpPr>
        <p:spPr>
          <a:xfrm>
            <a:off x="861300" y="27079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9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9" name="Google Shape;839;p98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99"/>
          <p:cNvGrpSpPr/>
          <p:nvPr/>
        </p:nvGrpSpPr>
        <p:grpSpPr>
          <a:xfrm>
            <a:off x="6335712" y="2123758"/>
            <a:ext cx="2425064" cy="2837915"/>
            <a:chOff x="6039875" y="2176925"/>
            <a:chExt cx="2326200" cy="2795700"/>
          </a:xfrm>
        </p:grpSpPr>
        <p:sp>
          <p:nvSpPr>
            <p:cNvPr id="845" name="Google Shape;845;p99"/>
            <p:cNvSpPr/>
            <p:nvPr/>
          </p:nvSpPr>
          <p:spPr>
            <a:xfrm>
              <a:off x="6039875" y="2176925"/>
              <a:ext cx="2326200" cy="2795700"/>
            </a:xfrm>
            <a:prstGeom prst="roundRect">
              <a:avLst>
                <a:gd name="adj" fmla="val 16667"/>
              </a:avLst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9"/>
            <p:cNvSpPr txBox="1"/>
            <p:nvPr/>
          </p:nvSpPr>
          <p:spPr>
            <a:xfrm>
              <a:off x="7181700" y="2274675"/>
              <a:ext cx="981600" cy="3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Verdana"/>
                  <a:ea typeface="Verdana"/>
                  <a:cs typeface="Verdana"/>
                  <a:sym typeface="Verdana"/>
                </a:rPr>
                <a:t>Memory</a:t>
              </a:r>
              <a:endParaRPr sz="16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847" name="Google Shape;847;p99"/>
          <p:cNvGrpSpPr/>
          <p:nvPr/>
        </p:nvGrpSpPr>
        <p:grpSpPr>
          <a:xfrm>
            <a:off x="5806525" y="2664150"/>
            <a:ext cx="1269775" cy="424800"/>
            <a:chOff x="5349325" y="2283150"/>
            <a:chExt cx="1269775" cy="424800"/>
          </a:xfrm>
        </p:grpSpPr>
        <p:sp>
          <p:nvSpPr>
            <p:cNvPr id="848" name="Google Shape;848;p99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49" name="Google Shape;849;p99"/>
            <p:cNvCxnSpPr>
              <a:endCxn id="848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0" name="Google Shape;850;p99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51" name="Google Shape;851;p99"/>
          <p:cNvGrpSpPr/>
          <p:nvPr/>
        </p:nvGrpSpPr>
        <p:grpSpPr>
          <a:xfrm>
            <a:off x="5806525" y="3883350"/>
            <a:ext cx="1269775" cy="424800"/>
            <a:chOff x="5349325" y="2283150"/>
            <a:chExt cx="1269775" cy="424800"/>
          </a:xfrm>
        </p:grpSpPr>
        <p:sp>
          <p:nvSpPr>
            <p:cNvPr id="852" name="Google Shape;852;p99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53" name="Google Shape;853;p99"/>
            <p:cNvCxnSpPr>
              <a:endCxn id="852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4" name="Google Shape;854;p99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55" name="Google Shape;855;p99"/>
          <p:cNvSpPr txBox="1"/>
          <p:nvPr/>
        </p:nvSpPr>
        <p:spPr>
          <a:xfrm>
            <a:off x="861300" y="32166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56" name="Google Shape;856;p99"/>
          <p:cNvGrpSpPr/>
          <p:nvPr/>
        </p:nvGrpSpPr>
        <p:grpSpPr>
          <a:xfrm>
            <a:off x="5806525" y="3070950"/>
            <a:ext cx="1075075" cy="475200"/>
            <a:chOff x="5806525" y="3070950"/>
            <a:chExt cx="1075075" cy="475200"/>
          </a:xfrm>
        </p:grpSpPr>
        <p:cxnSp>
          <p:nvCxnSpPr>
            <p:cNvPr id="857" name="Google Shape;857;p99"/>
            <p:cNvCxnSpPr>
              <a:endCxn id="848" idx="2"/>
            </p:cNvCxnSpPr>
            <p:nvPr/>
          </p:nvCxnSpPr>
          <p:spPr>
            <a:xfrm rot="10800000" flipH="1">
              <a:off x="6085100" y="3070950"/>
              <a:ext cx="796500" cy="280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8" name="Google Shape;858;p99"/>
            <p:cNvSpPr txBox="1"/>
            <p:nvPr/>
          </p:nvSpPr>
          <p:spPr>
            <a:xfrm>
              <a:off x="5806525" y="31213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59" name="Google Shape;859;p9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0" name="Google Shape;860;p99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1" name="Google Shape;861;p99"/>
          <p:cNvSpPr txBox="1"/>
          <p:nvPr/>
        </p:nvSpPr>
        <p:spPr>
          <a:xfrm>
            <a:off x="861300" y="22243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2" name="Google Shape;862;p99"/>
          <p:cNvSpPr txBox="1"/>
          <p:nvPr/>
        </p:nvSpPr>
        <p:spPr>
          <a:xfrm>
            <a:off x="861300" y="27079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0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00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9" name="Google Shape;869;p100"/>
          <p:cNvGrpSpPr/>
          <p:nvPr/>
        </p:nvGrpSpPr>
        <p:grpSpPr>
          <a:xfrm>
            <a:off x="5806525" y="2664150"/>
            <a:ext cx="1269775" cy="424800"/>
            <a:chOff x="5349325" y="2283150"/>
            <a:chExt cx="1269775" cy="424800"/>
          </a:xfrm>
        </p:grpSpPr>
        <p:sp>
          <p:nvSpPr>
            <p:cNvPr id="870" name="Google Shape;870;p100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71" name="Google Shape;871;p100"/>
            <p:cNvCxnSpPr>
              <a:endCxn id="870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2" name="Google Shape;872;p100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3" name="Google Shape;873;p100"/>
          <p:cNvGrpSpPr/>
          <p:nvPr/>
        </p:nvGrpSpPr>
        <p:grpSpPr>
          <a:xfrm>
            <a:off x="5806525" y="3883350"/>
            <a:ext cx="1269775" cy="424800"/>
            <a:chOff x="5349325" y="2283150"/>
            <a:chExt cx="1269775" cy="424800"/>
          </a:xfrm>
        </p:grpSpPr>
        <p:sp>
          <p:nvSpPr>
            <p:cNvPr id="874" name="Google Shape;874;p100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75" name="Google Shape;875;p100"/>
            <p:cNvCxnSpPr>
              <a:endCxn id="874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6" name="Google Shape;876;p100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77" name="Google Shape;877;p100"/>
          <p:cNvSpPr txBox="1"/>
          <p:nvPr/>
        </p:nvSpPr>
        <p:spPr>
          <a:xfrm>
            <a:off x="861300" y="37002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78" name="Google Shape;878;p100"/>
          <p:cNvGrpSpPr/>
          <p:nvPr/>
        </p:nvGrpSpPr>
        <p:grpSpPr>
          <a:xfrm>
            <a:off x="5806525" y="3197550"/>
            <a:ext cx="1269775" cy="424800"/>
            <a:chOff x="5806525" y="3197550"/>
            <a:chExt cx="1269775" cy="424800"/>
          </a:xfrm>
        </p:grpSpPr>
        <p:sp>
          <p:nvSpPr>
            <p:cNvPr id="879" name="Google Shape;879;p100"/>
            <p:cNvSpPr txBox="1"/>
            <p:nvPr/>
          </p:nvSpPr>
          <p:spPr>
            <a:xfrm>
              <a:off x="5806525" y="31975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80" name="Google Shape;880;p100"/>
            <p:cNvCxnSpPr/>
            <p:nvPr/>
          </p:nvCxnSpPr>
          <p:spPr>
            <a:xfrm rot="10800000" flipH="1">
              <a:off x="6140300" y="3415500"/>
              <a:ext cx="546600" cy="1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1" name="Google Shape;881;p100"/>
            <p:cNvSpPr/>
            <p:nvPr/>
          </p:nvSpPr>
          <p:spPr>
            <a:xfrm>
              <a:off x="6686900" y="32386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82" name="Google Shape;882;p10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3" name="Google Shape;883;p100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4" name="Google Shape;884;p100"/>
          <p:cNvSpPr txBox="1"/>
          <p:nvPr/>
        </p:nvSpPr>
        <p:spPr>
          <a:xfrm>
            <a:off x="861300" y="32166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100"/>
          <p:cNvSpPr txBox="1"/>
          <p:nvPr/>
        </p:nvSpPr>
        <p:spPr>
          <a:xfrm>
            <a:off x="861300" y="22243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6" name="Google Shape;886;p100"/>
          <p:cNvSpPr txBox="1"/>
          <p:nvPr/>
        </p:nvSpPr>
        <p:spPr>
          <a:xfrm>
            <a:off x="861300" y="27079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1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01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93" name="Google Shape;893;p101"/>
          <p:cNvGrpSpPr/>
          <p:nvPr/>
        </p:nvGrpSpPr>
        <p:grpSpPr>
          <a:xfrm>
            <a:off x="5806525" y="2664150"/>
            <a:ext cx="1269775" cy="424800"/>
            <a:chOff x="5349325" y="2283150"/>
            <a:chExt cx="1269775" cy="424800"/>
          </a:xfrm>
        </p:grpSpPr>
        <p:sp>
          <p:nvSpPr>
            <p:cNvPr id="894" name="Google Shape;894;p101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95" name="Google Shape;895;p101"/>
            <p:cNvCxnSpPr>
              <a:endCxn id="894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6" name="Google Shape;896;p101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7" name="Google Shape;897;p101"/>
          <p:cNvGrpSpPr/>
          <p:nvPr/>
        </p:nvGrpSpPr>
        <p:grpSpPr>
          <a:xfrm>
            <a:off x="5806525" y="3883350"/>
            <a:ext cx="1269775" cy="424800"/>
            <a:chOff x="5349325" y="2283150"/>
            <a:chExt cx="1269775" cy="424800"/>
          </a:xfrm>
        </p:grpSpPr>
        <p:sp>
          <p:nvSpPr>
            <p:cNvPr id="898" name="Google Shape;898;p101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99" name="Google Shape;899;p101"/>
            <p:cNvCxnSpPr>
              <a:endCxn id="898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0" name="Google Shape;900;p101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01" name="Google Shape;901;p101"/>
          <p:cNvGrpSpPr/>
          <p:nvPr/>
        </p:nvGrpSpPr>
        <p:grpSpPr>
          <a:xfrm>
            <a:off x="5806525" y="3197550"/>
            <a:ext cx="1269775" cy="424800"/>
            <a:chOff x="5806525" y="3197550"/>
            <a:chExt cx="1269775" cy="424800"/>
          </a:xfrm>
        </p:grpSpPr>
        <p:sp>
          <p:nvSpPr>
            <p:cNvPr id="902" name="Google Shape;902;p101"/>
            <p:cNvSpPr txBox="1"/>
            <p:nvPr/>
          </p:nvSpPr>
          <p:spPr>
            <a:xfrm>
              <a:off x="5806525" y="31975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03" name="Google Shape;903;p101"/>
            <p:cNvCxnSpPr/>
            <p:nvPr/>
          </p:nvCxnSpPr>
          <p:spPr>
            <a:xfrm rot="10800000" flipH="1">
              <a:off x="6140300" y="3415500"/>
              <a:ext cx="546600" cy="12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4" name="Google Shape;904;p101"/>
            <p:cNvSpPr/>
            <p:nvPr/>
          </p:nvSpPr>
          <p:spPr>
            <a:xfrm>
              <a:off x="6686900" y="32386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05" name="Google Shape;905;p101"/>
          <p:cNvSpPr txBox="1"/>
          <p:nvPr/>
        </p:nvSpPr>
        <p:spPr>
          <a:xfrm>
            <a:off x="2162000" y="3088950"/>
            <a:ext cx="1348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+= 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6" name="Google Shape;906;p101"/>
          <p:cNvGrpSpPr/>
          <p:nvPr/>
        </p:nvGrpSpPr>
        <p:grpSpPr>
          <a:xfrm>
            <a:off x="5806525" y="4492950"/>
            <a:ext cx="1269775" cy="424800"/>
            <a:chOff x="5349325" y="2283150"/>
            <a:chExt cx="1269775" cy="424800"/>
          </a:xfrm>
        </p:grpSpPr>
        <p:sp>
          <p:nvSpPr>
            <p:cNvPr id="907" name="Google Shape;907;p101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08" name="Google Shape;908;p101"/>
            <p:cNvCxnSpPr>
              <a:endCxn id="907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9" name="Google Shape;909;p101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0" name="Google Shape;910;p101"/>
          <p:cNvGrpSpPr/>
          <p:nvPr/>
        </p:nvGrpSpPr>
        <p:grpSpPr>
          <a:xfrm>
            <a:off x="6011650" y="3829850"/>
            <a:ext cx="908800" cy="589800"/>
            <a:chOff x="3173550" y="3091250"/>
            <a:chExt cx="908800" cy="589800"/>
          </a:xfrm>
        </p:grpSpPr>
        <p:cxnSp>
          <p:nvCxnSpPr>
            <p:cNvPr id="911" name="Google Shape;911;p101"/>
            <p:cNvCxnSpPr/>
            <p:nvPr/>
          </p:nvCxnSpPr>
          <p:spPr>
            <a:xfrm>
              <a:off x="3185650" y="3103050"/>
              <a:ext cx="896700" cy="554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101"/>
            <p:cNvCxnSpPr/>
            <p:nvPr/>
          </p:nvCxnSpPr>
          <p:spPr>
            <a:xfrm flipH="1">
              <a:off x="3173550" y="3091250"/>
              <a:ext cx="861600" cy="5898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3" name="Google Shape;913;p10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4" name="Google Shape;914;p101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5" name="Google Shape;915;p101"/>
          <p:cNvSpPr txBox="1"/>
          <p:nvPr/>
        </p:nvSpPr>
        <p:spPr>
          <a:xfrm>
            <a:off x="861300" y="37002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6" name="Google Shape;916;p101"/>
          <p:cNvSpPr txBox="1"/>
          <p:nvPr/>
        </p:nvSpPr>
        <p:spPr>
          <a:xfrm>
            <a:off x="861300" y="32166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z = x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101"/>
          <p:cNvSpPr txBox="1"/>
          <p:nvPr/>
        </p:nvSpPr>
        <p:spPr>
          <a:xfrm>
            <a:off x="861300" y="22243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101"/>
          <p:cNvSpPr txBox="1"/>
          <p:nvPr/>
        </p:nvSpPr>
        <p:spPr>
          <a:xfrm>
            <a:off x="861300" y="2707950"/>
            <a:ext cx="920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 = 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2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02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5" name="Google Shape;925;p102"/>
          <p:cNvSpPr txBox="1"/>
          <p:nvPr/>
        </p:nvSpPr>
        <p:spPr>
          <a:xfrm>
            <a:off x="861300" y="19195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26" name="Google Shape;926;p102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27" name="Google Shape;927;p102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928" name="Google Shape;928;p102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9" name="Google Shape;929;p102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30" name="Google Shape;930;p10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1" name="Google Shape;931;p102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03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103"/>
          <p:cNvSpPr txBox="1"/>
          <p:nvPr/>
        </p:nvSpPr>
        <p:spPr>
          <a:xfrm>
            <a:off x="861300" y="23299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38" name="Google Shape;938;p103"/>
          <p:cNvGrpSpPr/>
          <p:nvPr/>
        </p:nvGrpSpPr>
        <p:grpSpPr>
          <a:xfrm>
            <a:off x="5085425" y="2442300"/>
            <a:ext cx="1451175" cy="494250"/>
            <a:chOff x="5237825" y="2594700"/>
            <a:chExt cx="1451175" cy="494250"/>
          </a:xfrm>
        </p:grpSpPr>
        <p:cxnSp>
          <p:nvCxnSpPr>
            <p:cNvPr id="939" name="Google Shape;939;p103"/>
            <p:cNvCxnSpPr/>
            <p:nvPr/>
          </p:nvCxnSpPr>
          <p:spPr>
            <a:xfrm rot="10800000" flipH="1">
              <a:off x="6085100" y="2594700"/>
              <a:ext cx="603900" cy="299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0" name="Google Shape;940;p103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list2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41" name="Google Shape;941;p10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2" name="Google Shape;942;p103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3" name="Google Shape;943;p103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4" name="Google Shape;944;p103"/>
          <p:cNvSpPr txBox="1"/>
          <p:nvPr/>
        </p:nvSpPr>
        <p:spPr>
          <a:xfrm>
            <a:off x="861300" y="19195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45" name="Google Shape;945;p103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46" name="Google Shape;946;p103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947" name="Google Shape;947;p103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48" name="Google Shape;948;p103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4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04"/>
          <p:cNvSpPr txBox="1"/>
          <p:nvPr/>
        </p:nvSpPr>
        <p:spPr>
          <a:xfrm>
            <a:off x="861300" y="2724325"/>
            <a:ext cx="3432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10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6" name="Google Shape;956;p104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7" name="Google Shape;957;p104"/>
          <p:cNvSpPr txBox="1"/>
          <p:nvPr/>
        </p:nvSpPr>
        <p:spPr>
          <a:xfrm>
            <a:off x="861300" y="23299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58" name="Google Shape;958;p104"/>
          <p:cNvGrpSpPr/>
          <p:nvPr/>
        </p:nvGrpSpPr>
        <p:grpSpPr>
          <a:xfrm>
            <a:off x="5085425" y="2442300"/>
            <a:ext cx="1451175" cy="494250"/>
            <a:chOff x="5237825" y="2594700"/>
            <a:chExt cx="1451175" cy="494250"/>
          </a:xfrm>
        </p:grpSpPr>
        <p:cxnSp>
          <p:nvCxnSpPr>
            <p:cNvPr id="959" name="Google Shape;959;p104"/>
            <p:cNvCxnSpPr/>
            <p:nvPr/>
          </p:nvCxnSpPr>
          <p:spPr>
            <a:xfrm rot="10800000" flipH="1">
              <a:off x="6085100" y="2594700"/>
              <a:ext cx="603900" cy="299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0" name="Google Shape;960;p104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list2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61" name="Google Shape;961;p104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2" name="Google Shape;962;p104"/>
          <p:cNvSpPr txBox="1"/>
          <p:nvPr/>
        </p:nvSpPr>
        <p:spPr>
          <a:xfrm>
            <a:off x="861300" y="19195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63" name="Google Shape;963;p104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64" name="Google Shape;964;p104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965" name="Google Shape;965;p104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66" name="Google Shape;966;p104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967" name="Google Shape;96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0" y="2970642"/>
            <a:ext cx="2126700" cy="40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5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105"/>
          <p:cNvSpPr txBox="1"/>
          <p:nvPr/>
        </p:nvSpPr>
        <p:spPr>
          <a:xfrm>
            <a:off x="861300" y="2724325"/>
            <a:ext cx="3432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Google Shape;974;p10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5" name="Google Shape;975;p105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6" name="Google Shape;976;p105"/>
          <p:cNvSpPr txBox="1"/>
          <p:nvPr/>
        </p:nvSpPr>
        <p:spPr>
          <a:xfrm>
            <a:off x="861300" y="23299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77" name="Google Shape;977;p105"/>
          <p:cNvGrpSpPr/>
          <p:nvPr/>
        </p:nvGrpSpPr>
        <p:grpSpPr>
          <a:xfrm>
            <a:off x="5085425" y="2442300"/>
            <a:ext cx="1451175" cy="494250"/>
            <a:chOff x="5237825" y="2594700"/>
            <a:chExt cx="1451175" cy="494250"/>
          </a:xfrm>
        </p:grpSpPr>
        <p:cxnSp>
          <p:nvCxnSpPr>
            <p:cNvPr id="978" name="Google Shape;978;p105"/>
            <p:cNvCxnSpPr/>
            <p:nvPr/>
          </p:nvCxnSpPr>
          <p:spPr>
            <a:xfrm rot="10800000" flipH="1">
              <a:off x="6085100" y="2594700"/>
              <a:ext cx="603900" cy="299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79" name="Google Shape;979;p105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list2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80" name="Google Shape;980;p105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1" name="Google Shape;981;p105"/>
          <p:cNvSpPr txBox="1"/>
          <p:nvPr/>
        </p:nvSpPr>
        <p:spPr>
          <a:xfrm>
            <a:off x="861300" y="19195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82" name="Google Shape;982;p105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83" name="Google Shape;983;p105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984" name="Google Shape;984;p105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85" name="Google Shape;985;p105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86" name="Google Shape;986;p105"/>
          <p:cNvSpPr txBox="1"/>
          <p:nvPr/>
        </p:nvSpPr>
        <p:spPr>
          <a:xfrm>
            <a:off x="861300" y="34435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list1[2] =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7" name="Google Shape;98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0" y="2970642"/>
            <a:ext cx="2126700" cy="40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6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 txBox="1"/>
          <p:nvPr/>
        </p:nvSpPr>
        <p:spPr>
          <a:xfrm>
            <a:off x="861300" y="34435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list1[2] =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4" name="Google Shape;994;p106"/>
          <p:cNvSpPr txBox="1"/>
          <p:nvPr/>
        </p:nvSpPr>
        <p:spPr>
          <a:xfrm>
            <a:off x="861300" y="3824550"/>
            <a:ext cx="3207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5" name="Google Shape;995;p10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6" name="Google Shape;996;p106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7" name="Google Shape;997;p106"/>
          <p:cNvSpPr txBox="1"/>
          <p:nvPr/>
        </p:nvSpPr>
        <p:spPr>
          <a:xfrm>
            <a:off x="861300" y="2724325"/>
            <a:ext cx="3432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6"/>
          <p:cNvSpPr txBox="1"/>
          <p:nvPr/>
        </p:nvSpPr>
        <p:spPr>
          <a:xfrm>
            <a:off x="861300" y="23299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99" name="Google Shape;999;p106"/>
          <p:cNvGrpSpPr/>
          <p:nvPr/>
        </p:nvGrpSpPr>
        <p:grpSpPr>
          <a:xfrm>
            <a:off x="5085425" y="2442300"/>
            <a:ext cx="1451175" cy="494250"/>
            <a:chOff x="5237825" y="2594700"/>
            <a:chExt cx="1451175" cy="494250"/>
          </a:xfrm>
        </p:grpSpPr>
        <p:cxnSp>
          <p:nvCxnSpPr>
            <p:cNvPr id="1000" name="Google Shape;1000;p106"/>
            <p:cNvCxnSpPr/>
            <p:nvPr/>
          </p:nvCxnSpPr>
          <p:spPr>
            <a:xfrm rot="10800000" flipH="1">
              <a:off x="6085100" y="2594700"/>
              <a:ext cx="603900" cy="299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1" name="Google Shape;1001;p106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list2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02" name="Google Shape;1002;p106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3" name="Google Shape;1003;p106"/>
          <p:cNvSpPr txBox="1"/>
          <p:nvPr/>
        </p:nvSpPr>
        <p:spPr>
          <a:xfrm>
            <a:off x="861300" y="19195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4" name="Google Shape;1004;p106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05" name="Google Shape;1005;p106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1006" name="Google Shape;1006;p106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07" name="Google Shape;1007;p106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1008" name="Google Shape;100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0" y="2970655"/>
            <a:ext cx="2126700" cy="40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325" y="3927138"/>
            <a:ext cx="2007943" cy="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07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07"/>
          <p:cNvGrpSpPr/>
          <p:nvPr/>
        </p:nvGrpSpPr>
        <p:grpSpPr>
          <a:xfrm>
            <a:off x="5085425" y="3807150"/>
            <a:ext cx="1462875" cy="424800"/>
            <a:chOff x="5085425" y="3959550"/>
            <a:chExt cx="1462875" cy="424800"/>
          </a:xfrm>
        </p:grpSpPr>
        <p:cxnSp>
          <p:nvCxnSpPr>
            <p:cNvPr id="1016" name="Google Shape;1016;p107"/>
            <p:cNvCxnSpPr/>
            <p:nvPr/>
          </p:nvCxnSpPr>
          <p:spPr>
            <a:xfrm rot="10800000" flipH="1">
              <a:off x="5932700" y="4188600"/>
              <a:ext cx="6156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17" name="Google Shape;1017;p107"/>
            <p:cNvSpPr txBox="1"/>
            <p:nvPr/>
          </p:nvSpPr>
          <p:spPr>
            <a:xfrm>
              <a:off x="5085425" y="39595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list2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18" name="Google Shape;1018;p107"/>
          <p:cNvSpPr txBox="1"/>
          <p:nvPr/>
        </p:nvSpPr>
        <p:spPr>
          <a:xfrm>
            <a:off x="861300" y="4510350"/>
            <a:ext cx="3040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["a", "b"]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19" name="Google Shape;1019;p107"/>
          <p:cNvGraphicFramePr/>
          <p:nvPr/>
        </p:nvGraphicFramePr>
        <p:xfrm>
          <a:off x="6607025" y="390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5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"a"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"b"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0" name="Google Shape;1020;p107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1" name="Google Shape;1021;p107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2" name="Google Shape;1022;p107"/>
          <p:cNvSpPr txBox="1"/>
          <p:nvPr/>
        </p:nvSpPr>
        <p:spPr>
          <a:xfrm>
            <a:off x="861300" y="34435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list1[2] =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107"/>
          <p:cNvSpPr txBox="1"/>
          <p:nvPr/>
        </p:nvSpPr>
        <p:spPr>
          <a:xfrm>
            <a:off x="861300" y="3824550"/>
            <a:ext cx="3207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107"/>
          <p:cNvSpPr txBox="1"/>
          <p:nvPr/>
        </p:nvSpPr>
        <p:spPr>
          <a:xfrm>
            <a:off x="861300" y="2724325"/>
            <a:ext cx="3432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p107"/>
          <p:cNvSpPr txBox="1"/>
          <p:nvPr/>
        </p:nvSpPr>
        <p:spPr>
          <a:xfrm>
            <a:off x="861300" y="23299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p107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7" name="Google Shape;1027;p107"/>
          <p:cNvSpPr txBox="1"/>
          <p:nvPr/>
        </p:nvSpPr>
        <p:spPr>
          <a:xfrm>
            <a:off x="861300" y="19195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28" name="Google Shape;1028;p107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29" name="Google Shape;1029;p107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1030" name="Google Shape;1030;p107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1" name="Google Shape;1031;p107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1032" name="Google Shape;103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000" y="2981005"/>
            <a:ext cx="2126700" cy="40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925" y="4278663"/>
            <a:ext cx="2007943" cy="4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3"/>
          <p:cNvSpPr txBox="1">
            <a:spLocks noGrp="1"/>
          </p:cNvSpPr>
          <p:nvPr>
            <p:ph type="title"/>
          </p:nvPr>
        </p:nvSpPr>
        <p:spPr>
          <a:xfrm>
            <a:off x="291950" y="-100"/>
            <a:ext cx="39780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Strings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7" name="Google Shape;537;p63"/>
          <p:cNvSpPr txBox="1">
            <a:spLocks noGrp="1"/>
          </p:cNvSpPr>
          <p:nvPr>
            <p:ph type="body" idx="1"/>
          </p:nvPr>
        </p:nvSpPr>
        <p:spPr>
          <a:xfrm>
            <a:off x="0" y="642950"/>
            <a:ext cx="4269900" cy="43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Contiguous set of characters </a:t>
            </a: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represented in quotation marks</a:t>
            </a: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Python allows for either pairs </a:t>
            </a: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of single or double quotes</a:t>
            </a:r>
            <a:endParaRPr sz="14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○"/>
            </a:pPr>
            <a:r>
              <a:rPr lang="en" i="1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= 'Messi'</a:t>
            </a: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○"/>
            </a:pPr>
            <a:r>
              <a:rPr lang="en" i="1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= "Messi"	</a:t>
            </a: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Subsequence of strings</a:t>
            </a: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can be taken </a:t>
            </a: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using the slice operator (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[ ]</a:t>
            </a: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[:] </a:t>
            </a: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with indexes starting at 0 in the beginning of the string</a:t>
            </a:r>
            <a:b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14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8" name="Google Shape;538;p63" descr="Image result for python stri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650" y="1516675"/>
            <a:ext cx="3784200" cy="2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8"/>
          <p:cNvSpPr/>
          <p:nvPr/>
        </p:nvSpPr>
        <p:spPr>
          <a:xfrm>
            <a:off x="6335712" y="2123758"/>
            <a:ext cx="2425200" cy="28380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08"/>
          <p:cNvSpPr txBox="1"/>
          <p:nvPr/>
        </p:nvSpPr>
        <p:spPr>
          <a:xfrm>
            <a:off x="23100" y="4335925"/>
            <a:ext cx="38076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10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1" name="Google Shape;1041;p108"/>
          <p:cNvSpPr txBox="1">
            <a:spLocks noGrp="1"/>
          </p:cNvSpPr>
          <p:nvPr>
            <p:ph type="body" idx="1"/>
          </p:nvPr>
        </p:nvSpPr>
        <p:spPr>
          <a:xfrm>
            <a:off x="183100" y="809050"/>
            <a:ext cx="8720400" cy="906600"/>
          </a:xfrm>
          <a:prstGeom prst="rect">
            <a:avLst/>
          </a:prstGeom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Every variable references a location in the memory &amp; its value is stored in that location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a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then it has a new location in the memory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you assign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another variable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to a variable, they share the same location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(reference)</a:t>
            </a:r>
            <a:endParaRPr sz="14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42" name="Google Shape;1042;p108"/>
          <p:cNvGrpSpPr/>
          <p:nvPr/>
        </p:nvGrpSpPr>
        <p:grpSpPr>
          <a:xfrm>
            <a:off x="5085425" y="3807150"/>
            <a:ext cx="1462875" cy="424800"/>
            <a:chOff x="5085425" y="3959550"/>
            <a:chExt cx="1462875" cy="424800"/>
          </a:xfrm>
        </p:grpSpPr>
        <p:cxnSp>
          <p:nvCxnSpPr>
            <p:cNvPr id="1043" name="Google Shape;1043;p108"/>
            <p:cNvCxnSpPr/>
            <p:nvPr/>
          </p:nvCxnSpPr>
          <p:spPr>
            <a:xfrm rot="10800000" flipH="1">
              <a:off x="5932700" y="4188600"/>
              <a:ext cx="6156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4" name="Google Shape;1044;p108"/>
            <p:cNvSpPr txBox="1"/>
            <p:nvPr/>
          </p:nvSpPr>
          <p:spPr>
            <a:xfrm>
              <a:off x="5085425" y="39595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list2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45" name="Google Shape;1045;p108"/>
          <p:cNvSpPr txBox="1"/>
          <p:nvPr/>
        </p:nvSpPr>
        <p:spPr>
          <a:xfrm>
            <a:off x="-16019" y="3976950"/>
            <a:ext cx="30408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["a", "b"]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46" name="Google Shape;1046;p108"/>
          <p:cNvGraphicFramePr/>
          <p:nvPr/>
        </p:nvGraphicFramePr>
        <p:xfrm>
          <a:off x="6607025" y="390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5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"a"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"b"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7" name="Google Shape;1047;p108"/>
          <p:cNvSpPr txBox="1"/>
          <p:nvPr/>
        </p:nvSpPr>
        <p:spPr>
          <a:xfrm>
            <a:off x="23100" y="29863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list1[2] = 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108"/>
          <p:cNvSpPr txBox="1"/>
          <p:nvPr/>
        </p:nvSpPr>
        <p:spPr>
          <a:xfrm>
            <a:off x="23100" y="3291150"/>
            <a:ext cx="32076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9" name="Google Shape;1049;p108"/>
          <p:cNvSpPr txBox="1"/>
          <p:nvPr/>
        </p:nvSpPr>
        <p:spPr>
          <a:xfrm>
            <a:off x="23100" y="2419525"/>
            <a:ext cx="3432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print("list1:", list1)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print("list2:", list2)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0" name="Google Shape;1050;p108"/>
          <p:cNvSpPr txBox="1"/>
          <p:nvPr/>
        </p:nvSpPr>
        <p:spPr>
          <a:xfrm>
            <a:off x="23100" y="2025150"/>
            <a:ext cx="21267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list2 = list1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1" name="Google Shape;1051;p108"/>
          <p:cNvSpPr txBox="1"/>
          <p:nvPr/>
        </p:nvSpPr>
        <p:spPr>
          <a:xfrm>
            <a:off x="7526065" y="2222984"/>
            <a:ext cx="1023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2" name="Google Shape;1052;p108"/>
          <p:cNvSpPr txBox="1"/>
          <p:nvPr/>
        </p:nvSpPr>
        <p:spPr>
          <a:xfrm>
            <a:off x="23100" y="1690950"/>
            <a:ext cx="26202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list1 = [4,3,2,1]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53" name="Google Shape;1053;p108"/>
          <p:cNvGraphicFramePr/>
          <p:nvPr/>
        </p:nvGraphicFramePr>
        <p:xfrm>
          <a:off x="6607025" y="22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{EF3492D8-5775-400D-9F8B-51F7C8F8BB5F}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54" name="Google Shape;1054;p108"/>
          <p:cNvGrpSpPr/>
          <p:nvPr/>
        </p:nvGrpSpPr>
        <p:grpSpPr>
          <a:xfrm>
            <a:off x="5085425" y="2130750"/>
            <a:ext cx="1449075" cy="424800"/>
            <a:chOff x="5237825" y="2664150"/>
            <a:chExt cx="1449075" cy="424800"/>
          </a:xfrm>
        </p:grpSpPr>
        <p:cxnSp>
          <p:nvCxnSpPr>
            <p:cNvPr id="1055" name="Google Shape;1055;p108"/>
            <p:cNvCxnSpPr/>
            <p:nvPr/>
          </p:nvCxnSpPr>
          <p:spPr>
            <a:xfrm rot="10800000" flipH="1">
              <a:off x="6085100" y="2888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6" name="Google Shape;1056;p108"/>
            <p:cNvSpPr txBox="1"/>
            <p:nvPr/>
          </p:nvSpPr>
          <p:spPr>
            <a:xfrm>
              <a:off x="5237825" y="2664150"/>
              <a:ext cx="9582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list1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1057" name="Google Shape;1057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50" y="2656480"/>
            <a:ext cx="2126700" cy="400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438" y="3348688"/>
            <a:ext cx="2007943" cy="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4447" y="4468950"/>
            <a:ext cx="2007925" cy="41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09"/>
          <p:cNvSpPr txBox="1">
            <a:spLocks noGrp="1"/>
          </p:cNvSpPr>
          <p:nvPr>
            <p:ph type="body" idx="1"/>
          </p:nvPr>
        </p:nvSpPr>
        <p:spPr>
          <a:xfrm>
            <a:off x="382950" y="1485675"/>
            <a:ext cx="83781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5" name="Google Shape;1065;p10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Values versus References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66" name="Google Shape;1066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8875"/>
            <a:ext cx="2233725" cy="1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113" y="3102750"/>
            <a:ext cx="1058901" cy="4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4424" y="1748874"/>
            <a:ext cx="2495456" cy="1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5287" y="3100850"/>
            <a:ext cx="2233725" cy="41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p10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3676" y="1748875"/>
            <a:ext cx="2637985" cy="1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4725" y="3102750"/>
            <a:ext cx="2515875" cy="41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>
            <a:spLocks noGrp="1"/>
          </p:cNvSpPr>
          <p:nvPr>
            <p:ph type="title" idx="4294967295"/>
          </p:nvPr>
        </p:nvSpPr>
        <p:spPr>
          <a:xfrm>
            <a:off x="291875" y="121325"/>
            <a:ext cx="36102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Slices of </a:t>
            </a: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4" name="Google Shape;544;p64"/>
          <p:cNvSpPr txBox="1"/>
          <p:nvPr/>
        </p:nvSpPr>
        <p:spPr>
          <a:xfrm>
            <a:off x="122900" y="822100"/>
            <a:ext cx="5053800" cy="4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name[2:4] → index 2 is inclusive, </a:t>
            </a:r>
            <a:b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				but index 4 is exclusive</a:t>
            </a:r>
            <a:endParaRPr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name[2:] → all characters starting </a:t>
            </a:r>
            <a:b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				from the index 2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name[-1] → the last character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name[-2:] → characters from the</a:t>
            </a:r>
            <a:b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 				second-last (included) </a:t>
            </a:r>
            <a:b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				to the end</a:t>
            </a:r>
            <a:b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name[0:5:2] → elements from </a:t>
            </a:r>
            <a:b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					index 0 (included) to </a:t>
            </a:r>
            <a:b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					index 5 (excluded) </a:t>
            </a:r>
            <a:b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					with a step size of 2</a:t>
            </a:r>
            <a:b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Attempting to use an index that is </a:t>
            </a:r>
            <a:b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too large will result in an error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5" name="Google Shape;5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700" y="459925"/>
            <a:ext cx="3662498" cy="422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>
            <a:spLocks noGrp="1"/>
          </p:cNvSpPr>
          <p:nvPr>
            <p:ph type="title" idx="4294967295"/>
          </p:nvPr>
        </p:nvSpPr>
        <p:spPr>
          <a:xfrm>
            <a:off x="288125" y="350150"/>
            <a:ext cx="45618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Operation on </a:t>
            </a: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1" name="Google Shape;551;p65"/>
          <p:cNvSpPr txBox="1"/>
          <p:nvPr/>
        </p:nvSpPr>
        <p:spPr>
          <a:xfrm>
            <a:off x="98525" y="1086950"/>
            <a:ext cx="5271300" cy="3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  <a:t>Assume </a:t>
            </a:r>
            <a:r>
              <a:rPr lang="en" sz="1800" i="1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  <a:t>name </a:t>
            </a:r>
            <a: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  <a:t>is “Messi” again.</a:t>
            </a:r>
            <a:endParaRPr sz="1800">
              <a:solidFill>
                <a:srgbClr val="21212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1212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len()</a:t>
            </a: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returns the length of the string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min()</a:t>
            </a: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returns the minimum element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ASCII representation (Alphabetical order)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max()</a:t>
            </a: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returns the maximum element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ASCII representation (Alphabetical order)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x in name 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→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exists in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, 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latin typeface="Verdana"/>
                <a:ea typeface="Verdana"/>
                <a:cs typeface="Verdana"/>
                <a:sym typeface="Verdana"/>
              </a:rPr>
              <a:t>			else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x not in name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→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True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does not exists in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,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else </a:t>
            </a: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br>
              <a:rPr lang="en"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1800"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2" name="Google Shape;5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825" y="152400"/>
            <a:ext cx="18869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6"/>
          <p:cNvSpPr txBox="1">
            <a:spLocks noGrp="1"/>
          </p:cNvSpPr>
          <p:nvPr>
            <p:ph type="title"/>
          </p:nvPr>
        </p:nvSpPr>
        <p:spPr>
          <a:xfrm>
            <a:off x="523250" y="166163"/>
            <a:ext cx="5391600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i="0" u="none" strike="noStrike" cap="none">
                <a:solidFill>
                  <a:srgbClr val="980000"/>
                </a:solidFill>
              </a:rPr>
              <a:t>Memorizing All Passwords</a:t>
            </a:r>
            <a:endParaRPr i="0" u="none" strike="noStrike" cap="none">
              <a:solidFill>
                <a:srgbClr val="980000"/>
              </a:solidFill>
            </a:endParaRPr>
          </a:p>
        </p:txBody>
      </p:sp>
      <p:sp>
        <p:nvSpPr>
          <p:cNvPr id="559" name="Google Shape;559;p66"/>
          <p:cNvSpPr txBox="1">
            <a:spLocks noGrp="1"/>
          </p:cNvSpPr>
          <p:nvPr>
            <p:ph type="body" idx="4294967295"/>
          </p:nvPr>
        </p:nvSpPr>
        <p:spPr>
          <a:xfrm>
            <a:off x="822960" y="1479550"/>
            <a:ext cx="3703200" cy="25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Fa   ok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okFa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0" name="Google Shape;560;p66"/>
          <p:cNvSpPr txBox="1">
            <a:spLocks noGrp="1"/>
          </p:cNvSpPr>
          <p:nvPr>
            <p:ph type="body" idx="4294967295"/>
          </p:nvPr>
        </p:nvSpPr>
        <p:spPr>
          <a:xfrm>
            <a:off x="4663440" y="927339"/>
            <a:ext cx="37032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Gmail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1" name="Google Shape;561;p66"/>
          <p:cNvSpPr txBox="1">
            <a:spLocks noGrp="1"/>
          </p:cNvSpPr>
          <p:nvPr>
            <p:ph type="body" idx="4294967295"/>
          </p:nvPr>
        </p:nvSpPr>
        <p:spPr>
          <a:xfrm>
            <a:off x="4663440" y="1479550"/>
            <a:ext cx="3703200" cy="25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Gm   il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ilGm</a:t>
            </a: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562" name="Google Shape;562;p66"/>
          <p:cNvSpPr txBox="1">
            <a:spLocks noGrp="1"/>
          </p:cNvSpPr>
          <p:nvPr>
            <p:ph type="body" idx="4294967295"/>
          </p:nvPr>
        </p:nvSpPr>
        <p:spPr>
          <a:xfrm>
            <a:off x="670540" y="927339"/>
            <a:ext cx="3703200" cy="5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Facebook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3" name="Google Shape;563;p66"/>
          <p:cNvSpPr txBox="1"/>
          <p:nvPr/>
        </p:nvSpPr>
        <p:spPr>
          <a:xfrm>
            <a:off x="379800" y="3776925"/>
            <a:ext cx="83844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9240" algn="l" rtl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 passwords for each website with </a:t>
            </a:r>
            <a:r>
              <a:rPr lang="en" sz="1800">
                <a:solidFill>
                  <a:srgbClr val="A61C00"/>
                </a:solidFill>
                <a:latin typeface="Verdana"/>
                <a:ea typeface="Verdana"/>
                <a:cs typeface="Verdana"/>
                <a:sym typeface="Verdana"/>
              </a:rPr>
              <a:t>just one algorithm</a:t>
            </a:r>
            <a:endParaRPr sz="1800"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69240" algn="l" rtl="0">
              <a:lnSpc>
                <a:spcPct val="115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not try to hack me ☺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50190" algn="l" rtl="0">
              <a:lnSpc>
                <a:spcPct val="115000"/>
              </a:lnSpc>
              <a:spcBef>
                <a:spcPts val="650"/>
              </a:spcBef>
              <a:spcAft>
                <a:spcPts val="200"/>
              </a:spcAft>
              <a:buClr>
                <a:schemeClr val="dk1"/>
              </a:buClr>
              <a:buSzPts val="1500"/>
              <a:buFont typeface="Verdana"/>
              <a:buChar char="•"/>
            </a:pPr>
            <a:r>
              <a:rPr lang="en" sz="15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may assume that the number of characters will be between 5 and 9</a:t>
            </a:r>
            <a:endParaRPr sz="1500" b="1"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4" name="Google Shape;564;p66"/>
          <p:cNvSpPr txBox="1">
            <a:spLocks noGrp="1"/>
          </p:cNvSpPr>
          <p:nvPr>
            <p:ph type="body" idx="4294967295"/>
          </p:nvPr>
        </p:nvSpPr>
        <p:spPr>
          <a:xfrm>
            <a:off x="821875" y="1478326"/>
            <a:ext cx="3703200" cy="20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Facebook → 8 characters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" lvl="0" indent="3556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okFa8eight(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5" name="Google Shape;565;p66"/>
          <p:cNvSpPr txBox="1">
            <a:spLocks noGrp="1"/>
          </p:cNvSpPr>
          <p:nvPr>
            <p:ph type="body" idx="4294967295"/>
          </p:nvPr>
        </p:nvSpPr>
        <p:spPr>
          <a:xfrm>
            <a:off x="4668375" y="1486125"/>
            <a:ext cx="3703200" cy="20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endParaRPr>
              <a:solidFill>
                <a:srgbClr val="A61C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Gmail →  5 characters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40000"/>
              </a:lnSpc>
              <a:spcBef>
                <a:spcPts val="65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ilGm5five%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"/>
          <p:cNvSpPr txBox="1">
            <a:spLocks noGrp="1"/>
          </p:cNvSpPr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Flowchart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71" name="Google Shape;57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625" y="0"/>
            <a:ext cx="33105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Microsoft Office PowerPoint</Application>
  <PresentationFormat>On-screen Show (16:9)</PresentationFormat>
  <Paragraphs>385</Paragraphs>
  <Slides>51</Slides>
  <Notes>51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Verdana</vt:lpstr>
      <vt:lpstr>Alfa Slab One</vt:lpstr>
      <vt:lpstr>Courier New</vt:lpstr>
      <vt:lpstr>Proxima Nova</vt:lpstr>
      <vt:lpstr>Calibri</vt:lpstr>
      <vt:lpstr>Arial</vt:lpstr>
      <vt:lpstr>Simple Light</vt:lpstr>
      <vt:lpstr>Retrospect</vt:lpstr>
      <vt:lpstr>Retrospect</vt:lpstr>
      <vt:lpstr>Gameday</vt:lpstr>
      <vt:lpstr>COMPUTATIONAL APPROACHES  TO PROBLEM SOLVING</vt:lpstr>
      <vt:lpstr>Memorizing All Passwords</vt:lpstr>
      <vt:lpstr>Sequences</vt:lpstr>
      <vt:lpstr>PowerPoint Presentation</vt:lpstr>
      <vt:lpstr>Strings</vt:lpstr>
      <vt:lpstr>Slices of Strings</vt:lpstr>
      <vt:lpstr>Operation on Strings </vt:lpstr>
      <vt:lpstr>Memorizing All Passwords</vt:lpstr>
      <vt:lpstr>Flowchart</vt:lpstr>
      <vt:lpstr>PowerPoint Presentation</vt:lpstr>
      <vt:lpstr> website_password.py</vt:lpstr>
      <vt:lpstr>PowerPoint Presentation</vt:lpstr>
      <vt:lpstr>Car Colour Distribution in SU FASS Parking Area</vt:lpstr>
      <vt:lpstr>Car Colour Distribution Bar/Pie Chart</vt:lpstr>
      <vt:lpstr>Car Colour Distribution Bar/Pie Chart</vt:lpstr>
      <vt:lpstr>Lists</vt:lpstr>
      <vt:lpstr>Car Colour Distribution Bar/Pie Chart</vt:lpstr>
      <vt:lpstr>Car Colour Distribution Bar/Pie Chart</vt:lpstr>
      <vt:lpstr>Matplotlib</vt:lpstr>
      <vt:lpstr>How to use Matplotlib</vt:lpstr>
      <vt:lpstr>How to use Matplotlib</vt:lpstr>
      <vt:lpstr>How to use Matplotlib</vt:lpstr>
      <vt:lpstr>How to use Matplotlib</vt:lpstr>
      <vt:lpstr>Car Colour Distribution in SU FASS Parking Area</vt:lpstr>
      <vt:lpstr> car_colour_dist.py</vt:lpstr>
      <vt:lpstr>Slices of Lists</vt:lpstr>
      <vt:lpstr>TOP HAT</vt:lpstr>
      <vt:lpstr>Operations on Lists</vt:lpstr>
      <vt:lpstr>Operations on Lists</vt:lpstr>
      <vt:lpstr>Updating &amp; Deleting Elements of a List</vt:lpstr>
      <vt:lpstr>TOP HAT</vt:lpstr>
      <vt:lpstr>Updating Characters of String</vt:lpstr>
      <vt:lpstr>Nested List</vt:lpstr>
      <vt:lpstr>Plot y=2x for x={1, 2, 3, 4, …, 50}</vt:lpstr>
      <vt:lpstr>range(start, stop, step)</vt:lpstr>
      <vt:lpstr>range(start, stop, step) </vt:lpstr>
      <vt:lpstr>Plot y=2x for x={1, 2, 3, 4, …, 50}</vt:lpstr>
      <vt:lpstr> plot_range.py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  <vt:lpstr>Values versus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APPROACHES  TO PROBLEM SOLVING</dc:title>
  <dc:creator>Cumhur Baştürk (AKS-Teknoloji, Dijital ve Bireysel UW)</dc:creator>
  <cp:lastModifiedBy>Cumhur Baştürk (AKS-Teknoloji, Dijital ve Bireysel UW)</cp:lastModifiedBy>
  <cp:revision>1</cp:revision>
  <dcterms:modified xsi:type="dcterms:W3CDTF">2021-03-13T12:01:40Z</dcterms:modified>
</cp:coreProperties>
</file>