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589" r:id="rId2"/>
    <p:sldId id="614" r:id="rId3"/>
    <p:sldId id="615" r:id="rId4"/>
    <p:sldId id="275" r:id="rId5"/>
    <p:sldId id="648" r:id="rId6"/>
    <p:sldId id="617" r:id="rId7"/>
    <p:sldId id="618" r:id="rId8"/>
    <p:sldId id="619" r:id="rId9"/>
    <p:sldId id="620" r:id="rId10"/>
    <p:sldId id="636" r:id="rId11"/>
    <p:sldId id="621" r:id="rId12"/>
    <p:sldId id="622" r:id="rId13"/>
    <p:sldId id="623" r:id="rId14"/>
    <p:sldId id="624" r:id="rId15"/>
    <p:sldId id="625" r:id="rId16"/>
    <p:sldId id="626" r:id="rId17"/>
    <p:sldId id="627" r:id="rId18"/>
    <p:sldId id="628" r:id="rId19"/>
    <p:sldId id="629" r:id="rId20"/>
    <p:sldId id="630" r:id="rId21"/>
    <p:sldId id="631" r:id="rId22"/>
    <p:sldId id="632" r:id="rId23"/>
    <p:sldId id="649" r:id="rId24"/>
    <p:sldId id="633" r:id="rId25"/>
    <p:sldId id="634" r:id="rId26"/>
    <p:sldId id="635" r:id="rId27"/>
    <p:sldId id="637" r:id="rId28"/>
    <p:sldId id="307" r:id="rId29"/>
    <p:sldId id="308" r:id="rId30"/>
    <p:sldId id="309" r:id="rId31"/>
    <p:sldId id="310" r:id="rId32"/>
    <p:sldId id="314" r:id="rId33"/>
    <p:sldId id="313" r:id="rId34"/>
    <p:sldId id="312" r:id="rId35"/>
    <p:sldId id="311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1D7CB-777D-48D5-AED4-6C4DBA1C34BE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B22DD-8F57-4ED9-AD83-53D75E783D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09752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1C082-E31B-4636-ACDF-9656FF4A755F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BFAFF-58D0-40D5-9F67-30DB132188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5931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87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8335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6650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7859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2804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5716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7864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0047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2792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9601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3910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831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7980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0517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3445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3935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3001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24258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7964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717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8661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366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63730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61983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7978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28718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22869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29530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27467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89040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58819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50794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8926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6902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830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0606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052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6919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444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815E-E96D-48C0-A82B-E23FB21F0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1563C-342E-40B0-823A-A961555BC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0CC91-9EAA-44F5-AC16-ECBD1E1C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091D-E04F-4C3A-974A-AC671C9C603F}" type="datetime1">
              <a:rPr lang="tr-TR" smtClean="0"/>
              <a:t>29.03.2021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CD952-D9C3-49DB-883B-756B3434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B624C-E081-4F35-939D-CD445345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586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537D-A387-40A4-BAFD-5F0BC4E8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BCD6A-3553-47B2-A45A-FE7404F65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D29FC-2F62-419D-BD6E-4750F7BB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7F75-8E03-4906-86F0-860D45EF23C6}" type="datetime1">
              <a:rPr lang="tr-TR" smtClean="0"/>
              <a:t>29.03.2021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D0100-FD9C-4920-90C3-4860930C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1EEAA-4034-47A9-9A0C-5CF8079D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32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D7C0A3-C650-4407-9D8B-7A1F06086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AB3FC-C9FA-4BBA-B2B4-BDD3E9A73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3C165-0C7A-4F21-887B-25BBE938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AABC-CDEC-4A23-A850-1172A094B2D6}" type="datetime1">
              <a:rPr lang="tr-TR" smtClean="0"/>
              <a:t>29.03.2021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C5505-56DA-41A0-B24A-CE586457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AFF29-AF43-40AE-ACE4-3018C3B7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112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5385-6856-4E6B-AAAD-C7F5C0EC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2A4C-E482-4CA0-95DF-9539491B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12E89-13F7-4D1F-938B-74D7081F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635A-7C15-4AD4-B2DF-B8ADBD49914D}" type="datetime1">
              <a:rPr lang="tr-TR" smtClean="0"/>
              <a:t>29.03.2021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B0953-F3DC-4F8D-A2A3-C4270A44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3D866-B7EE-479B-9ECA-D05AC572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31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59B2-BB3E-445A-A1A8-769EE6FA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46F9C-76DB-4961-86D2-7B193BBE2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829CB-9800-4046-9D4F-2A596CBB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B3AD-030C-47B6-88C3-C6F61D158AA4}" type="datetime1">
              <a:rPr lang="tr-TR" smtClean="0"/>
              <a:t>29.03.2021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8C1D0-D2ED-4E35-B006-DF6B6252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CCC8A-D754-4F17-A932-290C64C9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00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771F-09F6-4C67-9D16-0B852460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4C28-C0FF-4592-9DE8-B9E5DF42E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49700-BBAB-4EE0-B9D9-27696157A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B2EF0-EA2E-4C82-B5AC-DB701269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A07C-2935-47DA-B293-82E9C9A6750D}" type="datetime1">
              <a:rPr lang="tr-TR" smtClean="0"/>
              <a:t>29.03.2021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70786-5489-4517-BB41-A4CD62C9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E0233-4EF6-4A62-8F05-8B8408F1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146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A688-A8BE-452A-9094-30506DD4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64AC2-F3BB-4518-9367-9B1B392C9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618D6-6230-474C-B488-7DD9C791D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8D262-0900-4F0A-B46C-C58073807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298D8-79F3-4926-A2A2-DF6C8749D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8C779-6F9F-4A86-9C8D-62F6F937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9102-C879-4EA8-9ED6-CB11C7DBF1AC}" type="datetime1">
              <a:rPr lang="tr-TR" smtClean="0"/>
              <a:t>29.03.2021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1099E-4C55-447E-9495-1DADDD10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C794-0475-42AD-A4D7-FCD1DBFE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456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9A76-5C9E-4183-9CD1-606305CA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7A72F-8B6A-440F-9381-A33FDF62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7F72-C48E-4182-9BC8-CCEB06D90305}" type="datetime1">
              <a:rPr lang="tr-TR" smtClean="0"/>
              <a:t>29.03.2021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7DC96-72DA-43E9-B69C-0F724953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4B487-1627-4D4F-8A1C-B27AF7D6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741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D661C-E265-420D-9225-D3B78079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F420-A2B2-4938-8DFE-FC5B3492438C}" type="datetime1">
              <a:rPr lang="tr-TR" smtClean="0"/>
              <a:t>29.03.2021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335B8-087A-4BDE-BE13-95903284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9D9F7-1C75-410D-BF97-F91DEFAD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097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BFF2-27F8-42E6-B731-721C96CB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D3E91-265A-42DD-928F-BDA92A34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5DB08-7742-48AB-B080-E7FCBCC00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63148-88EE-45D3-AB71-96CA2E66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123D-BA81-4F21-B151-DB81E0AEA250}" type="datetime1">
              <a:rPr lang="tr-TR" smtClean="0"/>
              <a:t>29.03.2021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F0AEE-5E95-4719-8D0A-B3C0A20F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075C3-E14D-406A-9633-11240EF9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286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64E3-E1DF-449A-BBF5-387621F3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CC379-978D-48BB-9097-194DE70D2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F3F2A-E75F-4433-9211-A18319780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5F2DB-663B-49C5-8E20-068D7F7C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2E9F-0214-440D-B197-5C360B7CEB83}" type="datetime1">
              <a:rPr lang="tr-TR" smtClean="0"/>
              <a:t>29.03.2021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38E43-7EF8-4391-815E-E86E77B7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F327F-5DDB-4A38-AE87-C75A6BE6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721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71137-2F70-4CDC-AE4B-257A73E6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7B4C5-3317-4C7C-9FB8-6916E4AF6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038C-0D71-4ABA-B882-7DEF06DA5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A6001-1DE6-4CEB-B2BC-A3B1E338D2A3}" type="datetime1">
              <a:rPr lang="tr-TR" smtClean="0"/>
              <a:t>29.03.2021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43BED-3C8E-4B2C-8732-2C625DEE2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03B95-C878-4D6A-94D2-D24438B5D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8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0E591596-9465-451E-BF7A-112D7ACA84E9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804862"/>
            <a:ext cx="8382000" cy="17097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4400" b="1" dirty="0">
                <a:solidFill>
                  <a:srgbClr val="0070C0"/>
                </a:solidFill>
              </a:rPr>
              <a:t>DATS</a:t>
            </a:r>
            <a:r>
              <a:rPr lang="en-US" sz="4400" b="1" dirty="0">
                <a:solidFill>
                  <a:srgbClr val="0070C0"/>
                </a:solidFill>
              </a:rPr>
              <a:t> 50</a:t>
            </a:r>
            <a:r>
              <a:rPr lang="tr-TR" sz="4400" b="1" dirty="0">
                <a:solidFill>
                  <a:srgbClr val="0070C0"/>
                </a:solidFill>
              </a:rPr>
              <a:t>1</a:t>
            </a:r>
            <a:br>
              <a:rPr lang="en-US" sz="4400" b="1" dirty="0">
                <a:solidFill>
                  <a:srgbClr val="0070C0"/>
                </a:solidFill>
              </a:rPr>
            </a:br>
            <a:r>
              <a:rPr lang="tr-TR" sz="4400" b="1" dirty="0">
                <a:solidFill>
                  <a:srgbClr val="0070C0"/>
                </a:solidFill>
              </a:rPr>
              <a:t>Fundamentals of Data Science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891306B-D43F-48F7-9098-CF0621EAFDC6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1" y="228600"/>
            <a:ext cx="2449513" cy="5762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</a:pPr>
            <a:r>
              <a:rPr lang="tr-TR" sz="3200" dirty="0"/>
              <a:t>Spring</a:t>
            </a:r>
            <a:r>
              <a:rPr lang="en-US" sz="3200" dirty="0"/>
              <a:t> 20</a:t>
            </a:r>
            <a:r>
              <a:rPr lang="tr-TR" sz="3200" dirty="0"/>
              <a:t>21</a:t>
            </a:r>
            <a:endParaRPr lang="en-US" sz="320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0D946EB-63D9-4A60-B953-B89F887EA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90862"/>
            <a:ext cx="8458200" cy="296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2200" b="1" dirty="0">
                <a:solidFill>
                  <a:schemeClr val="tx2"/>
                </a:solidFill>
                <a:latin typeface="Arial"/>
                <a:cs typeface="Arial"/>
              </a:rPr>
              <a:t>Hasan Demirtaş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kumimoji="1" lang="tr-TR" dirty="0">
                <a:solidFill>
                  <a:schemeClr val="tx2"/>
                </a:solidFill>
                <a:latin typeface="Arial"/>
                <a:cs typeface="Arial"/>
              </a:rPr>
              <a:t>hasan.demirtas@yeditepe.edu.tr (hdemirtas.academic@gmail.com)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kumimoji="1" lang="tr-TR" sz="2200" b="1" dirty="0">
              <a:solidFill>
                <a:schemeClr val="tx2"/>
              </a:solidFill>
              <a:latin typeface="Arial"/>
              <a:cs typeface="Arial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2200" b="1" dirty="0">
                <a:solidFill>
                  <a:schemeClr val="tx2"/>
                </a:solidFill>
                <a:latin typeface="Arial"/>
                <a:cs typeface="Arial"/>
              </a:rPr>
              <a:t>Cumhur Baştürk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dirty="0">
                <a:solidFill>
                  <a:schemeClr val="tx2"/>
                </a:solidFill>
                <a:latin typeface="Arial"/>
                <a:cs typeface="Arial"/>
              </a:rPr>
              <a:t>cbasturk.academic@gmail.com (basturkc@gmail.com) </a:t>
            </a:r>
          </a:p>
        </p:txBody>
      </p:sp>
    </p:spTree>
    <p:extLst>
      <p:ext uri="{BB962C8B-B14F-4D97-AF65-F5344CB8AC3E}">
        <p14:creationId xmlns:p14="http://schemas.microsoft.com/office/powerpoint/2010/main" val="3866657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1" y="1676400"/>
            <a:ext cx="8153399" cy="1828800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Multiple (Multivariate) LinearRegression</a:t>
            </a:r>
            <a:endParaRPr lang="en-US" sz="3600" b="1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98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49920" y="57349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DE0EBB7-EFDF-42A5-B850-D5117B363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20" y="794235"/>
            <a:ext cx="8636678" cy="58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9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49920" y="57349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41798A2-317A-48F6-B0A5-5D2128BC0C16}"/>
              </a:ext>
            </a:extLst>
          </p:cNvPr>
          <p:cNvSpPr/>
          <p:nvPr/>
        </p:nvSpPr>
        <p:spPr>
          <a:xfrm>
            <a:off x="455719" y="762131"/>
            <a:ext cx="8901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IDFont+F1"/>
              </a:rPr>
              <a:t>Having more than one variable introduces some</a:t>
            </a:r>
            <a:r>
              <a:rPr lang="tr-TR" dirty="0">
                <a:latin typeface="CIDFont+F1"/>
              </a:rPr>
              <a:t> </a:t>
            </a:r>
            <a:r>
              <a:rPr lang="en-US" dirty="0">
                <a:latin typeface="CIDFont+F1"/>
              </a:rPr>
              <a:t>important issues that have to be dealt with: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A97925-78D0-45D9-9271-069AFA970A5F}"/>
              </a:ext>
            </a:extLst>
          </p:cNvPr>
          <p:cNvSpPr/>
          <p:nvPr/>
        </p:nvSpPr>
        <p:spPr>
          <a:xfrm>
            <a:off x="549919" y="1302100"/>
            <a:ext cx="108076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highlight>
                  <a:srgbClr val="FFFF00"/>
                </a:highlight>
                <a:latin typeface="CIDFont+F1"/>
              </a:rPr>
              <a:t>1. Overfitting</a:t>
            </a:r>
          </a:p>
          <a:p>
            <a:r>
              <a:rPr lang="tr-TR" dirty="0">
                <a:solidFill>
                  <a:srgbClr val="000000"/>
                </a:solidFill>
                <a:latin typeface="CIDFont+F4"/>
              </a:rPr>
              <a:t>       </a:t>
            </a:r>
            <a:r>
              <a:rPr lang="en-US" dirty="0">
                <a:solidFill>
                  <a:srgbClr val="000000"/>
                </a:solidFill>
                <a:latin typeface="CIDFont+F4"/>
              </a:rPr>
              <a:t>• </a:t>
            </a:r>
            <a:r>
              <a:rPr lang="en-US" dirty="0">
                <a:solidFill>
                  <a:srgbClr val="000000"/>
                </a:solidFill>
                <a:latin typeface="CIDFont+F1"/>
              </a:rPr>
              <a:t>As we add more variables, we get better fit for the</a:t>
            </a:r>
            <a:r>
              <a:rPr lang="tr-TR" dirty="0">
                <a:solidFill>
                  <a:srgbClr val="000000"/>
                </a:solidFill>
                <a:latin typeface="CIDFont+F1"/>
              </a:rPr>
              <a:t> </a:t>
            </a:r>
            <a:r>
              <a:rPr lang="en-US" dirty="0">
                <a:solidFill>
                  <a:srgbClr val="000000"/>
                </a:solidFill>
                <a:latin typeface="CIDFont+F1"/>
              </a:rPr>
              <a:t>current data. The regression model, however, </a:t>
            </a:r>
            <a:endParaRPr lang="tr-TR" dirty="0">
              <a:solidFill>
                <a:srgbClr val="000000"/>
              </a:solidFill>
              <a:latin typeface="CIDFont+F1"/>
            </a:endParaRPr>
          </a:p>
          <a:p>
            <a:r>
              <a:rPr lang="en-US" dirty="0">
                <a:solidFill>
                  <a:srgbClr val="000000"/>
                </a:solidFill>
                <a:latin typeface="CIDFont+F1"/>
              </a:rPr>
              <a:t>may</a:t>
            </a:r>
            <a:r>
              <a:rPr lang="tr-TR" dirty="0">
                <a:solidFill>
                  <a:srgbClr val="000000"/>
                </a:solidFill>
                <a:latin typeface="CIDFont+F1"/>
              </a:rPr>
              <a:t> </a:t>
            </a:r>
            <a:r>
              <a:rPr lang="en-US" dirty="0">
                <a:solidFill>
                  <a:srgbClr val="000000"/>
                </a:solidFill>
                <a:latin typeface="CIDFont+F1"/>
              </a:rPr>
              <a:t>turn out to be too tailored to the current data, and</a:t>
            </a:r>
            <a:r>
              <a:rPr lang="tr-TR" dirty="0">
                <a:solidFill>
                  <a:srgbClr val="000000"/>
                </a:solidFill>
                <a:latin typeface="CIDFont+F1"/>
              </a:rPr>
              <a:t> </a:t>
            </a:r>
            <a:r>
              <a:rPr lang="en-US" dirty="0">
                <a:solidFill>
                  <a:srgbClr val="000000"/>
                </a:solidFill>
                <a:latin typeface="CIDFont+F1"/>
              </a:rPr>
              <a:t>may not generalize well enough for new data.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IDFont+F1"/>
              </a:rPr>
              <a:t>2. Correlation among variables (multicollinearity</a:t>
            </a:r>
            <a:r>
              <a:rPr lang="en-US" dirty="0">
                <a:solidFill>
                  <a:srgbClr val="000000"/>
                </a:solidFill>
                <a:latin typeface="CIDFont+F1"/>
              </a:rPr>
              <a:t>)</a:t>
            </a:r>
          </a:p>
          <a:p>
            <a:r>
              <a:rPr lang="tr-TR" dirty="0">
                <a:solidFill>
                  <a:srgbClr val="000000"/>
                </a:solidFill>
                <a:latin typeface="CIDFont+F4"/>
              </a:rPr>
              <a:t>       </a:t>
            </a:r>
            <a:r>
              <a:rPr lang="en-US" dirty="0">
                <a:solidFill>
                  <a:srgbClr val="000000"/>
                </a:solidFill>
                <a:latin typeface="CIDFont+F4"/>
              </a:rPr>
              <a:t>• </a:t>
            </a:r>
            <a:r>
              <a:rPr lang="en-US" dirty="0">
                <a:solidFill>
                  <a:srgbClr val="000000"/>
                </a:solidFill>
                <a:latin typeface="CIDFont+F1"/>
              </a:rPr>
              <a:t>Severe multicollinearity might be a problem that has</a:t>
            </a:r>
            <a:r>
              <a:rPr lang="tr-TR" dirty="0">
                <a:solidFill>
                  <a:srgbClr val="000000"/>
                </a:solidFill>
                <a:latin typeface="CIDFont+F1"/>
              </a:rPr>
              <a:t> </a:t>
            </a:r>
            <a:r>
              <a:rPr lang="de-DE" dirty="0">
                <a:solidFill>
                  <a:srgbClr val="000000"/>
                </a:solidFill>
                <a:latin typeface="CIDFont+F1"/>
              </a:rPr>
              <a:t>to be dealt with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00"/>
                </a:highlight>
                <a:latin typeface="CIDFont+F1"/>
              </a:rPr>
              <a:t>3. Interaction among variables</a:t>
            </a:r>
          </a:p>
          <a:p>
            <a:r>
              <a:rPr lang="tr-TR" dirty="0">
                <a:solidFill>
                  <a:srgbClr val="000000"/>
                </a:solidFill>
                <a:latin typeface="CIDFont+F4"/>
              </a:rPr>
              <a:t>       </a:t>
            </a:r>
            <a:r>
              <a:rPr lang="es-ES" dirty="0">
                <a:solidFill>
                  <a:srgbClr val="000000"/>
                </a:solidFill>
                <a:latin typeface="CIDFont+F4"/>
              </a:rPr>
              <a:t>• </a:t>
            </a:r>
            <a:r>
              <a:rPr lang="es-ES" dirty="0">
                <a:solidFill>
                  <a:srgbClr val="000000"/>
                </a:solidFill>
                <a:latin typeface="CIDFont+F1"/>
              </a:rPr>
              <a:t>y = α + β</a:t>
            </a:r>
            <a:r>
              <a:rPr lang="es-ES" sz="1200" dirty="0">
                <a:solidFill>
                  <a:srgbClr val="000000"/>
                </a:solidFill>
                <a:latin typeface="CIDFont+F1"/>
              </a:rPr>
              <a:t>1</a:t>
            </a:r>
            <a:r>
              <a:rPr lang="es-ES" dirty="0">
                <a:solidFill>
                  <a:srgbClr val="000000"/>
                </a:solidFill>
                <a:latin typeface="CIDFont+F1"/>
              </a:rPr>
              <a:t>x</a:t>
            </a:r>
            <a:r>
              <a:rPr lang="es-ES" sz="1200" dirty="0">
                <a:solidFill>
                  <a:srgbClr val="000000"/>
                </a:solidFill>
                <a:latin typeface="CIDFont+F1"/>
              </a:rPr>
              <a:t>1 </a:t>
            </a:r>
            <a:r>
              <a:rPr lang="es-ES" dirty="0">
                <a:solidFill>
                  <a:srgbClr val="000000"/>
                </a:solidFill>
                <a:latin typeface="CIDFont+F1"/>
              </a:rPr>
              <a:t>+ β</a:t>
            </a:r>
            <a:r>
              <a:rPr lang="es-ES" sz="1200" dirty="0">
                <a:solidFill>
                  <a:srgbClr val="000000"/>
                </a:solidFill>
                <a:latin typeface="CIDFont+F1"/>
              </a:rPr>
              <a:t>2</a:t>
            </a:r>
            <a:r>
              <a:rPr lang="es-ES" dirty="0">
                <a:solidFill>
                  <a:srgbClr val="000000"/>
                </a:solidFill>
                <a:latin typeface="CIDFont+F1"/>
              </a:rPr>
              <a:t>x</a:t>
            </a:r>
            <a:r>
              <a:rPr lang="es-ES" sz="1200" dirty="0">
                <a:solidFill>
                  <a:srgbClr val="000000"/>
                </a:solidFill>
                <a:latin typeface="CIDFont+F1"/>
              </a:rPr>
              <a:t>2 </a:t>
            </a:r>
            <a:r>
              <a:rPr lang="es-ES" dirty="0">
                <a:solidFill>
                  <a:srgbClr val="000000"/>
                </a:solidFill>
                <a:latin typeface="CIDFont+F1"/>
              </a:rPr>
              <a:t>+ </a:t>
            </a:r>
            <a:r>
              <a:rPr lang="es-ES" dirty="0">
                <a:solidFill>
                  <a:srgbClr val="FF0000"/>
                </a:solidFill>
                <a:latin typeface="CIDFont+F2"/>
              </a:rPr>
              <a:t>β</a:t>
            </a:r>
            <a:r>
              <a:rPr lang="es-ES" sz="1200" dirty="0">
                <a:solidFill>
                  <a:srgbClr val="FF0000"/>
                </a:solidFill>
                <a:latin typeface="CIDFont+F2"/>
              </a:rPr>
              <a:t>3</a:t>
            </a:r>
            <a:r>
              <a:rPr lang="es-ES" dirty="0">
                <a:solidFill>
                  <a:srgbClr val="FF0000"/>
                </a:solidFill>
                <a:latin typeface="CIDFont+F2"/>
              </a:rPr>
              <a:t>x</a:t>
            </a:r>
            <a:r>
              <a:rPr lang="es-ES" sz="1200" dirty="0">
                <a:solidFill>
                  <a:srgbClr val="FF0000"/>
                </a:solidFill>
                <a:latin typeface="CIDFont+F2"/>
              </a:rPr>
              <a:t>1</a:t>
            </a:r>
            <a:r>
              <a:rPr lang="es-ES" dirty="0">
                <a:solidFill>
                  <a:srgbClr val="FF0000"/>
                </a:solidFill>
                <a:latin typeface="CIDFont+F2"/>
              </a:rPr>
              <a:t>x</a:t>
            </a:r>
            <a:r>
              <a:rPr lang="es-ES" sz="1200" dirty="0">
                <a:solidFill>
                  <a:srgbClr val="FF0000"/>
                </a:solidFill>
                <a:latin typeface="CIDFont+F2"/>
              </a:rPr>
              <a:t>2</a:t>
            </a:r>
          </a:p>
          <a:p>
            <a:r>
              <a:rPr lang="de-DE" dirty="0">
                <a:solidFill>
                  <a:srgbClr val="000000"/>
                </a:solidFill>
                <a:highlight>
                  <a:srgbClr val="FFFF00"/>
                </a:highlight>
                <a:latin typeface="CIDFont+F1"/>
              </a:rPr>
              <a:t>4. Different scales among variables</a:t>
            </a:r>
          </a:p>
          <a:p>
            <a:r>
              <a:rPr lang="tr-TR" sz="1600" dirty="0">
                <a:solidFill>
                  <a:srgbClr val="000000"/>
                </a:solidFill>
                <a:latin typeface="CIDFont+F4"/>
              </a:rPr>
              <a:t>        </a:t>
            </a:r>
            <a:r>
              <a:rPr lang="es-ES" sz="1600" dirty="0">
                <a:solidFill>
                  <a:srgbClr val="000000"/>
                </a:solidFill>
                <a:latin typeface="CIDFont+F4"/>
              </a:rPr>
              <a:t>•</a:t>
            </a:r>
            <a:r>
              <a:rPr lang="en-US" sz="1600" dirty="0">
                <a:solidFill>
                  <a:srgbClr val="000000"/>
                </a:solidFill>
                <a:latin typeface="CIDFont+F4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IDFont+F1"/>
              </a:rPr>
              <a:t>Centering/scaling may be needed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238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49920" y="57349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1F8B303-B0A6-4FD5-A0D1-26EB5C420CBC}"/>
              </a:ext>
            </a:extLst>
          </p:cNvPr>
          <p:cNvSpPr/>
          <p:nvPr/>
        </p:nvSpPr>
        <p:spPr>
          <a:xfrm>
            <a:off x="10380428" y="222162"/>
            <a:ext cx="10895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dirty="0">
                <a:solidFill>
                  <a:srgbClr val="376093"/>
                </a:solidFill>
                <a:latin typeface="CIDFont+F2"/>
              </a:rPr>
              <a:t>Example</a:t>
            </a:r>
            <a:endParaRPr lang="de-DE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399CC9-B34A-4950-8B3A-284369AB4C7F}"/>
              </a:ext>
            </a:extLst>
          </p:cNvPr>
          <p:cNvSpPr/>
          <p:nvPr/>
        </p:nvSpPr>
        <p:spPr>
          <a:xfrm>
            <a:off x="549919" y="845572"/>
            <a:ext cx="10807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IDFont+F1"/>
              </a:rPr>
              <a:t>A machine produces high-precision parts with some</a:t>
            </a:r>
            <a:r>
              <a:rPr lang="tr-TR" dirty="0">
                <a:latin typeface="CIDFont+F1"/>
              </a:rPr>
              <a:t> </a:t>
            </a:r>
            <a:r>
              <a:rPr lang="en-US" dirty="0">
                <a:latin typeface="CIDFont+F1"/>
              </a:rPr>
              <a:t>deviation (in μ) from the specs as temperature (</a:t>
            </a:r>
            <a:r>
              <a:rPr lang="en-US" sz="1100" dirty="0" err="1">
                <a:latin typeface="CIDFont+F1"/>
              </a:rPr>
              <a:t>o</a:t>
            </a:r>
            <a:r>
              <a:rPr lang="en-US" dirty="0" err="1">
                <a:latin typeface="CIDFont+F1"/>
              </a:rPr>
              <a:t>C</a:t>
            </a:r>
            <a:r>
              <a:rPr lang="en-US" dirty="0">
                <a:latin typeface="CIDFont+F1"/>
              </a:rPr>
              <a:t>) changes.</a:t>
            </a:r>
          </a:p>
          <a:p>
            <a:r>
              <a:rPr lang="en-US" dirty="0">
                <a:latin typeface="CIDFont+F1"/>
              </a:rPr>
              <a:t>Fit a least squares line for the data given below.</a:t>
            </a:r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589F81-3D6F-4A29-86B6-D9CA351545C1}"/>
              </a:ext>
            </a:extLst>
          </p:cNvPr>
          <p:cNvSpPr/>
          <p:nvPr/>
        </p:nvSpPr>
        <p:spPr>
          <a:xfrm>
            <a:off x="549918" y="1566415"/>
            <a:ext cx="108076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70C1"/>
                </a:solidFill>
                <a:latin typeface="CIDFont+F1"/>
              </a:rPr>
              <a:t>deviation =</a:t>
            </a:r>
            <a:r>
              <a:rPr lang="tr-TR" dirty="0">
                <a:solidFill>
                  <a:srgbClr val="0070C1"/>
                </a:solidFill>
                <a:latin typeface="CIDFont+F1"/>
              </a:rPr>
              <a:t> </a:t>
            </a:r>
            <a:r>
              <a:rPr lang="de-DE" dirty="0">
                <a:solidFill>
                  <a:srgbClr val="0070C1"/>
                </a:solidFill>
                <a:latin typeface="CIDFont+F1"/>
              </a:rPr>
              <a:t>[122,118,128,121,125,136,144,142,149,161,167,168,162,</a:t>
            </a:r>
            <a:r>
              <a:rPr lang="tr-TR" dirty="0">
                <a:solidFill>
                  <a:srgbClr val="0070C1"/>
                </a:solidFill>
                <a:latin typeface="CIDFont+F1"/>
              </a:rPr>
              <a:t>   </a:t>
            </a:r>
          </a:p>
          <a:p>
            <a:r>
              <a:rPr lang="tr-TR" dirty="0">
                <a:solidFill>
                  <a:srgbClr val="0070C1"/>
                </a:solidFill>
                <a:latin typeface="CIDFont+F1"/>
              </a:rPr>
              <a:t>                      </a:t>
            </a:r>
            <a:r>
              <a:rPr lang="de-DE" dirty="0">
                <a:solidFill>
                  <a:srgbClr val="0070C1"/>
                </a:solidFill>
                <a:latin typeface="CIDFont+F1"/>
              </a:rPr>
              <a:t>171,175,182,180,183,188,200,194,206,207,210,219]</a:t>
            </a:r>
          </a:p>
          <a:p>
            <a:r>
              <a:rPr lang="de-DE" dirty="0">
                <a:solidFill>
                  <a:srgbClr val="0070C1"/>
                </a:solidFill>
                <a:latin typeface="CIDFont+F1"/>
              </a:rPr>
              <a:t>temperature = [50,53,54,55,56,59,62,65,67,71,72,74,75,76,79,80,82,85,87,90,93,94,95,97,100]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CDC3BA-CA52-443B-8E34-1F465721A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85" y="2710906"/>
            <a:ext cx="86201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11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49920" y="57349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3760122-06C5-4F78-9BF1-7E9DE0960BCB}"/>
              </a:ext>
            </a:extLst>
          </p:cNvPr>
          <p:cNvSpPr/>
          <p:nvPr/>
        </p:nvSpPr>
        <p:spPr>
          <a:xfrm>
            <a:off x="549919" y="868623"/>
            <a:ext cx="108076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IDFont+F4"/>
              </a:rPr>
              <a:t>• </a:t>
            </a:r>
            <a:r>
              <a:rPr lang="en-US" dirty="0">
                <a:latin typeface="CIDFont+F1"/>
              </a:rPr>
              <a:t>Regression coefficients (slopes) represent the mean variation</a:t>
            </a:r>
            <a:r>
              <a:rPr lang="tr-TR" dirty="0">
                <a:latin typeface="CIDFont+F1"/>
              </a:rPr>
              <a:t> </a:t>
            </a:r>
            <a:r>
              <a:rPr lang="en-US" dirty="0">
                <a:latin typeface="CIDFont+F1"/>
              </a:rPr>
              <a:t>in the target variable for one unit of change in the predictor</a:t>
            </a:r>
            <a:r>
              <a:rPr lang="tr-TR" dirty="0">
                <a:latin typeface="CIDFont+F1"/>
              </a:rPr>
              <a:t> </a:t>
            </a:r>
            <a:r>
              <a:rPr lang="en-US" dirty="0">
                <a:latin typeface="CIDFont+F1"/>
              </a:rPr>
              <a:t>while keeping all other predictors constant. In this example, a</a:t>
            </a:r>
            <a:r>
              <a:rPr lang="tr-TR" dirty="0">
                <a:latin typeface="CIDFont+F1"/>
              </a:rPr>
              <a:t> </a:t>
            </a:r>
            <a:r>
              <a:rPr lang="en-US" dirty="0">
                <a:latin typeface="CIDFont+F1"/>
              </a:rPr>
              <a:t>1</a:t>
            </a:r>
            <a:r>
              <a:rPr lang="en-US" sz="1100" dirty="0">
                <a:latin typeface="CIDFont+F1"/>
              </a:rPr>
              <a:t>o</a:t>
            </a:r>
            <a:r>
              <a:rPr lang="en-US" dirty="0">
                <a:latin typeface="CIDFont+F1"/>
              </a:rPr>
              <a:t>C increase in temperature increases the deviation (μ) by 2.</a:t>
            </a:r>
            <a:endParaRPr lang="tr-TR" dirty="0">
              <a:latin typeface="CIDFont+F1"/>
            </a:endParaRPr>
          </a:p>
          <a:p>
            <a:endParaRPr lang="en-US" dirty="0">
              <a:latin typeface="CIDFont+F1"/>
            </a:endParaRPr>
          </a:p>
          <a:p>
            <a:r>
              <a:rPr lang="en-US" dirty="0">
                <a:latin typeface="CIDFont+F4"/>
              </a:rPr>
              <a:t>• </a:t>
            </a:r>
            <a:r>
              <a:rPr lang="en-US" dirty="0">
                <a:latin typeface="CIDFont+F1"/>
              </a:rPr>
              <a:t>Intercept is the value you would predict if x=0. However, this</a:t>
            </a:r>
            <a:r>
              <a:rPr lang="tr-TR" dirty="0">
                <a:latin typeface="CIDFont+F1"/>
              </a:rPr>
              <a:t> </a:t>
            </a:r>
            <a:r>
              <a:rPr lang="en-US" dirty="0">
                <a:latin typeface="CIDFont+F1"/>
              </a:rPr>
              <a:t>is only meaningful if a zero value for x and the corresponding</a:t>
            </a:r>
            <a:r>
              <a:rPr lang="tr-TR" dirty="0">
                <a:latin typeface="CIDFont+F1"/>
              </a:rPr>
              <a:t> </a:t>
            </a:r>
            <a:r>
              <a:rPr lang="en-US" dirty="0">
                <a:latin typeface="CIDFont+F1"/>
              </a:rPr>
              <a:t>value for y make sense.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AA3279-DD3C-4D5E-BB6C-2B193DF3E4DD}"/>
              </a:ext>
            </a:extLst>
          </p:cNvPr>
          <p:cNvSpPr/>
          <p:nvPr/>
        </p:nvSpPr>
        <p:spPr>
          <a:xfrm>
            <a:off x="8112499" y="191384"/>
            <a:ext cx="3245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dirty="0">
                <a:solidFill>
                  <a:srgbClr val="376093"/>
                </a:solidFill>
                <a:latin typeface="CIDFont+F2"/>
              </a:rPr>
              <a:t>Interpretation of coefficients</a:t>
            </a:r>
            <a:endParaRPr lang="de-DE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763720-0D72-46F0-9FAC-70FAF0F967D0}"/>
              </a:ext>
            </a:extLst>
          </p:cNvPr>
          <p:cNvSpPr/>
          <p:nvPr/>
        </p:nvSpPr>
        <p:spPr>
          <a:xfrm>
            <a:off x="549919" y="2900078"/>
            <a:ext cx="108076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IDFont+F4"/>
              </a:rPr>
              <a:t>• </a:t>
            </a:r>
            <a:r>
              <a:rPr lang="en-US" dirty="0">
                <a:latin typeface="CIDFont+F1"/>
              </a:rPr>
              <a:t>Different units and scales among the predictors make a</a:t>
            </a:r>
            <a:r>
              <a:rPr lang="tr-TR" dirty="0">
                <a:latin typeface="CIDFont+F1"/>
              </a:rPr>
              <a:t> </a:t>
            </a:r>
            <a:r>
              <a:rPr lang="de-DE" dirty="0">
                <a:latin typeface="CIDFont+F1"/>
              </a:rPr>
              <a:t>direct comparison impossible. So larger coefficients don’t</a:t>
            </a:r>
            <a:r>
              <a:rPr lang="tr-TR" dirty="0">
                <a:latin typeface="CIDFont+F1"/>
              </a:rPr>
              <a:t> </a:t>
            </a:r>
            <a:r>
              <a:rPr lang="en-US" dirty="0">
                <a:latin typeface="CIDFont+F1"/>
              </a:rPr>
              <a:t>necessarily identify more important predictors.</a:t>
            </a:r>
            <a:endParaRPr lang="tr-TR" dirty="0">
              <a:latin typeface="CIDFont+F1"/>
            </a:endParaRPr>
          </a:p>
          <a:p>
            <a:endParaRPr lang="en-US" dirty="0">
              <a:latin typeface="CIDFont+F1"/>
            </a:endParaRPr>
          </a:p>
          <a:p>
            <a:r>
              <a:rPr lang="en-US" dirty="0">
                <a:latin typeface="CIDFont+F4"/>
              </a:rPr>
              <a:t>• </a:t>
            </a:r>
            <a:r>
              <a:rPr lang="en-US" dirty="0">
                <a:latin typeface="CIDFont+F1"/>
              </a:rPr>
              <a:t>Standardizing coefficients and bringing them to same scale</a:t>
            </a:r>
            <a:r>
              <a:rPr lang="tr-TR" dirty="0">
                <a:latin typeface="CIDFont+F1"/>
              </a:rPr>
              <a:t> </a:t>
            </a:r>
            <a:r>
              <a:rPr lang="en-US" dirty="0">
                <a:latin typeface="CIDFont+F1"/>
              </a:rPr>
              <a:t>might help, but one has to be careful with this approach.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870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49920" y="57349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A7ABB3-2935-49EE-B948-DC9AA0684D4B}"/>
              </a:ext>
            </a:extLst>
          </p:cNvPr>
          <p:cNvSpPr/>
          <p:nvPr/>
        </p:nvSpPr>
        <p:spPr>
          <a:xfrm>
            <a:off x="549919" y="827778"/>
            <a:ext cx="108076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IDFont+F4"/>
              </a:rPr>
              <a:t>• </a:t>
            </a:r>
            <a:r>
              <a:rPr lang="en-US" dirty="0">
                <a:latin typeface="CIDFont+F1"/>
              </a:rPr>
              <a:t>The difference between the observed value of the</a:t>
            </a:r>
            <a:r>
              <a:rPr lang="tr-TR" dirty="0">
                <a:latin typeface="CIDFont+F1"/>
              </a:rPr>
              <a:t> </a:t>
            </a:r>
            <a:r>
              <a:rPr lang="en-US" dirty="0">
                <a:latin typeface="CIDFont+F1"/>
              </a:rPr>
              <a:t>dependent variable (y) and the predicted value (ŷ) is called</a:t>
            </a:r>
          </a:p>
          <a:p>
            <a:r>
              <a:rPr lang="en-US" dirty="0">
                <a:latin typeface="CIDFont+F1"/>
              </a:rPr>
              <a:t>the </a:t>
            </a:r>
            <a:r>
              <a:rPr lang="en-US" dirty="0">
                <a:latin typeface="CIDFont+F2"/>
              </a:rPr>
              <a:t>residual </a:t>
            </a:r>
            <a:r>
              <a:rPr lang="en-US" dirty="0">
                <a:latin typeface="CIDFont+F1"/>
              </a:rPr>
              <a:t>(e). Each data point has one </a:t>
            </a:r>
            <a:r>
              <a:rPr lang="en-US" dirty="0">
                <a:latin typeface="CIDFont+F2"/>
              </a:rPr>
              <a:t>residual</a:t>
            </a:r>
            <a:r>
              <a:rPr lang="en-US" dirty="0">
                <a:latin typeface="CIDFont+F1"/>
              </a:rPr>
              <a:t>. Both the</a:t>
            </a:r>
            <a:r>
              <a:rPr lang="tr-TR" dirty="0">
                <a:latin typeface="CIDFont+F1"/>
              </a:rPr>
              <a:t> </a:t>
            </a:r>
            <a:r>
              <a:rPr lang="en-US" dirty="0">
                <a:latin typeface="CIDFont+F1"/>
              </a:rPr>
              <a:t>sum and the mean of the </a:t>
            </a:r>
            <a:r>
              <a:rPr lang="en-US" dirty="0">
                <a:latin typeface="CIDFont+F2"/>
              </a:rPr>
              <a:t>residuals </a:t>
            </a:r>
            <a:r>
              <a:rPr lang="en-US" dirty="0">
                <a:latin typeface="CIDFont+F1"/>
              </a:rPr>
              <a:t>are equal to zero.</a:t>
            </a:r>
            <a:endParaRPr lang="tr-TR" dirty="0">
              <a:latin typeface="CIDFont+F1"/>
            </a:endParaRPr>
          </a:p>
          <a:p>
            <a:endParaRPr lang="tr-TR" dirty="0">
              <a:latin typeface="CIDFont+F1"/>
            </a:endParaRPr>
          </a:p>
          <a:p>
            <a:endParaRPr lang="en-US" dirty="0">
              <a:latin typeface="CIDFont+F1"/>
            </a:endParaRPr>
          </a:p>
          <a:p>
            <a:r>
              <a:rPr lang="en-US" dirty="0">
                <a:latin typeface="CIDFont+F4"/>
              </a:rPr>
              <a:t>• </a:t>
            </a:r>
            <a:r>
              <a:rPr lang="en-US" dirty="0">
                <a:latin typeface="CIDFont+F1"/>
              </a:rPr>
              <a:t>The residual plot is a very useful tool for diagnostic purposes.</a:t>
            </a:r>
            <a:r>
              <a:rPr lang="tr-TR" dirty="0">
                <a:latin typeface="CIDFont+F1"/>
              </a:rPr>
              <a:t> </a:t>
            </a:r>
            <a:r>
              <a:rPr lang="en-US" dirty="0">
                <a:latin typeface="CIDFont+F1"/>
              </a:rPr>
              <a:t>A nonlinear behavior in the residuals, for example, tells you</a:t>
            </a:r>
            <a:r>
              <a:rPr lang="tr-TR" dirty="0">
                <a:latin typeface="CIDFont+F1"/>
              </a:rPr>
              <a:t> </a:t>
            </a:r>
            <a:r>
              <a:rPr lang="en-US" dirty="0">
                <a:latin typeface="CIDFont+F1"/>
              </a:rPr>
              <a:t>that the regression solution wasn't able to capture</a:t>
            </a:r>
            <a:r>
              <a:rPr lang="tr-TR" dirty="0">
                <a:latin typeface="CIDFont+F1"/>
              </a:rPr>
              <a:t> </a:t>
            </a:r>
            <a:r>
              <a:rPr lang="de-DE" dirty="0">
                <a:latin typeface="CIDFont+F1"/>
              </a:rPr>
              <a:t>nonlinearity in the data.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9A2A93-C511-4BAD-A3D7-1D10F48AE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19" y="3113842"/>
            <a:ext cx="9210675" cy="2743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E272E2-6D4D-4346-B321-80B43CA13D80}"/>
              </a:ext>
            </a:extLst>
          </p:cNvPr>
          <p:cNvSpPr/>
          <p:nvPr/>
        </p:nvSpPr>
        <p:spPr>
          <a:xfrm>
            <a:off x="10170049" y="191384"/>
            <a:ext cx="1187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dirty="0">
                <a:solidFill>
                  <a:srgbClr val="376093"/>
                </a:solidFill>
                <a:latin typeface="CIDFont+F2"/>
              </a:rPr>
              <a:t>Residuals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694589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49920" y="57349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1328BCF-D39D-4FD0-A1EC-8DB33BA01A82}"/>
              </a:ext>
            </a:extLst>
          </p:cNvPr>
          <p:cNvSpPr/>
          <p:nvPr/>
        </p:nvSpPr>
        <p:spPr>
          <a:xfrm>
            <a:off x="461143" y="806519"/>
            <a:ext cx="10896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IDFont+F1"/>
              </a:rPr>
              <a:t>Residuals should be randomly distributed with no sign of any</a:t>
            </a:r>
            <a:r>
              <a:rPr lang="tr-TR" dirty="0">
                <a:latin typeface="CIDFont+F1"/>
              </a:rPr>
              <a:t> </a:t>
            </a:r>
            <a:r>
              <a:rPr lang="de-DE" dirty="0">
                <a:latin typeface="CIDFont+F1"/>
              </a:rPr>
              <a:t>trend.</a:t>
            </a:r>
            <a:r>
              <a:rPr lang="tr-TR" dirty="0">
                <a:latin typeface="CIDFont+F1"/>
              </a:rPr>
              <a:t> If it does, it means: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E1210E-6ACA-4EA8-BF50-93347B2F8395}"/>
              </a:ext>
            </a:extLst>
          </p:cNvPr>
          <p:cNvSpPr/>
          <p:nvPr/>
        </p:nvSpPr>
        <p:spPr>
          <a:xfrm>
            <a:off x="461143" y="12415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IDFont+F1"/>
              </a:rPr>
              <a:t>i</a:t>
            </a:r>
            <a:r>
              <a:rPr lang="en-US" dirty="0">
                <a:latin typeface="CIDFont+F1"/>
              </a:rPr>
              <a:t>. Nonlinearity not captured in regression</a:t>
            </a:r>
          </a:p>
          <a:p>
            <a:r>
              <a:rPr lang="en-US" dirty="0">
                <a:latin typeface="CIDFont+F1"/>
              </a:rPr>
              <a:t>ii. Omission of a variable that should be there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F4551F-5FEB-464E-AC16-75A3ADC4D507}"/>
              </a:ext>
            </a:extLst>
          </p:cNvPr>
          <p:cNvSpPr/>
          <p:nvPr/>
        </p:nvSpPr>
        <p:spPr>
          <a:xfrm>
            <a:off x="461143" y="2045848"/>
            <a:ext cx="3841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IDFont+F1"/>
              </a:rPr>
              <a:t>Fix: Variable transformation might help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D4A84-8889-419B-930B-674E4AECE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43" y="2660573"/>
            <a:ext cx="9220200" cy="39338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8B11A8-419E-487D-A5EA-240F03D7DAEC}"/>
              </a:ext>
            </a:extLst>
          </p:cNvPr>
          <p:cNvSpPr/>
          <p:nvPr/>
        </p:nvSpPr>
        <p:spPr>
          <a:xfrm>
            <a:off x="10170049" y="191384"/>
            <a:ext cx="1187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dirty="0">
                <a:solidFill>
                  <a:srgbClr val="376093"/>
                </a:solidFill>
                <a:latin typeface="CIDFont+F2"/>
              </a:rPr>
              <a:t>Residuals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606224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49920" y="57349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E23CF47-A588-4C94-B9F4-DD925CA355A4}"/>
              </a:ext>
            </a:extLst>
          </p:cNvPr>
          <p:cNvSpPr/>
          <p:nvPr/>
        </p:nvSpPr>
        <p:spPr>
          <a:xfrm>
            <a:off x="549919" y="714120"/>
            <a:ext cx="108076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IDFont+F4"/>
              </a:rPr>
              <a:t>• </a:t>
            </a:r>
            <a:r>
              <a:rPr lang="en-US" dirty="0">
                <a:latin typeface="CIDFont+F1"/>
              </a:rPr>
              <a:t>How do we measure the model performance, how</a:t>
            </a:r>
            <a:r>
              <a:rPr lang="tr-TR" dirty="0">
                <a:latin typeface="CIDFont+F1"/>
              </a:rPr>
              <a:t> </a:t>
            </a:r>
            <a:r>
              <a:rPr lang="en-US" dirty="0">
                <a:latin typeface="CIDFont+F1"/>
              </a:rPr>
              <a:t>do we know that we have a good fit?</a:t>
            </a:r>
            <a:endParaRPr lang="tr-TR" dirty="0">
              <a:latin typeface="CIDFont+F1"/>
            </a:endParaRPr>
          </a:p>
          <a:p>
            <a:endParaRPr lang="en-US" dirty="0">
              <a:latin typeface="CIDFont+F1"/>
            </a:endParaRPr>
          </a:p>
          <a:p>
            <a:r>
              <a:rPr lang="en-US" dirty="0">
                <a:latin typeface="CIDFont+F4"/>
              </a:rPr>
              <a:t>• </a:t>
            </a:r>
            <a:r>
              <a:rPr lang="en-US" dirty="0">
                <a:latin typeface="CIDFont+F1"/>
              </a:rPr>
              <a:t>There are a number of parameters we can check to</a:t>
            </a:r>
            <a:r>
              <a:rPr lang="tr-TR" dirty="0">
                <a:latin typeface="CIDFont+F1"/>
              </a:rPr>
              <a:t> </a:t>
            </a:r>
            <a:r>
              <a:rPr lang="en-US" dirty="0">
                <a:latin typeface="CIDFont+F1"/>
              </a:rPr>
              <a:t>assess the accuracy of our model.</a:t>
            </a:r>
          </a:p>
          <a:p>
            <a:r>
              <a:rPr lang="de-DE" dirty="0">
                <a:latin typeface="CIDFont+F4"/>
              </a:rPr>
              <a:t>– </a:t>
            </a:r>
            <a:r>
              <a:rPr lang="de-DE" dirty="0">
                <a:latin typeface="CIDFont+F1"/>
              </a:rPr>
              <a:t>F-statistic (of overall significance)</a:t>
            </a:r>
          </a:p>
          <a:p>
            <a:r>
              <a:rPr lang="de-DE" dirty="0">
                <a:latin typeface="CIDFont+F4"/>
              </a:rPr>
              <a:t>– </a:t>
            </a:r>
            <a:r>
              <a:rPr lang="de-DE" dirty="0">
                <a:latin typeface="CIDFont+F1"/>
              </a:rPr>
              <a:t>p-value (for every predictor)</a:t>
            </a:r>
          </a:p>
          <a:p>
            <a:r>
              <a:rPr lang="en-US" dirty="0">
                <a:latin typeface="CIDFont+F4"/>
              </a:rPr>
              <a:t>– </a:t>
            </a:r>
            <a:r>
              <a:rPr lang="en-US" dirty="0">
                <a:latin typeface="CIDFont+F1"/>
              </a:rPr>
              <a:t>Coefficient of determination: R</a:t>
            </a:r>
            <a:r>
              <a:rPr lang="en-US" sz="1200" dirty="0">
                <a:latin typeface="CIDFont+F1"/>
              </a:rPr>
              <a:t>2 </a:t>
            </a:r>
            <a:r>
              <a:rPr lang="en-US" dirty="0">
                <a:latin typeface="CIDFont+F1"/>
              </a:rPr>
              <a:t>value</a:t>
            </a:r>
          </a:p>
          <a:p>
            <a:r>
              <a:rPr lang="de-DE" dirty="0">
                <a:latin typeface="CIDFont+F4"/>
              </a:rPr>
              <a:t>– </a:t>
            </a:r>
            <a:r>
              <a:rPr lang="de-DE" dirty="0">
                <a:latin typeface="CIDFont+F1"/>
              </a:rPr>
              <a:t>Adjusted R</a:t>
            </a:r>
            <a:r>
              <a:rPr lang="de-DE" sz="1200" dirty="0">
                <a:latin typeface="CIDFont+F1"/>
              </a:rPr>
              <a:t>2 </a:t>
            </a:r>
            <a:r>
              <a:rPr lang="de-DE" dirty="0">
                <a:latin typeface="CIDFont+F1"/>
              </a:rPr>
              <a:t>value</a:t>
            </a:r>
          </a:p>
          <a:p>
            <a:r>
              <a:rPr lang="en-US" dirty="0">
                <a:latin typeface="CIDFont+F4"/>
              </a:rPr>
              <a:t>– </a:t>
            </a:r>
            <a:r>
              <a:rPr lang="en-US" dirty="0">
                <a:latin typeface="CIDFont+F1"/>
              </a:rPr>
              <a:t>Root mean squared error: RMSE</a:t>
            </a:r>
          </a:p>
          <a:p>
            <a:r>
              <a:rPr lang="en-US" dirty="0">
                <a:latin typeface="CIDFont+F4"/>
              </a:rPr>
              <a:t>– </a:t>
            </a:r>
            <a:r>
              <a:rPr lang="en-US" dirty="0">
                <a:latin typeface="CIDFont+F1"/>
              </a:rPr>
              <a:t>Standard error of the regression: S</a:t>
            </a:r>
          </a:p>
          <a:p>
            <a:r>
              <a:rPr lang="en-US" dirty="0">
                <a:latin typeface="CIDFont+F4"/>
              </a:rPr>
              <a:t>– </a:t>
            </a:r>
            <a:r>
              <a:rPr lang="en-US" dirty="0">
                <a:latin typeface="CIDFont+F1"/>
              </a:rPr>
              <a:t>Predicted R</a:t>
            </a:r>
            <a:r>
              <a:rPr lang="en-US" sz="1200" dirty="0">
                <a:latin typeface="CIDFont+F1"/>
              </a:rPr>
              <a:t>2 </a:t>
            </a:r>
            <a:r>
              <a:rPr lang="en-US" dirty="0">
                <a:latin typeface="CIDFont+F1"/>
              </a:rPr>
              <a:t>value (leave-one-out) or AIC/BIC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E3479E-F80E-45B9-9D59-D99E48304315}"/>
              </a:ext>
            </a:extLst>
          </p:cNvPr>
          <p:cNvSpPr/>
          <p:nvPr/>
        </p:nvSpPr>
        <p:spPr>
          <a:xfrm>
            <a:off x="9685365" y="173384"/>
            <a:ext cx="1672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dirty="0">
                <a:solidFill>
                  <a:srgbClr val="376093"/>
                </a:solidFill>
                <a:latin typeface="CIDFont+F2"/>
              </a:rPr>
              <a:t>M</a:t>
            </a:r>
            <a:r>
              <a:rPr lang="de-DE" sz="2000" b="1" dirty="0">
                <a:solidFill>
                  <a:srgbClr val="376093"/>
                </a:solidFill>
                <a:latin typeface="CIDFont+F2"/>
              </a:rPr>
              <a:t>odel quality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711379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49920" y="57349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1D1087E-746B-4C42-9C69-E7D9C1B7004E}"/>
              </a:ext>
            </a:extLst>
          </p:cNvPr>
          <p:cNvSpPr/>
          <p:nvPr/>
        </p:nvSpPr>
        <p:spPr>
          <a:xfrm>
            <a:off x="612064" y="954444"/>
            <a:ext cx="1080769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latin typeface="CIDFont+F4"/>
              </a:rPr>
              <a:t>• </a:t>
            </a:r>
            <a:r>
              <a:rPr lang="de-DE" sz="2000" dirty="0">
                <a:latin typeface="CIDFont+F1"/>
              </a:rPr>
              <a:t>F-statistic:</a:t>
            </a:r>
            <a:endParaRPr lang="tr-TR" sz="2000" dirty="0">
              <a:latin typeface="CIDFont+F1"/>
            </a:endParaRPr>
          </a:p>
          <a:p>
            <a:endParaRPr lang="de-DE" sz="2000" dirty="0">
              <a:latin typeface="CIDFont+F1"/>
            </a:endParaRPr>
          </a:p>
          <a:p>
            <a:endParaRPr lang="tr-TR" dirty="0">
              <a:latin typeface="CIDFont+F4"/>
            </a:endParaRPr>
          </a:p>
          <a:p>
            <a:r>
              <a:rPr lang="en-US" dirty="0">
                <a:latin typeface="CIDFont+F4"/>
              </a:rPr>
              <a:t>– </a:t>
            </a:r>
            <a:r>
              <a:rPr lang="en-US" dirty="0">
                <a:latin typeface="CIDFont+F1"/>
              </a:rPr>
              <a:t>where n is the total number of observations and p is the</a:t>
            </a:r>
            <a:r>
              <a:rPr lang="tr-TR" dirty="0">
                <a:latin typeface="CIDFont+F1"/>
              </a:rPr>
              <a:t> </a:t>
            </a:r>
            <a:r>
              <a:rPr lang="en-US" dirty="0">
                <a:latin typeface="CIDFont+F1"/>
              </a:rPr>
              <a:t>number of predictors + 1 (for intercept)</a:t>
            </a:r>
            <a:endParaRPr lang="tr-TR" dirty="0">
              <a:latin typeface="CIDFont+F1"/>
            </a:endParaRPr>
          </a:p>
          <a:p>
            <a:endParaRPr lang="en-US" dirty="0">
              <a:latin typeface="CIDFont+F1"/>
            </a:endParaRPr>
          </a:p>
          <a:p>
            <a:r>
              <a:rPr lang="en-US" sz="2000" dirty="0">
                <a:latin typeface="CIDFont+F4"/>
              </a:rPr>
              <a:t>• </a:t>
            </a:r>
            <a:r>
              <a:rPr lang="en-US" sz="2000" dirty="0">
                <a:latin typeface="CIDFont+F1"/>
              </a:rPr>
              <a:t>If p-value for </a:t>
            </a:r>
            <a:r>
              <a:rPr lang="en-US" sz="2000" dirty="0" err="1">
                <a:latin typeface="CIDFont+F1"/>
              </a:rPr>
              <a:t>Fstat</a:t>
            </a:r>
            <a:r>
              <a:rPr lang="en-US" sz="2000" dirty="0">
                <a:latin typeface="CIDFont+F1"/>
              </a:rPr>
              <a:t> ≤ .05 =&gt; overall addition of predictors</a:t>
            </a:r>
            <a:r>
              <a:rPr lang="tr-TR" sz="2000" dirty="0">
                <a:latin typeface="CIDFont+F1"/>
              </a:rPr>
              <a:t> </a:t>
            </a:r>
            <a:r>
              <a:rPr lang="de-DE" sz="2000" dirty="0">
                <a:latin typeface="CIDFont+F1"/>
              </a:rPr>
              <a:t>significantly improves the model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0C598C-BD52-406A-9C36-1CC2842A4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558" y="718074"/>
            <a:ext cx="7210425" cy="9620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3560C8-063D-4C85-9360-1C8FFA110004}"/>
              </a:ext>
            </a:extLst>
          </p:cNvPr>
          <p:cNvSpPr/>
          <p:nvPr/>
        </p:nvSpPr>
        <p:spPr>
          <a:xfrm>
            <a:off x="612064" y="3288182"/>
            <a:ext cx="8147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CIDFont+F4"/>
              </a:rPr>
              <a:t>• </a:t>
            </a:r>
            <a:r>
              <a:rPr lang="en-US" b="1" dirty="0">
                <a:latin typeface="CIDFont+F2"/>
              </a:rPr>
              <a:t>Null hypothesis </a:t>
            </a:r>
            <a:r>
              <a:rPr lang="en-US" dirty="0">
                <a:latin typeface="CIDFont+F1"/>
              </a:rPr>
              <a:t>(for every predictor</a:t>
            </a:r>
            <a:r>
              <a:rPr lang="en-US" dirty="0">
                <a:latin typeface="CIDFont+F2"/>
              </a:rPr>
              <a:t>)</a:t>
            </a:r>
            <a:r>
              <a:rPr lang="en-US" dirty="0">
                <a:latin typeface="CIDFont+F1"/>
              </a:rPr>
              <a:t>:</a:t>
            </a:r>
            <a:r>
              <a:rPr lang="tr-TR" dirty="0">
                <a:latin typeface="CIDFont+F1"/>
              </a:rPr>
              <a:t> </a:t>
            </a:r>
            <a:r>
              <a:rPr lang="en-US" dirty="0"/>
              <a:t>predictor has no effect on the target variable</a:t>
            </a:r>
            <a:r>
              <a:rPr lang="tr-TR" dirty="0"/>
              <a:t>.</a:t>
            </a:r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6F8616-A4F9-4A4E-B3B0-8E66D6861FFB}"/>
              </a:ext>
            </a:extLst>
          </p:cNvPr>
          <p:cNvSpPr/>
          <p:nvPr/>
        </p:nvSpPr>
        <p:spPr>
          <a:xfrm>
            <a:off x="612064" y="3748486"/>
            <a:ext cx="10745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IDFont+F4"/>
              </a:rPr>
              <a:t>• </a:t>
            </a:r>
            <a:r>
              <a:rPr lang="en-US" dirty="0">
                <a:latin typeface="CIDFont+F1"/>
              </a:rPr>
              <a:t>So a low p-value (</a:t>
            </a:r>
            <a:r>
              <a:rPr lang="en-US" b="1" dirty="0">
                <a:latin typeface="CIDFont+F1"/>
              </a:rPr>
              <a:t>&lt; 0.05</a:t>
            </a:r>
            <a:r>
              <a:rPr lang="en-US" dirty="0">
                <a:latin typeface="CIDFont+F1"/>
              </a:rPr>
              <a:t>) indicates that we can </a:t>
            </a:r>
            <a:r>
              <a:rPr lang="en-US" b="1" dirty="0">
                <a:latin typeface="CIDFont+F1"/>
              </a:rPr>
              <a:t>reject</a:t>
            </a:r>
            <a:r>
              <a:rPr lang="tr-TR" b="1" dirty="0">
                <a:latin typeface="CIDFont+F1"/>
              </a:rPr>
              <a:t> </a:t>
            </a:r>
            <a:r>
              <a:rPr lang="en-US" b="1" dirty="0">
                <a:latin typeface="CIDFont+F1"/>
              </a:rPr>
              <a:t>the Null hypothesis</a:t>
            </a:r>
            <a:endParaRPr lang="tr-TR" b="1" dirty="0">
              <a:latin typeface="CIDFont+F1"/>
            </a:endParaRPr>
          </a:p>
          <a:p>
            <a:r>
              <a:rPr lang="tr-TR" b="1" dirty="0">
                <a:latin typeface="CIDFont+F1"/>
              </a:rPr>
              <a:t>   </a:t>
            </a:r>
            <a:r>
              <a:rPr lang="en-US" dirty="0">
                <a:latin typeface="CIDFont+F1"/>
              </a:rPr>
              <a:t>i.e., a change in the predictor with</a:t>
            </a:r>
            <a:r>
              <a:rPr lang="tr-TR" dirty="0">
                <a:latin typeface="CIDFont+F1"/>
              </a:rPr>
              <a:t> </a:t>
            </a:r>
            <a:r>
              <a:rPr lang="en-US" dirty="0">
                <a:latin typeface="CIDFont+F1"/>
              </a:rPr>
              <a:t>a low p-value is likely to relate to changes in the target</a:t>
            </a:r>
            <a:r>
              <a:rPr lang="tr-TR" dirty="0">
                <a:latin typeface="CIDFont+F1"/>
              </a:rPr>
              <a:t> </a:t>
            </a:r>
            <a:r>
              <a:rPr lang="de-DE" dirty="0">
                <a:latin typeface="CIDFont+F1"/>
              </a:rPr>
              <a:t>variable.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D7A1A8-BAF4-4693-8A92-09584E2C6023}"/>
              </a:ext>
            </a:extLst>
          </p:cNvPr>
          <p:cNvSpPr/>
          <p:nvPr/>
        </p:nvSpPr>
        <p:spPr>
          <a:xfrm>
            <a:off x="757561" y="4513925"/>
            <a:ext cx="10600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IDFont+F1"/>
              </a:rPr>
              <a:t>There are few reasons to remove insignificant predictors</a:t>
            </a:r>
            <a:r>
              <a:rPr lang="tr-TR" dirty="0">
                <a:latin typeface="CIDFont+F1"/>
              </a:rPr>
              <a:t> </a:t>
            </a:r>
            <a:r>
              <a:rPr lang="en-US" dirty="0">
                <a:latin typeface="CIDFont+F1"/>
              </a:rPr>
              <a:t>and many reasons not to:</a:t>
            </a: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AF3399-08A9-45AC-ACD3-243ADE835D06}"/>
              </a:ext>
            </a:extLst>
          </p:cNvPr>
          <p:cNvSpPr/>
          <p:nvPr/>
        </p:nvSpPr>
        <p:spPr>
          <a:xfrm>
            <a:off x="828582" y="4953265"/>
            <a:ext cx="105290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IDFont+F4"/>
              </a:rPr>
              <a:t>– </a:t>
            </a:r>
            <a:r>
              <a:rPr lang="en-US" dirty="0">
                <a:latin typeface="CIDFont+F1"/>
              </a:rPr>
              <a:t>The predictor may affect other aspects of model</a:t>
            </a:r>
            <a:r>
              <a:rPr lang="tr-TR" dirty="0">
                <a:latin typeface="CIDFont+F1"/>
              </a:rPr>
              <a:t> </a:t>
            </a:r>
          </a:p>
          <a:p>
            <a:r>
              <a:rPr lang="en-US" dirty="0">
                <a:latin typeface="CIDFont+F4"/>
              </a:rPr>
              <a:t>– </a:t>
            </a:r>
            <a:r>
              <a:rPr lang="en-US" dirty="0">
                <a:latin typeface="CIDFont+F1"/>
              </a:rPr>
              <a:t>As you remove a non-significant predictor, others that are</a:t>
            </a:r>
            <a:r>
              <a:rPr lang="tr-TR" dirty="0">
                <a:latin typeface="CIDFont+F1"/>
              </a:rPr>
              <a:t> </a:t>
            </a:r>
            <a:r>
              <a:rPr lang="en-US" dirty="0">
                <a:latin typeface="CIDFont+F1"/>
              </a:rPr>
              <a:t>correlated may become significant </a:t>
            </a:r>
            <a:endParaRPr lang="tr-TR" dirty="0">
              <a:latin typeface="CIDFont+F1"/>
            </a:endParaRPr>
          </a:p>
          <a:p>
            <a:r>
              <a:rPr lang="tr-TR" dirty="0">
                <a:latin typeface="CIDFont+F1"/>
              </a:rPr>
              <a:t>  </a:t>
            </a:r>
            <a:r>
              <a:rPr lang="en-US" dirty="0">
                <a:latin typeface="CIDFont+F1"/>
              </a:rPr>
              <a:t>(makes you think how</a:t>
            </a:r>
            <a:r>
              <a:rPr lang="tr-TR" dirty="0">
                <a:latin typeface="CIDFont+F1"/>
              </a:rPr>
              <a:t> </a:t>
            </a:r>
            <a:r>
              <a:rPr lang="en-US" dirty="0">
                <a:latin typeface="CIDFont+F1"/>
              </a:rPr>
              <a:t>important it is to have orthogonal predictors in designing the</a:t>
            </a:r>
            <a:r>
              <a:rPr lang="tr-TR" dirty="0">
                <a:latin typeface="CIDFont+F1"/>
              </a:rPr>
              <a:t> </a:t>
            </a:r>
            <a:r>
              <a:rPr lang="de-DE" dirty="0">
                <a:latin typeface="CIDFont+F1"/>
              </a:rPr>
              <a:t>experiment)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24AFD9-2C44-442D-9CA5-C0452E8BFFE4}"/>
              </a:ext>
            </a:extLst>
          </p:cNvPr>
          <p:cNvSpPr/>
          <p:nvPr/>
        </p:nvSpPr>
        <p:spPr>
          <a:xfrm>
            <a:off x="612064" y="5958095"/>
            <a:ext cx="5795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IDFont+F4"/>
              </a:rPr>
              <a:t>• </a:t>
            </a:r>
            <a:r>
              <a:rPr lang="en-US" dirty="0">
                <a:latin typeface="CIDFont+F1"/>
              </a:rPr>
              <a:t>There are no p-values for variables in </a:t>
            </a:r>
            <a:r>
              <a:rPr lang="en-US" b="1" dirty="0">
                <a:latin typeface="CIDFont+F1"/>
              </a:rPr>
              <a:t>nonlinear regression</a:t>
            </a:r>
            <a:endParaRPr lang="de-DE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AF659E-57C2-40F3-BB53-A02CC0154ECC}"/>
              </a:ext>
            </a:extLst>
          </p:cNvPr>
          <p:cNvSpPr/>
          <p:nvPr/>
        </p:nvSpPr>
        <p:spPr>
          <a:xfrm>
            <a:off x="4341176" y="2969190"/>
            <a:ext cx="878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376093"/>
                </a:solidFill>
                <a:latin typeface="CIDFont+F2"/>
              </a:rPr>
              <a:t>p-value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6849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49920" y="57349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38DC4EF-FB93-42A1-A2C0-51048569D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20" y="748589"/>
            <a:ext cx="8149048" cy="603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2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1" y="1676400"/>
            <a:ext cx="8153399" cy="1828800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Regression</a:t>
            </a:r>
            <a:endParaRPr lang="en-US" sz="3600" b="1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38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49920" y="57349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A65AECE-6A8E-4F50-95AA-2F52E4452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08" y="659398"/>
            <a:ext cx="9315450" cy="37814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3E9977-B508-4F4C-B1E6-B98D5B235DFA}"/>
              </a:ext>
            </a:extLst>
          </p:cNvPr>
          <p:cNvSpPr/>
          <p:nvPr/>
        </p:nvSpPr>
        <p:spPr>
          <a:xfrm>
            <a:off x="783360" y="4611495"/>
            <a:ext cx="4091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IDFont+F4"/>
              </a:rPr>
              <a:t>– </a:t>
            </a:r>
            <a:r>
              <a:rPr lang="en-US" dirty="0">
                <a:latin typeface="CIDFont+F1"/>
              </a:rPr>
              <a:t>Overfitting produces a high value for R</a:t>
            </a:r>
            <a:r>
              <a:rPr lang="en-US" sz="1200" dirty="0">
                <a:latin typeface="CIDFont+F1"/>
              </a:rPr>
              <a:t>2</a:t>
            </a:r>
            <a:r>
              <a:rPr lang="en-US" dirty="0">
                <a:latin typeface="CIDFont+F1"/>
              </a:rPr>
              <a:t>.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ECE16-19D1-429E-A2A1-4769ABB4E855}"/>
              </a:ext>
            </a:extLst>
          </p:cNvPr>
          <p:cNvSpPr/>
          <p:nvPr/>
        </p:nvSpPr>
        <p:spPr>
          <a:xfrm>
            <a:off x="783360" y="515149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IDFont+F4"/>
              </a:rPr>
              <a:t>– </a:t>
            </a:r>
            <a:r>
              <a:rPr lang="en-US" dirty="0">
                <a:latin typeface="CIDFont+F1"/>
              </a:rPr>
              <a:t>R</a:t>
            </a:r>
            <a:r>
              <a:rPr lang="en-US" sz="1200" dirty="0">
                <a:latin typeface="CIDFont+F1"/>
              </a:rPr>
              <a:t>2 </a:t>
            </a:r>
            <a:r>
              <a:rPr lang="en-US" dirty="0">
                <a:latin typeface="CIDFont+F1"/>
              </a:rPr>
              <a:t>is sensitive to outliers</a:t>
            </a:r>
            <a:endParaRPr lang="tr-TR" dirty="0">
              <a:latin typeface="CIDFont+F1"/>
            </a:endParaRPr>
          </a:p>
          <a:p>
            <a:endParaRPr lang="en-US" dirty="0">
              <a:latin typeface="CIDFont+F1"/>
            </a:endParaRPr>
          </a:p>
          <a:p>
            <a:r>
              <a:rPr lang="en-US" dirty="0">
                <a:latin typeface="CIDFont+F4"/>
              </a:rPr>
              <a:t>– </a:t>
            </a:r>
            <a:r>
              <a:rPr lang="en-US" dirty="0">
                <a:latin typeface="CIDFont+F1"/>
              </a:rPr>
              <a:t>R</a:t>
            </a:r>
            <a:r>
              <a:rPr lang="en-US" sz="1200" dirty="0">
                <a:latin typeface="CIDFont+F1"/>
              </a:rPr>
              <a:t>2 </a:t>
            </a:r>
            <a:r>
              <a:rPr lang="en-US" dirty="0">
                <a:latin typeface="CIDFont+F1"/>
              </a:rPr>
              <a:t>increases as you add more predictors to the 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0852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49920" y="57349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EA6786F-063F-44FC-9350-C796BA343B45}"/>
              </a:ext>
            </a:extLst>
          </p:cNvPr>
          <p:cNvSpPr/>
          <p:nvPr/>
        </p:nvSpPr>
        <p:spPr>
          <a:xfrm>
            <a:off x="549920" y="847363"/>
            <a:ext cx="3360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IDFont+F4"/>
              </a:rPr>
              <a:t>• </a:t>
            </a:r>
            <a:r>
              <a:rPr lang="en-US" dirty="0">
                <a:latin typeface="CIDFont+F1"/>
              </a:rPr>
              <a:t>Is a high value of R</a:t>
            </a:r>
            <a:r>
              <a:rPr lang="en-US" sz="1200" dirty="0">
                <a:latin typeface="CIDFont+F1"/>
              </a:rPr>
              <a:t>2 </a:t>
            </a:r>
            <a:r>
              <a:rPr lang="en-US" dirty="0">
                <a:latin typeface="CIDFont+F1"/>
              </a:rPr>
              <a:t>really good?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31D453-A313-4F20-998D-E3366F5E6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31" y="1216695"/>
            <a:ext cx="8629650" cy="3086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9D534A-90A7-49F5-925F-5BFE8013BBC2}"/>
              </a:ext>
            </a:extLst>
          </p:cNvPr>
          <p:cNvSpPr/>
          <p:nvPr/>
        </p:nvSpPr>
        <p:spPr>
          <a:xfrm>
            <a:off x="549920" y="4487461"/>
            <a:ext cx="4615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IDFont+F4"/>
              </a:rPr>
              <a:t>– </a:t>
            </a:r>
            <a:r>
              <a:rPr lang="en-US" dirty="0">
                <a:latin typeface="CIDFont+F1"/>
              </a:rPr>
              <a:t>It’s always a good idea to check the residuals!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9381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49920" y="57349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3291561-947B-47D9-AAC4-434A7890FEA6}"/>
              </a:ext>
            </a:extLst>
          </p:cNvPr>
          <p:cNvSpPr/>
          <p:nvPr/>
        </p:nvSpPr>
        <p:spPr>
          <a:xfrm>
            <a:off x="549919" y="857993"/>
            <a:ext cx="108076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IDFont+F4"/>
              </a:rPr>
              <a:t>• </a:t>
            </a:r>
            <a:r>
              <a:rPr lang="en-US" dirty="0">
                <a:latin typeface="CIDFont+F1"/>
              </a:rPr>
              <a:t>RMSE measures the standard deviation of the residuals (the</a:t>
            </a:r>
            <a:r>
              <a:rPr lang="tr-TR" dirty="0">
                <a:latin typeface="CIDFont+F1"/>
              </a:rPr>
              <a:t> </a:t>
            </a:r>
            <a:r>
              <a:rPr lang="en-US" dirty="0">
                <a:latin typeface="CIDFont+F1"/>
              </a:rPr>
              <a:t>spread of the points about the fitted regression line)</a:t>
            </a:r>
          </a:p>
          <a:p>
            <a:r>
              <a:rPr lang="en-US" dirty="0">
                <a:latin typeface="CIDFont+F4"/>
              </a:rPr>
              <a:t>• </a:t>
            </a:r>
            <a:r>
              <a:rPr lang="en-US" dirty="0">
                <a:latin typeface="CIDFont+F1"/>
              </a:rPr>
              <a:t>Lower values of RMSE indicate a better fit as a measure of</a:t>
            </a:r>
            <a:r>
              <a:rPr lang="tr-TR" dirty="0">
                <a:latin typeface="CIDFont+F1"/>
              </a:rPr>
              <a:t> </a:t>
            </a:r>
            <a:r>
              <a:rPr lang="de-DE" dirty="0">
                <a:latin typeface="CIDFont+F1"/>
              </a:rPr>
              <a:t>model accuracy</a:t>
            </a:r>
            <a:endParaRPr lang="tr-TR" dirty="0">
              <a:latin typeface="CIDFont+F1"/>
            </a:endParaRPr>
          </a:p>
          <a:p>
            <a:endParaRPr lang="tr-TR" dirty="0">
              <a:latin typeface="CIDFont+F1"/>
            </a:endParaRPr>
          </a:p>
          <a:p>
            <a:r>
              <a:rPr lang="en-US" dirty="0"/>
              <a:t>• Comparisons of RMSE among different models should be made</a:t>
            </a:r>
            <a:r>
              <a:rPr lang="tr-TR" dirty="0"/>
              <a:t> </a:t>
            </a:r>
            <a:r>
              <a:rPr lang="de-DE" dirty="0"/>
              <a:t>percentagewise</a:t>
            </a:r>
            <a:r>
              <a:rPr lang="tr-TR" dirty="0"/>
              <a:t>.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731474-F776-410F-A049-6D9A794FE5E3}"/>
              </a:ext>
            </a:extLst>
          </p:cNvPr>
          <p:cNvSpPr/>
          <p:nvPr/>
        </p:nvSpPr>
        <p:spPr>
          <a:xfrm>
            <a:off x="7796260" y="170746"/>
            <a:ext cx="36077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376093"/>
                </a:solidFill>
                <a:latin typeface="CIDFont+F2"/>
              </a:rPr>
              <a:t>RMSE: Root mean squared error</a:t>
            </a:r>
            <a:endParaRPr lang="de-DE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EDD9B9-EDC3-439E-898D-618A93B5E30A}"/>
              </a:ext>
            </a:extLst>
          </p:cNvPr>
          <p:cNvSpPr/>
          <p:nvPr/>
        </p:nvSpPr>
        <p:spPr>
          <a:xfrm>
            <a:off x="9800203" y="2201710"/>
            <a:ext cx="1557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dirty="0">
                <a:solidFill>
                  <a:srgbClr val="376093"/>
                </a:solidFill>
                <a:latin typeface="CIDFont+F2"/>
              </a:rPr>
              <a:t>Assumptions</a:t>
            </a:r>
            <a:endParaRPr lang="de-DE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B3489A-AC7C-4249-AC3F-5C850E807365}"/>
              </a:ext>
            </a:extLst>
          </p:cNvPr>
          <p:cNvSpPr/>
          <p:nvPr/>
        </p:nvSpPr>
        <p:spPr>
          <a:xfrm>
            <a:off x="549919" y="2737026"/>
            <a:ext cx="7018535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IDFont+F4"/>
              </a:rPr>
              <a:t>• </a:t>
            </a:r>
            <a:r>
              <a:rPr lang="en-US" sz="2000" dirty="0">
                <a:latin typeface="CIDFont+F1"/>
              </a:rPr>
              <a:t>Linear Regression’s success depends on the</a:t>
            </a:r>
            <a:r>
              <a:rPr lang="tr-TR" sz="2000" dirty="0">
                <a:latin typeface="CIDFont+F1"/>
              </a:rPr>
              <a:t> </a:t>
            </a:r>
            <a:r>
              <a:rPr lang="de-DE" sz="2000" dirty="0">
                <a:latin typeface="CIDFont+F1"/>
              </a:rPr>
              <a:t>following five assumptions</a:t>
            </a:r>
            <a:endParaRPr lang="tr-TR" sz="2000" dirty="0">
              <a:latin typeface="CIDFont+F1"/>
            </a:endParaRPr>
          </a:p>
          <a:p>
            <a:endParaRPr lang="de-DE" sz="2000" dirty="0">
              <a:latin typeface="CIDFont+F1"/>
            </a:endParaRPr>
          </a:p>
          <a:p>
            <a:r>
              <a:rPr lang="en-US" dirty="0">
                <a:latin typeface="CIDFont+F1"/>
              </a:rPr>
              <a:t>1. There is a </a:t>
            </a:r>
            <a:r>
              <a:rPr lang="en-US" dirty="0">
                <a:latin typeface="CIDFont+F2"/>
              </a:rPr>
              <a:t>linear additive relationship </a:t>
            </a:r>
            <a:r>
              <a:rPr lang="en-US" dirty="0">
                <a:latin typeface="CIDFont+F1"/>
              </a:rPr>
              <a:t>between the</a:t>
            </a:r>
            <a:r>
              <a:rPr lang="tr-TR" dirty="0">
                <a:latin typeface="CIDFont+F1"/>
              </a:rPr>
              <a:t> </a:t>
            </a:r>
            <a:r>
              <a:rPr lang="en-US" dirty="0">
                <a:latin typeface="CIDFont+F1"/>
              </a:rPr>
              <a:t>dependent (DV) and independent variables (IV)</a:t>
            </a:r>
          </a:p>
          <a:p>
            <a:r>
              <a:rPr lang="en-US" dirty="0">
                <a:latin typeface="CIDFont+F1"/>
              </a:rPr>
              <a:t>2. Errors have zero mean and </a:t>
            </a:r>
            <a:r>
              <a:rPr lang="en-US" dirty="0">
                <a:latin typeface="CIDFont+F2"/>
              </a:rPr>
              <a:t>constant variance</a:t>
            </a:r>
            <a:r>
              <a:rPr lang="tr-TR" dirty="0">
                <a:latin typeface="CIDFont+F2"/>
              </a:rPr>
              <a:t> </a:t>
            </a:r>
          </a:p>
          <a:p>
            <a:r>
              <a:rPr lang="en-US" dirty="0">
                <a:latin typeface="CIDFont+F1"/>
              </a:rPr>
              <a:t>3. Errors are </a:t>
            </a:r>
            <a:r>
              <a:rPr lang="en-US" dirty="0">
                <a:latin typeface="CIDFont+F2"/>
              </a:rPr>
              <a:t>normally distributed </a:t>
            </a:r>
            <a:r>
              <a:rPr lang="en-US" dirty="0">
                <a:latin typeface="CIDFont+F1"/>
              </a:rPr>
              <a:t>(however, no</a:t>
            </a:r>
            <a:r>
              <a:rPr lang="tr-TR" dirty="0">
                <a:latin typeface="CIDFont+F1"/>
              </a:rPr>
              <a:t> </a:t>
            </a:r>
            <a:r>
              <a:rPr lang="en-US" dirty="0">
                <a:latin typeface="CIDFont+F1"/>
              </a:rPr>
              <a:t>assumption of normality imposed upon DV &amp; IV’s)</a:t>
            </a:r>
          </a:p>
          <a:p>
            <a:r>
              <a:rPr lang="en-US" dirty="0">
                <a:latin typeface="CIDFont+F1"/>
              </a:rPr>
              <a:t>4. Errors are independent (no correlation between</a:t>
            </a:r>
            <a:r>
              <a:rPr lang="tr-TR" dirty="0">
                <a:latin typeface="CIDFont+F1"/>
              </a:rPr>
              <a:t> </a:t>
            </a:r>
            <a:r>
              <a:rPr lang="de-DE" dirty="0">
                <a:latin typeface="CIDFont+F1"/>
              </a:rPr>
              <a:t>consecutive errors) random variables</a:t>
            </a:r>
          </a:p>
          <a:p>
            <a:r>
              <a:rPr lang="en-US" dirty="0">
                <a:latin typeface="CIDFont+F1"/>
              </a:rPr>
              <a:t>5. IVs are not correlated with each other (very little</a:t>
            </a:r>
            <a:r>
              <a:rPr lang="tr-TR" dirty="0">
                <a:latin typeface="CIDFont+F1"/>
              </a:rPr>
              <a:t> </a:t>
            </a:r>
            <a:r>
              <a:rPr lang="de-DE" dirty="0">
                <a:latin typeface="CIDFont+F1"/>
              </a:rPr>
              <a:t>or </a:t>
            </a:r>
            <a:r>
              <a:rPr lang="de-DE" dirty="0">
                <a:latin typeface="CIDFont+F2"/>
              </a:rPr>
              <a:t>no multicollinearity</a:t>
            </a:r>
            <a:r>
              <a:rPr lang="de-DE" dirty="0">
                <a:latin typeface="CIDFont+F1"/>
              </a:rPr>
              <a:t>)</a:t>
            </a:r>
            <a:endParaRPr lang="de-D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93F1E5-1C2B-42CC-B0ED-5778ECCC5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454" y="3144981"/>
            <a:ext cx="4623546" cy="355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21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49920" y="57349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E3B322F-4BF9-422F-AAEC-2264182DA5EE}"/>
              </a:ext>
            </a:extLst>
          </p:cNvPr>
          <p:cNvSpPr/>
          <p:nvPr/>
        </p:nvSpPr>
        <p:spPr>
          <a:xfrm>
            <a:off x="8608968" y="119394"/>
            <a:ext cx="2963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dirty="0">
                <a:solidFill>
                  <a:srgbClr val="376093"/>
                </a:solidFill>
                <a:latin typeface="CIDFont+F2"/>
              </a:rPr>
              <a:t>Assumptions (1): Linearity</a:t>
            </a:r>
            <a:endParaRPr lang="de-DE" sz="20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1C4976-E7F6-4011-B35D-4F5E514B3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268" y="805418"/>
            <a:ext cx="51625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93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49920" y="57349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03AAA0C-4108-4C43-86D8-167217DD4FD6}"/>
              </a:ext>
            </a:extLst>
          </p:cNvPr>
          <p:cNvSpPr/>
          <p:nvPr/>
        </p:nvSpPr>
        <p:spPr>
          <a:xfrm>
            <a:off x="549920" y="794097"/>
            <a:ext cx="4846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IDFont+F4"/>
              </a:rPr>
              <a:t>• </a:t>
            </a:r>
            <a:r>
              <a:rPr lang="en-US" dirty="0">
                <a:latin typeface="CIDFont+F1"/>
              </a:rPr>
              <a:t>If residuals are inverted U, use x</a:t>
            </a:r>
            <a:r>
              <a:rPr lang="en-US" sz="1200" dirty="0">
                <a:latin typeface="CIDFont+F1"/>
              </a:rPr>
              <a:t>1/2 </a:t>
            </a:r>
            <a:r>
              <a:rPr lang="en-US" dirty="0">
                <a:latin typeface="CIDFont+F1"/>
              </a:rPr>
              <a:t>or log(x) for x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3B322F-4BF9-422F-AAEC-2264182DA5EE}"/>
              </a:ext>
            </a:extLst>
          </p:cNvPr>
          <p:cNvSpPr/>
          <p:nvPr/>
        </p:nvSpPr>
        <p:spPr>
          <a:xfrm>
            <a:off x="8608968" y="119394"/>
            <a:ext cx="2963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dirty="0">
                <a:solidFill>
                  <a:srgbClr val="376093"/>
                </a:solidFill>
                <a:latin typeface="CIDFont+F2"/>
              </a:rPr>
              <a:t>Assumptions (1): Linearity</a:t>
            </a:r>
            <a:endParaRPr lang="de-DE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4F40F-8F9F-4F4C-BC74-93E900F1A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20" y="1250211"/>
            <a:ext cx="8479621" cy="574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34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49920" y="57349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3EC014B-F0C5-483B-B982-B515BD5B4164}"/>
              </a:ext>
            </a:extLst>
          </p:cNvPr>
          <p:cNvSpPr/>
          <p:nvPr/>
        </p:nvSpPr>
        <p:spPr>
          <a:xfrm>
            <a:off x="6864509" y="191384"/>
            <a:ext cx="46027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376093"/>
                </a:solidFill>
                <a:latin typeface="CIDFont+F2"/>
              </a:rPr>
              <a:t>Assumptions (2): 0 mean &amp; fixed variance</a:t>
            </a:r>
            <a:endParaRPr lang="de-DE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8643C9-DE63-47C3-A1C5-F10EB82EA62D}"/>
              </a:ext>
            </a:extLst>
          </p:cNvPr>
          <p:cNvSpPr/>
          <p:nvPr/>
        </p:nvSpPr>
        <p:spPr>
          <a:xfrm>
            <a:off x="487383" y="788938"/>
            <a:ext cx="2765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CIDFont+F4"/>
              </a:rPr>
              <a:t>• </a:t>
            </a:r>
            <a:r>
              <a:rPr lang="de-DE" dirty="0">
                <a:latin typeface="CIDFont+F1"/>
              </a:rPr>
              <a:t>Residuals have </a:t>
            </a:r>
            <a:r>
              <a:rPr lang="de-DE" dirty="0">
                <a:latin typeface="CIDFont+F2"/>
              </a:rPr>
              <a:t>zero mean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84CBB3-DF2C-4218-B8DB-D1900D406178}"/>
              </a:ext>
            </a:extLst>
          </p:cNvPr>
          <p:cNvSpPr/>
          <p:nvPr/>
        </p:nvSpPr>
        <p:spPr>
          <a:xfrm>
            <a:off x="487383" y="1355714"/>
            <a:ext cx="5259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IDFont+F4"/>
              </a:rPr>
              <a:t>• </a:t>
            </a:r>
            <a:r>
              <a:rPr lang="en-US" dirty="0">
                <a:latin typeface="CIDFont+F1"/>
              </a:rPr>
              <a:t>Residuals have </a:t>
            </a:r>
            <a:r>
              <a:rPr lang="en-US" dirty="0">
                <a:latin typeface="CIDFont+F2"/>
              </a:rPr>
              <a:t>constant variance </a:t>
            </a:r>
            <a:r>
              <a:rPr lang="en-US" dirty="0">
                <a:latin typeface="CIDFont+F1"/>
              </a:rPr>
              <a:t>(homoscedasticity)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200495-980E-4E62-8DD9-47D099B63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21" y="1922490"/>
            <a:ext cx="5197364" cy="209791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57CB227-9C91-4BA2-8021-814915D9EDC4}"/>
              </a:ext>
            </a:extLst>
          </p:cNvPr>
          <p:cNvSpPr/>
          <p:nvPr/>
        </p:nvSpPr>
        <p:spPr>
          <a:xfrm>
            <a:off x="5942121" y="17948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IDFont+F4"/>
              </a:rPr>
              <a:t>• </a:t>
            </a:r>
            <a:r>
              <a:rPr lang="en-US" b="1" dirty="0">
                <a:latin typeface="CIDFont+F2"/>
              </a:rPr>
              <a:t>Unbiased</a:t>
            </a:r>
            <a:r>
              <a:rPr lang="en-US" dirty="0">
                <a:latin typeface="CIDFont+F1"/>
              </a:rPr>
              <a:t>: Has an average value of zero in a thin</a:t>
            </a:r>
          </a:p>
          <a:p>
            <a:r>
              <a:rPr lang="de-DE" dirty="0">
                <a:latin typeface="CIDFont+F1"/>
              </a:rPr>
              <a:t>vertical strip</a:t>
            </a:r>
          </a:p>
          <a:p>
            <a:r>
              <a:rPr lang="en-US" dirty="0">
                <a:latin typeface="CIDFont+F4"/>
              </a:rPr>
              <a:t>• </a:t>
            </a:r>
            <a:r>
              <a:rPr lang="en-US" b="1" dirty="0">
                <a:latin typeface="CIDFont+F2"/>
              </a:rPr>
              <a:t>Homoscedastic</a:t>
            </a:r>
            <a:r>
              <a:rPr lang="en-US" dirty="0">
                <a:latin typeface="CIDFont+F1"/>
              </a:rPr>
              <a:t>: Spread (variance) of residuals are the</a:t>
            </a:r>
          </a:p>
          <a:p>
            <a:r>
              <a:rPr lang="en-US" dirty="0">
                <a:latin typeface="CIDFont+F1"/>
              </a:rPr>
              <a:t>same in a thin vertical strip</a:t>
            </a:r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07F8A2-F03E-431D-9A22-A394A48D1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04" y="3324040"/>
            <a:ext cx="4448175" cy="2305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407F6D-430D-4704-8704-2FCDC9A44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758" y="4140792"/>
            <a:ext cx="3638637" cy="255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30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49920" y="57349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681A9C4-42EC-45FA-971A-9C46D8D6E65D}"/>
              </a:ext>
            </a:extLst>
          </p:cNvPr>
          <p:cNvSpPr/>
          <p:nvPr/>
        </p:nvSpPr>
        <p:spPr>
          <a:xfrm>
            <a:off x="6828109" y="173384"/>
            <a:ext cx="4529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376093"/>
                </a:solidFill>
                <a:latin typeface="CIDFont+F2"/>
              </a:rPr>
              <a:t>Assumptions (</a:t>
            </a:r>
            <a:r>
              <a:rPr lang="tr-TR" sz="2000" b="1" dirty="0">
                <a:solidFill>
                  <a:srgbClr val="376093"/>
                </a:solidFill>
                <a:latin typeface="CIDFont+F2"/>
              </a:rPr>
              <a:t>3</a:t>
            </a:r>
            <a:r>
              <a:rPr lang="en-US" sz="2000" b="1" dirty="0">
                <a:solidFill>
                  <a:srgbClr val="376093"/>
                </a:solidFill>
                <a:latin typeface="CIDFont+F2"/>
              </a:rPr>
              <a:t>): Independence of errors</a:t>
            </a:r>
            <a:endParaRPr lang="de-DE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8ABC31-B2F9-49C1-AA26-5F0546508652}"/>
              </a:ext>
            </a:extLst>
          </p:cNvPr>
          <p:cNvSpPr/>
          <p:nvPr/>
        </p:nvSpPr>
        <p:spPr>
          <a:xfrm>
            <a:off x="549919" y="792306"/>
            <a:ext cx="10807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IDFont+F4"/>
              </a:rPr>
              <a:t>• </a:t>
            </a:r>
            <a:r>
              <a:rPr lang="en-US" dirty="0">
                <a:latin typeface="CIDFont+F1"/>
              </a:rPr>
              <a:t>Errors are independent of one another (no correlation</a:t>
            </a:r>
            <a:r>
              <a:rPr lang="tr-TR" dirty="0">
                <a:latin typeface="CIDFont+F1"/>
              </a:rPr>
              <a:t> </a:t>
            </a:r>
            <a:r>
              <a:rPr lang="de-DE" dirty="0">
                <a:latin typeface="CIDFont+F1"/>
              </a:rPr>
              <a:t>between consecutive</a:t>
            </a:r>
            <a:r>
              <a:rPr lang="tr-TR" dirty="0">
                <a:latin typeface="CIDFont+F1"/>
              </a:rPr>
              <a:t> </a:t>
            </a:r>
            <a:r>
              <a:rPr lang="de-DE" dirty="0">
                <a:latin typeface="CIDFont+F1"/>
              </a:rPr>
              <a:t>errors):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A971D-DD95-4257-86F3-A9845BA73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88" y="1362450"/>
            <a:ext cx="4105275" cy="2228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F08EBF-456C-4737-88BB-776B4B0FC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483" y="2076635"/>
            <a:ext cx="3438525" cy="609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8B657F0-ACA2-4A05-89A3-BCE69EA08DD0}"/>
              </a:ext>
            </a:extLst>
          </p:cNvPr>
          <p:cNvSpPr/>
          <p:nvPr/>
        </p:nvSpPr>
        <p:spPr>
          <a:xfrm>
            <a:off x="549919" y="3859966"/>
            <a:ext cx="6278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IDFont+F1"/>
              </a:rPr>
              <a:t>Correlation of the errors is called </a:t>
            </a:r>
            <a:r>
              <a:rPr lang="en-US" dirty="0">
                <a:latin typeface="CIDFont+F2"/>
              </a:rPr>
              <a:t>autocorrelatio</a:t>
            </a:r>
            <a:r>
              <a:rPr lang="en-US" dirty="0">
                <a:latin typeface="CIDFont+F1"/>
              </a:rPr>
              <a:t>n or </a:t>
            </a:r>
            <a:r>
              <a:rPr lang="en-US" dirty="0">
                <a:latin typeface="CIDFont+F2"/>
              </a:rPr>
              <a:t>serial</a:t>
            </a:r>
            <a:r>
              <a:rPr lang="tr-TR" dirty="0">
                <a:latin typeface="CIDFont+F2"/>
              </a:rPr>
              <a:t> </a:t>
            </a:r>
            <a:r>
              <a:rPr lang="de-DE" dirty="0">
                <a:latin typeface="CIDFont+F2"/>
              </a:rPr>
              <a:t>correlation</a:t>
            </a:r>
            <a:r>
              <a:rPr lang="de-DE" dirty="0">
                <a:latin typeface="CIDFont+F1"/>
              </a:rPr>
              <a:t>.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DF7C9-55B2-479A-9971-E1D4CC182B0A}"/>
              </a:ext>
            </a:extLst>
          </p:cNvPr>
          <p:cNvSpPr/>
          <p:nvPr/>
        </p:nvSpPr>
        <p:spPr>
          <a:xfrm>
            <a:off x="549919" y="4590297"/>
            <a:ext cx="5310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IDFont+F4"/>
              </a:rPr>
              <a:t>– </a:t>
            </a:r>
            <a:r>
              <a:rPr lang="en-US" dirty="0">
                <a:latin typeface="CIDFont+F1"/>
              </a:rPr>
              <a:t>Investigating omitted variables might help in fixing it.</a:t>
            </a:r>
            <a:endParaRPr lang="de-D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2ED9A6-97D9-4292-8560-35177C831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3278" y="2661484"/>
            <a:ext cx="51435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69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49920" y="57349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FA7B912-D245-4EF2-92DD-65F558BAE625}"/>
              </a:ext>
            </a:extLst>
          </p:cNvPr>
          <p:cNvSpPr/>
          <p:nvPr/>
        </p:nvSpPr>
        <p:spPr>
          <a:xfrm>
            <a:off x="7211035" y="173384"/>
            <a:ext cx="4146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dirty="0">
                <a:solidFill>
                  <a:srgbClr val="376093"/>
                </a:solidFill>
                <a:latin typeface="CIDFont+F2"/>
              </a:rPr>
              <a:t>Assumptions (</a:t>
            </a:r>
            <a:r>
              <a:rPr lang="tr-TR" sz="2000" b="1" dirty="0">
                <a:solidFill>
                  <a:srgbClr val="376093"/>
                </a:solidFill>
                <a:latin typeface="CIDFont+F2"/>
              </a:rPr>
              <a:t>4</a:t>
            </a:r>
            <a:r>
              <a:rPr lang="de-DE" sz="2000" b="1" dirty="0">
                <a:solidFill>
                  <a:srgbClr val="376093"/>
                </a:solidFill>
                <a:latin typeface="CIDFont+F2"/>
              </a:rPr>
              <a:t>): No multicollinearity</a:t>
            </a:r>
            <a:endParaRPr lang="de-DE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142E01-CBA8-4682-817E-4DE6A1EB0F19}"/>
              </a:ext>
            </a:extLst>
          </p:cNvPr>
          <p:cNvSpPr/>
          <p:nvPr/>
        </p:nvSpPr>
        <p:spPr>
          <a:xfrm>
            <a:off x="549919" y="800491"/>
            <a:ext cx="1080769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IDFont+F4"/>
              </a:rPr>
              <a:t>• </a:t>
            </a:r>
            <a:r>
              <a:rPr lang="en-US" sz="2000" dirty="0">
                <a:latin typeface="CIDFont+F1"/>
              </a:rPr>
              <a:t>In regression, “Multicollinearity (MC)” refers to predictors</a:t>
            </a:r>
            <a:r>
              <a:rPr lang="tr-TR" sz="2000" dirty="0">
                <a:latin typeface="CIDFont+F1"/>
              </a:rPr>
              <a:t> </a:t>
            </a:r>
            <a:r>
              <a:rPr lang="en-US" sz="2000" dirty="0">
                <a:latin typeface="CIDFont+F1"/>
              </a:rPr>
              <a:t>that are correlated with other predictors (not a problem</a:t>
            </a:r>
            <a:r>
              <a:rPr lang="tr-TR" sz="2000" dirty="0">
                <a:latin typeface="CIDFont+F1"/>
              </a:rPr>
              <a:t> </a:t>
            </a:r>
            <a:r>
              <a:rPr lang="en-US" sz="2000" dirty="0">
                <a:latin typeface="CIDFont+F1"/>
              </a:rPr>
              <a:t>with a single predictor regression). Correlation between 2</a:t>
            </a:r>
            <a:r>
              <a:rPr lang="tr-TR" sz="2000" dirty="0">
                <a:latin typeface="CIDFont+F1"/>
              </a:rPr>
              <a:t> </a:t>
            </a:r>
            <a:r>
              <a:rPr lang="en-US" sz="2000" dirty="0">
                <a:latin typeface="CIDFont+F1"/>
              </a:rPr>
              <a:t>predictors leads to collinearity (or MC if more than 2).</a:t>
            </a:r>
            <a:endParaRPr lang="tr-TR" sz="2000" dirty="0">
              <a:latin typeface="CIDFont+F1"/>
            </a:endParaRPr>
          </a:p>
          <a:p>
            <a:endParaRPr lang="en-US" sz="2000" dirty="0">
              <a:latin typeface="CIDFont+F1"/>
            </a:endParaRPr>
          </a:p>
          <a:p>
            <a:r>
              <a:rPr lang="de-DE" sz="2000" dirty="0">
                <a:latin typeface="CIDFont+F4"/>
              </a:rPr>
              <a:t>• </a:t>
            </a:r>
            <a:r>
              <a:rPr lang="de-DE" sz="2000" dirty="0">
                <a:latin typeface="CIDFont+F2"/>
              </a:rPr>
              <a:t>Effect </a:t>
            </a:r>
            <a:r>
              <a:rPr lang="de-DE" sz="2000" dirty="0">
                <a:latin typeface="CIDFont+F1"/>
              </a:rPr>
              <a:t>of multicollinearity?</a:t>
            </a:r>
          </a:p>
          <a:p>
            <a:r>
              <a:rPr lang="en-US" dirty="0">
                <a:latin typeface="CIDFont+F4"/>
              </a:rPr>
              <a:t>– </a:t>
            </a:r>
            <a:r>
              <a:rPr lang="en-US" dirty="0">
                <a:latin typeface="CIDFont+F1"/>
              </a:rPr>
              <a:t>A small amount of MC may not be a huge problem. But</a:t>
            </a:r>
            <a:r>
              <a:rPr lang="tr-TR" dirty="0">
                <a:latin typeface="CIDFont+F1"/>
              </a:rPr>
              <a:t> </a:t>
            </a:r>
            <a:r>
              <a:rPr lang="en-US" dirty="0">
                <a:latin typeface="CIDFont+F1"/>
              </a:rPr>
              <a:t>severe MC could make the coefficients fluctuate wildly</a:t>
            </a:r>
          </a:p>
          <a:p>
            <a:r>
              <a:rPr lang="en-US" dirty="0">
                <a:latin typeface="CIDFont+F1"/>
              </a:rPr>
              <a:t>increasing the variance (or std error) of the regression</a:t>
            </a:r>
            <a:r>
              <a:rPr lang="tr-TR" dirty="0">
                <a:latin typeface="CIDFont+F1"/>
              </a:rPr>
              <a:t> </a:t>
            </a:r>
            <a:r>
              <a:rPr lang="en-US" dirty="0">
                <a:latin typeface="CIDFont+F1"/>
              </a:rPr>
              <a:t>coefficients, making them unstable. Coefficients might</a:t>
            </a:r>
          </a:p>
          <a:p>
            <a:r>
              <a:rPr lang="en-US" dirty="0">
                <a:latin typeface="CIDFont+F1"/>
              </a:rPr>
              <a:t>change sign</a:t>
            </a:r>
            <a:r>
              <a:rPr lang="tr-TR" dirty="0">
                <a:latin typeface="CIDFont+F1"/>
              </a:rPr>
              <a:t>.</a:t>
            </a:r>
          </a:p>
          <a:p>
            <a:endParaRPr lang="tr-TR" dirty="0">
              <a:latin typeface="CIDFont+F1"/>
            </a:endParaRPr>
          </a:p>
          <a:p>
            <a:r>
              <a:rPr lang="en-US" sz="2000" dirty="0">
                <a:latin typeface="CIDFont+F4"/>
              </a:rPr>
              <a:t>• </a:t>
            </a:r>
            <a:r>
              <a:rPr lang="en-US" sz="2000" dirty="0">
                <a:latin typeface="CIDFont+F2"/>
              </a:rPr>
              <a:t>How to check </a:t>
            </a:r>
            <a:r>
              <a:rPr lang="en-US" sz="2000" dirty="0">
                <a:latin typeface="CIDFont+F1"/>
              </a:rPr>
              <a:t>for little or no MC:</a:t>
            </a:r>
          </a:p>
          <a:p>
            <a:r>
              <a:rPr lang="en-US" dirty="0">
                <a:latin typeface="CIDFont+F4"/>
              </a:rPr>
              <a:t>– </a:t>
            </a:r>
            <a:r>
              <a:rPr lang="en-US" dirty="0">
                <a:latin typeface="CIDFont+F1"/>
              </a:rPr>
              <a:t>You can check the correlation matrix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F7237-5EAD-427D-B0AF-5C2598B76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357" y="2982442"/>
            <a:ext cx="4227881" cy="387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17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58798" y="72441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1484337" y="-5328"/>
            <a:ext cx="464272" cy="365125"/>
          </a:xfrm>
          <a:solidFill>
            <a:srgbClr val="FF7C80"/>
          </a:solidFill>
        </p:spPr>
        <p:txBody>
          <a:bodyPr/>
          <a:lstStyle/>
          <a:p>
            <a:pPr algn="ctr"/>
            <a:fld id="{858DDD21-85F3-4370-AF05-9648A8CE92CC}" type="slidenum">
              <a:rPr lang="tr-TR" sz="2000" smtClean="0">
                <a:solidFill>
                  <a:schemeClr val="bg1"/>
                </a:solidFill>
              </a:rPr>
              <a:pPr algn="ctr"/>
              <a:t>28</a:t>
            </a:fld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16" name="Dikdörtgen 5"/>
          <p:cNvSpPr/>
          <p:nvPr/>
        </p:nvSpPr>
        <p:spPr>
          <a:xfrm>
            <a:off x="558798" y="40021"/>
            <a:ext cx="108076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CC0066"/>
                </a:solidFill>
              </a:rPr>
              <a:t>4.1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160524"/>
            <a:ext cx="5124450" cy="3838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60524"/>
            <a:ext cx="51244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05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58798" y="72441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1484337" y="-5328"/>
            <a:ext cx="464272" cy="365125"/>
          </a:xfrm>
          <a:solidFill>
            <a:srgbClr val="FF7C80"/>
          </a:solidFill>
        </p:spPr>
        <p:txBody>
          <a:bodyPr/>
          <a:lstStyle/>
          <a:p>
            <a:pPr algn="ctr"/>
            <a:fld id="{858DDD21-85F3-4370-AF05-9648A8CE92CC}" type="slidenum">
              <a:rPr lang="tr-TR" sz="2000" smtClean="0">
                <a:solidFill>
                  <a:schemeClr val="bg1"/>
                </a:solidFill>
              </a:rPr>
              <a:pPr algn="ctr"/>
              <a:t>29</a:t>
            </a:fld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16" name="Dikdörtgen 5"/>
          <p:cNvSpPr/>
          <p:nvPr/>
        </p:nvSpPr>
        <p:spPr>
          <a:xfrm>
            <a:off x="558798" y="40021"/>
            <a:ext cx="108076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CC0066"/>
                </a:solidFill>
              </a:rPr>
              <a:t>4.1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160524"/>
            <a:ext cx="5143500" cy="3848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60524"/>
            <a:ext cx="51149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1" y="1676400"/>
            <a:ext cx="8153399" cy="1828800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Simple (Univariate) LinearRegression</a:t>
            </a:r>
            <a:endParaRPr lang="en-US" sz="3600" b="1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07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58798" y="72441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1484337" y="-5328"/>
            <a:ext cx="464272" cy="365125"/>
          </a:xfrm>
          <a:solidFill>
            <a:srgbClr val="FF7C80"/>
          </a:solidFill>
        </p:spPr>
        <p:txBody>
          <a:bodyPr/>
          <a:lstStyle/>
          <a:p>
            <a:pPr algn="ctr"/>
            <a:fld id="{858DDD21-85F3-4370-AF05-9648A8CE92CC}" type="slidenum">
              <a:rPr lang="tr-TR" sz="2000" smtClean="0">
                <a:solidFill>
                  <a:schemeClr val="bg1"/>
                </a:solidFill>
              </a:rPr>
              <a:pPr algn="ctr"/>
              <a:t>30</a:t>
            </a:fld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16" name="Dikdörtgen 5"/>
          <p:cNvSpPr/>
          <p:nvPr/>
        </p:nvSpPr>
        <p:spPr>
          <a:xfrm>
            <a:off x="558798" y="40021"/>
            <a:ext cx="108076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CC0066"/>
                </a:solidFill>
              </a:rPr>
              <a:t>4.1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1160524"/>
            <a:ext cx="5114925" cy="3848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60524"/>
            <a:ext cx="51435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16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58798" y="72441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1484337" y="-5328"/>
            <a:ext cx="464272" cy="365125"/>
          </a:xfrm>
          <a:solidFill>
            <a:srgbClr val="FF7C80"/>
          </a:solidFill>
        </p:spPr>
        <p:txBody>
          <a:bodyPr/>
          <a:lstStyle/>
          <a:p>
            <a:pPr algn="ctr"/>
            <a:fld id="{858DDD21-85F3-4370-AF05-9648A8CE92CC}" type="slidenum">
              <a:rPr lang="tr-TR" sz="2000" smtClean="0">
                <a:solidFill>
                  <a:schemeClr val="bg1"/>
                </a:solidFill>
              </a:rPr>
              <a:pPr algn="ctr"/>
              <a:t>31</a:t>
            </a:fld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16" name="Dikdörtgen 5"/>
          <p:cNvSpPr/>
          <p:nvPr/>
        </p:nvSpPr>
        <p:spPr>
          <a:xfrm>
            <a:off x="558798" y="40021"/>
            <a:ext cx="108076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CC0066"/>
                </a:solidFill>
              </a:rPr>
              <a:t>4.1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160524"/>
            <a:ext cx="5153025" cy="3857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60524"/>
            <a:ext cx="51244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61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58798" y="72441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1484337" y="-5328"/>
            <a:ext cx="464272" cy="365125"/>
          </a:xfrm>
          <a:solidFill>
            <a:srgbClr val="FF7C80"/>
          </a:solidFill>
        </p:spPr>
        <p:txBody>
          <a:bodyPr/>
          <a:lstStyle/>
          <a:p>
            <a:pPr algn="ctr"/>
            <a:fld id="{858DDD21-85F3-4370-AF05-9648A8CE92CC}" type="slidenum">
              <a:rPr lang="tr-TR" sz="2000" smtClean="0">
                <a:solidFill>
                  <a:schemeClr val="bg1"/>
                </a:solidFill>
              </a:rPr>
              <a:pPr algn="ctr"/>
              <a:t>32</a:t>
            </a:fld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16" name="Dikdörtgen 5"/>
          <p:cNvSpPr/>
          <p:nvPr/>
        </p:nvSpPr>
        <p:spPr>
          <a:xfrm>
            <a:off x="558798" y="40021"/>
            <a:ext cx="108076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CC0066"/>
                </a:solidFill>
              </a:rPr>
              <a:t>4.1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1160524"/>
            <a:ext cx="5133975" cy="3838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60524"/>
            <a:ext cx="51435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56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58798" y="72441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1484337" y="-5328"/>
            <a:ext cx="464272" cy="365125"/>
          </a:xfrm>
          <a:solidFill>
            <a:srgbClr val="FF7C80"/>
          </a:solidFill>
        </p:spPr>
        <p:txBody>
          <a:bodyPr/>
          <a:lstStyle/>
          <a:p>
            <a:pPr algn="ctr"/>
            <a:fld id="{858DDD21-85F3-4370-AF05-9648A8CE92CC}" type="slidenum">
              <a:rPr lang="tr-TR" sz="2000" smtClean="0">
                <a:solidFill>
                  <a:schemeClr val="bg1"/>
                </a:solidFill>
              </a:rPr>
              <a:pPr algn="ctr"/>
              <a:t>33</a:t>
            </a:fld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16" name="Dikdörtgen 5"/>
          <p:cNvSpPr/>
          <p:nvPr/>
        </p:nvSpPr>
        <p:spPr>
          <a:xfrm>
            <a:off x="558798" y="40021"/>
            <a:ext cx="108076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CC0066"/>
                </a:solidFill>
              </a:rPr>
              <a:t>4.1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1160524"/>
            <a:ext cx="5133975" cy="3848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60524"/>
            <a:ext cx="51530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57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58798" y="72441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1484337" y="-5328"/>
            <a:ext cx="464272" cy="365125"/>
          </a:xfrm>
          <a:solidFill>
            <a:srgbClr val="FF7C80"/>
          </a:solidFill>
        </p:spPr>
        <p:txBody>
          <a:bodyPr/>
          <a:lstStyle/>
          <a:p>
            <a:pPr algn="ctr"/>
            <a:fld id="{858DDD21-85F3-4370-AF05-9648A8CE92CC}" type="slidenum">
              <a:rPr lang="tr-TR" sz="2000" smtClean="0">
                <a:solidFill>
                  <a:schemeClr val="bg1"/>
                </a:solidFill>
              </a:rPr>
              <a:pPr algn="ctr"/>
              <a:t>34</a:t>
            </a:fld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16" name="Dikdörtgen 5"/>
          <p:cNvSpPr/>
          <p:nvPr/>
        </p:nvSpPr>
        <p:spPr>
          <a:xfrm>
            <a:off x="558798" y="40021"/>
            <a:ext cx="108076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CC0066"/>
                </a:solidFill>
              </a:rPr>
              <a:t>4.1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142524"/>
            <a:ext cx="5124450" cy="3848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60524"/>
            <a:ext cx="51339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02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58798" y="72441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1484337" y="-5328"/>
            <a:ext cx="464272" cy="365125"/>
          </a:xfrm>
          <a:solidFill>
            <a:srgbClr val="FF7C80"/>
          </a:solidFill>
        </p:spPr>
        <p:txBody>
          <a:bodyPr/>
          <a:lstStyle/>
          <a:p>
            <a:pPr algn="ctr"/>
            <a:fld id="{858DDD21-85F3-4370-AF05-9648A8CE92CC}" type="slidenum">
              <a:rPr lang="tr-TR" sz="2000" smtClean="0">
                <a:solidFill>
                  <a:schemeClr val="bg1"/>
                </a:solidFill>
              </a:rPr>
              <a:pPr algn="ctr"/>
              <a:t>35</a:t>
            </a:fld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16" name="Dikdörtgen 5"/>
          <p:cNvSpPr/>
          <p:nvPr/>
        </p:nvSpPr>
        <p:spPr>
          <a:xfrm>
            <a:off x="558798" y="40021"/>
            <a:ext cx="108076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CC0066"/>
                </a:solidFill>
              </a:rPr>
              <a:t>4.1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962" y="1160524"/>
            <a:ext cx="5114925" cy="3848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887" y="1155761"/>
            <a:ext cx="51244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46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58798" y="72441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1484337" y="-5328"/>
            <a:ext cx="464272" cy="365125"/>
          </a:xfrm>
          <a:solidFill>
            <a:srgbClr val="FF7C80"/>
          </a:solidFill>
        </p:spPr>
        <p:txBody>
          <a:bodyPr/>
          <a:lstStyle/>
          <a:p>
            <a:pPr algn="ctr"/>
            <a:fld id="{858DDD21-85F3-4370-AF05-9648A8CE92CC}" type="slidenum">
              <a:rPr lang="tr-TR" sz="2000" smtClean="0">
                <a:solidFill>
                  <a:schemeClr val="bg1"/>
                </a:solidFill>
              </a:rPr>
              <a:pPr algn="ctr"/>
              <a:t>36</a:t>
            </a:fld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16" name="Dikdörtgen 5"/>
          <p:cNvSpPr/>
          <p:nvPr/>
        </p:nvSpPr>
        <p:spPr>
          <a:xfrm>
            <a:off x="558798" y="40021"/>
            <a:ext cx="108076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CC0066"/>
                </a:solidFill>
              </a:rPr>
              <a:t>4.1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21" y="1149574"/>
            <a:ext cx="5162550" cy="3867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471" y="1149574"/>
            <a:ext cx="51244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30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58798" y="72441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1484337" y="-5328"/>
            <a:ext cx="464272" cy="365125"/>
          </a:xfrm>
          <a:solidFill>
            <a:srgbClr val="FF7C80"/>
          </a:solidFill>
        </p:spPr>
        <p:txBody>
          <a:bodyPr/>
          <a:lstStyle/>
          <a:p>
            <a:pPr algn="ctr"/>
            <a:fld id="{858DDD21-85F3-4370-AF05-9648A8CE92CC}" type="slidenum">
              <a:rPr lang="tr-TR" sz="2000" smtClean="0">
                <a:solidFill>
                  <a:schemeClr val="bg1"/>
                </a:solidFill>
              </a:rPr>
              <a:pPr algn="ctr"/>
              <a:t>37</a:t>
            </a:fld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16" name="Dikdörtgen 5"/>
          <p:cNvSpPr/>
          <p:nvPr/>
        </p:nvSpPr>
        <p:spPr>
          <a:xfrm>
            <a:off x="558798" y="40021"/>
            <a:ext cx="108076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CC0066"/>
                </a:solidFill>
              </a:rPr>
              <a:t>4.1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2" y="1142524"/>
            <a:ext cx="5143500" cy="3848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962" y="1160524"/>
            <a:ext cx="51149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748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58798" y="72441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1484337" y="-5328"/>
            <a:ext cx="464272" cy="365125"/>
          </a:xfrm>
          <a:solidFill>
            <a:srgbClr val="FF7C80"/>
          </a:solidFill>
        </p:spPr>
        <p:txBody>
          <a:bodyPr/>
          <a:lstStyle/>
          <a:p>
            <a:pPr algn="ctr"/>
            <a:fld id="{858DDD21-85F3-4370-AF05-9648A8CE92CC}" type="slidenum">
              <a:rPr lang="tr-TR" sz="2000" smtClean="0">
                <a:solidFill>
                  <a:schemeClr val="bg1"/>
                </a:solidFill>
              </a:rPr>
              <a:pPr algn="ctr"/>
              <a:t>38</a:t>
            </a:fld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16" name="Dikdörtgen 5"/>
          <p:cNvSpPr/>
          <p:nvPr/>
        </p:nvSpPr>
        <p:spPr>
          <a:xfrm>
            <a:off x="558798" y="40021"/>
            <a:ext cx="108076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CC0066"/>
                </a:solidFill>
              </a:rPr>
              <a:t>4.1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1160524"/>
            <a:ext cx="5133975" cy="3848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60524"/>
            <a:ext cx="51339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43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58798" y="72441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1484337" y="-5328"/>
            <a:ext cx="464272" cy="365125"/>
          </a:xfrm>
          <a:solidFill>
            <a:srgbClr val="FF7C80"/>
          </a:solidFill>
        </p:spPr>
        <p:txBody>
          <a:bodyPr/>
          <a:lstStyle/>
          <a:p>
            <a:pPr algn="ctr"/>
            <a:fld id="{858DDD21-85F3-4370-AF05-9648A8CE92CC}" type="slidenum">
              <a:rPr lang="tr-TR" sz="2000" smtClean="0">
                <a:solidFill>
                  <a:schemeClr val="bg1"/>
                </a:solidFill>
              </a:rPr>
              <a:pPr algn="ctr"/>
              <a:t>39</a:t>
            </a:fld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16" name="Dikdörtgen 5"/>
          <p:cNvSpPr/>
          <p:nvPr/>
        </p:nvSpPr>
        <p:spPr>
          <a:xfrm>
            <a:off x="558798" y="40021"/>
            <a:ext cx="108076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CC0066"/>
                </a:solidFill>
              </a:rPr>
              <a:t>4.1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1142524"/>
            <a:ext cx="5133975" cy="3876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61573"/>
            <a:ext cx="50768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6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49920" y="57349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8D55E3F-F93E-4795-858B-43FE66F4EDDE}"/>
              </a:ext>
            </a:extLst>
          </p:cNvPr>
          <p:cNvSpPr/>
          <p:nvPr/>
        </p:nvSpPr>
        <p:spPr>
          <a:xfrm>
            <a:off x="549920" y="1264613"/>
            <a:ext cx="5319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IDFont+F1"/>
              </a:rPr>
              <a:t>-</a:t>
            </a:r>
            <a:r>
              <a:rPr lang="en-US" dirty="0">
                <a:latin typeface="CIDFont+F1"/>
              </a:rPr>
              <a:t>Provides a numerical prediction for the target variable</a:t>
            </a:r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D6BF1-0CFB-4410-9664-FCBF493D308A}"/>
              </a:ext>
            </a:extLst>
          </p:cNvPr>
          <p:cNvSpPr/>
          <p:nvPr/>
        </p:nvSpPr>
        <p:spPr>
          <a:xfrm>
            <a:off x="549920" y="895281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IDFont+F1"/>
              </a:rPr>
              <a:t>-</a:t>
            </a:r>
            <a:r>
              <a:rPr lang="de-DE" dirty="0">
                <a:latin typeface="CIDFont+F1"/>
              </a:rPr>
              <a:t>A supervised learning problem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88231-F35E-411A-8E37-FCBEC33E9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20" y="2100586"/>
            <a:ext cx="5248275" cy="1733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331932-24D9-4588-8DBD-7CB8A9CBC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733" y="2058325"/>
            <a:ext cx="2819400" cy="13906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4E2F80-5814-43C1-A802-BD17D94E1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733" y="3486705"/>
            <a:ext cx="2886075" cy="419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E23501-E438-40BB-B6F4-259D6C43C3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2944" y="4122331"/>
            <a:ext cx="2562225" cy="21621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B4F195C-1802-42C1-9DAD-4C56BAB9A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0296" y="3826321"/>
            <a:ext cx="15621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055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58798" y="72441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1484337" y="-5328"/>
            <a:ext cx="464272" cy="365125"/>
          </a:xfrm>
          <a:solidFill>
            <a:srgbClr val="FF7C80"/>
          </a:solidFill>
        </p:spPr>
        <p:txBody>
          <a:bodyPr/>
          <a:lstStyle/>
          <a:p>
            <a:pPr algn="ctr"/>
            <a:fld id="{858DDD21-85F3-4370-AF05-9648A8CE92CC}" type="slidenum">
              <a:rPr lang="tr-TR" sz="2000" smtClean="0">
                <a:solidFill>
                  <a:schemeClr val="bg1"/>
                </a:solidFill>
              </a:rPr>
              <a:pPr algn="ctr"/>
              <a:t>40</a:t>
            </a:fld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16" name="Dikdörtgen 5"/>
          <p:cNvSpPr/>
          <p:nvPr/>
        </p:nvSpPr>
        <p:spPr>
          <a:xfrm>
            <a:off x="558798" y="40021"/>
            <a:ext cx="108076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CC0066"/>
                </a:solidFill>
              </a:rPr>
              <a:t>4.1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1160524"/>
            <a:ext cx="5114925" cy="3848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60524"/>
            <a:ext cx="51149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293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58798" y="72441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1484337" y="-5328"/>
            <a:ext cx="464272" cy="365125"/>
          </a:xfrm>
          <a:solidFill>
            <a:srgbClr val="FF7C80"/>
          </a:solidFill>
        </p:spPr>
        <p:txBody>
          <a:bodyPr/>
          <a:lstStyle/>
          <a:p>
            <a:pPr algn="ctr"/>
            <a:fld id="{858DDD21-85F3-4370-AF05-9648A8CE92CC}" type="slidenum">
              <a:rPr lang="tr-TR" sz="2000" smtClean="0">
                <a:solidFill>
                  <a:schemeClr val="bg1"/>
                </a:solidFill>
              </a:rPr>
              <a:pPr algn="ctr"/>
              <a:t>41</a:t>
            </a:fld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16" name="Dikdörtgen 5"/>
          <p:cNvSpPr/>
          <p:nvPr/>
        </p:nvSpPr>
        <p:spPr>
          <a:xfrm>
            <a:off x="558798" y="40021"/>
            <a:ext cx="108076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CC0066"/>
                </a:solidFill>
              </a:rPr>
              <a:t>4.1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1160524"/>
            <a:ext cx="5095875" cy="3867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78524"/>
            <a:ext cx="51435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325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58798" y="72441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1484337" y="-5328"/>
            <a:ext cx="464272" cy="365125"/>
          </a:xfrm>
          <a:solidFill>
            <a:srgbClr val="FF7C80"/>
          </a:solidFill>
        </p:spPr>
        <p:txBody>
          <a:bodyPr/>
          <a:lstStyle/>
          <a:p>
            <a:pPr algn="ctr"/>
            <a:fld id="{858DDD21-85F3-4370-AF05-9648A8CE92CC}" type="slidenum">
              <a:rPr lang="tr-TR" sz="2000" smtClean="0">
                <a:solidFill>
                  <a:schemeClr val="bg1"/>
                </a:solidFill>
              </a:rPr>
              <a:pPr algn="ctr"/>
              <a:t>42</a:t>
            </a:fld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16" name="Dikdörtgen 5"/>
          <p:cNvSpPr/>
          <p:nvPr/>
        </p:nvSpPr>
        <p:spPr>
          <a:xfrm>
            <a:off x="558798" y="40021"/>
            <a:ext cx="108076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CC0066"/>
                </a:solidFill>
              </a:rPr>
              <a:t>4.1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1142524"/>
            <a:ext cx="5114925" cy="3905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65253"/>
            <a:ext cx="51911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56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58798" y="72441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1484337" y="-5328"/>
            <a:ext cx="464272" cy="365125"/>
          </a:xfrm>
          <a:solidFill>
            <a:srgbClr val="FF7C80"/>
          </a:solidFill>
        </p:spPr>
        <p:txBody>
          <a:bodyPr/>
          <a:lstStyle/>
          <a:p>
            <a:pPr algn="ctr"/>
            <a:fld id="{858DDD21-85F3-4370-AF05-9648A8CE92CC}" type="slidenum">
              <a:rPr lang="tr-TR" sz="2000" smtClean="0">
                <a:solidFill>
                  <a:schemeClr val="bg1"/>
                </a:solidFill>
              </a:rPr>
              <a:pPr algn="ctr"/>
              <a:t>43</a:t>
            </a:fld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16" name="Dikdörtgen 5"/>
          <p:cNvSpPr/>
          <p:nvPr/>
        </p:nvSpPr>
        <p:spPr>
          <a:xfrm>
            <a:off x="558798" y="40021"/>
            <a:ext cx="108076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CC0066"/>
                </a:solidFill>
              </a:rPr>
              <a:t>4.1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1160524"/>
            <a:ext cx="51435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5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611218-AA83-405D-A35C-DA4BC1E6D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0" y="437510"/>
            <a:ext cx="7518991" cy="559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3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49920" y="57349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8CB8225-B472-4F9D-951F-EB6A0EA66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20" y="895765"/>
            <a:ext cx="8896350" cy="1266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2DA31E-F4B1-4338-8D57-258BCE3A5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21" y="2539429"/>
            <a:ext cx="4524375" cy="3057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D0131E-AB12-421F-9327-2C2904BDB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6094" y="2162590"/>
            <a:ext cx="4581525" cy="1428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CDE042-B0DA-44FB-9521-1385F3DBEB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1355" y="4005635"/>
            <a:ext cx="35909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8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49920" y="57349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4B9B53C-EE7F-48BA-9F23-41F945F07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20" y="942826"/>
            <a:ext cx="9925050" cy="50101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EC2239B-0376-41DE-AEE7-4D49269BC0A8}"/>
              </a:ext>
            </a:extLst>
          </p:cNvPr>
          <p:cNvSpPr/>
          <p:nvPr/>
        </p:nvSpPr>
        <p:spPr>
          <a:xfrm>
            <a:off x="10082218" y="166995"/>
            <a:ext cx="1387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dirty="0">
                <a:solidFill>
                  <a:srgbClr val="376093"/>
                </a:solidFill>
                <a:latin typeface="CIDFont+F2"/>
              </a:rPr>
              <a:t>Best fit line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68490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49920" y="57349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F239A4E-C094-4DB2-BE55-BDE1917E4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20" y="864786"/>
            <a:ext cx="9477375" cy="1133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21B256-EAF2-487D-9828-E98E583C3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428" y="2133184"/>
            <a:ext cx="2514600" cy="904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F5E94D-CD86-48ED-AE42-EFA5AB66B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43" y="3172982"/>
            <a:ext cx="9515475" cy="1438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DFC2C4-4B53-4667-BC4C-1BA49E682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743" y="4556770"/>
            <a:ext cx="93726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3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4CECC644-D07A-4BA6-B2DA-2DFBF5CF27B2}"/>
              </a:ext>
            </a:extLst>
          </p:cNvPr>
          <p:cNvGrpSpPr/>
          <p:nvPr/>
        </p:nvGrpSpPr>
        <p:grpSpPr>
          <a:xfrm>
            <a:off x="549920" y="573494"/>
            <a:ext cx="10807699" cy="18000"/>
            <a:chOff x="-1" y="790057"/>
            <a:chExt cx="12192001" cy="102900"/>
          </a:xfrm>
        </p:grpSpPr>
        <p:sp>
          <p:nvSpPr>
            <p:cNvPr id="8" name="Shape 10">
              <a:extLst>
                <a:ext uri="{FF2B5EF4-FFF2-40B4-BE49-F238E27FC236}">
                  <a16:creationId xmlns:a16="http://schemas.microsoft.com/office/drawing/2014/main" id="{E390BAA0-8AFC-474C-BD99-BA5D9929B255}"/>
                </a:ext>
              </a:extLst>
            </p:cNvPr>
            <p:cNvSpPr/>
            <p:nvPr/>
          </p:nvSpPr>
          <p:spPr>
            <a:xfrm>
              <a:off x="7917661" y="790057"/>
              <a:ext cx="1396819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9" name="Shape 11">
              <a:extLst>
                <a:ext uri="{FF2B5EF4-FFF2-40B4-BE49-F238E27FC236}">
                  <a16:creationId xmlns:a16="http://schemas.microsoft.com/office/drawing/2014/main" id="{1F5BB4F9-A3C8-4966-B2CD-EB4C4419F327}"/>
                </a:ext>
              </a:extLst>
            </p:cNvPr>
            <p:cNvSpPr/>
            <p:nvPr/>
          </p:nvSpPr>
          <p:spPr>
            <a:xfrm>
              <a:off x="9314480" y="790057"/>
              <a:ext cx="287752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0" name="Shape 12">
              <a:extLst>
                <a:ext uri="{FF2B5EF4-FFF2-40B4-BE49-F238E27FC236}">
                  <a16:creationId xmlns:a16="http://schemas.microsoft.com/office/drawing/2014/main" id="{4C12480D-3994-4113-AE52-F72ECA27F3A0}"/>
                </a:ext>
              </a:extLst>
            </p:cNvPr>
            <p:cNvSpPr/>
            <p:nvPr/>
          </p:nvSpPr>
          <p:spPr>
            <a:xfrm>
              <a:off x="-1" y="790057"/>
              <a:ext cx="1627159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F93EF3CE-E078-4A4B-9B07-55E00A7526F1}"/>
                </a:ext>
              </a:extLst>
            </p:cNvPr>
            <p:cNvSpPr/>
            <p:nvPr/>
          </p:nvSpPr>
          <p:spPr>
            <a:xfrm>
              <a:off x="1627321" y="790057"/>
              <a:ext cx="6290179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 sz="140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39E14D5-9032-4864-B444-0274E841E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20" y="1214252"/>
            <a:ext cx="94392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8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1275</Words>
  <Application>Microsoft Office PowerPoint</Application>
  <PresentationFormat>Widescreen</PresentationFormat>
  <Paragraphs>207</Paragraphs>
  <Slides>43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CIDFont+F1</vt:lpstr>
      <vt:lpstr>CIDFont+F2</vt:lpstr>
      <vt:lpstr>CIDFont+F4</vt:lpstr>
      <vt:lpstr>Tahoma</vt:lpstr>
      <vt:lpstr>Wingdings</vt:lpstr>
      <vt:lpstr>Office Theme</vt:lpstr>
      <vt:lpstr>PowerPoint Presentation</vt:lpstr>
      <vt:lpstr>Regression</vt:lpstr>
      <vt:lpstr>Simple (Univariate) LinearRegression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(Multivariate) LinearRegression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hdemirtas</dc:creator>
  <cp:keywords>GENEL , KVKK - Yok</cp:keywords>
  <cp:lastModifiedBy>Cumhur Baştürk</cp:lastModifiedBy>
  <cp:revision>95</cp:revision>
  <dcterms:created xsi:type="dcterms:W3CDTF">2019-10-07T19:40:10Z</dcterms:created>
  <dcterms:modified xsi:type="dcterms:W3CDTF">2021-03-29T12:50:30Z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9fae2b18-da1b-4095-a460-a3cf4d7bd522</vt:lpwstr>
  </property>
  <property fmtid="{D5CDD505-2E9C-101B-9397-08002B2CF9AE}" pid="3" name="KVKK">
    <vt:lpwstr>KY-6f760816</vt:lpwstr>
  </property>
  <property fmtid="{D5CDD505-2E9C-101B-9397-08002B2CF9AE}" pid="4" name="Classification">
    <vt:lpwstr>Ge-889c2724</vt:lpwstr>
  </property>
</Properties>
</file>