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6"/>
  </p:notesMasterIdLst>
  <p:handoutMasterIdLst>
    <p:handoutMasterId r:id="rId27"/>
  </p:handoutMasterIdLst>
  <p:sldIdLst>
    <p:sldId id="672" r:id="rId3"/>
    <p:sldId id="626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690" r:id="rId22"/>
    <p:sldId id="691" r:id="rId23"/>
    <p:sldId id="692" r:id="rId24"/>
    <p:sldId id="6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D7EEF0"/>
    <a:srgbClr val="005828"/>
    <a:srgbClr val="00582A"/>
    <a:srgbClr val="2F473E"/>
    <a:srgbClr val="D2DCFE"/>
    <a:srgbClr val="DAE3FE"/>
    <a:srgbClr val="B9C9FD"/>
    <a:srgbClr val="C0CDF6"/>
    <a:srgbClr val="C7D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6" autoAdjust="0"/>
    <p:restoredTop sz="82064" autoAdjust="0"/>
  </p:normalViewPr>
  <p:slideViewPr>
    <p:cSldViewPr>
      <p:cViewPr varScale="1">
        <p:scale>
          <a:sx n="74" d="100"/>
          <a:sy n="74" d="100"/>
        </p:scale>
        <p:origin x="169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00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29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71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020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133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98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128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760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87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03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230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064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930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614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26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7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29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59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77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352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47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60B61-172D-4509-B931-6E88C4E545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74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san.demirtas@yeditepe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basturkc.academic@gmail.com" TargetMode="External"/><Relationship Id="rId4" Type="http://schemas.openxmlformats.org/officeDocument/2006/relationships/hyperlink" Target="mailto:hdemirtas.academic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DATS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50</a:t>
            </a:r>
            <a:r>
              <a:rPr kumimoji="0" lang="tr-TR" sz="4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1</a:t>
            </a:r>
            <a:b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</a:br>
            <a:r>
              <a:rPr kumimoji="0" lang="tr-TR" sz="4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Fundamentals of Data Science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tr-TR" sz="3200" b="0" i="0" u="none" strike="noStrike" kern="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Spring</a:t>
            </a:r>
            <a:r>
              <a:rPr kumimoji="0" lang="en-US" sz="3200" b="0" i="0" u="none" strike="noStrike" kern="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20</a:t>
            </a:r>
            <a:r>
              <a:rPr kumimoji="0" lang="tr-TR" sz="3200" b="0" i="0" u="none" strike="noStrike" kern="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21</a:t>
            </a:r>
            <a:endParaRPr kumimoji="0" lang="en-US" sz="3200" b="0" i="0" u="none" strike="noStrike" kern="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0"/>
            <a:ext cx="8534400" cy="13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269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Hasan Demirtaş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26900"/>
              </a:buClr>
              <a:buSzPct val="75000"/>
              <a:buFontTx/>
              <a:buNone/>
              <a:tabLst/>
              <a:defRPr/>
            </a:pPr>
            <a:r>
              <a:rPr kumimoji="1" lang="tr-TR" sz="2400" dirty="0">
                <a:solidFill>
                  <a:srgbClr val="30303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hasan.demirtas@yeditepe.edu.tr</a:t>
            </a:r>
            <a:endParaRPr kumimoji="1" lang="tr-TR" sz="2400" dirty="0">
              <a:solidFill>
                <a:srgbClr val="303030"/>
              </a:solidFill>
              <a:latin typeface="Arial"/>
              <a:cs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26900"/>
              </a:buClr>
              <a:buSzPct val="75000"/>
              <a:buFontTx/>
              <a:buNone/>
              <a:tabLst/>
              <a:defRPr/>
            </a:pPr>
            <a:r>
              <a:rPr kumimoji="1" lang="tr-TR" sz="2400" dirty="0">
                <a:solidFill>
                  <a:srgbClr val="303030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hdemirtas.academic@gmail.com</a:t>
            </a:r>
            <a:endParaRPr kumimoji="1" lang="tr-TR" sz="2400" dirty="0">
              <a:solidFill>
                <a:srgbClr val="303030"/>
              </a:solidFill>
              <a:latin typeface="Arial"/>
              <a:cs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26900"/>
              </a:buClr>
              <a:buSzPct val="75000"/>
              <a:buFontTx/>
              <a:buNone/>
              <a:tabLst/>
              <a:defRPr/>
            </a:pPr>
            <a:endParaRPr kumimoji="1" lang="tr-TR" sz="24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269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24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B8D5D-A5C5-4008-AC1B-0C258EDD4731}"/>
              </a:ext>
            </a:extLst>
          </p:cNvPr>
          <p:cNvSpPr/>
          <p:nvPr/>
        </p:nvSpPr>
        <p:spPr>
          <a:xfrm>
            <a:off x="381000" y="2743200"/>
            <a:ext cx="4572000" cy="10279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D26900"/>
              </a:buClr>
              <a:buSzPct val="75000"/>
              <a:defRPr/>
            </a:pPr>
            <a:r>
              <a:rPr kumimoji="1" lang="tr-TR" sz="3200" b="1" dirty="0">
                <a:solidFill>
                  <a:srgbClr val="303030"/>
                </a:solidFill>
                <a:latin typeface="Arial"/>
                <a:cs typeface="Arial"/>
              </a:rPr>
              <a:t>Cumhur Baştürk</a:t>
            </a:r>
          </a:p>
          <a:p>
            <a:pPr lvl="0" eaLnBrk="0" hangingPunct="0">
              <a:spcBef>
                <a:spcPct val="20000"/>
              </a:spcBef>
              <a:buClr>
                <a:srgbClr val="D26900"/>
              </a:buClr>
              <a:buSzPct val="75000"/>
              <a:defRPr/>
            </a:pPr>
            <a:r>
              <a:rPr kumimoji="1" lang="tr-TR" sz="2400" dirty="0">
                <a:solidFill>
                  <a:srgbClr val="303030"/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basturkc.academic@gmail.com</a:t>
            </a:r>
            <a:endParaRPr kumimoji="1" lang="tr-TR" sz="2400" dirty="0">
              <a:solidFill>
                <a:srgbClr val="30303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1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A218F7-0CDE-4293-9024-AFAB62BCCEF1}"/>
              </a:ext>
            </a:extLst>
          </p:cNvPr>
          <p:cNvSpPr/>
          <p:nvPr/>
        </p:nvSpPr>
        <p:spPr>
          <a:xfrm>
            <a:off x="228600" y="1295400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Which attribute first?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3F214B-8442-463C-A82C-FCAB849B9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75" y="1664732"/>
            <a:ext cx="6369049" cy="28804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8B590E-E736-4AE0-8DF2-6B6F2B82B209}"/>
              </a:ext>
            </a:extLst>
          </p:cNvPr>
          <p:cNvSpPr/>
          <p:nvPr/>
        </p:nvSpPr>
        <p:spPr>
          <a:xfrm>
            <a:off x="228600" y="4724400"/>
            <a:ext cx="8690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What if we want to start with "income" which is a</a:t>
            </a:r>
            <a:r>
              <a:rPr lang="tr-TR" dirty="0"/>
              <a:t> </a:t>
            </a:r>
            <a:r>
              <a:rPr lang="en-US" dirty="0"/>
              <a:t>numerical attribute? What would the splitting point be</a:t>
            </a:r>
            <a:r>
              <a:rPr lang="tr-TR" dirty="0"/>
              <a:t> </a:t>
            </a:r>
            <a:r>
              <a:rPr lang="de-DE" dirty="0"/>
              <a:t>down the tree?</a:t>
            </a:r>
            <a:endParaRPr lang="tr-TR" dirty="0"/>
          </a:p>
          <a:p>
            <a:endParaRPr lang="de-DE" dirty="0"/>
          </a:p>
          <a:p>
            <a:r>
              <a:rPr lang="en-US" dirty="0"/>
              <a:t>• We need some sort of a measure (purity) to decide which</a:t>
            </a:r>
            <a:r>
              <a:rPr lang="tr-TR" dirty="0"/>
              <a:t> </a:t>
            </a:r>
            <a:r>
              <a:rPr lang="en-US" dirty="0"/>
              <a:t>attribute to start splitting with.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36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483A50-9D34-49F1-972E-952DB66A298D}"/>
              </a:ext>
            </a:extLst>
          </p:cNvPr>
          <p:cNvSpPr/>
          <p:nvPr/>
        </p:nvSpPr>
        <p:spPr>
          <a:xfrm>
            <a:off x="228600" y="1750413"/>
            <a:ext cx="8690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– Use something that makes sense for the Nature of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the problem (or the business)</a:t>
            </a:r>
          </a:p>
          <a:p>
            <a:r>
              <a:rPr lang="de-DE" dirty="0">
                <a:solidFill>
                  <a:srgbClr val="000000"/>
                </a:solidFill>
              </a:rPr>
              <a:t>– Choose a random value</a:t>
            </a:r>
            <a:r>
              <a:rPr lang="tr-TR" dirty="0">
                <a:solidFill>
                  <a:srgbClr val="000000"/>
                </a:solidFill>
              </a:rPr>
              <a:t> </a:t>
            </a:r>
            <a:endParaRPr lang="de-DE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– A common and simple one to use is the mean</a:t>
            </a:r>
          </a:p>
          <a:p>
            <a:r>
              <a:rPr lang="en-US" dirty="0">
                <a:solidFill>
                  <a:srgbClr val="000000"/>
                </a:solidFill>
              </a:rPr>
              <a:t>– Split according to a Gaussian centered on the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0000"/>
                </a:solidFill>
              </a:rPr>
              <a:t>mean/median value</a:t>
            </a:r>
          </a:p>
          <a:p>
            <a:r>
              <a:rPr lang="en-US" dirty="0">
                <a:solidFill>
                  <a:srgbClr val="000000"/>
                </a:solidFill>
              </a:rPr>
              <a:t>– Find all the breakpoints where the class labels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associated with them change and pick the one that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minimizes the purity measure. This leads us to the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concepts of "</a:t>
            </a:r>
            <a:r>
              <a:rPr lang="en-US" dirty="0">
                <a:solidFill>
                  <a:srgbClr val="FF0000"/>
                </a:solidFill>
              </a:rPr>
              <a:t>Gini index (impurity)</a:t>
            </a:r>
            <a:r>
              <a:rPr lang="en-US" dirty="0">
                <a:solidFill>
                  <a:srgbClr val="000000"/>
                </a:solidFill>
              </a:rPr>
              <a:t>" and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Information Gain</a:t>
            </a:r>
            <a:r>
              <a:rPr lang="en-US" dirty="0">
                <a:solidFill>
                  <a:srgbClr val="000000"/>
                </a:solidFill>
              </a:rPr>
              <a:t>" which are also the fundamental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methods for attribute selection in DTs.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6C9D35-2B5C-4368-9F57-3489EFD73A80}"/>
              </a:ext>
            </a:extLst>
          </p:cNvPr>
          <p:cNvSpPr/>
          <p:nvPr/>
        </p:nvSpPr>
        <p:spPr>
          <a:xfrm>
            <a:off x="228600" y="1345168"/>
            <a:ext cx="344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split a numerical attribute?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9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03B89-E5A6-4270-B521-276B21AD6AC5}"/>
              </a:ext>
            </a:extLst>
          </p:cNvPr>
          <p:cNvSpPr/>
          <p:nvPr/>
        </p:nvSpPr>
        <p:spPr>
          <a:xfrm>
            <a:off x="228600" y="1295400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Gini index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CFE770-B7D9-426A-A1FE-9026115D88A3}"/>
              </a:ext>
            </a:extLst>
          </p:cNvPr>
          <p:cNvSpPr/>
          <p:nvPr/>
        </p:nvSpPr>
        <p:spPr>
          <a:xfrm>
            <a:off x="228600" y="1817132"/>
            <a:ext cx="8690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Gini index (or Gini impurity index) is a criterion to</a:t>
            </a:r>
            <a:r>
              <a:rPr lang="tr-TR" dirty="0"/>
              <a:t> </a:t>
            </a:r>
            <a:r>
              <a:rPr lang="en-US" dirty="0"/>
              <a:t>minimize the probability of misclassification</a:t>
            </a:r>
          </a:p>
          <a:p>
            <a:r>
              <a:rPr lang="en-US" dirty="0"/>
              <a:t>• If a data set S contains a set of possible examples from N</a:t>
            </a:r>
            <a:r>
              <a:rPr lang="tr-TR" dirty="0"/>
              <a:t> </a:t>
            </a:r>
            <a:r>
              <a:rPr lang="en-US" dirty="0"/>
              <a:t>classes, the Gini index G is defined as: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1DE31-0E39-47A2-AA0A-E3EBF211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017461"/>
            <a:ext cx="1976437" cy="711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A82E53-A6A0-4021-8366-6335B2C40EDE}"/>
              </a:ext>
            </a:extLst>
          </p:cNvPr>
          <p:cNvSpPr/>
          <p:nvPr/>
        </p:nvSpPr>
        <p:spPr>
          <a:xfrm>
            <a:off x="228600" y="3733790"/>
            <a:ext cx="8690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b="1" dirty="0"/>
              <a:t>p</a:t>
            </a:r>
            <a:r>
              <a:rPr lang="en-US" sz="1200" b="1" dirty="0"/>
              <a:t>i </a:t>
            </a:r>
            <a:r>
              <a:rPr lang="en-US" dirty="0"/>
              <a:t>is the relative frequency (probability) of class </a:t>
            </a:r>
            <a:r>
              <a:rPr lang="en-US" b="1" dirty="0"/>
              <a:t>“</a:t>
            </a:r>
            <a:r>
              <a:rPr lang="en-US" b="1" dirty="0" err="1"/>
              <a:t>i</a:t>
            </a:r>
            <a:r>
              <a:rPr lang="en-US" b="1" dirty="0"/>
              <a:t>”</a:t>
            </a:r>
            <a:r>
              <a:rPr lang="en-US" dirty="0"/>
              <a:t> in </a:t>
            </a:r>
            <a:r>
              <a:rPr lang="en-US" b="1" dirty="0"/>
              <a:t>S</a:t>
            </a:r>
            <a:endParaRPr lang="de-DE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F665E-AB15-4B85-A2DF-D91CE4E5EF20}"/>
              </a:ext>
            </a:extLst>
          </p:cNvPr>
          <p:cNvSpPr/>
          <p:nvPr/>
        </p:nvSpPr>
        <p:spPr>
          <a:xfrm>
            <a:off x="228600" y="4220299"/>
            <a:ext cx="8690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splitting S into two subsets, S</a:t>
            </a:r>
            <a:r>
              <a:rPr lang="en-US" sz="1200" dirty="0"/>
              <a:t>1 </a:t>
            </a:r>
            <a:r>
              <a:rPr lang="en-US" dirty="0"/>
              <a:t>and S</a:t>
            </a:r>
            <a:r>
              <a:rPr lang="en-US" sz="1200" dirty="0"/>
              <a:t>2 </a:t>
            </a:r>
            <a:r>
              <a:rPr lang="en-US" dirty="0"/>
              <a:t>with sizes N</a:t>
            </a:r>
            <a:r>
              <a:rPr lang="en-US" sz="1200" dirty="0"/>
              <a:t>1</a:t>
            </a:r>
            <a:r>
              <a:rPr lang="tr-TR" sz="1200" dirty="0"/>
              <a:t> </a:t>
            </a:r>
            <a:r>
              <a:rPr lang="en-US" dirty="0"/>
              <a:t>and N</a:t>
            </a:r>
            <a:r>
              <a:rPr lang="en-US" sz="1200" dirty="0"/>
              <a:t>2</a:t>
            </a:r>
            <a:r>
              <a:rPr lang="en-US" dirty="0"/>
              <a:t>, the Gini index of the split is computed as: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008D6-2C91-4312-821E-74D611568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203" y="4932663"/>
            <a:ext cx="3641593" cy="6924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4D2143-262F-49F8-819D-11A86EBECC7D}"/>
              </a:ext>
            </a:extLst>
          </p:cNvPr>
          <p:cNvSpPr/>
          <p:nvPr/>
        </p:nvSpPr>
        <p:spPr>
          <a:xfrm>
            <a:off x="228600" y="5784989"/>
            <a:ext cx="8690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corresponds to the weighted average of each branch </a:t>
            </a:r>
            <a:r>
              <a:rPr lang="en-US" dirty="0" err="1"/>
              <a:t>inde</a:t>
            </a:r>
            <a:r>
              <a:rPr lang="tr-TR" dirty="0"/>
              <a:t>x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9E4DFA-D40C-4DF2-AB4E-D9E9438ABF0B}"/>
              </a:ext>
            </a:extLst>
          </p:cNvPr>
          <p:cNvSpPr/>
          <p:nvPr/>
        </p:nvSpPr>
        <p:spPr>
          <a:xfrm>
            <a:off x="218360" y="6154321"/>
            <a:ext cx="8690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The attribute providing the smallest </a:t>
            </a:r>
            <a:r>
              <a:rPr lang="en-US" dirty="0" err="1"/>
              <a:t>Gini</a:t>
            </a:r>
            <a:r>
              <a:rPr lang="en-US" sz="1200" dirty="0" err="1"/>
              <a:t>split</a:t>
            </a:r>
            <a:r>
              <a:rPr lang="en-US" dirty="0"/>
              <a:t>(S) is chosen to</a:t>
            </a:r>
            <a:r>
              <a:rPr lang="tr-TR" dirty="0"/>
              <a:t> </a:t>
            </a:r>
            <a:r>
              <a:rPr lang="de-DE" dirty="0"/>
              <a:t>split the node</a:t>
            </a:r>
          </a:p>
        </p:txBody>
      </p:sp>
    </p:spTree>
    <p:extLst>
      <p:ext uri="{BB962C8B-B14F-4D97-AF65-F5344CB8AC3E}">
        <p14:creationId xmlns:p14="http://schemas.microsoft.com/office/powerpoint/2010/main" val="314591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361C89-7018-431F-AF1F-7CCA0E0860D5}"/>
              </a:ext>
            </a:extLst>
          </p:cNvPr>
          <p:cNvSpPr/>
          <p:nvPr/>
        </p:nvSpPr>
        <p:spPr>
          <a:xfrm>
            <a:off x="228600" y="129540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4BB34-9049-4417-800D-67E14964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00325"/>
            <a:ext cx="7315200" cy="48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7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D69A66-D773-4D0E-BBB8-1F18F2E090C2}"/>
              </a:ext>
            </a:extLst>
          </p:cNvPr>
          <p:cNvSpPr/>
          <p:nvPr/>
        </p:nvSpPr>
        <p:spPr>
          <a:xfrm>
            <a:off x="228600" y="1295400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Information Gain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3D0CDD-5CC5-4E0F-93DE-BBA826C158A1}"/>
              </a:ext>
            </a:extLst>
          </p:cNvPr>
          <p:cNvSpPr/>
          <p:nvPr/>
        </p:nvSpPr>
        <p:spPr>
          <a:xfrm>
            <a:off x="228600" y="1675123"/>
            <a:ext cx="8690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"</a:t>
            </a:r>
            <a:r>
              <a:rPr lang="en-US" b="1" dirty="0"/>
              <a:t>Information Gain</a:t>
            </a:r>
            <a:r>
              <a:rPr lang="en-US" dirty="0"/>
              <a:t>" is a common splitting criterion and it’s</a:t>
            </a:r>
            <a:r>
              <a:rPr lang="tr-TR" dirty="0"/>
              <a:t> </a:t>
            </a:r>
            <a:r>
              <a:rPr lang="en-US" dirty="0"/>
              <a:t>based on a purity measure called “</a:t>
            </a:r>
            <a:r>
              <a:rPr lang="en-US" b="1" dirty="0"/>
              <a:t>Entropy</a:t>
            </a:r>
            <a:r>
              <a:rPr lang="en-US" dirty="0"/>
              <a:t>”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26BCB-8C7F-430D-A0B6-02A435B2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2396212"/>
            <a:ext cx="5524500" cy="10327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5ECC84-C303-4D84-BA5D-6FD4252432CF}"/>
              </a:ext>
            </a:extLst>
          </p:cNvPr>
          <p:cNvSpPr/>
          <p:nvPr/>
        </p:nvSpPr>
        <p:spPr>
          <a:xfrm>
            <a:off x="228600" y="3657600"/>
            <a:ext cx="2971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• </a:t>
            </a:r>
            <a:r>
              <a:rPr lang="de-DE" b="1" dirty="0"/>
              <a:t>Information Gain (IG):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Measure of decrease in</a:t>
            </a:r>
          </a:p>
          <a:p>
            <a:r>
              <a:rPr lang="de-DE" dirty="0"/>
              <a:t>entropy after the split.</a:t>
            </a:r>
            <a:endParaRPr lang="tr-TR" dirty="0"/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Constructing a decision</a:t>
            </a:r>
          </a:p>
          <a:p>
            <a:r>
              <a:rPr lang="en-US" dirty="0"/>
              <a:t>tree is all about finding</a:t>
            </a:r>
          </a:p>
          <a:p>
            <a:r>
              <a:rPr lang="de-DE" dirty="0"/>
              <a:t>attribute that returns the</a:t>
            </a:r>
          </a:p>
          <a:p>
            <a:r>
              <a:rPr lang="de-DE" dirty="0"/>
              <a:t>highest information gain</a:t>
            </a:r>
          </a:p>
          <a:p>
            <a:r>
              <a:rPr lang="en-US" dirty="0"/>
              <a:t>(i.e., the purist branches)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0A177-FAC5-42E8-9935-EF98B45F3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807" y="3786641"/>
            <a:ext cx="3667125" cy="245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9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FA7C71-0020-44F6-860C-880FB176B60B}"/>
              </a:ext>
            </a:extLst>
          </p:cNvPr>
          <p:cNvSpPr/>
          <p:nvPr/>
        </p:nvSpPr>
        <p:spPr>
          <a:xfrm>
            <a:off x="228600" y="1278781"/>
            <a:ext cx="8690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5"/>
              </a:rPr>
              <a:t>• </a:t>
            </a:r>
            <a:r>
              <a:rPr lang="en-US" dirty="0">
                <a:latin typeface="CIDFont+F1"/>
              </a:rPr>
              <a:t>How well each attribute splits a dataset into subsets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with respect to a chosen target variable is measured</a:t>
            </a:r>
            <a:r>
              <a:rPr lang="tr-TR" dirty="0">
                <a:latin typeface="CIDFont+F1"/>
              </a:rPr>
              <a:t> </a:t>
            </a:r>
            <a:r>
              <a:rPr lang="de-DE" dirty="0">
                <a:latin typeface="CIDFont+F1"/>
              </a:rPr>
              <a:t>by "</a:t>
            </a:r>
            <a:r>
              <a:rPr lang="de-DE" b="1" dirty="0">
                <a:latin typeface="CIDFont+F1"/>
              </a:rPr>
              <a:t>purity</a:t>
            </a:r>
            <a:r>
              <a:rPr lang="de-DE" dirty="0">
                <a:latin typeface="CIDFont+F1"/>
              </a:rPr>
              <a:t>".</a:t>
            </a:r>
          </a:p>
          <a:p>
            <a:r>
              <a:rPr lang="en-US" dirty="0">
                <a:latin typeface="CIDFont+F5"/>
              </a:rPr>
              <a:t>• </a:t>
            </a:r>
            <a:r>
              <a:rPr lang="en-US" dirty="0">
                <a:latin typeface="CIDFont+F1"/>
              </a:rPr>
              <a:t>The most common splitting criterion is "</a:t>
            </a:r>
            <a:r>
              <a:rPr lang="en-US" b="1" dirty="0">
                <a:latin typeface="CIDFont+F2"/>
              </a:rPr>
              <a:t>Information</a:t>
            </a:r>
            <a:r>
              <a:rPr lang="tr-TR" b="1" dirty="0">
                <a:latin typeface="CIDFont+F2"/>
              </a:rPr>
              <a:t> </a:t>
            </a:r>
            <a:r>
              <a:rPr lang="en-US" b="1" dirty="0">
                <a:latin typeface="CIDFont+F2"/>
              </a:rPr>
              <a:t>Gain</a:t>
            </a:r>
            <a:r>
              <a:rPr lang="en-US" dirty="0">
                <a:latin typeface="CIDFont+F1"/>
              </a:rPr>
              <a:t>" based on a purity measure called "</a:t>
            </a:r>
            <a:r>
              <a:rPr lang="en-US" b="1" dirty="0">
                <a:latin typeface="CIDFont+F2"/>
              </a:rPr>
              <a:t>Entropy</a:t>
            </a:r>
            <a:r>
              <a:rPr lang="en-US" dirty="0">
                <a:latin typeface="CIDFont+F1"/>
              </a:rPr>
              <a:t>".</a:t>
            </a:r>
          </a:p>
          <a:p>
            <a:r>
              <a:rPr lang="en-US" dirty="0">
                <a:latin typeface="CIDFont+F5"/>
              </a:rPr>
              <a:t>• </a:t>
            </a:r>
            <a:r>
              <a:rPr lang="en-US" dirty="0">
                <a:latin typeface="CIDFont+F2"/>
              </a:rPr>
              <a:t>Entropy </a:t>
            </a:r>
            <a:r>
              <a:rPr lang="en-US" dirty="0">
                <a:latin typeface="CIDFont+F1"/>
              </a:rPr>
              <a:t>is a probabilistic measure of uncertainty:</a:t>
            </a:r>
          </a:p>
          <a:p>
            <a:r>
              <a:rPr lang="tr-TR" dirty="0">
                <a:latin typeface="CIDFont+F1"/>
              </a:rPr>
              <a:t>	</a:t>
            </a:r>
            <a:r>
              <a:rPr lang="en-US" b="1" dirty="0">
                <a:latin typeface="CIDFont+F1"/>
              </a:rPr>
              <a:t>More uncertainty =&gt; More entropy (deviation from purity)</a:t>
            </a:r>
          </a:p>
          <a:p>
            <a:r>
              <a:rPr lang="en-US" dirty="0">
                <a:latin typeface="CIDFont+F5"/>
              </a:rPr>
              <a:t>• </a:t>
            </a:r>
            <a:r>
              <a:rPr lang="en-US" dirty="0">
                <a:latin typeface="CIDFont+F1"/>
              </a:rPr>
              <a:t>When we have a set of possible events in a dataset S</a:t>
            </a:r>
            <a:r>
              <a:rPr lang="tr-TR" dirty="0">
                <a:latin typeface="CIDFont+F1"/>
              </a:rPr>
              <a:t>  </a:t>
            </a:r>
            <a:r>
              <a:rPr lang="en-US" dirty="0">
                <a:latin typeface="CIDFont+F1"/>
              </a:rPr>
              <a:t>as p</a:t>
            </a:r>
            <a:r>
              <a:rPr lang="en-US" sz="1200" dirty="0">
                <a:latin typeface="CIDFont+F1"/>
              </a:rPr>
              <a:t>1</a:t>
            </a:r>
            <a:r>
              <a:rPr lang="en-US" dirty="0">
                <a:latin typeface="CIDFont+F1"/>
              </a:rPr>
              <a:t>, p</a:t>
            </a:r>
            <a:r>
              <a:rPr lang="en-US" sz="1200" dirty="0">
                <a:latin typeface="CIDFont+F1"/>
              </a:rPr>
              <a:t>2</a:t>
            </a:r>
            <a:r>
              <a:rPr lang="en-US" dirty="0">
                <a:latin typeface="CIDFont+F1"/>
              </a:rPr>
              <a:t>, ... ,</a:t>
            </a:r>
            <a:r>
              <a:rPr lang="en-US" dirty="0" err="1">
                <a:latin typeface="CIDFont+F1"/>
              </a:rPr>
              <a:t>p</a:t>
            </a:r>
            <a:r>
              <a:rPr lang="en-US" sz="1200" dirty="0" err="1">
                <a:latin typeface="CIDFont+F1"/>
              </a:rPr>
              <a:t>N</a:t>
            </a:r>
            <a:r>
              <a:rPr lang="en-US" sz="1200" dirty="0">
                <a:latin typeface="CIDFont+F1"/>
              </a:rPr>
              <a:t>, </a:t>
            </a:r>
            <a:r>
              <a:rPr lang="en-US" dirty="0">
                <a:latin typeface="CIDFont+F1"/>
              </a:rPr>
              <a:t>we compute the </a:t>
            </a:r>
            <a:r>
              <a:rPr lang="en-US" b="1" dirty="0">
                <a:latin typeface="CIDFont+F2"/>
              </a:rPr>
              <a:t>entropy</a:t>
            </a:r>
            <a:r>
              <a:rPr lang="en-US" dirty="0">
                <a:latin typeface="CIDFont+F2"/>
              </a:rPr>
              <a:t> </a:t>
            </a:r>
            <a:r>
              <a:rPr lang="en-US" dirty="0">
                <a:latin typeface="CIDFont+F1"/>
              </a:rPr>
              <a:t>"H" to assess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the uncertainty of the outcome as: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E8A3B-6EBC-4484-A71B-625407A96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006" y="3607887"/>
            <a:ext cx="3046106" cy="8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89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8CC465-F556-41B1-BC85-EE1BD876C77B}"/>
              </a:ext>
            </a:extLst>
          </p:cNvPr>
          <p:cNvSpPr/>
          <p:nvPr/>
        </p:nvSpPr>
        <p:spPr>
          <a:xfrm>
            <a:off x="228600" y="1295400"/>
            <a:ext cx="8690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Using a decision algorithm, we start at the tree root and split</a:t>
            </a:r>
            <a:r>
              <a:rPr lang="tr-TR" dirty="0"/>
              <a:t> </a:t>
            </a:r>
            <a:r>
              <a:rPr lang="en-US" dirty="0"/>
              <a:t>the data on the feature that results in the largest </a:t>
            </a:r>
            <a:r>
              <a:rPr lang="en-US" b="1" dirty="0"/>
              <a:t>Information</a:t>
            </a:r>
            <a:r>
              <a:rPr lang="tr-TR" b="1" dirty="0"/>
              <a:t> </a:t>
            </a:r>
            <a:r>
              <a:rPr lang="en-US" b="1" dirty="0"/>
              <a:t>Gain (IG)</a:t>
            </a:r>
            <a:r>
              <a:rPr lang="en-US" dirty="0"/>
              <a:t> defined as follows:</a:t>
            </a:r>
          </a:p>
          <a:p>
            <a:r>
              <a:rPr lang="tr-TR" dirty="0"/>
              <a:t>	</a:t>
            </a:r>
          </a:p>
          <a:p>
            <a:r>
              <a:rPr lang="tr-TR" b="1" dirty="0"/>
              <a:t>	             </a:t>
            </a:r>
            <a:r>
              <a:rPr lang="it-IT" b="1" dirty="0"/>
              <a:t>IG(attributeA) = </a:t>
            </a:r>
            <a:r>
              <a:rPr lang="tr-TR" b="1" dirty="0"/>
              <a:t> </a:t>
            </a:r>
            <a:r>
              <a:rPr lang="it-IT" b="1" dirty="0"/>
              <a:t>info(parentNode) – info(childNodes)</a:t>
            </a:r>
            <a:endParaRPr lang="de-DE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4C19A-0FDB-47AA-9358-83D065A3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34" y="2495729"/>
            <a:ext cx="6277132" cy="1531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CA9FCD-11A5-4AAF-9A26-C535D6EA65D9}"/>
              </a:ext>
            </a:extLst>
          </p:cNvPr>
          <p:cNvSpPr/>
          <p:nvPr/>
        </p:nvSpPr>
        <p:spPr>
          <a:xfrm>
            <a:off x="228600" y="4304686"/>
            <a:ext cx="8690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This tells us how much entropy of the training set we are</a:t>
            </a:r>
            <a:r>
              <a:rPr lang="tr-TR" dirty="0"/>
              <a:t> </a:t>
            </a:r>
            <a:r>
              <a:rPr lang="en-US" dirty="0"/>
              <a:t>reducing by selecting a particular feature/split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90E2C-D4B4-431F-AC9C-93822B7F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479" y="5002690"/>
            <a:ext cx="6277132" cy="7192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4D00FE-5C67-48BD-9777-209DFE4CF73E}"/>
              </a:ext>
            </a:extLst>
          </p:cNvPr>
          <p:cNvSpPr/>
          <p:nvPr/>
        </p:nvSpPr>
        <p:spPr>
          <a:xfrm>
            <a:off x="304800" y="5892710"/>
            <a:ext cx="8613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S, </a:t>
            </a:r>
            <a:r>
              <a:rPr lang="en-US" dirty="0" err="1"/>
              <a:t>S</a:t>
            </a:r>
            <a:r>
              <a:rPr lang="en-US" sz="1100" dirty="0" err="1"/>
              <a:t>left</a:t>
            </a:r>
            <a:r>
              <a:rPr lang="en-US" sz="1100" dirty="0"/>
              <a:t> </a:t>
            </a:r>
            <a:r>
              <a:rPr lang="en-US" dirty="0"/>
              <a:t>and </a:t>
            </a:r>
            <a:r>
              <a:rPr lang="en-US" dirty="0" err="1"/>
              <a:t>S</a:t>
            </a:r>
            <a:r>
              <a:rPr lang="en-US" sz="1100" dirty="0" err="1"/>
              <a:t>right</a:t>
            </a:r>
            <a:r>
              <a:rPr lang="en-US" dirty="0"/>
              <a:t>: Data set of the parent, left child node and right child</a:t>
            </a:r>
            <a:r>
              <a:rPr lang="tr-TR" dirty="0"/>
              <a:t> </a:t>
            </a:r>
            <a:r>
              <a:rPr lang="en-US" dirty="0"/>
              <a:t>node where N</a:t>
            </a:r>
            <a:r>
              <a:rPr lang="en-US" sz="1100" dirty="0"/>
              <a:t>i </a:t>
            </a:r>
            <a:r>
              <a:rPr lang="en-US" dirty="0"/>
              <a:t>is the number of data points in each branch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691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62115-2CF3-495A-8502-E0874E7080AD}"/>
              </a:ext>
            </a:extLst>
          </p:cNvPr>
          <p:cNvSpPr/>
          <p:nvPr/>
        </p:nvSpPr>
        <p:spPr>
          <a:xfrm>
            <a:off x="211282" y="1295400"/>
            <a:ext cx="45131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• Let’s create a DT for the example below:</a:t>
            </a:r>
            <a:endParaRPr lang="tr-TR" sz="2000" dirty="0"/>
          </a:p>
          <a:p>
            <a:r>
              <a:rPr lang="de-DE" dirty="0"/>
              <a:t>– 2 features width, height</a:t>
            </a:r>
          </a:p>
          <a:p>
            <a:r>
              <a:rPr lang="de-DE" dirty="0"/>
              <a:t>– 3 classes mango, apple, banana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AD25F-FB13-4D62-A698-0A16DF26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82" y="1805890"/>
            <a:ext cx="2701636" cy="2354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25FC4-D9F2-4EC2-8509-2C63D52E2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4350822"/>
            <a:ext cx="896237" cy="2324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6F8560-8030-444F-A348-342EEEBAE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1" y="2618297"/>
            <a:ext cx="5867400" cy="40651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51A324-D779-4F88-833E-B9AF1C7AE685}"/>
              </a:ext>
            </a:extLst>
          </p:cNvPr>
          <p:cNvSpPr/>
          <p:nvPr/>
        </p:nvSpPr>
        <p:spPr>
          <a:xfrm>
            <a:off x="7376776" y="1450413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5306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1CE3D7-5782-49A8-92EB-1DFEF955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323458"/>
            <a:ext cx="7263245" cy="52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9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92029-28DB-4C34-8947-8C0B998B5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371600"/>
            <a:ext cx="5257800" cy="10461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374B54-6D18-4317-AAD3-74EF278CA533}"/>
              </a:ext>
            </a:extLst>
          </p:cNvPr>
          <p:cNvSpPr/>
          <p:nvPr/>
        </p:nvSpPr>
        <p:spPr>
          <a:xfrm>
            <a:off x="228600" y="2895600"/>
            <a:ext cx="434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• Lower entropy =&gt; Higher gain</a:t>
            </a:r>
            <a:endParaRPr lang="tr-TR" dirty="0"/>
          </a:p>
          <a:p>
            <a:endParaRPr lang="de-DE" dirty="0"/>
          </a:p>
          <a:p>
            <a:r>
              <a:rPr lang="en-US" dirty="0"/>
              <a:t>• Feature “Width of 5.0” creates a better gain</a:t>
            </a:r>
            <a:endParaRPr lang="tr-TR" dirty="0"/>
          </a:p>
          <a:p>
            <a:endParaRPr lang="en-US" dirty="0"/>
          </a:p>
          <a:p>
            <a:r>
              <a:rPr lang="en-US" dirty="0"/>
              <a:t>• Now we can proceed with the left branch of “Width &gt;</a:t>
            </a:r>
            <a:r>
              <a:rPr lang="tr-TR" dirty="0"/>
              <a:t> </a:t>
            </a:r>
            <a:r>
              <a:rPr lang="en-US" dirty="0"/>
              <a:t>5.0?” and split it further</a:t>
            </a:r>
            <a:endParaRPr lang="tr-TR" dirty="0"/>
          </a:p>
          <a:p>
            <a:endParaRPr lang="en-US" dirty="0"/>
          </a:p>
          <a:p>
            <a:r>
              <a:rPr lang="en-US" dirty="0"/>
              <a:t>• Question: How do we know</a:t>
            </a:r>
            <a:r>
              <a:rPr lang="tr-TR" dirty="0"/>
              <a:t> </a:t>
            </a:r>
            <a:r>
              <a:rPr lang="de-DE" dirty="0"/>
              <a:t>that splitting with another</a:t>
            </a:r>
            <a:r>
              <a:rPr lang="tr-TR" dirty="0"/>
              <a:t> </a:t>
            </a:r>
            <a:r>
              <a:rPr lang="de-DE" dirty="0"/>
              <a:t>threshold (for either feature)</a:t>
            </a:r>
            <a:r>
              <a:rPr lang="tr-TR" dirty="0"/>
              <a:t> </a:t>
            </a:r>
            <a:r>
              <a:rPr lang="en-US" dirty="0"/>
              <a:t>won’t </a:t>
            </a:r>
            <a:r>
              <a:rPr lang="tr-TR" dirty="0"/>
              <a:t> </a:t>
            </a:r>
            <a:r>
              <a:rPr lang="en-US" dirty="0"/>
              <a:t>yield a better solution</a:t>
            </a:r>
            <a:r>
              <a:rPr lang="tr-TR" dirty="0"/>
              <a:t> </a:t>
            </a:r>
            <a:r>
              <a:rPr lang="de-DE" dirty="0"/>
              <a:t>(higher gain)?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0B45A-DD43-42D4-94C9-E5FE4500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5" y="2646311"/>
            <a:ext cx="38957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0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3A8A0-E473-4E30-80A8-8BDC1FC4E952}"/>
              </a:ext>
            </a:extLst>
          </p:cNvPr>
          <p:cNvSpPr/>
          <p:nvPr/>
        </p:nvSpPr>
        <p:spPr>
          <a:xfrm>
            <a:off x="228600" y="129540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Intuition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27F398-CFE9-4111-8D44-2F941536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02921"/>
            <a:ext cx="6875636" cy="47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5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7847AB-A368-4BAA-A4B3-5D6FBE35412B}"/>
              </a:ext>
            </a:extLst>
          </p:cNvPr>
          <p:cNvSpPr/>
          <p:nvPr/>
        </p:nvSpPr>
        <p:spPr>
          <a:xfrm>
            <a:off x="228600" y="1232614"/>
            <a:ext cx="8690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Why not use the misclassification error, rather than the</a:t>
            </a:r>
            <a:r>
              <a:rPr lang="tr-TR" dirty="0"/>
              <a:t> </a:t>
            </a:r>
            <a:r>
              <a:rPr lang="en-US" dirty="0"/>
              <a:t>impurity, to determine the best way to split a node?</a:t>
            </a:r>
          </a:p>
          <a:p>
            <a:r>
              <a:rPr lang="en-US" dirty="0"/>
              <a:t>• A simple example below shows that choosing a split that</a:t>
            </a:r>
            <a:r>
              <a:rPr lang="tr-TR" dirty="0"/>
              <a:t> </a:t>
            </a:r>
            <a:r>
              <a:rPr lang="en-US" dirty="0"/>
              <a:t>minimizes the classification error doesn’t always lead to</a:t>
            </a:r>
            <a:r>
              <a:rPr lang="tr-TR" dirty="0"/>
              <a:t> </a:t>
            </a:r>
            <a:r>
              <a:rPr lang="en-US" dirty="0"/>
              <a:t>the best long-term growth of the tree.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F93E4-5550-4BD1-94B3-E45CA26C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2603606"/>
            <a:ext cx="5124450" cy="16507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8082B6-ADA9-4AE3-882A-A2E519BC50F1}"/>
              </a:ext>
            </a:extLst>
          </p:cNvPr>
          <p:cNvSpPr/>
          <p:nvPr/>
        </p:nvSpPr>
        <p:spPr>
          <a:xfrm>
            <a:off x="265044" y="4425056"/>
            <a:ext cx="8613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Both splits lead to a classification error of 20/80 = 25%. But</a:t>
            </a:r>
            <a:r>
              <a:rPr lang="tr-TR" dirty="0"/>
              <a:t> </a:t>
            </a:r>
            <a:r>
              <a:rPr lang="en-US" dirty="0"/>
              <a:t>the split on the right is better as it has a pure node (perfect</a:t>
            </a:r>
            <a:r>
              <a:rPr lang="tr-TR" dirty="0"/>
              <a:t> </a:t>
            </a:r>
            <a:r>
              <a:rPr lang="en-US" dirty="0"/>
              <a:t>classification) and it leads to better DT’s in the long run.</a:t>
            </a:r>
          </a:p>
          <a:p>
            <a:r>
              <a:rPr lang="en-US" dirty="0"/>
              <a:t>We therefore use impurity for the best split.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78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D89058-E9C3-489A-B0D9-EA6269748C91}"/>
              </a:ext>
            </a:extLst>
          </p:cNvPr>
          <p:cNvSpPr/>
          <p:nvPr/>
        </p:nvSpPr>
        <p:spPr>
          <a:xfrm>
            <a:off x="228600" y="1295400"/>
            <a:ext cx="355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do we stop growing the tree?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150D4-DF8B-4059-A635-CEC06B25F580}"/>
              </a:ext>
            </a:extLst>
          </p:cNvPr>
          <p:cNvSpPr/>
          <p:nvPr/>
        </p:nvSpPr>
        <p:spPr>
          <a:xfrm>
            <a:off x="197426" y="1664732"/>
            <a:ext cx="8717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– your node contains only 1 class (perfect purity)</a:t>
            </a:r>
          </a:p>
          <a:p>
            <a:r>
              <a:rPr lang="en-US" dirty="0"/>
              <a:t>– node contains less than N data points</a:t>
            </a:r>
          </a:p>
          <a:p>
            <a:r>
              <a:rPr lang="en-US" dirty="0"/>
              <a:t>– max. depth is reached (number of splits allowed)</a:t>
            </a:r>
          </a:p>
          <a:p>
            <a:r>
              <a:rPr lang="de-DE" dirty="0"/>
              <a:t>– node purity is sufficient</a:t>
            </a:r>
          </a:p>
          <a:p>
            <a:r>
              <a:rPr lang="de-DE" dirty="0"/>
              <a:t>– you start to overfit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06DCA-D96E-4B84-B5B5-08B31D5A29FF}"/>
              </a:ext>
            </a:extLst>
          </p:cNvPr>
          <p:cNvSpPr/>
          <p:nvPr/>
        </p:nvSpPr>
        <p:spPr>
          <a:xfrm>
            <a:off x="228600" y="3276600"/>
            <a:ext cx="8686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Perfect classification on training examples is always</a:t>
            </a:r>
            <a:r>
              <a:rPr lang="tr-TR" dirty="0"/>
              <a:t> </a:t>
            </a:r>
            <a:r>
              <a:rPr lang="en-US" dirty="0"/>
              <a:t>possible for decision trees which leads to </a:t>
            </a:r>
            <a:r>
              <a:rPr lang="en-US" b="1" dirty="0"/>
              <a:t>overfitting</a:t>
            </a:r>
            <a:r>
              <a:rPr lang="en-US" dirty="0"/>
              <a:t>.</a:t>
            </a:r>
          </a:p>
          <a:p>
            <a:r>
              <a:rPr lang="en-US" dirty="0"/>
              <a:t>• Decision trees are very flexible. As the number of nodes</a:t>
            </a:r>
            <a:r>
              <a:rPr lang="tr-TR" dirty="0"/>
              <a:t> </a:t>
            </a:r>
            <a:r>
              <a:rPr lang="en-US" dirty="0"/>
              <a:t>increase, they can accommodate arbitrarily complex</a:t>
            </a:r>
            <a:r>
              <a:rPr lang="tr-TR" dirty="0"/>
              <a:t> </a:t>
            </a:r>
            <a:r>
              <a:rPr lang="en-US" dirty="0"/>
              <a:t>decision boundaries (zero training error) resulting in</a:t>
            </a:r>
            <a:r>
              <a:rPr lang="tr-TR" dirty="0"/>
              <a:t> </a:t>
            </a:r>
            <a:r>
              <a:rPr lang="en-US" dirty="0"/>
              <a:t>overfitting. This happens when you keep splitting the</a:t>
            </a:r>
            <a:r>
              <a:rPr lang="tr-TR" dirty="0"/>
              <a:t> </a:t>
            </a:r>
            <a:r>
              <a:rPr lang="en-US" dirty="0"/>
              <a:t>data until you get all singletons (all pure subsets).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1A57B-C474-4512-A921-A8CE8699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55" y="4968518"/>
            <a:ext cx="5043487" cy="13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46255-C2DE-4AD3-823C-08AA2CD16E56}"/>
              </a:ext>
            </a:extLst>
          </p:cNvPr>
          <p:cNvSpPr/>
          <p:nvPr/>
        </p:nvSpPr>
        <p:spPr>
          <a:xfrm>
            <a:off x="228600" y="1295400"/>
            <a:ext cx="1937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Prevent overfitting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3E3EB-C778-4D01-A7C7-7EC3E85F15E6}"/>
              </a:ext>
            </a:extLst>
          </p:cNvPr>
          <p:cNvSpPr/>
          <p:nvPr/>
        </p:nvSpPr>
        <p:spPr>
          <a:xfrm>
            <a:off x="228600" y="1664732"/>
            <a:ext cx="42957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b="1" dirty="0"/>
              <a:t>Stopping early </a:t>
            </a:r>
            <a:r>
              <a:rPr lang="en-US" dirty="0"/>
              <a:t>: aka Pre-pruning the tree</a:t>
            </a:r>
          </a:p>
          <a:p>
            <a:r>
              <a:rPr lang="en-US" b="1" dirty="0"/>
              <a:t>1.</a:t>
            </a:r>
            <a:r>
              <a:rPr lang="en-US" dirty="0"/>
              <a:t> </a:t>
            </a:r>
            <a:r>
              <a:rPr lang="en-US" b="1" dirty="0"/>
              <a:t>Limit the Tree Depth</a:t>
            </a:r>
          </a:p>
          <a:p>
            <a:r>
              <a:rPr lang="en-US" dirty="0"/>
              <a:t>• We can use cross validation to detect the point where the</a:t>
            </a:r>
            <a:r>
              <a:rPr lang="tr-TR" dirty="0"/>
              <a:t> </a:t>
            </a:r>
            <a:r>
              <a:rPr lang="en-US" dirty="0"/>
              <a:t>validation error is minimum with respect to the model</a:t>
            </a:r>
            <a:r>
              <a:rPr lang="tr-TR" dirty="0"/>
              <a:t> </a:t>
            </a:r>
            <a:r>
              <a:rPr lang="de-DE" dirty="0"/>
              <a:t>complexity </a:t>
            </a:r>
            <a:endParaRPr lang="tr-TR" dirty="0"/>
          </a:p>
          <a:p>
            <a:r>
              <a:rPr lang="de-DE" dirty="0"/>
              <a:t>(max tree depth)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39AEC-3853-45C8-B2C7-8EF57F094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1718369"/>
            <a:ext cx="4391025" cy="1924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ADF351-9FE8-4193-AA15-F7C064F64C33}"/>
              </a:ext>
            </a:extLst>
          </p:cNvPr>
          <p:cNvSpPr/>
          <p:nvPr/>
        </p:nvSpPr>
        <p:spPr>
          <a:xfrm>
            <a:off x="228600" y="3696056"/>
            <a:ext cx="464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2. Use Statistical Significance</a:t>
            </a:r>
          </a:p>
          <a:p>
            <a:r>
              <a:rPr lang="en-US" dirty="0"/>
              <a:t>• Keep splitting until splitting further doesn’t improve the</a:t>
            </a:r>
            <a:r>
              <a:rPr lang="tr-TR" dirty="0"/>
              <a:t> </a:t>
            </a:r>
            <a:r>
              <a:rPr lang="de-DE" dirty="0"/>
              <a:t>accuracy</a:t>
            </a:r>
            <a:endParaRPr lang="tr-TR" dirty="0"/>
          </a:p>
          <a:p>
            <a:r>
              <a:rPr lang="de-DE" dirty="0"/>
              <a:t>Use a threshold </a:t>
            </a:r>
            <a:r>
              <a:rPr lang="el-GR" dirty="0"/>
              <a:t>ε :</a:t>
            </a:r>
          </a:p>
          <a:p>
            <a:r>
              <a:rPr lang="de-DE" dirty="0"/>
              <a:t>Stop if the error</a:t>
            </a:r>
            <a:r>
              <a:rPr lang="tr-TR" dirty="0"/>
              <a:t> </a:t>
            </a:r>
            <a:r>
              <a:rPr lang="de-DE" dirty="0"/>
              <a:t>does not improve</a:t>
            </a:r>
            <a:r>
              <a:rPr lang="tr-TR" dirty="0"/>
              <a:t> </a:t>
            </a:r>
            <a:r>
              <a:rPr lang="de-DE" dirty="0"/>
              <a:t>more than, say 1%</a:t>
            </a:r>
            <a:r>
              <a:rPr lang="tr-TR" dirty="0"/>
              <a:t> </a:t>
            </a:r>
            <a:r>
              <a:rPr lang="el-GR" dirty="0"/>
              <a:t>(ε=0.1)</a:t>
            </a:r>
            <a:endParaRPr lang="tr-TR" dirty="0"/>
          </a:p>
          <a:p>
            <a:r>
              <a:rPr lang="en-US" dirty="0"/>
              <a:t>• Limit </a:t>
            </a:r>
            <a:r>
              <a:rPr lang="en-US" b="1" dirty="0"/>
              <a:t>the Number of Data Points in a Node:</a:t>
            </a:r>
            <a:endParaRPr lang="tr-TR" b="1" dirty="0"/>
          </a:p>
          <a:p>
            <a:r>
              <a:rPr lang="en-US" dirty="0"/>
              <a:t>Stop if the number of instances</a:t>
            </a:r>
            <a:r>
              <a:rPr lang="tr-TR" dirty="0"/>
              <a:t> </a:t>
            </a:r>
            <a:r>
              <a:rPr lang="en-US" dirty="0"/>
              <a:t>in a node </a:t>
            </a:r>
            <a:r>
              <a:rPr lang="tr-TR" dirty="0"/>
              <a:t> </a:t>
            </a:r>
            <a:r>
              <a:rPr lang="en-US" dirty="0"/>
              <a:t>becomes too small</a:t>
            </a:r>
            <a:r>
              <a:rPr lang="tr-TR" dirty="0"/>
              <a:t> </a:t>
            </a:r>
            <a:r>
              <a:rPr lang="en-US" dirty="0"/>
              <a:t>(when &lt; </a:t>
            </a:r>
            <a:r>
              <a:rPr lang="en-US" dirty="0" err="1"/>
              <a:t>Nmin</a:t>
            </a:r>
            <a:r>
              <a:rPr lang="en-US" dirty="0"/>
              <a:t>=10 to 100 depending</a:t>
            </a:r>
            <a:r>
              <a:rPr lang="tr-TR" dirty="0"/>
              <a:t> </a:t>
            </a:r>
            <a:r>
              <a:rPr lang="en-US" dirty="0"/>
              <a:t>on the size of the data set)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1372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0A4CD-CD93-4006-A871-04998DF13EB2}"/>
              </a:ext>
            </a:extLst>
          </p:cNvPr>
          <p:cNvSpPr/>
          <p:nvPr/>
        </p:nvSpPr>
        <p:spPr>
          <a:xfrm>
            <a:off x="263236" y="1295400"/>
            <a:ext cx="84615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• Pros</a:t>
            </a:r>
          </a:p>
          <a:p>
            <a:r>
              <a:rPr lang="en-US" sz="1600" dirty="0"/>
              <a:t>– Observable, easy to understand &amp; interpret (white box)</a:t>
            </a:r>
          </a:p>
          <a:p>
            <a:r>
              <a:rPr lang="en-US" sz="1600" dirty="0"/>
              <a:t>– Compact (#nodes &lt;&lt; D after pruning) and fast classification (O(depth))</a:t>
            </a:r>
          </a:p>
          <a:p>
            <a:r>
              <a:rPr lang="de-DE" sz="1600" dirty="0"/>
              <a:t>– Requires little data preparation</a:t>
            </a:r>
          </a:p>
          <a:p>
            <a:r>
              <a:rPr lang="en-US" sz="1600" dirty="0"/>
              <a:t>– Able to handle both categorical &amp; numerical data</a:t>
            </a:r>
          </a:p>
          <a:p>
            <a:r>
              <a:rPr lang="en-US" sz="1600" dirty="0"/>
              <a:t>– Fast, robust and computationally cheap</a:t>
            </a:r>
          </a:p>
          <a:p>
            <a:r>
              <a:rPr lang="de-DE" sz="1600" dirty="0"/>
              <a:t>– Tolerance to irrelevant features</a:t>
            </a:r>
          </a:p>
          <a:p>
            <a:r>
              <a:rPr lang="en-US" sz="1600" dirty="0"/>
              <a:t>– Some tolerance to correlational inputs</a:t>
            </a:r>
          </a:p>
          <a:p>
            <a:r>
              <a:rPr lang="en-US" sz="1600" dirty="0"/>
              <a:t>– Performs well with large datasets (but generally poorly with many</a:t>
            </a:r>
            <a:r>
              <a:rPr lang="tr-TR" sz="1600" dirty="0"/>
              <a:t> </a:t>
            </a:r>
            <a:r>
              <a:rPr lang="en-US" sz="1600" dirty="0"/>
              <a:t>classes &amp; small data – will yield interesting info even for small datasets)</a:t>
            </a:r>
          </a:p>
          <a:p>
            <a:r>
              <a:rPr lang="en-US" sz="1600" dirty="0"/>
              <a:t>– Ability to deal with noisy or incomplete (missing) data</a:t>
            </a:r>
          </a:p>
          <a:p>
            <a:r>
              <a:rPr lang="en-US" sz="1600" dirty="0"/>
              <a:t>– Outliers or linearly inseparable data are no problem</a:t>
            </a:r>
            <a:endParaRPr lang="tr-TR" sz="1600" dirty="0"/>
          </a:p>
          <a:p>
            <a:endParaRPr lang="en-US" sz="1600" dirty="0"/>
          </a:p>
          <a:p>
            <a:r>
              <a:rPr lang="de-DE" b="1" dirty="0"/>
              <a:t>• Cons</a:t>
            </a:r>
          </a:p>
          <a:p>
            <a:r>
              <a:rPr lang="en-US" sz="1600" dirty="0"/>
              <a:t>– Greedy (may not find the best tree)</a:t>
            </a:r>
          </a:p>
          <a:p>
            <a:r>
              <a:rPr lang="en-US" sz="1600" dirty="0"/>
              <a:t>– Complex trees are hard to interpret</a:t>
            </a:r>
          </a:p>
          <a:p>
            <a:r>
              <a:rPr lang="en-US" sz="1600" dirty="0"/>
              <a:t>– Can create over-complex trees that don’t generalize well from the</a:t>
            </a:r>
            <a:r>
              <a:rPr lang="tr-TR" sz="1600" dirty="0"/>
              <a:t> </a:t>
            </a:r>
            <a:r>
              <a:rPr lang="en-US" sz="1600" dirty="0"/>
              <a:t>training data </a:t>
            </a:r>
            <a:endParaRPr lang="tr-TR" sz="1600" dirty="0"/>
          </a:p>
          <a:p>
            <a:r>
              <a:rPr lang="en-US" sz="1600" dirty="0"/>
              <a:t>(can easily overfit – low bias/high variance)</a:t>
            </a:r>
          </a:p>
          <a:p>
            <a:r>
              <a:rPr lang="en-US" sz="1600" dirty="0"/>
              <a:t>– Relatively less predictive in many cases (unbalanced data leads to biased</a:t>
            </a:r>
            <a:r>
              <a:rPr lang="tr-TR" sz="1600" dirty="0"/>
              <a:t> </a:t>
            </a:r>
            <a:r>
              <a:rPr lang="de-DE" sz="1600" dirty="0"/>
              <a:t>trees)</a:t>
            </a:r>
          </a:p>
          <a:p>
            <a:r>
              <a:rPr lang="en-US" sz="1600" dirty="0"/>
              <a:t>– Cannot work on linear combinations of features</a:t>
            </a:r>
          </a:p>
          <a:p>
            <a:r>
              <a:rPr lang="en-US" sz="1600" dirty="0"/>
              <a:t>– Non-rectangular regions are not treated well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83738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3F841-F428-483E-9C8F-DCE235E6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349109"/>
            <a:ext cx="7391400" cy="514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65876-E289-40D2-86B4-7E6A0332F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323551"/>
            <a:ext cx="7543800" cy="53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5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E76AD1-AE61-4202-B38D-3C5DD3DAA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3853"/>
            <a:ext cx="7467600" cy="51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9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8626B6-BF1F-4BC2-AF6F-EEF47CA37309}"/>
              </a:ext>
            </a:extLst>
          </p:cNvPr>
          <p:cNvSpPr/>
          <p:nvPr/>
        </p:nvSpPr>
        <p:spPr>
          <a:xfrm>
            <a:off x="304800" y="1859339"/>
            <a:ext cx="8613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• Learning method: Supervised learning</a:t>
            </a:r>
            <a:endParaRPr lang="tr-TR" dirty="0"/>
          </a:p>
          <a:p>
            <a:endParaRPr lang="de-DE" dirty="0"/>
          </a:p>
          <a:p>
            <a:r>
              <a:rPr lang="en-US" dirty="0"/>
              <a:t>• </a:t>
            </a:r>
            <a:r>
              <a:rPr lang="tr-TR" dirty="0"/>
              <a:t>(*)</a:t>
            </a:r>
            <a:r>
              <a:rPr lang="en-US" dirty="0"/>
              <a:t>Types of DTs: ID3, C4.5, C5.0, CHAID, CART</a:t>
            </a:r>
            <a:endParaRPr lang="tr-TR" dirty="0"/>
          </a:p>
          <a:p>
            <a:endParaRPr lang="en-US" dirty="0"/>
          </a:p>
          <a:p>
            <a:r>
              <a:rPr lang="en-US" dirty="0"/>
              <a:t>• Handling of mixed data types: Yes</a:t>
            </a:r>
            <a:r>
              <a:rPr lang="tr-TR" dirty="0"/>
              <a:t> </a:t>
            </a:r>
          </a:p>
          <a:p>
            <a:endParaRPr lang="en-US" dirty="0"/>
          </a:p>
          <a:p>
            <a:r>
              <a:rPr lang="en-US" dirty="0"/>
              <a:t>• Requires linearly separable data? No</a:t>
            </a:r>
            <a:endParaRPr lang="tr-TR" dirty="0"/>
          </a:p>
          <a:p>
            <a:endParaRPr lang="en-US" dirty="0"/>
          </a:p>
          <a:p>
            <a:r>
              <a:rPr lang="en-US" dirty="0"/>
              <a:t>• Classification ability: Binary and Multi-class</a:t>
            </a:r>
            <a:endParaRPr lang="tr-TR" dirty="0"/>
          </a:p>
          <a:p>
            <a:endParaRPr lang="de-DE" dirty="0"/>
          </a:p>
          <a:p>
            <a:r>
              <a:rPr lang="en-US" dirty="0"/>
              <a:t>• Ability for online classification: Yes</a:t>
            </a:r>
            <a:endParaRPr lang="tr-TR" dirty="0"/>
          </a:p>
          <a:p>
            <a:endParaRPr lang="en-US" dirty="0"/>
          </a:p>
          <a:p>
            <a:r>
              <a:rPr lang="de-DE" dirty="0"/>
              <a:t>• Interpretability: High (white-box)</a:t>
            </a:r>
            <a:endParaRPr lang="tr-TR" dirty="0"/>
          </a:p>
          <a:p>
            <a:endParaRPr lang="de-DE" dirty="0"/>
          </a:p>
          <a:p>
            <a:r>
              <a:rPr lang="en-US" dirty="0"/>
              <a:t>• When to consider: Medical diagnosis, text</a:t>
            </a:r>
            <a:r>
              <a:rPr lang="tr-TR" dirty="0"/>
              <a:t> </a:t>
            </a:r>
            <a:r>
              <a:rPr lang="de-DE" dirty="0"/>
              <a:t>classification, credit risk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76FB70-C790-4D78-A713-721562A27308}"/>
              </a:ext>
            </a:extLst>
          </p:cNvPr>
          <p:cNvSpPr/>
          <p:nvPr/>
        </p:nvSpPr>
        <p:spPr>
          <a:xfrm>
            <a:off x="228600" y="1316504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9770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78FDE-8AA7-4F10-8153-138A3C59AA34}"/>
              </a:ext>
            </a:extLst>
          </p:cNvPr>
          <p:cNvSpPr/>
          <p:nvPr/>
        </p:nvSpPr>
        <p:spPr>
          <a:xfrm>
            <a:off x="242455" y="1305341"/>
            <a:ext cx="86762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• ID3</a:t>
            </a:r>
          </a:p>
          <a:p>
            <a:r>
              <a:rPr lang="en-US" dirty="0"/>
              <a:t>– Simple, created by R. Quinlan (1986)</a:t>
            </a:r>
          </a:p>
          <a:p>
            <a:r>
              <a:rPr lang="en-US" dirty="0"/>
              <a:t>– Doesn’t handle missing values &amp; susceptible to outliers</a:t>
            </a:r>
          </a:p>
          <a:p>
            <a:r>
              <a:rPr lang="en-US" dirty="0"/>
              <a:t>– Doesn’t handle numerical features (categorical only)</a:t>
            </a:r>
          </a:p>
          <a:p>
            <a:r>
              <a:rPr lang="de-DE" dirty="0"/>
              <a:t>– Selection criterion: Entropy-based “Information Gain”</a:t>
            </a:r>
            <a:endParaRPr lang="tr-TR" dirty="0"/>
          </a:p>
          <a:p>
            <a:endParaRPr lang="de-DE" dirty="0"/>
          </a:p>
          <a:p>
            <a:r>
              <a:rPr lang="de-DE" dirty="0"/>
              <a:t>• C4.5 (improved ID3)</a:t>
            </a:r>
          </a:p>
          <a:p>
            <a:r>
              <a:rPr lang="en-US" dirty="0"/>
              <a:t>– Ability to handle numerical and categorical data</a:t>
            </a:r>
          </a:p>
          <a:p>
            <a:r>
              <a:rPr lang="en-US" dirty="0"/>
              <a:t>– Handles missing data but susceptible to outliers</a:t>
            </a:r>
          </a:p>
          <a:p>
            <a:r>
              <a:rPr lang="de-DE" dirty="0"/>
              <a:t>– Selection criterion: Entropy-based “Information Gain”</a:t>
            </a:r>
            <a:endParaRPr lang="tr-TR" dirty="0"/>
          </a:p>
          <a:p>
            <a:endParaRPr lang="de-DE" dirty="0"/>
          </a:p>
          <a:p>
            <a:r>
              <a:rPr lang="en-US" dirty="0"/>
              <a:t>• CART (Classification and Regression Trees)</a:t>
            </a:r>
          </a:p>
          <a:p>
            <a:r>
              <a:rPr lang="en-US" dirty="0"/>
              <a:t>– Creates a binary tree (decision nodes have exactly two</a:t>
            </a:r>
            <a:r>
              <a:rPr lang="tr-TR" dirty="0"/>
              <a:t> </a:t>
            </a:r>
            <a:r>
              <a:rPr lang="de-DE" dirty="0"/>
              <a:t>branches)</a:t>
            </a:r>
          </a:p>
          <a:p>
            <a:r>
              <a:rPr lang="en-US" dirty="0"/>
              <a:t>– Handles both categorical &amp; numerical features</a:t>
            </a:r>
          </a:p>
          <a:p>
            <a:r>
              <a:rPr lang="en-US" dirty="0"/>
              <a:t>– Handles outliers and missing values</a:t>
            </a:r>
          </a:p>
          <a:p>
            <a:r>
              <a:rPr lang="de-DE" dirty="0"/>
              <a:t>– Selection criterion: “Gini index (impurity)”</a:t>
            </a:r>
          </a:p>
        </p:txBody>
      </p:sp>
    </p:spTree>
    <p:extLst>
      <p:ext uri="{BB962C8B-B14F-4D97-AF65-F5344CB8AC3E}">
        <p14:creationId xmlns:p14="http://schemas.microsoft.com/office/powerpoint/2010/main" val="190098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F0C21A-1751-4C48-9EFC-921411D6962D}"/>
              </a:ext>
            </a:extLst>
          </p:cNvPr>
          <p:cNvSpPr/>
          <p:nvPr/>
        </p:nvSpPr>
        <p:spPr>
          <a:xfrm>
            <a:off x="228600" y="1295400"/>
            <a:ext cx="3153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Algorithm (divide-and-conquer)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A6E45E-CAD3-43B6-A948-EDA81F170B36}"/>
              </a:ext>
            </a:extLst>
          </p:cNvPr>
          <p:cNvSpPr/>
          <p:nvPr/>
        </p:nvSpPr>
        <p:spPr>
          <a:xfrm>
            <a:off x="228600" y="1981200"/>
            <a:ext cx="86901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 </a:t>
            </a:r>
            <a:r>
              <a:rPr lang="en-US" dirty="0">
                <a:solidFill>
                  <a:srgbClr val="000000"/>
                </a:solidFill>
              </a:rPr>
              <a:t>Start at the root (with all training examples)</a:t>
            </a:r>
          </a:p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>
                <a:solidFill>
                  <a:srgbClr val="000000"/>
                </a:solidFill>
              </a:rPr>
              <a:t>Select an attribute that best separates the classes</a:t>
            </a:r>
          </a:p>
          <a:p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>
                <a:solidFill>
                  <a:srgbClr val="000000"/>
                </a:solidFill>
              </a:rPr>
              <a:t>Split it into subsets (child nodes)</a:t>
            </a:r>
          </a:p>
          <a:p>
            <a:r>
              <a:rPr lang="en-US" dirty="0">
                <a:solidFill>
                  <a:srgbClr val="000000"/>
                </a:solidFill>
              </a:rPr>
              <a:t>– If the attribute value is categorical:</a:t>
            </a:r>
          </a:p>
          <a:p>
            <a:r>
              <a:rPr lang="tr-TR" dirty="0">
                <a:solidFill>
                  <a:srgbClr val="000000"/>
                </a:solidFill>
              </a:rPr>
              <a:t>	</a:t>
            </a:r>
            <a:r>
              <a:rPr lang="de-DE" dirty="0">
                <a:solidFill>
                  <a:srgbClr val="000000"/>
                </a:solidFill>
              </a:rPr>
              <a:t>=&gt; select category(ies)</a:t>
            </a:r>
          </a:p>
          <a:p>
            <a:r>
              <a:rPr lang="en-US" dirty="0">
                <a:solidFill>
                  <a:srgbClr val="000000"/>
                </a:solidFill>
              </a:rPr>
              <a:t>– If the attribute is numerical:</a:t>
            </a:r>
          </a:p>
          <a:p>
            <a:r>
              <a:rPr lang="tr-TR" dirty="0">
                <a:solidFill>
                  <a:srgbClr val="000000"/>
                </a:solidFill>
              </a:rPr>
              <a:t>	</a:t>
            </a:r>
            <a:r>
              <a:rPr lang="de-DE" dirty="0">
                <a:solidFill>
                  <a:srgbClr val="000000"/>
                </a:solidFill>
              </a:rPr>
              <a:t>=&gt; select a threshold</a:t>
            </a:r>
          </a:p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>
                <a:solidFill>
                  <a:srgbClr val="000000"/>
                </a:solidFill>
              </a:rPr>
              <a:t>Are they pure (all samples from the same class)?</a:t>
            </a:r>
          </a:p>
          <a:p>
            <a:r>
              <a:rPr lang="en-US" dirty="0">
                <a:solidFill>
                  <a:srgbClr val="000000"/>
                </a:solidFill>
              </a:rPr>
              <a:t>– If yes: stop (training set is perfectly classified)</a:t>
            </a:r>
          </a:p>
          <a:p>
            <a:r>
              <a:rPr lang="en-US" dirty="0">
                <a:solidFill>
                  <a:srgbClr val="000000"/>
                </a:solidFill>
              </a:rPr>
              <a:t>– If no: select an attribute and split further, go to (3)</a:t>
            </a:r>
            <a:endParaRPr lang="tr-TR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Classification: When you have a new data point, start at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the root and traverse down the tree to get to the subset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this new data point belongs to</a:t>
            </a:r>
            <a:r>
              <a:rPr lang="tr-TR" dirty="0">
                <a:solidFill>
                  <a:srgbClr val="000000"/>
                </a:solidFill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31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556B232-9F89-4083-B3BB-DDC8E5903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Autofit/>
          </a:bodyPr>
          <a:lstStyle/>
          <a:p>
            <a:r>
              <a:rPr lang="tr-TR" sz="2800" dirty="0"/>
              <a:t>DECISION TREES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6BA09D-7B9A-426F-B570-36EDE82A6469}"/>
              </a:ext>
            </a:extLst>
          </p:cNvPr>
          <p:cNvSpPr/>
          <p:nvPr/>
        </p:nvSpPr>
        <p:spPr>
          <a:xfrm>
            <a:off x="228600" y="1828167"/>
            <a:ext cx="86901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– Which feature to start with at the root (optimization on</a:t>
            </a:r>
            <a:r>
              <a:rPr lang="tr-TR" dirty="0"/>
              <a:t> </a:t>
            </a:r>
            <a:r>
              <a:rPr lang="de-DE" dirty="0"/>
              <a:t>the attribute to pick)?</a:t>
            </a:r>
          </a:p>
          <a:p>
            <a:r>
              <a:rPr lang="tr-TR" dirty="0"/>
              <a:t>	</a:t>
            </a:r>
            <a:r>
              <a:rPr lang="en-US" dirty="0"/>
              <a:t>• e.g. [income] or [debt]</a:t>
            </a:r>
            <a:endParaRPr lang="tr-TR" dirty="0"/>
          </a:p>
          <a:p>
            <a:endParaRPr lang="en-US" dirty="0"/>
          </a:p>
          <a:p>
            <a:r>
              <a:rPr lang="en-US" dirty="0"/>
              <a:t>– Where to split the attribute from (break point for</a:t>
            </a:r>
            <a:r>
              <a:rPr lang="tr-TR" dirty="0"/>
              <a:t> </a:t>
            </a:r>
            <a:r>
              <a:rPr lang="de-DE" dirty="0"/>
              <a:t>continuous attributes)?</a:t>
            </a:r>
          </a:p>
          <a:p>
            <a:r>
              <a:rPr lang="tr-TR" dirty="0"/>
              <a:t>	</a:t>
            </a:r>
            <a:r>
              <a:rPr lang="de-DE" dirty="0"/>
              <a:t>• income &gt; xx?, debt &gt; xx?</a:t>
            </a:r>
            <a:endParaRPr lang="tr-TR" dirty="0"/>
          </a:p>
          <a:p>
            <a:endParaRPr lang="de-DE" dirty="0"/>
          </a:p>
          <a:p>
            <a:r>
              <a:rPr lang="en-US" dirty="0"/>
              <a:t>– Sequence of other attributes down the tree</a:t>
            </a:r>
            <a:endParaRPr lang="tr-TR" dirty="0"/>
          </a:p>
          <a:p>
            <a:endParaRPr lang="en-US" dirty="0"/>
          </a:p>
          <a:p>
            <a:r>
              <a:rPr lang="en-US" dirty="0"/>
              <a:t>– When to stop branching further?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F276B-EFE3-43BF-8BB7-2D5855543F17}"/>
              </a:ext>
            </a:extLst>
          </p:cNvPr>
          <p:cNvSpPr/>
          <p:nvPr/>
        </p:nvSpPr>
        <p:spPr>
          <a:xfrm>
            <a:off x="228600" y="13165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3674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1661</Words>
  <Application>Microsoft Office PowerPoint</Application>
  <PresentationFormat>On-screen Show (4:3)</PresentationFormat>
  <Paragraphs>223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CIDFont+F1</vt:lpstr>
      <vt:lpstr>CIDFont+F2</vt:lpstr>
      <vt:lpstr>CIDFont+F5</vt:lpstr>
      <vt:lpstr>Impact</vt:lpstr>
      <vt:lpstr>Times New Roman</vt:lpstr>
      <vt:lpstr>Wingdings</vt:lpstr>
      <vt:lpstr>NewsPrint</vt:lpstr>
      <vt:lpstr>Custom Design</vt:lpstr>
      <vt:lpstr>PowerPoint Presentation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hdemirtas</dc:creator>
  <cp:lastModifiedBy>Cumhur Baştürk</cp:lastModifiedBy>
  <cp:revision>218</cp:revision>
  <dcterms:created xsi:type="dcterms:W3CDTF">2020-11-02T06:45:19Z</dcterms:created>
  <dcterms:modified xsi:type="dcterms:W3CDTF">2021-04-12T11:53:44Z</dcterms:modified>
</cp:coreProperties>
</file>