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259" r:id="rId5"/>
    <p:sldId id="287" r:id="rId6"/>
    <p:sldId id="291" r:id="rId7"/>
    <p:sldId id="274" r:id="rId8"/>
    <p:sldId id="275" r:id="rId9"/>
    <p:sldId id="276" r:id="rId10"/>
    <p:sldId id="277" r:id="rId11"/>
    <p:sldId id="278" r:id="rId12"/>
    <p:sldId id="279" r:id="rId13"/>
    <p:sldId id="288" r:id="rId14"/>
    <p:sldId id="290" r:id="rId15"/>
    <p:sldId id="262" r:id="rId16"/>
    <p:sldId id="281" r:id="rId17"/>
    <p:sldId id="283" r:id="rId18"/>
    <p:sldId id="284" r:id="rId19"/>
    <p:sldId id="285" r:id="rId20"/>
    <p:sldId id="292" r:id="rId21"/>
    <p:sldId id="282" r:id="rId22"/>
    <p:sldId id="286" r:id="rId23"/>
    <p:sldId id="293" r:id="rId24"/>
    <p:sldId id="294" r:id="rId25"/>
    <p:sldId id="297" r:id="rId26"/>
    <p:sldId id="298" r:id="rId27"/>
    <p:sldId id="299" r:id="rId28"/>
    <p:sldId id="266" r:id="rId29"/>
    <p:sldId id="263" r:id="rId30"/>
    <p:sldId id="272" r:id="rId31"/>
    <p:sldId id="300" r:id="rId32"/>
    <p:sldId id="271" r:id="rId33"/>
    <p:sldId id="289" r:id="rId34"/>
  </p:sldIdLst>
  <p:sldSz cx="9144000" cy="5143500" type="screen16x9"/>
  <p:notesSz cx="6858000" cy="914400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3" orient="horz" pos="2913" userDrawn="1">
          <p15:clr>
            <a:srgbClr val="A4A3A4"/>
          </p15:clr>
        </p15:guide>
        <p15:guide id="4" pos="5511" userDrawn="1">
          <p15:clr>
            <a:srgbClr val="A4A3A4"/>
          </p15:clr>
        </p15:guide>
        <p15:guide id="5" orient="horz" pos="1847" userDrawn="1">
          <p15:clr>
            <a:srgbClr val="A4A3A4"/>
          </p15:clr>
        </p15:guide>
        <p15:guide id="6" orient="horz" pos="1756" userDrawn="1">
          <p15:clr>
            <a:srgbClr val="A4A3A4"/>
          </p15:clr>
        </p15:guide>
        <p15:guide id="7" orient="horz" pos="713" userDrawn="1">
          <p15:clr>
            <a:srgbClr val="A4A3A4"/>
          </p15:clr>
        </p15:guide>
        <p15:guide id="8" pos="249" userDrawn="1">
          <p15:clr>
            <a:srgbClr val="A4A3A4"/>
          </p15:clr>
        </p15:guide>
        <p15:guide id="9" pos="1950" userDrawn="1">
          <p15:clr>
            <a:srgbClr val="A4A3A4"/>
          </p15:clr>
        </p15:guide>
        <p15:guide id="10" pos="2041" userDrawn="1">
          <p15:clr>
            <a:srgbClr val="A4A3A4"/>
          </p15:clr>
        </p15:guide>
        <p15:guide id="11" pos="3719" userDrawn="1">
          <p15:clr>
            <a:srgbClr val="A4A3A4"/>
          </p15:clr>
        </p15:guide>
        <p15:guide id="13" pos="38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99CC"/>
    <a:srgbClr val="7F7F7F"/>
    <a:srgbClr val="7A7A7A"/>
    <a:srgbClr val="9898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43" autoAdjust="0"/>
    <p:restoredTop sz="82596" autoAdjust="0"/>
  </p:normalViewPr>
  <p:slideViewPr>
    <p:cSldViewPr snapToGrid="0" showGuides="1">
      <p:cViewPr>
        <p:scale>
          <a:sx n="125" d="100"/>
          <a:sy n="125" d="100"/>
        </p:scale>
        <p:origin x="-1140" y="-72"/>
      </p:cViewPr>
      <p:guideLst>
        <p:guide orient="horz" pos="2913"/>
        <p:guide orient="horz" pos="1847"/>
        <p:guide orient="horz" pos="1756"/>
        <p:guide orient="horz" pos="713"/>
        <p:guide pos="5511"/>
        <p:guide pos="249"/>
        <p:guide pos="1950"/>
        <p:guide pos="2041"/>
        <p:guide pos="3719"/>
        <p:guide pos="381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7" d="100"/>
          <a:sy n="67" d="100"/>
        </p:scale>
        <p:origin x="277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6764A8-B865-4D59-95A3-6EAA0893340B}" type="datetimeFigureOut">
              <a:rPr lang="de-DE" smtClean="0"/>
              <a:t>28.08.2018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AFA1A-4A70-4187-9F10-A5D38AC5D3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7261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76F25-186E-49E3-91EA-3FB9D34A9F77}" type="datetimeFigureOut">
              <a:rPr lang="de-DE" smtClean="0"/>
              <a:t>28.08.2018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E8717-C7C3-44D8-90E9-AAA5AE1C5F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4872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3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GB" dirty="0" smtClean="0"/>
              <a:t>Take some data</a:t>
            </a:r>
          </a:p>
          <a:p>
            <a:endParaRPr lang="en-GB" dirty="0" smtClean="0"/>
          </a:p>
          <a:p>
            <a:pPr marL="171450" indent="-171450">
              <a:buFont typeface="Arial" charset="0"/>
              <a:buChar char="•"/>
            </a:pPr>
            <a:r>
              <a:rPr lang="en-GB" dirty="0" smtClean="0"/>
              <a:t>Filter</a:t>
            </a:r>
            <a:r>
              <a:rPr lang="en-GB" baseline="0" dirty="0" smtClean="0"/>
              <a:t>, to f</a:t>
            </a:r>
            <a:r>
              <a:rPr lang="en-GB" dirty="0" smtClean="0"/>
              <a:t>ind</a:t>
            </a:r>
            <a:r>
              <a:rPr lang="en-GB" baseline="0" dirty="0" smtClean="0"/>
              <a:t> the data that meets some condition</a:t>
            </a:r>
          </a:p>
          <a:p>
            <a:endParaRPr lang="en-GB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GB" baseline="0" dirty="0" smtClean="0"/>
              <a:t>Perform a reduction on that set of data (also know as aggregation)</a:t>
            </a:r>
          </a:p>
          <a:p>
            <a:pPr marL="171450" indent="-171450">
              <a:buFont typeface="Arial" charset="0"/>
              <a:buChar char="•"/>
            </a:pPr>
            <a:endParaRPr lang="en-GB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GB" baseline="0" dirty="0" smtClean="0"/>
              <a:t>Do something with the data</a:t>
            </a:r>
          </a:p>
          <a:p>
            <a:pPr marL="171450" indent="-171450">
              <a:buFont typeface="Arial" charset="0"/>
              <a:buChar char="•"/>
            </a:pPr>
            <a:endParaRPr lang="en-GB" baseline="0" dirty="0" smtClean="0"/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000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Starting with the first part of the problem...</a:t>
            </a:r>
            <a:r>
              <a:rPr lang="en-GB" baseline="0" dirty="0" smtClean="0"/>
              <a:t> The data.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There are several sources of data in </a:t>
            </a:r>
            <a:r>
              <a:rPr lang="en-GB" baseline="0" dirty="0" err="1" smtClean="0"/>
              <a:t>Apama</a:t>
            </a:r>
            <a:r>
              <a:rPr lang="en-GB" baseline="0" dirty="0" smtClean="0"/>
              <a:t>...</a:t>
            </a:r>
          </a:p>
          <a:p>
            <a:endParaRPr lang="en-GB" baseline="0" dirty="0" smtClean="0"/>
          </a:p>
          <a:p>
            <a:r>
              <a:rPr lang="en-GB" baseline="0" dirty="0" smtClean="0"/>
              <a:t>Ones that we might consider are: sequences, channels</a:t>
            </a:r>
            <a:r>
              <a:rPr lang="en-GB" baseline="0" smtClean="0"/>
              <a:t>, streams, </a:t>
            </a:r>
            <a:r>
              <a:rPr lang="en-GB" baseline="0" dirty="0" smtClean="0"/>
              <a:t>iterators and clock ticks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46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9536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G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851"/>
          <a:stretch/>
        </p:blipFill>
        <p:spPr>
          <a:xfrm>
            <a:off x="580571" y="0"/>
            <a:ext cx="8563429" cy="51435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2362199" y="0"/>
            <a:ext cx="4632961" cy="514349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 smtClean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4003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/>
              <a:t>Second line headline copy here</a:t>
            </a: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3132" y="4960856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7" name="Freeform 12"/>
          <p:cNvSpPr>
            <a:spLocks noEditPoints="1"/>
          </p:cNvSpPr>
          <p:nvPr userDrawn="1">
            <p:custDataLst>
              <p:tags r:id="rId1"/>
            </p:custDataLst>
          </p:nvPr>
        </p:nvSpPr>
        <p:spPr bwMode="auto">
          <a:xfrm>
            <a:off x="404744" y="456406"/>
            <a:ext cx="2646363" cy="414338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2932113"/>
            <a:ext cx="2828925" cy="11979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16"/>
              </a:spcBef>
              <a:buNone/>
              <a:defRPr sz="12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</a:p>
          <a:p>
            <a:pPr lvl="0"/>
            <a:r>
              <a:rPr lang="en-US" dirty="0" smtClean="0"/>
              <a:t>Presenter Title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396861" y="1353082"/>
            <a:ext cx="5220000" cy="432000"/>
          </a:xfrm>
        </p:spPr>
        <p:txBody>
          <a:bodyPr/>
          <a:lstStyle>
            <a:lvl1pPr>
              <a:lnSpc>
                <a:spcPts val="3000"/>
              </a:lnSpc>
              <a:defRPr sz="2800"/>
            </a:lvl1pPr>
          </a:lstStyle>
          <a:p>
            <a:r>
              <a:rPr lang="de-DE" dirty="0" smtClean="0"/>
              <a:t>SAMPLE HEADLINE</a:t>
            </a:r>
            <a:endParaRPr lang="en-GB" dirty="0"/>
          </a:p>
        </p:txBody>
      </p:sp>
      <p:sp>
        <p:nvSpPr>
          <p:cNvPr id="2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782877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 smtClean="0"/>
              <a:t>SECOND LINE HEADLINE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7737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Divider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4773613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2067671" y="0"/>
            <a:ext cx="5341620" cy="489204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 smtClean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1" y="0"/>
            <a:ext cx="2067671" cy="4892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 smtClean="0">
              <a:solidFill>
                <a:schemeClr val="bg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3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402716"/>
            <a:ext cx="5220000" cy="432000"/>
          </a:xfrm>
        </p:spPr>
        <p:txBody>
          <a:bodyPr anchor="b"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de-DE" dirty="0" smtClean="0"/>
              <a:t>Click to edit </a:t>
            </a:r>
            <a:r>
              <a:rPr lang="de-DE" dirty="0" err="1" smtClean="0"/>
              <a:t>master</a:t>
            </a:r>
            <a:r>
              <a:rPr lang="de-DE" dirty="0" smtClean="0"/>
              <a:t> </a:t>
            </a:r>
            <a:r>
              <a:rPr lang="de-DE" dirty="0" err="1" smtClean="0"/>
              <a:t>headline</a:t>
            </a:r>
            <a:endParaRPr lang="en-GB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 smtClean="0"/>
              <a:t>SECOND LINE HEADLINE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3108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Divider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1732"/>
          <a:stretch/>
        </p:blipFill>
        <p:spPr>
          <a:xfrm>
            <a:off x="0" y="0"/>
            <a:ext cx="9144000" cy="4773613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261266" y="0"/>
            <a:ext cx="1363980" cy="4892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 smtClean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615048" y="1"/>
            <a:ext cx="7133665" cy="514349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 smtClean="0">
              <a:solidFill>
                <a:schemeClr val="bg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3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 anchor="b"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de-DE" dirty="0" smtClean="0"/>
              <a:t>Click to edit </a:t>
            </a:r>
            <a:r>
              <a:rPr lang="de-DE" dirty="0" err="1" smtClean="0"/>
              <a:t>master</a:t>
            </a:r>
            <a:r>
              <a:rPr lang="de-DE" dirty="0" smtClean="0"/>
              <a:t> </a:t>
            </a:r>
            <a:r>
              <a:rPr lang="de-DE" dirty="0" err="1" smtClean="0"/>
              <a:t>headline</a:t>
            </a:r>
            <a:endParaRPr lang="en-GB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 smtClean="0"/>
              <a:t>SECOND LINE HEADLINE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2063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Divider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803"/>
          <a:stretch/>
        </p:blipFill>
        <p:spPr>
          <a:xfrm>
            <a:off x="0" y="0"/>
            <a:ext cx="9144000" cy="4773613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303020" y="0"/>
            <a:ext cx="6941820" cy="489204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 smtClean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1363980" cy="4892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 smtClean="0">
              <a:solidFill>
                <a:schemeClr val="bg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3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 anchor="b"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de-DE" dirty="0" smtClean="0"/>
              <a:t>Click to edit </a:t>
            </a:r>
            <a:r>
              <a:rPr lang="de-DE" dirty="0" err="1" smtClean="0"/>
              <a:t>master</a:t>
            </a:r>
            <a:r>
              <a:rPr lang="de-DE" dirty="0" smtClean="0"/>
              <a:t> </a:t>
            </a:r>
            <a:r>
              <a:rPr lang="de-DE" dirty="0" err="1" smtClean="0"/>
              <a:t>headline</a:t>
            </a:r>
            <a:endParaRPr lang="en-GB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 smtClean="0"/>
              <a:t>SECOND LINE HEADLINE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1445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G - Divider Slide Colo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488731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54000">
                <a:schemeClr val="bg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 smtClean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2381" y="4770438"/>
            <a:ext cx="9144000" cy="37306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10"/>
          <p:cNvSpPr>
            <a:spLocks noEditPoints="1"/>
          </p:cNvSpPr>
          <p:nvPr/>
        </p:nvSpPr>
        <p:spPr bwMode="auto">
          <a:xfrm>
            <a:off x="7505027" y="4823729"/>
            <a:ext cx="1379396" cy="215970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11" name="TextBox 22"/>
          <p:cNvSpPr txBox="1">
            <a:spLocks noChangeArrowheads="1"/>
          </p:cNvSpPr>
          <p:nvPr/>
        </p:nvSpPr>
        <p:spPr bwMode="auto">
          <a:xfrm>
            <a:off x="395290" y="4961778"/>
            <a:ext cx="28009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714038-F777-4D6C-BF39-F3C9BE8830C2}" type="slidenum">
              <a:rPr lang="en-US" sz="60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600" dirty="0" smtClean="0">
                <a:solidFill>
                  <a:srgbClr val="038299"/>
                </a:solidFill>
                <a:latin typeface="+mn-lt"/>
                <a:cs typeface="Arial" panose="020B0604020202020204" pitchFamily="34" charset="0"/>
              </a:rPr>
              <a:t>  </a:t>
            </a: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Arial" pitchFamily="34" charset="0"/>
              </a:rPr>
              <a:t>  |</a:t>
            </a:r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Click to edit </a:t>
            </a:r>
            <a:r>
              <a:rPr lang="de-DE" dirty="0" err="1" smtClean="0"/>
              <a:t>master</a:t>
            </a:r>
            <a:r>
              <a:rPr lang="de-DE" dirty="0" smtClean="0"/>
              <a:t> </a:t>
            </a:r>
            <a:r>
              <a:rPr lang="de-DE" dirty="0" err="1" smtClean="0"/>
              <a:t>headline</a:t>
            </a:r>
            <a:endParaRPr lang="en-GB" dirty="0"/>
          </a:p>
        </p:txBody>
      </p:sp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 smtClean="0"/>
              <a:t>SECOND LINE HEADLINE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1258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G - Divider Slide Color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488731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  <a:alpha val="72000"/>
                </a:schemeClr>
              </a:gs>
              <a:gs pos="42000">
                <a:schemeClr val="bg1">
                  <a:lumMod val="85000"/>
                  <a:alpha val="90000"/>
                </a:schemeClr>
              </a:gs>
            </a:gsLst>
            <a:lin ang="135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 smtClean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2381" y="4770438"/>
            <a:ext cx="9144000" cy="37306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10"/>
          <p:cNvSpPr>
            <a:spLocks noEditPoints="1"/>
          </p:cNvSpPr>
          <p:nvPr/>
        </p:nvSpPr>
        <p:spPr bwMode="auto">
          <a:xfrm>
            <a:off x="7505027" y="4823729"/>
            <a:ext cx="1379396" cy="215970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11" name="TextBox 22"/>
          <p:cNvSpPr txBox="1">
            <a:spLocks noChangeArrowheads="1"/>
          </p:cNvSpPr>
          <p:nvPr/>
        </p:nvSpPr>
        <p:spPr bwMode="auto">
          <a:xfrm>
            <a:off x="395290" y="4961778"/>
            <a:ext cx="28009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714038-F777-4D6C-BF39-F3C9BE8830C2}" type="slidenum">
              <a:rPr lang="en-US" sz="60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600" dirty="0" smtClean="0">
                <a:solidFill>
                  <a:srgbClr val="038299"/>
                </a:solidFill>
                <a:latin typeface="+mn-lt"/>
                <a:cs typeface="Arial" panose="020B0604020202020204" pitchFamily="34" charset="0"/>
              </a:rPr>
              <a:t>  </a:t>
            </a: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Arial" pitchFamily="34" charset="0"/>
              </a:rPr>
              <a:t>  |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de-DE" dirty="0" smtClean="0"/>
              <a:t>Click to edit </a:t>
            </a:r>
            <a:r>
              <a:rPr lang="de-DE" dirty="0" err="1" smtClean="0"/>
              <a:t>master</a:t>
            </a:r>
            <a:r>
              <a:rPr lang="de-DE" dirty="0" smtClean="0"/>
              <a:t> </a:t>
            </a:r>
            <a:r>
              <a:rPr lang="de-DE" dirty="0" err="1" smtClean="0"/>
              <a:t>headline</a:t>
            </a:r>
            <a:endParaRPr lang="en-GB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 smtClean="0"/>
              <a:t>SECOND LINE HEADLINE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2003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G - Divider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9141619" cy="4732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2381" y="4732338"/>
            <a:ext cx="9144000" cy="411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10"/>
          <p:cNvSpPr>
            <a:spLocks noEditPoints="1"/>
          </p:cNvSpPr>
          <p:nvPr/>
        </p:nvSpPr>
        <p:spPr bwMode="auto">
          <a:xfrm>
            <a:off x="7505027" y="4823729"/>
            <a:ext cx="1379396" cy="215970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11" name="TextBox 22"/>
          <p:cNvSpPr txBox="1">
            <a:spLocks noChangeArrowheads="1"/>
          </p:cNvSpPr>
          <p:nvPr/>
        </p:nvSpPr>
        <p:spPr bwMode="auto">
          <a:xfrm>
            <a:off x="395290" y="4961778"/>
            <a:ext cx="28009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714038-F777-4D6C-BF39-F3C9BE8830C2}" type="slidenum">
              <a:rPr lang="en-US" sz="60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600" dirty="0" smtClean="0">
                <a:solidFill>
                  <a:srgbClr val="038299"/>
                </a:solidFill>
                <a:latin typeface="+mn-lt"/>
                <a:cs typeface="Arial" panose="020B0604020202020204" pitchFamily="34" charset="0"/>
              </a:rPr>
              <a:t>  </a:t>
            </a: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Arial" pitchFamily="34" charset="0"/>
              </a:rPr>
              <a:t>  |</a:t>
            </a:r>
          </a:p>
        </p:txBody>
      </p:sp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 smtClean="0"/>
              <a:t>SECOND LINE HEADLINE here</a:t>
            </a:r>
            <a:endParaRPr lang="en-GB" dirty="0"/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 anchor="b"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de-DE" dirty="0" smtClean="0"/>
              <a:t>Click to edit </a:t>
            </a:r>
            <a:r>
              <a:rPr lang="de-DE" dirty="0" err="1" smtClean="0"/>
              <a:t>master</a:t>
            </a:r>
            <a:r>
              <a:rPr lang="de-DE" dirty="0" smtClean="0"/>
              <a:t> </a:t>
            </a:r>
            <a:r>
              <a:rPr lang="de-DE" dirty="0" err="1" smtClean="0"/>
              <a:t>headline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6363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G -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395289" y="1131888"/>
            <a:ext cx="8353424" cy="3492499"/>
          </a:xfrm>
        </p:spPr>
        <p:txBody>
          <a:bodyPr lIns="0" tIns="0" rIns="0" bIns="0"/>
          <a:lstStyle>
            <a:lvl1pPr>
              <a:buClr>
                <a:schemeClr val="accent3"/>
              </a:buClr>
              <a:defRPr/>
            </a:lvl1pPr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6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9" y="655167"/>
            <a:ext cx="8353424" cy="3240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2200" cap="all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8303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G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5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9" y="655167"/>
            <a:ext cx="8353424" cy="3240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2200" cap="all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0609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G -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2018 Software AG. All rights reserved. For internal use only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58273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G - Title &amp; Backgrou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9141619" cy="4732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6" name="Textplatzhalt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95289" y="655167"/>
            <a:ext cx="8353424" cy="3240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2200" cap="all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1693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G - 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01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744979" y="0"/>
            <a:ext cx="5349241" cy="514349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 smtClean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78308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 smtClean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3132" y="4960856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7" name="Freeform 12"/>
          <p:cNvSpPr>
            <a:spLocks noEditPoints="1"/>
          </p:cNvSpPr>
          <p:nvPr userDrawn="1">
            <p:custDataLst>
              <p:tags r:id="rId1"/>
            </p:custDataLst>
          </p:nvPr>
        </p:nvSpPr>
        <p:spPr bwMode="auto">
          <a:xfrm>
            <a:off x="404744" y="456406"/>
            <a:ext cx="2646363" cy="414338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2932113"/>
            <a:ext cx="2828925" cy="11979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16"/>
              </a:spcBef>
              <a:buNone/>
              <a:defRPr sz="12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</a:p>
          <a:p>
            <a:pPr lvl="0"/>
            <a:r>
              <a:rPr lang="en-US" dirty="0" smtClean="0"/>
              <a:t>Presenter Title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96861" y="1353082"/>
            <a:ext cx="5220000" cy="432000"/>
          </a:xfrm>
        </p:spPr>
        <p:txBody>
          <a:bodyPr/>
          <a:lstStyle>
            <a:lvl1pPr>
              <a:lnSpc>
                <a:spcPts val="3000"/>
              </a:lnSpc>
              <a:defRPr sz="2800"/>
            </a:lvl1pPr>
          </a:lstStyle>
          <a:p>
            <a:r>
              <a:rPr lang="de-DE" dirty="0" smtClean="0"/>
              <a:t>SAMPLE HEADLINE</a:t>
            </a:r>
            <a:endParaRPr lang="en-GB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782877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 smtClean="0"/>
              <a:t>SECOND LINE HEADLINE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626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G -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4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395288" y="1131888"/>
            <a:ext cx="4104713" cy="3492500"/>
          </a:xfrm>
        </p:spPr>
        <p:txBody>
          <a:bodyPr lIns="0" tIns="0" rIns="0" bIns="0"/>
          <a:lstStyle>
            <a:lvl1pPr>
              <a:buClr>
                <a:schemeClr val="accent3"/>
              </a:buClr>
              <a:defRPr sz="1600"/>
            </a:lvl1pPr>
            <a:lvl2pPr>
              <a:buClr>
                <a:schemeClr val="accent3"/>
              </a:buClr>
              <a:defRPr sz="1600"/>
            </a:lvl2pPr>
            <a:lvl3pPr>
              <a:buClr>
                <a:schemeClr val="accent3"/>
              </a:buClr>
              <a:defRPr sz="1400"/>
            </a:lvl3pPr>
            <a:lvl4pPr>
              <a:buClr>
                <a:schemeClr val="accent3"/>
              </a:buClr>
              <a:defRPr sz="12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4644001" y="1131888"/>
            <a:ext cx="4104713" cy="3492500"/>
          </a:xfrm>
        </p:spPr>
        <p:txBody>
          <a:bodyPr lIns="0" tIns="0" rIns="0" bIns="0"/>
          <a:lstStyle>
            <a:lvl1pPr>
              <a:buClr>
                <a:schemeClr val="accent3"/>
              </a:buClr>
              <a:defRPr sz="1600"/>
            </a:lvl1pPr>
            <a:lvl2pPr>
              <a:buClr>
                <a:schemeClr val="accent3"/>
              </a:buClr>
              <a:defRPr sz="1600"/>
            </a:lvl2pPr>
            <a:lvl3pPr>
              <a:buClr>
                <a:schemeClr val="accent3"/>
              </a:buClr>
              <a:defRPr sz="1400"/>
            </a:lvl3pPr>
            <a:lvl4pPr>
              <a:buClr>
                <a:schemeClr val="accent3"/>
              </a:buClr>
              <a:defRPr sz="12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9" y="655167"/>
            <a:ext cx="8353424" cy="3240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2200" cap="all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82928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G - 2 Contents wit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4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395288" y="1433292"/>
            <a:ext cx="4104713" cy="3191096"/>
          </a:xfrm>
        </p:spPr>
        <p:txBody>
          <a:bodyPr lIns="0" tIns="0" rIns="0" bIns="0"/>
          <a:lstStyle>
            <a:lvl1pPr>
              <a:buClr>
                <a:schemeClr val="accent3"/>
              </a:buClr>
              <a:defRPr sz="1600"/>
            </a:lvl1pPr>
            <a:lvl2pPr>
              <a:buClr>
                <a:schemeClr val="accent3"/>
              </a:buClr>
              <a:defRPr sz="1600"/>
            </a:lvl2pPr>
            <a:lvl3pPr>
              <a:buClr>
                <a:schemeClr val="accent3"/>
              </a:buClr>
              <a:defRPr sz="1400"/>
            </a:lvl3pPr>
            <a:lvl4pPr>
              <a:buClr>
                <a:schemeClr val="accent3"/>
              </a:buClr>
              <a:defRPr sz="12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1145292"/>
            <a:ext cx="4104712" cy="288000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US" dirty="0" smtClean="0"/>
              <a:t>Headline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644000" y="1145292"/>
            <a:ext cx="4104712" cy="288000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US" dirty="0" smtClean="0"/>
              <a:t>Headline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4644001" y="1433292"/>
            <a:ext cx="4104713" cy="3191096"/>
          </a:xfrm>
        </p:spPr>
        <p:txBody>
          <a:bodyPr lIns="0" tIns="0" rIns="0" bIns="0"/>
          <a:lstStyle>
            <a:lvl1pPr>
              <a:buClr>
                <a:schemeClr val="accent3"/>
              </a:buClr>
              <a:defRPr sz="1600"/>
            </a:lvl1pPr>
            <a:lvl2pPr>
              <a:buClr>
                <a:schemeClr val="accent3"/>
              </a:buClr>
              <a:defRPr sz="1600"/>
            </a:lvl2pPr>
            <a:lvl3pPr>
              <a:buClr>
                <a:schemeClr val="accent3"/>
              </a:buClr>
              <a:defRPr sz="1400"/>
            </a:lvl3pPr>
            <a:lvl4pPr>
              <a:buClr>
                <a:schemeClr val="accent3"/>
              </a:buClr>
              <a:defRPr sz="12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95289" y="655167"/>
            <a:ext cx="8353424" cy="3240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2200" cap="all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90329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G - 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1"/>
          <p:cNvSpPr>
            <a:spLocks noEditPoints="1"/>
          </p:cNvSpPr>
          <p:nvPr/>
        </p:nvSpPr>
        <p:spPr bwMode="auto">
          <a:xfrm>
            <a:off x="2742612" y="2111045"/>
            <a:ext cx="3668704" cy="561211"/>
          </a:xfrm>
          <a:custGeom>
            <a:avLst/>
            <a:gdLst>
              <a:gd name="T0" fmla="*/ 564 w 634"/>
              <a:gd name="T1" fmla="*/ 91 h 97"/>
              <a:gd name="T2" fmla="*/ 561 w 634"/>
              <a:gd name="T3" fmla="*/ 82 h 97"/>
              <a:gd name="T4" fmla="*/ 535 w 634"/>
              <a:gd name="T5" fmla="*/ 83 h 97"/>
              <a:gd name="T6" fmla="*/ 567 w 634"/>
              <a:gd name="T7" fmla="*/ 66 h 97"/>
              <a:gd name="T8" fmla="*/ 460 w 634"/>
              <a:gd name="T9" fmla="*/ 54 h 97"/>
              <a:gd name="T10" fmla="*/ 410 w 634"/>
              <a:gd name="T11" fmla="*/ 42 h 97"/>
              <a:gd name="T12" fmla="*/ 413 w 634"/>
              <a:gd name="T13" fmla="*/ 52 h 97"/>
              <a:gd name="T14" fmla="*/ 442 w 634"/>
              <a:gd name="T15" fmla="*/ 56 h 97"/>
              <a:gd name="T16" fmla="*/ 433 w 634"/>
              <a:gd name="T17" fmla="*/ 97 h 97"/>
              <a:gd name="T18" fmla="*/ 110 w 634"/>
              <a:gd name="T19" fmla="*/ 73 h 97"/>
              <a:gd name="T20" fmla="*/ 95 w 634"/>
              <a:gd name="T21" fmla="*/ 82 h 97"/>
              <a:gd name="T22" fmla="*/ 92 w 634"/>
              <a:gd name="T23" fmla="*/ 91 h 97"/>
              <a:gd name="T24" fmla="*/ 137 w 634"/>
              <a:gd name="T25" fmla="*/ 78 h 97"/>
              <a:gd name="T26" fmla="*/ 119 w 634"/>
              <a:gd name="T27" fmla="*/ 48 h 97"/>
              <a:gd name="T28" fmla="*/ 135 w 634"/>
              <a:gd name="T29" fmla="*/ 42 h 97"/>
              <a:gd name="T30" fmla="*/ 92 w 634"/>
              <a:gd name="T31" fmla="*/ 55 h 97"/>
              <a:gd name="T32" fmla="*/ 23 w 634"/>
              <a:gd name="T33" fmla="*/ 40 h 97"/>
              <a:gd name="T34" fmla="*/ 37 w 634"/>
              <a:gd name="T35" fmla="*/ 0 h 97"/>
              <a:gd name="T36" fmla="*/ 442 w 634"/>
              <a:gd name="T37" fmla="*/ 84 h 97"/>
              <a:gd name="T38" fmla="*/ 442 w 634"/>
              <a:gd name="T39" fmla="*/ 68 h 97"/>
              <a:gd name="T40" fmla="*/ 531 w 634"/>
              <a:gd name="T41" fmla="*/ 55 h 97"/>
              <a:gd name="T42" fmla="*/ 549 w 634"/>
              <a:gd name="T43" fmla="*/ 63 h 97"/>
              <a:gd name="T44" fmla="*/ 363 w 634"/>
              <a:gd name="T45" fmla="*/ 84 h 97"/>
              <a:gd name="T46" fmla="*/ 344 w 634"/>
              <a:gd name="T47" fmla="*/ 39 h 97"/>
              <a:gd name="T48" fmla="*/ 328 w 634"/>
              <a:gd name="T49" fmla="*/ 39 h 97"/>
              <a:gd name="T50" fmla="*/ 279 w 634"/>
              <a:gd name="T51" fmla="*/ 18 h 97"/>
              <a:gd name="T52" fmla="*/ 262 w 634"/>
              <a:gd name="T53" fmla="*/ 38 h 97"/>
              <a:gd name="T54" fmla="*/ 243 w 634"/>
              <a:gd name="T55" fmla="*/ 26 h 97"/>
              <a:gd name="T56" fmla="*/ 252 w 634"/>
              <a:gd name="T57" fmla="*/ 25 h 97"/>
              <a:gd name="T58" fmla="*/ 237 w 634"/>
              <a:gd name="T59" fmla="*/ 13 h 97"/>
              <a:gd name="T60" fmla="*/ 208 w 634"/>
              <a:gd name="T61" fmla="*/ 39 h 97"/>
              <a:gd name="T62" fmla="*/ 218 w 634"/>
              <a:gd name="T63" fmla="*/ 94 h 97"/>
              <a:gd name="T64" fmla="*/ 236 w 634"/>
              <a:gd name="T65" fmla="*/ 51 h 97"/>
              <a:gd name="T66" fmla="*/ 296 w 634"/>
              <a:gd name="T67" fmla="*/ 94 h 97"/>
              <a:gd name="T68" fmla="*/ 295 w 634"/>
              <a:gd name="T69" fmla="*/ 82 h 97"/>
              <a:gd name="T70" fmla="*/ 281 w 634"/>
              <a:gd name="T71" fmla="*/ 77 h 97"/>
              <a:gd name="T72" fmla="*/ 319 w 634"/>
              <a:gd name="T73" fmla="*/ 95 h 97"/>
              <a:gd name="T74" fmla="*/ 398 w 634"/>
              <a:gd name="T75" fmla="*/ 80 h 97"/>
              <a:gd name="T76" fmla="*/ 379 w 634"/>
              <a:gd name="T77" fmla="*/ 39 h 97"/>
              <a:gd name="T78" fmla="*/ 505 w 634"/>
              <a:gd name="T79" fmla="*/ 37 h 97"/>
              <a:gd name="T80" fmla="*/ 474 w 634"/>
              <a:gd name="T81" fmla="*/ 94 h 97"/>
              <a:gd name="T82" fmla="*/ 493 w 634"/>
              <a:gd name="T83" fmla="*/ 51 h 97"/>
              <a:gd name="T84" fmla="*/ 174 w 634"/>
              <a:gd name="T85" fmla="*/ 97 h 97"/>
              <a:gd name="T86" fmla="*/ 165 w 634"/>
              <a:gd name="T87" fmla="*/ 67 h 97"/>
              <a:gd name="T88" fmla="*/ 165 w 634"/>
              <a:gd name="T89" fmla="*/ 67 h 97"/>
              <a:gd name="T90" fmla="*/ 592 w 634"/>
              <a:gd name="T91" fmla="*/ 52 h 97"/>
              <a:gd name="T92" fmla="*/ 626 w 634"/>
              <a:gd name="T93" fmla="*/ 59 h 97"/>
              <a:gd name="T94" fmla="*/ 633 w 634"/>
              <a:gd name="T95" fmla="*/ 43 h 97"/>
              <a:gd name="T96" fmla="*/ 634 w 634"/>
              <a:gd name="T97" fmla="*/ 40 h 97"/>
              <a:gd name="T98" fmla="*/ 625 w 634"/>
              <a:gd name="T99" fmla="*/ 63 h 97"/>
              <a:gd name="T100" fmla="*/ 634 w 634"/>
              <a:gd name="T101" fmla="*/ 49 h 97"/>
              <a:gd name="T102" fmla="*/ 624 w 634"/>
              <a:gd name="T103" fmla="*/ 52 h 97"/>
              <a:gd name="T104" fmla="*/ 591 w 634"/>
              <a:gd name="T105" fmla="*/ 38 h 97"/>
              <a:gd name="T106" fmla="*/ 583 w 634"/>
              <a:gd name="T107" fmla="*/ 63 h 97"/>
              <a:gd name="T108" fmla="*/ 600 w 634"/>
              <a:gd name="T109" fmla="*/ 55 h 97"/>
              <a:gd name="T110" fmla="*/ 608 w 634"/>
              <a:gd name="T111" fmla="*/ 62 h 97"/>
              <a:gd name="T112" fmla="*/ 39 w 634"/>
              <a:gd name="T113" fmla="*/ 38 h 97"/>
              <a:gd name="T114" fmla="*/ 12 w 634"/>
              <a:gd name="T115" fmla="*/ 96 h 97"/>
              <a:gd name="T116" fmla="*/ 39 w 634"/>
              <a:gd name="T117" fmla="*/ 38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34" h="97">
                <a:moveTo>
                  <a:pt x="511" y="67"/>
                </a:moveTo>
                <a:cubicBezTo>
                  <a:pt x="511" y="89"/>
                  <a:pt x="521" y="97"/>
                  <a:pt x="542" y="97"/>
                </a:cubicBezTo>
                <a:cubicBezTo>
                  <a:pt x="552" y="97"/>
                  <a:pt x="559" y="94"/>
                  <a:pt x="563" y="93"/>
                </a:cubicBezTo>
                <a:cubicBezTo>
                  <a:pt x="564" y="93"/>
                  <a:pt x="564" y="92"/>
                  <a:pt x="564" y="91"/>
                </a:cubicBezTo>
                <a:cubicBezTo>
                  <a:pt x="564" y="91"/>
                  <a:pt x="564" y="91"/>
                  <a:pt x="564" y="90"/>
                </a:cubicBezTo>
                <a:cubicBezTo>
                  <a:pt x="563" y="84"/>
                  <a:pt x="563" y="84"/>
                  <a:pt x="563" y="84"/>
                </a:cubicBezTo>
                <a:cubicBezTo>
                  <a:pt x="563" y="84"/>
                  <a:pt x="563" y="84"/>
                  <a:pt x="563" y="84"/>
                </a:cubicBezTo>
                <a:cubicBezTo>
                  <a:pt x="562" y="83"/>
                  <a:pt x="562" y="82"/>
                  <a:pt x="561" y="82"/>
                </a:cubicBezTo>
                <a:cubicBezTo>
                  <a:pt x="560" y="82"/>
                  <a:pt x="560" y="82"/>
                  <a:pt x="559" y="82"/>
                </a:cubicBezTo>
                <a:cubicBezTo>
                  <a:pt x="560" y="82"/>
                  <a:pt x="560" y="82"/>
                  <a:pt x="560" y="82"/>
                </a:cubicBezTo>
                <a:cubicBezTo>
                  <a:pt x="557" y="83"/>
                  <a:pt x="552" y="85"/>
                  <a:pt x="546" y="85"/>
                </a:cubicBezTo>
                <a:cubicBezTo>
                  <a:pt x="541" y="85"/>
                  <a:pt x="537" y="84"/>
                  <a:pt x="535" y="83"/>
                </a:cubicBezTo>
                <a:cubicBezTo>
                  <a:pt x="532" y="82"/>
                  <a:pt x="530" y="79"/>
                  <a:pt x="530" y="74"/>
                </a:cubicBezTo>
                <a:cubicBezTo>
                  <a:pt x="564" y="74"/>
                  <a:pt x="564" y="74"/>
                  <a:pt x="564" y="74"/>
                </a:cubicBezTo>
                <a:cubicBezTo>
                  <a:pt x="566" y="74"/>
                  <a:pt x="567" y="73"/>
                  <a:pt x="567" y="71"/>
                </a:cubicBezTo>
                <a:cubicBezTo>
                  <a:pt x="567" y="66"/>
                  <a:pt x="567" y="66"/>
                  <a:pt x="567" y="66"/>
                </a:cubicBezTo>
                <a:cubicBezTo>
                  <a:pt x="567" y="56"/>
                  <a:pt x="565" y="48"/>
                  <a:pt x="561" y="43"/>
                </a:cubicBezTo>
                <a:cubicBezTo>
                  <a:pt x="557" y="39"/>
                  <a:pt x="550" y="37"/>
                  <a:pt x="539" y="37"/>
                </a:cubicBezTo>
                <a:cubicBezTo>
                  <a:pt x="518" y="37"/>
                  <a:pt x="511" y="45"/>
                  <a:pt x="511" y="67"/>
                </a:cubicBezTo>
                <a:moveTo>
                  <a:pt x="460" y="54"/>
                </a:moveTo>
                <a:cubicBezTo>
                  <a:pt x="460" y="48"/>
                  <a:pt x="458" y="43"/>
                  <a:pt x="453" y="40"/>
                </a:cubicBezTo>
                <a:cubicBezTo>
                  <a:pt x="449" y="38"/>
                  <a:pt x="444" y="37"/>
                  <a:pt x="436" y="37"/>
                </a:cubicBezTo>
                <a:cubicBezTo>
                  <a:pt x="424" y="37"/>
                  <a:pt x="413" y="40"/>
                  <a:pt x="411" y="41"/>
                </a:cubicBezTo>
                <a:cubicBezTo>
                  <a:pt x="411" y="41"/>
                  <a:pt x="410" y="41"/>
                  <a:pt x="410" y="42"/>
                </a:cubicBezTo>
                <a:cubicBezTo>
                  <a:pt x="410" y="43"/>
                  <a:pt x="410" y="43"/>
                  <a:pt x="410" y="43"/>
                </a:cubicBezTo>
                <a:cubicBezTo>
                  <a:pt x="410" y="43"/>
                  <a:pt x="410" y="43"/>
                  <a:pt x="410" y="43"/>
                </a:cubicBezTo>
                <a:cubicBezTo>
                  <a:pt x="412" y="51"/>
                  <a:pt x="412" y="51"/>
                  <a:pt x="412" y="51"/>
                </a:cubicBezTo>
                <a:cubicBezTo>
                  <a:pt x="412" y="52"/>
                  <a:pt x="412" y="52"/>
                  <a:pt x="413" y="52"/>
                </a:cubicBezTo>
                <a:cubicBezTo>
                  <a:pt x="413" y="52"/>
                  <a:pt x="413" y="52"/>
                  <a:pt x="414" y="52"/>
                </a:cubicBezTo>
                <a:cubicBezTo>
                  <a:pt x="416" y="51"/>
                  <a:pt x="425" y="49"/>
                  <a:pt x="432" y="49"/>
                </a:cubicBezTo>
                <a:cubicBezTo>
                  <a:pt x="435" y="49"/>
                  <a:pt x="438" y="49"/>
                  <a:pt x="439" y="50"/>
                </a:cubicBezTo>
                <a:cubicBezTo>
                  <a:pt x="441" y="51"/>
                  <a:pt x="442" y="53"/>
                  <a:pt x="442" y="56"/>
                </a:cubicBezTo>
                <a:cubicBezTo>
                  <a:pt x="442" y="58"/>
                  <a:pt x="442" y="58"/>
                  <a:pt x="442" y="58"/>
                </a:cubicBezTo>
                <a:cubicBezTo>
                  <a:pt x="423" y="61"/>
                  <a:pt x="423" y="61"/>
                  <a:pt x="423" y="61"/>
                </a:cubicBezTo>
                <a:cubicBezTo>
                  <a:pt x="416" y="62"/>
                  <a:pt x="406" y="64"/>
                  <a:pt x="406" y="78"/>
                </a:cubicBezTo>
                <a:cubicBezTo>
                  <a:pt x="406" y="95"/>
                  <a:pt x="420" y="97"/>
                  <a:pt x="433" y="97"/>
                </a:cubicBezTo>
                <a:cubicBezTo>
                  <a:pt x="440" y="97"/>
                  <a:pt x="445" y="96"/>
                  <a:pt x="449" y="95"/>
                </a:cubicBezTo>
                <a:cubicBezTo>
                  <a:pt x="457" y="94"/>
                  <a:pt x="460" y="92"/>
                  <a:pt x="460" y="84"/>
                </a:cubicBezTo>
                <a:lnTo>
                  <a:pt x="460" y="54"/>
                </a:lnTo>
                <a:close/>
                <a:moveTo>
                  <a:pt x="110" y="73"/>
                </a:moveTo>
                <a:cubicBezTo>
                  <a:pt x="116" y="74"/>
                  <a:pt x="118" y="75"/>
                  <a:pt x="118" y="79"/>
                </a:cubicBezTo>
                <a:cubicBezTo>
                  <a:pt x="118" y="84"/>
                  <a:pt x="114" y="85"/>
                  <a:pt x="110" y="85"/>
                </a:cubicBezTo>
                <a:cubicBezTo>
                  <a:pt x="105" y="85"/>
                  <a:pt x="98" y="83"/>
                  <a:pt x="95" y="82"/>
                </a:cubicBezTo>
                <a:cubicBezTo>
                  <a:pt x="95" y="82"/>
                  <a:pt x="95" y="82"/>
                  <a:pt x="95" y="82"/>
                </a:cubicBezTo>
                <a:cubicBezTo>
                  <a:pt x="95" y="82"/>
                  <a:pt x="95" y="82"/>
                  <a:pt x="95" y="82"/>
                </a:cubicBezTo>
                <a:cubicBezTo>
                  <a:pt x="95" y="82"/>
                  <a:pt x="94" y="82"/>
                  <a:pt x="94" y="82"/>
                </a:cubicBezTo>
                <a:cubicBezTo>
                  <a:pt x="93" y="82"/>
                  <a:pt x="93" y="83"/>
                  <a:pt x="93" y="84"/>
                </a:cubicBezTo>
                <a:cubicBezTo>
                  <a:pt x="92" y="91"/>
                  <a:pt x="92" y="91"/>
                  <a:pt x="92" y="91"/>
                </a:cubicBezTo>
                <a:cubicBezTo>
                  <a:pt x="92" y="91"/>
                  <a:pt x="91" y="92"/>
                  <a:pt x="91" y="92"/>
                </a:cubicBezTo>
                <a:cubicBezTo>
                  <a:pt x="91" y="93"/>
                  <a:pt x="92" y="93"/>
                  <a:pt x="93" y="94"/>
                </a:cubicBezTo>
                <a:cubicBezTo>
                  <a:pt x="95" y="94"/>
                  <a:pt x="104" y="97"/>
                  <a:pt x="113" y="97"/>
                </a:cubicBezTo>
                <a:cubicBezTo>
                  <a:pt x="127" y="97"/>
                  <a:pt x="137" y="92"/>
                  <a:pt x="137" y="78"/>
                </a:cubicBezTo>
                <a:cubicBezTo>
                  <a:pt x="137" y="64"/>
                  <a:pt x="129" y="61"/>
                  <a:pt x="121" y="60"/>
                </a:cubicBezTo>
                <a:cubicBezTo>
                  <a:pt x="120" y="60"/>
                  <a:pt x="120" y="60"/>
                  <a:pt x="120" y="60"/>
                </a:cubicBezTo>
                <a:cubicBezTo>
                  <a:pt x="115" y="59"/>
                  <a:pt x="111" y="58"/>
                  <a:pt x="111" y="54"/>
                </a:cubicBezTo>
                <a:cubicBezTo>
                  <a:pt x="111" y="49"/>
                  <a:pt x="116" y="48"/>
                  <a:pt x="119" y="48"/>
                </a:cubicBezTo>
                <a:cubicBezTo>
                  <a:pt x="123" y="48"/>
                  <a:pt x="128" y="49"/>
                  <a:pt x="130" y="50"/>
                </a:cubicBezTo>
                <a:cubicBezTo>
                  <a:pt x="132" y="50"/>
                  <a:pt x="132" y="50"/>
                  <a:pt x="132" y="50"/>
                </a:cubicBezTo>
                <a:cubicBezTo>
                  <a:pt x="133" y="50"/>
                  <a:pt x="133" y="49"/>
                  <a:pt x="134" y="49"/>
                </a:cubicBezTo>
                <a:cubicBezTo>
                  <a:pt x="134" y="47"/>
                  <a:pt x="135" y="44"/>
                  <a:pt x="135" y="42"/>
                </a:cubicBezTo>
                <a:cubicBezTo>
                  <a:pt x="135" y="42"/>
                  <a:pt x="135" y="41"/>
                  <a:pt x="135" y="41"/>
                </a:cubicBezTo>
                <a:cubicBezTo>
                  <a:pt x="135" y="40"/>
                  <a:pt x="135" y="39"/>
                  <a:pt x="133" y="39"/>
                </a:cubicBezTo>
                <a:cubicBezTo>
                  <a:pt x="130" y="38"/>
                  <a:pt x="124" y="37"/>
                  <a:pt x="116" y="37"/>
                </a:cubicBezTo>
                <a:cubicBezTo>
                  <a:pt x="107" y="37"/>
                  <a:pt x="92" y="38"/>
                  <a:pt x="92" y="55"/>
                </a:cubicBezTo>
                <a:cubicBezTo>
                  <a:pt x="92" y="69"/>
                  <a:pt x="102" y="71"/>
                  <a:pt x="109" y="73"/>
                </a:cubicBezTo>
                <a:lnTo>
                  <a:pt x="110" y="73"/>
                </a:lnTo>
                <a:close/>
                <a:moveTo>
                  <a:pt x="23" y="59"/>
                </a:moveTo>
                <a:cubicBezTo>
                  <a:pt x="23" y="40"/>
                  <a:pt x="23" y="40"/>
                  <a:pt x="23" y="40"/>
                </a:cubicBezTo>
                <a:cubicBezTo>
                  <a:pt x="23" y="28"/>
                  <a:pt x="28" y="23"/>
                  <a:pt x="39" y="23"/>
                </a:cubicBezTo>
                <a:cubicBezTo>
                  <a:pt x="47" y="23"/>
                  <a:pt x="47" y="23"/>
                  <a:pt x="47" y="23"/>
                </a:cubicBezTo>
                <a:cubicBezTo>
                  <a:pt x="50" y="0"/>
                  <a:pt x="50" y="0"/>
                  <a:pt x="50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15" y="0"/>
                  <a:pt x="0" y="16"/>
                  <a:pt x="0" y="38"/>
                </a:cubicBezTo>
                <a:cubicBezTo>
                  <a:pt x="0" y="59"/>
                  <a:pt x="0" y="59"/>
                  <a:pt x="0" y="59"/>
                </a:cubicBezTo>
                <a:lnTo>
                  <a:pt x="23" y="59"/>
                </a:lnTo>
                <a:close/>
                <a:moveTo>
                  <a:pt x="442" y="84"/>
                </a:moveTo>
                <a:cubicBezTo>
                  <a:pt x="441" y="85"/>
                  <a:pt x="438" y="85"/>
                  <a:pt x="434" y="85"/>
                </a:cubicBezTo>
                <a:cubicBezTo>
                  <a:pt x="430" y="85"/>
                  <a:pt x="424" y="85"/>
                  <a:pt x="424" y="78"/>
                </a:cubicBezTo>
                <a:cubicBezTo>
                  <a:pt x="424" y="71"/>
                  <a:pt x="428" y="71"/>
                  <a:pt x="432" y="70"/>
                </a:cubicBezTo>
                <a:cubicBezTo>
                  <a:pt x="442" y="68"/>
                  <a:pt x="442" y="68"/>
                  <a:pt x="442" y="68"/>
                </a:cubicBezTo>
                <a:lnTo>
                  <a:pt x="442" y="84"/>
                </a:lnTo>
                <a:close/>
                <a:moveTo>
                  <a:pt x="530" y="63"/>
                </a:moveTo>
                <a:cubicBezTo>
                  <a:pt x="530" y="62"/>
                  <a:pt x="530" y="62"/>
                  <a:pt x="530" y="62"/>
                </a:cubicBezTo>
                <a:cubicBezTo>
                  <a:pt x="530" y="61"/>
                  <a:pt x="530" y="57"/>
                  <a:pt x="531" y="55"/>
                </a:cubicBezTo>
                <a:cubicBezTo>
                  <a:pt x="531" y="51"/>
                  <a:pt x="533" y="49"/>
                  <a:pt x="539" y="49"/>
                </a:cubicBezTo>
                <a:cubicBezTo>
                  <a:pt x="545" y="49"/>
                  <a:pt x="547" y="51"/>
                  <a:pt x="548" y="54"/>
                </a:cubicBezTo>
                <a:cubicBezTo>
                  <a:pt x="549" y="56"/>
                  <a:pt x="549" y="60"/>
                  <a:pt x="549" y="62"/>
                </a:cubicBezTo>
                <a:cubicBezTo>
                  <a:pt x="549" y="63"/>
                  <a:pt x="549" y="63"/>
                  <a:pt x="549" y="63"/>
                </a:cubicBezTo>
                <a:lnTo>
                  <a:pt x="530" y="63"/>
                </a:lnTo>
                <a:close/>
                <a:moveTo>
                  <a:pt x="379" y="78"/>
                </a:moveTo>
                <a:cubicBezTo>
                  <a:pt x="379" y="83"/>
                  <a:pt x="375" y="85"/>
                  <a:pt x="371" y="85"/>
                </a:cubicBezTo>
                <a:cubicBezTo>
                  <a:pt x="367" y="85"/>
                  <a:pt x="363" y="84"/>
                  <a:pt x="363" y="84"/>
                </a:cubicBezTo>
                <a:cubicBezTo>
                  <a:pt x="363" y="39"/>
                  <a:pt x="363" y="39"/>
                  <a:pt x="363" y="39"/>
                </a:cubicBezTo>
                <a:cubicBezTo>
                  <a:pt x="363" y="39"/>
                  <a:pt x="362" y="38"/>
                  <a:pt x="362" y="38"/>
                </a:cubicBezTo>
                <a:cubicBezTo>
                  <a:pt x="346" y="38"/>
                  <a:pt x="346" y="38"/>
                  <a:pt x="346" y="38"/>
                </a:cubicBezTo>
                <a:cubicBezTo>
                  <a:pt x="345" y="38"/>
                  <a:pt x="344" y="39"/>
                  <a:pt x="344" y="39"/>
                </a:cubicBezTo>
                <a:cubicBezTo>
                  <a:pt x="344" y="78"/>
                  <a:pt x="344" y="78"/>
                  <a:pt x="344" y="78"/>
                </a:cubicBezTo>
                <a:cubicBezTo>
                  <a:pt x="344" y="83"/>
                  <a:pt x="342" y="85"/>
                  <a:pt x="337" y="85"/>
                </a:cubicBezTo>
                <a:cubicBezTo>
                  <a:pt x="334" y="85"/>
                  <a:pt x="328" y="84"/>
                  <a:pt x="328" y="84"/>
                </a:cubicBezTo>
                <a:cubicBezTo>
                  <a:pt x="328" y="39"/>
                  <a:pt x="328" y="39"/>
                  <a:pt x="328" y="39"/>
                </a:cubicBezTo>
                <a:cubicBezTo>
                  <a:pt x="328" y="39"/>
                  <a:pt x="327" y="38"/>
                  <a:pt x="327" y="38"/>
                </a:cubicBezTo>
                <a:cubicBezTo>
                  <a:pt x="281" y="38"/>
                  <a:pt x="281" y="38"/>
                  <a:pt x="281" y="38"/>
                </a:cubicBezTo>
                <a:cubicBezTo>
                  <a:pt x="281" y="20"/>
                  <a:pt x="281" y="20"/>
                  <a:pt x="281" y="20"/>
                </a:cubicBezTo>
                <a:cubicBezTo>
                  <a:pt x="281" y="19"/>
                  <a:pt x="280" y="18"/>
                  <a:pt x="279" y="18"/>
                </a:cubicBezTo>
                <a:cubicBezTo>
                  <a:pt x="279" y="18"/>
                  <a:pt x="278" y="18"/>
                  <a:pt x="278" y="19"/>
                </a:cubicBezTo>
                <a:cubicBezTo>
                  <a:pt x="264" y="21"/>
                  <a:pt x="264" y="21"/>
                  <a:pt x="264" y="21"/>
                </a:cubicBezTo>
                <a:cubicBezTo>
                  <a:pt x="263" y="21"/>
                  <a:pt x="262" y="22"/>
                  <a:pt x="262" y="24"/>
                </a:cubicBezTo>
                <a:cubicBezTo>
                  <a:pt x="262" y="38"/>
                  <a:pt x="262" y="38"/>
                  <a:pt x="262" y="38"/>
                </a:cubicBezTo>
                <a:cubicBezTo>
                  <a:pt x="236" y="38"/>
                  <a:pt x="236" y="38"/>
                  <a:pt x="236" y="38"/>
                </a:cubicBezTo>
                <a:cubicBezTo>
                  <a:pt x="236" y="32"/>
                  <a:pt x="236" y="32"/>
                  <a:pt x="236" y="32"/>
                </a:cubicBezTo>
                <a:cubicBezTo>
                  <a:pt x="236" y="30"/>
                  <a:pt x="237" y="28"/>
                  <a:pt x="238" y="27"/>
                </a:cubicBezTo>
                <a:cubicBezTo>
                  <a:pt x="239" y="26"/>
                  <a:pt x="241" y="26"/>
                  <a:pt x="243" y="26"/>
                </a:cubicBezTo>
                <a:cubicBezTo>
                  <a:pt x="245" y="26"/>
                  <a:pt x="247" y="26"/>
                  <a:pt x="249" y="26"/>
                </a:cubicBezTo>
                <a:cubicBezTo>
                  <a:pt x="249" y="26"/>
                  <a:pt x="249" y="27"/>
                  <a:pt x="249" y="27"/>
                </a:cubicBezTo>
                <a:cubicBezTo>
                  <a:pt x="250" y="27"/>
                  <a:pt x="250" y="27"/>
                  <a:pt x="251" y="27"/>
                </a:cubicBezTo>
                <a:cubicBezTo>
                  <a:pt x="251" y="27"/>
                  <a:pt x="252" y="26"/>
                  <a:pt x="252" y="25"/>
                </a:cubicBezTo>
                <a:cubicBezTo>
                  <a:pt x="253" y="17"/>
                  <a:pt x="253" y="17"/>
                  <a:pt x="253" y="17"/>
                </a:cubicBezTo>
                <a:cubicBezTo>
                  <a:pt x="253" y="17"/>
                  <a:pt x="253" y="17"/>
                  <a:pt x="253" y="16"/>
                </a:cubicBezTo>
                <a:cubicBezTo>
                  <a:pt x="253" y="16"/>
                  <a:pt x="253" y="15"/>
                  <a:pt x="252" y="15"/>
                </a:cubicBezTo>
                <a:cubicBezTo>
                  <a:pt x="250" y="14"/>
                  <a:pt x="245" y="13"/>
                  <a:pt x="237" y="13"/>
                </a:cubicBezTo>
                <a:cubicBezTo>
                  <a:pt x="224" y="13"/>
                  <a:pt x="218" y="19"/>
                  <a:pt x="218" y="31"/>
                </a:cubicBezTo>
                <a:cubicBezTo>
                  <a:pt x="218" y="38"/>
                  <a:pt x="218" y="38"/>
                  <a:pt x="218" y="38"/>
                </a:cubicBezTo>
                <a:cubicBezTo>
                  <a:pt x="209" y="38"/>
                  <a:pt x="209" y="38"/>
                  <a:pt x="209" y="38"/>
                </a:cubicBezTo>
                <a:cubicBezTo>
                  <a:pt x="208" y="38"/>
                  <a:pt x="208" y="39"/>
                  <a:pt x="208" y="39"/>
                </a:cubicBezTo>
                <a:cubicBezTo>
                  <a:pt x="208" y="50"/>
                  <a:pt x="208" y="50"/>
                  <a:pt x="208" y="50"/>
                </a:cubicBezTo>
                <a:cubicBezTo>
                  <a:pt x="208" y="50"/>
                  <a:pt x="208" y="51"/>
                  <a:pt x="209" y="51"/>
                </a:cubicBezTo>
                <a:cubicBezTo>
                  <a:pt x="218" y="51"/>
                  <a:pt x="218" y="51"/>
                  <a:pt x="218" y="51"/>
                </a:cubicBezTo>
                <a:cubicBezTo>
                  <a:pt x="218" y="94"/>
                  <a:pt x="218" y="94"/>
                  <a:pt x="218" y="94"/>
                </a:cubicBezTo>
                <a:cubicBezTo>
                  <a:pt x="218" y="95"/>
                  <a:pt x="218" y="95"/>
                  <a:pt x="219" y="95"/>
                </a:cubicBezTo>
                <a:cubicBezTo>
                  <a:pt x="235" y="95"/>
                  <a:pt x="235" y="95"/>
                  <a:pt x="235" y="95"/>
                </a:cubicBezTo>
                <a:cubicBezTo>
                  <a:pt x="236" y="95"/>
                  <a:pt x="236" y="95"/>
                  <a:pt x="236" y="94"/>
                </a:cubicBezTo>
                <a:cubicBezTo>
                  <a:pt x="236" y="51"/>
                  <a:pt x="236" y="51"/>
                  <a:pt x="236" y="51"/>
                </a:cubicBezTo>
                <a:cubicBezTo>
                  <a:pt x="262" y="51"/>
                  <a:pt x="262" y="51"/>
                  <a:pt x="262" y="51"/>
                </a:cubicBezTo>
                <a:cubicBezTo>
                  <a:pt x="262" y="78"/>
                  <a:pt x="262" y="78"/>
                  <a:pt x="262" y="78"/>
                </a:cubicBezTo>
                <a:cubicBezTo>
                  <a:pt x="262" y="91"/>
                  <a:pt x="269" y="96"/>
                  <a:pt x="283" y="96"/>
                </a:cubicBezTo>
                <a:cubicBezTo>
                  <a:pt x="290" y="96"/>
                  <a:pt x="295" y="95"/>
                  <a:pt x="296" y="94"/>
                </a:cubicBezTo>
                <a:cubicBezTo>
                  <a:pt x="298" y="94"/>
                  <a:pt x="298" y="93"/>
                  <a:pt x="298" y="92"/>
                </a:cubicBezTo>
                <a:cubicBezTo>
                  <a:pt x="298" y="92"/>
                  <a:pt x="298" y="92"/>
                  <a:pt x="298" y="92"/>
                </a:cubicBezTo>
                <a:cubicBezTo>
                  <a:pt x="296" y="84"/>
                  <a:pt x="296" y="84"/>
                  <a:pt x="296" y="84"/>
                </a:cubicBezTo>
                <a:cubicBezTo>
                  <a:pt x="296" y="83"/>
                  <a:pt x="296" y="82"/>
                  <a:pt x="295" y="82"/>
                </a:cubicBezTo>
                <a:cubicBezTo>
                  <a:pt x="295" y="82"/>
                  <a:pt x="295" y="82"/>
                  <a:pt x="294" y="83"/>
                </a:cubicBezTo>
                <a:cubicBezTo>
                  <a:pt x="294" y="83"/>
                  <a:pt x="294" y="83"/>
                  <a:pt x="294" y="83"/>
                </a:cubicBezTo>
                <a:cubicBezTo>
                  <a:pt x="293" y="83"/>
                  <a:pt x="290" y="83"/>
                  <a:pt x="288" y="83"/>
                </a:cubicBezTo>
                <a:cubicBezTo>
                  <a:pt x="282" y="83"/>
                  <a:pt x="281" y="81"/>
                  <a:pt x="281" y="77"/>
                </a:cubicBezTo>
                <a:cubicBezTo>
                  <a:pt x="281" y="51"/>
                  <a:pt x="281" y="51"/>
                  <a:pt x="281" y="51"/>
                </a:cubicBezTo>
                <a:cubicBezTo>
                  <a:pt x="309" y="51"/>
                  <a:pt x="309" y="51"/>
                  <a:pt x="309" y="51"/>
                </a:cubicBezTo>
                <a:cubicBezTo>
                  <a:pt x="309" y="88"/>
                  <a:pt x="309" y="88"/>
                  <a:pt x="309" y="88"/>
                </a:cubicBezTo>
                <a:cubicBezTo>
                  <a:pt x="309" y="92"/>
                  <a:pt x="313" y="93"/>
                  <a:pt x="319" y="95"/>
                </a:cubicBezTo>
                <a:cubicBezTo>
                  <a:pt x="324" y="96"/>
                  <a:pt x="331" y="97"/>
                  <a:pt x="336" y="97"/>
                </a:cubicBezTo>
                <a:cubicBezTo>
                  <a:pt x="342" y="97"/>
                  <a:pt x="349" y="96"/>
                  <a:pt x="354" y="92"/>
                </a:cubicBezTo>
                <a:cubicBezTo>
                  <a:pt x="361" y="96"/>
                  <a:pt x="368" y="97"/>
                  <a:pt x="375" y="97"/>
                </a:cubicBezTo>
                <a:cubicBezTo>
                  <a:pt x="389" y="97"/>
                  <a:pt x="398" y="94"/>
                  <a:pt x="398" y="80"/>
                </a:cubicBezTo>
                <a:cubicBezTo>
                  <a:pt x="398" y="39"/>
                  <a:pt x="398" y="39"/>
                  <a:pt x="398" y="39"/>
                </a:cubicBezTo>
                <a:cubicBezTo>
                  <a:pt x="398" y="39"/>
                  <a:pt x="397" y="38"/>
                  <a:pt x="396" y="38"/>
                </a:cubicBezTo>
                <a:cubicBezTo>
                  <a:pt x="380" y="38"/>
                  <a:pt x="380" y="38"/>
                  <a:pt x="380" y="38"/>
                </a:cubicBezTo>
                <a:cubicBezTo>
                  <a:pt x="380" y="38"/>
                  <a:pt x="379" y="39"/>
                  <a:pt x="379" y="39"/>
                </a:cubicBezTo>
                <a:lnTo>
                  <a:pt x="379" y="78"/>
                </a:lnTo>
                <a:close/>
                <a:moveTo>
                  <a:pt x="507" y="48"/>
                </a:moveTo>
                <a:cubicBezTo>
                  <a:pt x="507" y="39"/>
                  <a:pt x="507" y="39"/>
                  <a:pt x="507" y="39"/>
                </a:cubicBezTo>
                <a:cubicBezTo>
                  <a:pt x="507" y="37"/>
                  <a:pt x="507" y="37"/>
                  <a:pt x="505" y="37"/>
                </a:cubicBezTo>
                <a:cubicBezTo>
                  <a:pt x="503" y="37"/>
                  <a:pt x="503" y="37"/>
                  <a:pt x="503" y="37"/>
                </a:cubicBezTo>
                <a:cubicBezTo>
                  <a:pt x="496" y="37"/>
                  <a:pt x="489" y="38"/>
                  <a:pt x="484" y="39"/>
                </a:cubicBezTo>
                <a:cubicBezTo>
                  <a:pt x="477" y="40"/>
                  <a:pt x="474" y="41"/>
                  <a:pt x="474" y="45"/>
                </a:cubicBezTo>
                <a:cubicBezTo>
                  <a:pt x="474" y="94"/>
                  <a:pt x="474" y="94"/>
                  <a:pt x="474" y="94"/>
                </a:cubicBezTo>
                <a:cubicBezTo>
                  <a:pt x="474" y="95"/>
                  <a:pt x="475" y="95"/>
                  <a:pt x="475" y="95"/>
                </a:cubicBezTo>
                <a:cubicBezTo>
                  <a:pt x="491" y="95"/>
                  <a:pt x="491" y="95"/>
                  <a:pt x="491" y="95"/>
                </a:cubicBezTo>
                <a:cubicBezTo>
                  <a:pt x="492" y="95"/>
                  <a:pt x="493" y="95"/>
                  <a:pt x="493" y="94"/>
                </a:cubicBezTo>
                <a:cubicBezTo>
                  <a:pt x="493" y="51"/>
                  <a:pt x="493" y="51"/>
                  <a:pt x="493" y="51"/>
                </a:cubicBezTo>
                <a:cubicBezTo>
                  <a:pt x="494" y="51"/>
                  <a:pt x="499" y="50"/>
                  <a:pt x="505" y="50"/>
                </a:cubicBezTo>
                <a:cubicBezTo>
                  <a:pt x="507" y="50"/>
                  <a:pt x="507" y="49"/>
                  <a:pt x="507" y="48"/>
                </a:cubicBezTo>
                <a:moveTo>
                  <a:pt x="146" y="67"/>
                </a:moveTo>
                <a:cubicBezTo>
                  <a:pt x="146" y="84"/>
                  <a:pt x="149" y="97"/>
                  <a:pt x="174" y="97"/>
                </a:cubicBezTo>
                <a:cubicBezTo>
                  <a:pt x="199" y="97"/>
                  <a:pt x="202" y="84"/>
                  <a:pt x="202" y="67"/>
                </a:cubicBezTo>
                <a:cubicBezTo>
                  <a:pt x="202" y="50"/>
                  <a:pt x="199" y="37"/>
                  <a:pt x="174" y="37"/>
                </a:cubicBezTo>
                <a:cubicBezTo>
                  <a:pt x="149" y="37"/>
                  <a:pt x="146" y="50"/>
                  <a:pt x="146" y="67"/>
                </a:cubicBezTo>
                <a:moveTo>
                  <a:pt x="165" y="67"/>
                </a:moveTo>
                <a:cubicBezTo>
                  <a:pt x="165" y="54"/>
                  <a:pt x="165" y="49"/>
                  <a:pt x="174" y="49"/>
                </a:cubicBezTo>
                <a:cubicBezTo>
                  <a:pt x="183" y="49"/>
                  <a:pt x="183" y="54"/>
                  <a:pt x="183" y="67"/>
                </a:cubicBezTo>
                <a:cubicBezTo>
                  <a:pt x="183" y="79"/>
                  <a:pt x="183" y="84"/>
                  <a:pt x="174" y="84"/>
                </a:cubicBezTo>
                <a:cubicBezTo>
                  <a:pt x="165" y="84"/>
                  <a:pt x="165" y="79"/>
                  <a:pt x="165" y="67"/>
                </a:cubicBezTo>
                <a:moveTo>
                  <a:pt x="594" y="42"/>
                </a:moveTo>
                <a:cubicBezTo>
                  <a:pt x="596" y="42"/>
                  <a:pt x="596" y="42"/>
                  <a:pt x="596" y="42"/>
                </a:cubicBezTo>
                <a:cubicBezTo>
                  <a:pt x="599" y="52"/>
                  <a:pt x="599" y="52"/>
                  <a:pt x="599" y="52"/>
                </a:cubicBezTo>
                <a:cubicBezTo>
                  <a:pt x="592" y="52"/>
                  <a:pt x="592" y="52"/>
                  <a:pt x="592" y="52"/>
                </a:cubicBezTo>
                <a:lnTo>
                  <a:pt x="594" y="42"/>
                </a:lnTo>
                <a:close/>
                <a:moveTo>
                  <a:pt x="629" y="53"/>
                </a:moveTo>
                <a:cubicBezTo>
                  <a:pt x="629" y="59"/>
                  <a:pt x="629" y="59"/>
                  <a:pt x="629" y="59"/>
                </a:cubicBezTo>
                <a:cubicBezTo>
                  <a:pt x="629" y="59"/>
                  <a:pt x="627" y="59"/>
                  <a:pt x="626" y="59"/>
                </a:cubicBezTo>
                <a:cubicBezTo>
                  <a:pt x="621" y="59"/>
                  <a:pt x="618" y="58"/>
                  <a:pt x="618" y="51"/>
                </a:cubicBezTo>
                <a:cubicBezTo>
                  <a:pt x="618" y="43"/>
                  <a:pt x="621" y="42"/>
                  <a:pt x="626" y="42"/>
                </a:cubicBezTo>
                <a:cubicBezTo>
                  <a:pt x="628" y="42"/>
                  <a:pt x="631" y="42"/>
                  <a:pt x="632" y="42"/>
                </a:cubicBezTo>
                <a:cubicBezTo>
                  <a:pt x="632" y="43"/>
                  <a:pt x="633" y="43"/>
                  <a:pt x="633" y="43"/>
                </a:cubicBezTo>
                <a:cubicBezTo>
                  <a:pt x="633" y="43"/>
                  <a:pt x="633" y="43"/>
                  <a:pt x="634" y="43"/>
                </a:cubicBezTo>
                <a:cubicBezTo>
                  <a:pt x="634" y="43"/>
                  <a:pt x="634" y="42"/>
                  <a:pt x="634" y="42"/>
                </a:cubicBezTo>
                <a:cubicBezTo>
                  <a:pt x="634" y="40"/>
                  <a:pt x="634" y="40"/>
                  <a:pt x="634" y="40"/>
                </a:cubicBezTo>
                <a:cubicBezTo>
                  <a:pt x="634" y="40"/>
                  <a:pt x="634" y="40"/>
                  <a:pt x="634" y="40"/>
                </a:cubicBezTo>
                <a:cubicBezTo>
                  <a:pt x="634" y="39"/>
                  <a:pt x="634" y="39"/>
                  <a:pt x="634" y="39"/>
                </a:cubicBezTo>
                <a:cubicBezTo>
                  <a:pt x="633" y="39"/>
                  <a:pt x="630" y="38"/>
                  <a:pt x="625" y="38"/>
                </a:cubicBezTo>
                <a:cubicBezTo>
                  <a:pt x="616" y="38"/>
                  <a:pt x="612" y="41"/>
                  <a:pt x="612" y="50"/>
                </a:cubicBezTo>
                <a:cubicBezTo>
                  <a:pt x="612" y="59"/>
                  <a:pt x="615" y="63"/>
                  <a:pt x="625" y="63"/>
                </a:cubicBezTo>
                <a:cubicBezTo>
                  <a:pt x="628" y="63"/>
                  <a:pt x="631" y="63"/>
                  <a:pt x="632" y="62"/>
                </a:cubicBezTo>
                <a:cubicBezTo>
                  <a:pt x="632" y="62"/>
                  <a:pt x="632" y="62"/>
                  <a:pt x="632" y="62"/>
                </a:cubicBezTo>
                <a:cubicBezTo>
                  <a:pt x="634" y="62"/>
                  <a:pt x="634" y="61"/>
                  <a:pt x="634" y="59"/>
                </a:cubicBezTo>
                <a:cubicBezTo>
                  <a:pt x="634" y="49"/>
                  <a:pt x="634" y="49"/>
                  <a:pt x="634" y="49"/>
                </a:cubicBezTo>
                <a:cubicBezTo>
                  <a:pt x="634" y="49"/>
                  <a:pt x="634" y="49"/>
                  <a:pt x="634" y="49"/>
                </a:cubicBezTo>
                <a:cubicBezTo>
                  <a:pt x="625" y="49"/>
                  <a:pt x="625" y="49"/>
                  <a:pt x="625" y="49"/>
                </a:cubicBezTo>
                <a:cubicBezTo>
                  <a:pt x="624" y="49"/>
                  <a:pt x="624" y="49"/>
                  <a:pt x="624" y="49"/>
                </a:cubicBezTo>
                <a:cubicBezTo>
                  <a:pt x="624" y="52"/>
                  <a:pt x="624" y="52"/>
                  <a:pt x="624" y="52"/>
                </a:cubicBezTo>
                <a:cubicBezTo>
                  <a:pt x="624" y="53"/>
                  <a:pt x="625" y="53"/>
                  <a:pt x="625" y="53"/>
                </a:cubicBezTo>
                <a:lnTo>
                  <a:pt x="629" y="53"/>
                </a:lnTo>
                <a:close/>
                <a:moveTo>
                  <a:pt x="600" y="38"/>
                </a:moveTo>
                <a:cubicBezTo>
                  <a:pt x="591" y="38"/>
                  <a:pt x="591" y="38"/>
                  <a:pt x="591" y="38"/>
                </a:cubicBezTo>
                <a:cubicBezTo>
                  <a:pt x="591" y="38"/>
                  <a:pt x="590" y="38"/>
                  <a:pt x="590" y="38"/>
                </a:cubicBezTo>
                <a:cubicBezTo>
                  <a:pt x="582" y="62"/>
                  <a:pt x="582" y="62"/>
                  <a:pt x="582" y="62"/>
                </a:cubicBezTo>
                <a:cubicBezTo>
                  <a:pt x="582" y="62"/>
                  <a:pt x="582" y="62"/>
                  <a:pt x="582" y="62"/>
                </a:cubicBezTo>
                <a:cubicBezTo>
                  <a:pt x="582" y="62"/>
                  <a:pt x="582" y="63"/>
                  <a:pt x="583" y="63"/>
                </a:cubicBezTo>
                <a:cubicBezTo>
                  <a:pt x="588" y="63"/>
                  <a:pt x="588" y="63"/>
                  <a:pt x="588" y="63"/>
                </a:cubicBezTo>
                <a:cubicBezTo>
                  <a:pt x="589" y="63"/>
                  <a:pt x="589" y="62"/>
                  <a:pt x="589" y="62"/>
                </a:cubicBezTo>
                <a:cubicBezTo>
                  <a:pt x="591" y="55"/>
                  <a:pt x="591" y="55"/>
                  <a:pt x="591" y="55"/>
                </a:cubicBezTo>
                <a:cubicBezTo>
                  <a:pt x="600" y="55"/>
                  <a:pt x="600" y="55"/>
                  <a:pt x="600" y="55"/>
                </a:cubicBezTo>
                <a:cubicBezTo>
                  <a:pt x="602" y="62"/>
                  <a:pt x="602" y="62"/>
                  <a:pt x="602" y="62"/>
                </a:cubicBezTo>
                <a:cubicBezTo>
                  <a:pt x="602" y="62"/>
                  <a:pt x="602" y="63"/>
                  <a:pt x="602" y="63"/>
                </a:cubicBezTo>
                <a:cubicBezTo>
                  <a:pt x="608" y="63"/>
                  <a:pt x="608" y="63"/>
                  <a:pt x="608" y="63"/>
                </a:cubicBezTo>
                <a:cubicBezTo>
                  <a:pt x="608" y="63"/>
                  <a:pt x="608" y="62"/>
                  <a:pt x="608" y="62"/>
                </a:cubicBezTo>
                <a:cubicBezTo>
                  <a:pt x="608" y="62"/>
                  <a:pt x="608" y="62"/>
                  <a:pt x="608" y="62"/>
                </a:cubicBezTo>
                <a:cubicBezTo>
                  <a:pt x="601" y="38"/>
                  <a:pt x="601" y="38"/>
                  <a:pt x="601" y="38"/>
                </a:cubicBezTo>
                <a:cubicBezTo>
                  <a:pt x="600" y="38"/>
                  <a:pt x="600" y="38"/>
                  <a:pt x="600" y="38"/>
                </a:cubicBezTo>
                <a:moveTo>
                  <a:pt x="39" y="38"/>
                </a:moveTo>
                <a:cubicBezTo>
                  <a:pt x="39" y="55"/>
                  <a:pt x="39" y="55"/>
                  <a:pt x="39" y="55"/>
                </a:cubicBezTo>
                <a:cubicBezTo>
                  <a:pt x="39" y="67"/>
                  <a:pt x="34" y="73"/>
                  <a:pt x="23" y="73"/>
                </a:cubicBezTo>
                <a:cubicBezTo>
                  <a:pt x="15" y="73"/>
                  <a:pt x="15" y="73"/>
                  <a:pt x="15" y="73"/>
                </a:cubicBezTo>
                <a:cubicBezTo>
                  <a:pt x="12" y="96"/>
                  <a:pt x="12" y="96"/>
                  <a:pt x="12" y="96"/>
                </a:cubicBezTo>
                <a:cubicBezTo>
                  <a:pt x="24" y="96"/>
                  <a:pt x="24" y="96"/>
                  <a:pt x="24" y="96"/>
                </a:cubicBezTo>
                <a:cubicBezTo>
                  <a:pt x="45" y="96"/>
                  <a:pt x="62" y="81"/>
                  <a:pt x="62" y="57"/>
                </a:cubicBezTo>
                <a:cubicBezTo>
                  <a:pt x="62" y="38"/>
                  <a:pt x="62" y="38"/>
                  <a:pt x="62" y="38"/>
                </a:cubicBezTo>
                <a:lnTo>
                  <a:pt x="39" y="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23335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6" name="TextBox 22"/>
          <p:cNvSpPr txBox="1">
            <a:spLocks noChangeArrowheads="1"/>
          </p:cNvSpPr>
          <p:nvPr/>
        </p:nvSpPr>
        <p:spPr bwMode="auto">
          <a:xfrm>
            <a:off x="395290" y="4961778"/>
            <a:ext cx="28009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714038-F777-4D6C-BF39-F3C9BE8830C2}" type="slidenum">
              <a:rPr lang="en-US" sz="60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600" dirty="0" smtClean="0">
                <a:solidFill>
                  <a:srgbClr val="038299"/>
                </a:solidFill>
                <a:latin typeface="+mn-lt"/>
                <a:cs typeface="Arial" panose="020B0604020202020204" pitchFamily="34" charset="0"/>
              </a:rPr>
              <a:t>  </a:t>
            </a: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Arial" pitchFamily="34" charset="0"/>
              </a:rPr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2976817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G - 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143"/>
          <a:stretch/>
        </p:blipFill>
        <p:spPr>
          <a:xfrm>
            <a:off x="0" y="-1"/>
            <a:ext cx="9144000" cy="5143501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2773679" y="0"/>
            <a:ext cx="5349241" cy="514349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 smtClean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028700" y="0"/>
            <a:ext cx="178308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 smtClean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3132" y="4960856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7" name="Freeform 12"/>
          <p:cNvSpPr>
            <a:spLocks noEditPoints="1"/>
          </p:cNvSpPr>
          <p:nvPr userDrawn="1">
            <p:custDataLst>
              <p:tags r:id="rId1"/>
            </p:custDataLst>
          </p:nvPr>
        </p:nvSpPr>
        <p:spPr bwMode="auto">
          <a:xfrm>
            <a:off x="404744" y="456406"/>
            <a:ext cx="2646363" cy="414338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2932113"/>
            <a:ext cx="2828925" cy="11979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16"/>
              </a:spcBef>
              <a:buNone/>
              <a:defRPr sz="12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</a:p>
          <a:p>
            <a:pPr lvl="0"/>
            <a:r>
              <a:rPr lang="en-US" dirty="0" smtClean="0"/>
              <a:t>Presenter Title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96861" y="1353082"/>
            <a:ext cx="5220000" cy="432000"/>
          </a:xfrm>
        </p:spPr>
        <p:txBody>
          <a:bodyPr/>
          <a:lstStyle>
            <a:lvl1pPr>
              <a:lnSpc>
                <a:spcPts val="3000"/>
              </a:lnSpc>
              <a:defRPr sz="2800"/>
            </a:lvl1pPr>
          </a:lstStyle>
          <a:p>
            <a:r>
              <a:rPr lang="de-DE" dirty="0" smtClean="0"/>
              <a:t>SAMPLE HEADLINE</a:t>
            </a:r>
            <a:endParaRPr lang="en-GB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782877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 smtClean="0"/>
              <a:t>SECOND LINE HEADLINE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5600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G - 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583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2773679" y="0"/>
            <a:ext cx="5349241" cy="514349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 smtClean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028700" y="0"/>
            <a:ext cx="178308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 smtClean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3132" y="4960856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7" name="Freeform 12"/>
          <p:cNvSpPr>
            <a:spLocks noEditPoints="1"/>
          </p:cNvSpPr>
          <p:nvPr userDrawn="1">
            <p:custDataLst>
              <p:tags r:id="rId1"/>
            </p:custDataLst>
          </p:nvPr>
        </p:nvSpPr>
        <p:spPr bwMode="auto">
          <a:xfrm>
            <a:off x="404744" y="456406"/>
            <a:ext cx="2646363" cy="414338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2932113"/>
            <a:ext cx="2828925" cy="11979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16"/>
              </a:spcBef>
              <a:buNone/>
              <a:defRPr sz="12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</a:p>
          <a:p>
            <a:pPr lvl="0"/>
            <a:r>
              <a:rPr lang="en-US" dirty="0" smtClean="0"/>
              <a:t>Presenter Title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96861" y="1353082"/>
            <a:ext cx="5220000" cy="432000"/>
          </a:xfrm>
        </p:spPr>
        <p:txBody>
          <a:bodyPr/>
          <a:lstStyle>
            <a:lvl1pPr>
              <a:lnSpc>
                <a:spcPts val="3000"/>
              </a:lnSpc>
              <a:defRPr sz="2800"/>
            </a:lvl1pPr>
          </a:lstStyle>
          <a:p>
            <a:r>
              <a:rPr lang="de-DE" dirty="0" smtClean="0"/>
              <a:t>SAMPLE HEADLINE</a:t>
            </a:r>
            <a:endParaRPr lang="en-GB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782877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 smtClean="0"/>
              <a:t>SECOND LINE HEADLINE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2159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G - Title Slide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9382" y="3150000"/>
            <a:ext cx="3150000" cy="12934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216"/>
              </a:spcBef>
              <a:buNone/>
              <a:defRPr sz="12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</a:p>
          <a:p>
            <a:pPr lvl="0"/>
            <a:r>
              <a:rPr lang="en-US" dirty="0" smtClean="0"/>
              <a:t>Presenter Title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82" y="4960856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04744" y="456406"/>
            <a:ext cx="2646363" cy="414338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96861" y="1353082"/>
            <a:ext cx="5220000" cy="432000"/>
          </a:xfrm>
        </p:spPr>
        <p:txBody>
          <a:bodyPr/>
          <a:lstStyle>
            <a:lvl1pPr>
              <a:lnSpc>
                <a:spcPts val="3000"/>
              </a:lnSpc>
              <a:defRPr sz="2800"/>
            </a:lvl1pPr>
          </a:lstStyle>
          <a:p>
            <a:r>
              <a:rPr lang="de-DE" dirty="0" smtClean="0"/>
              <a:t>SAMPLE HEADLINE</a:t>
            </a:r>
            <a:endParaRPr lang="en-GB" dirty="0"/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782877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 smtClean="0"/>
              <a:t>SECOND LINE HEADLINE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9495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018"/>
          <a:stretch/>
        </p:blipFill>
        <p:spPr>
          <a:xfrm>
            <a:off x="1428750" y="0"/>
            <a:ext cx="7715250" cy="4773613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2065020" y="0"/>
            <a:ext cx="4983480" cy="489204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 smtClean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84860" y="0"/>
            <a:ext cx="1363980" cy="4892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 smtClean="0">
              <a:solidFill>
                <a:schemeClr val="bg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3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de-DE" dirty="0" smtClean="0"/>
              <a:t>Click to edit </a:t>
            </a:r>
            <a:r>
              <a:rPr lang="de-DE" dirty="0" err="1" smtClean="0"/>
              <a:t>master</a:t>
            </a:r>
            <a:r>
              <a:rPr lang="de-DE" dirty="0" smtClean="0"/>
              <a:t> </a:t>
            </a:r>
            <a:r>
              <a:rPr lang="de-DE" dirty="0" err="1" smtClean="0"/>
              <a:t>headline</a:t>
            </a:r>
            <a:endParaRPr lang="en-GB" dirty="0"/>
          </a:p>
        </p:txBody>
      </p:sp>
      <p:sp>
        <p:nvSpPr>
          <p:cNvPr id="10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 smtClean="0"/>
              <a:t>SECOND LINE HEADLINE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7068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1732"/>
          <a:stretch/>
        </p:blipFill>
        <p:spPr>
          <a:xfrm flipH="1">
            <a:off x="0" y="0"/>
            <a:ext cx="9144000" cy="4779963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2552700" y="0"/>
            <a:ext cx="5257800" cy="489204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395288" y="0"/>
            <a:ext cx="2203132" cy="4892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 smtClean="0">
              <a:solidFill>
                <a:schemeClr val="bg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3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5096"/>
            <a:ext cx="5220000" cy="432000"/>
          </a:xfrm>
        </p:spPr>
        <p:txBody>
          <a:bodyPr anchor="b"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de-DE" dirty="0" smtClean="0"/>
              <a:t>Click to edit </a:t>
            </a:r>
            <a:r>
              <a:rPr lang="de-DE" dirty="0" err="1" smtClean="0"/>
              <a:t>master</a:t>
            </a:r>
            <a:r>
              <a:rPr lang="de-DE" dirty="0" smtClean="0"/>
              <a:t> </a:t>
            </a:r>
            <a:r>
              <a:rPr lang="de-DE" dirty="0" err="1" smtClean="0"/>
              <a:t>headline</a:t>
            </a:r>
            <a:endParaRPr lang="en-GB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 smtClean="0"/>
              <a:t>SECOND LINE HEADLINE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880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304"/>
          <a:stretch/>
        </p:blipFill>
        <p:spPr>
          <a:xfrm>
            <a:off x="0" y="0"/>
            <a:ext cx="9144000" cy="477361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3496037" y="0"/>
            <a:ext cx="4922520" cy="489204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 smtClean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632459" y="0"/>
            <a:ext cx="2863577" cy="4892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 smtClean="0">
              <a:solidFill>
                <a:schemeClr val="bg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3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 anchor="b"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de-DE" dirty="0" smtClean="0"/>
              <a:t>Click to edit </a:t>
            </a:r>
            <a:r>
              <a:rPr lang="de-DE" dirty="0" err="1" smtClean="0"/>
              <a:t>master</a:t>
            </a:r>
            <a:r>
              <a:rPr lang="de-DE" dirty="0" smtClean="0"/>
              <a:t> </a:t>
            </a:r>
            <a:r>
              <a:rPr lang="de-DE" dirty="0" err="1" smtClean="0"/>
              <a:t>headline</a:t>
            </a:r>
            <a:endParaRPr lang="en-GB" dirty="0"/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 smtClean="0"/>
              <a:t>SECOND LINE HEADLINE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1521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Divi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4773613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0"/>
            <a:ext cx="5951220" cy="489204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 smtClean="0">
              <a:solidFill>
                <a:schemeClr val="bg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3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 anchor="b"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de-DE" dirty="0" smtClean="0"/>
              <a:t>Click to edit </a:t>
            </a:r>
            <a:r>
              <a:rPr lang="de-DE" dirty="0" err="1" smtClean="0"/>
              <a:t>master</a:t>
            </a:r>
            <a:r>
              <a:rPr lang="de-DE" dirty="0" smtClean="0"/>
              <a:t> </a:t>
            </a:r>
            <a:r>
              <a:rPr lang="de-DE" dirty="0" err="1" smtClean="0"/>
              <a:t>headline</a:t>
            </a:r>
            <a:endParaRPr lang="en-GB" dirty="0"/>
          </a:p>
        </p:txBody>
      </p:sp>
      <p:sp>
        <p:nvSpPr>
          <p:cNvPr id="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 smtClean="0"/>
              <a:t>SECOND LINE HEADLINE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681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 descr="corner2.jpg"/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914"/>
            <a:ext cx="9144000" cy="5048904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75380" y="4960856"/>
            <a:ext cx="2268000" cy="9233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5289" y="319488"/>
            <a:ext cx="8353424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13" name="TextBox 22"/>
          <p:cNvSpPr txBox="1">
            <a:spLocks noChangeArrowheads="1"/>
          </p:cNvSpPr>
          <p:nvPr/>
        </p:nvSpPr>
        <p:spPr bwMode="auto">
          <a:xfrm>
            <a:off x="395290" y="4961778"/>
            <a:ext cx="28009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714038-F777-4D6C-BF39-F3C9BE8830C2}" type="slidenum">
              <a:rPr lang="en-US" sz="60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600" dirty="0" smtClean="0">
                <a:solidFill>
                  <a:srgbClr val="038299"/>
                </a:solidFill>
                <a:latin typeface="+mn-lt"/>
                <a:cs typeface="Arial" panose="020B0604020202020204" pitchFamily="34" charset="0"/>
              </a:rPr>
              <a:t>  </a:t>
            </a: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Arial" pitchFamily="34" charset="0"/>
              </a:rPr>
              <a:t>  |</a:t>
            </a:r>
          </a:p>
        </p:txBody>
      </p:sp>
      <p:sp>
        <p:nvSpPr>
          <p:cNvPr id="15" name="Freeform 10"/>
          <p:cNvSpPr>
            <a:spLocks noEditPoints="1"/>
          </p:cNvSpPr>
          <p:nvPr/>
        </p:nvSpPr>
        <p:spPr bwMode="auto">
          <a:xfrm>
            <a:off x="7505027" y="4823729"/>
            <a:ext cx="1379396" cy="215970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5289" y="1131888"/>
            <a:ext cx="8353424" cy="34925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64611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49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5" r:id="rId13"/>
    <p:sldLayoutId id="2147483694" r:id="rId14"/>
    <p:sldLayoutId id="2147483672" r:id="rId15"/>
    <p:sldLayoutId id="2147483650" r:id="rId16"/>
    <p:sldLayoutId id="2147483654" r:id="rId17"/>
    <p:sldLayoutId id="2147483682" r:id="rId18"/>
    <p:sldLayoutId id="2147483667" r:id="rId19"/>
    <p:sldLayoutId id="2147483666" r:id="rId20"/>
    <p:sldLayoutId id="2147483665" r:id="rId21"/>
    <p:sldLayoutId id="2147483655" r:id="rId22"/>
  </p:sldLayoutIdLst>
  <p:hf sldNum="0" hdr="0" dt="0"/>
  <p:txStyles>
    <p:titleStyle>
      <a:lvl1pPr algn="l" defTabSz="685800" rtl="0" eaLnBrk="1" latinLnBrk="0" hangingPunct="1">
        <a:lnSpc>
          <a:spcPts val="2000"/>
        </a:lnSpc>
        <a:spcBef>
          <a:spcPct val="0"/>
        </a:spcBef>
        <a:buNone/>
        <a:defRPr sz="2200" b="1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69200" indent="-169200" algn="l" defTabSz="685800" rtl="0" eaLnBrk="1" latinLnBrk="0" hangingPunct="1">
        <a:lnSpc>
          <a:spcPct val="100000"/>
        </a:lnSpc>
        <a:spcBef>
          <a:spcPts val="432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0800" indent="-230400" algn="l" defTabSz="685800" rtl="0" eaLnBrk="1" latinLnBrk="0" hangingPunct="1">
        <a:lnSpc>
          <a:spcPct val="100000"/>
        </a:lnSpc>
        <a:spcBef>
          <a:spcPts val="384"/>
        </a:spcBef>
        <a:buClr>
          <a:schemeClr val="accent3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7600" indent="-169200" algn="l" defTabSz="685800" rtl="0" eaLnBrk="1" latinLnBrk="0" hangingPunct="1">
        <a:lnSpc>
          <a:spcPct val="100000"/>
        </a:lnSpc>
        <a:spcBef>
          <a:spcPts val="336"/>
        </a:spcBef>
        <a:buClr>
          <a:schemeClr val="accent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72000" indent="-176400" algn="l" defTabSz="685800" rtl="0" eaLnBrk="1" latinLnBrk="0" hangingPunct="1">
        <a:lnSpc>
          <a:spcPct val="100000"/>
        </a:lnSpc>
        <a:spcBef>
          <a:spcPts val="288"/>
        </a:spcBef>
        <a:buClr>
          <a:schemeClr val="accent3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9200" indent="-230400" algn="l" defTabSz="685800" rtl="0" eaLnBrk="1" latinLnBrk="0" hangingPunct="1">
        <a:lnSpc>
          <a:spcPct val="100000"/>
        </a:lnSpc>
        <a:spcBef>
          <a:spcPts val="480"/>
        </a:spcBef>
        <a:buClr>
          <a:schemeClr val="bg1">
            <a:lumMod val="50000"/>
          </a:schemeClr>
        </a:buClr>
        <a:buFont typeface="Arial" panose="020B0604020202020204" pitchFamily="34" charset="0"/>
        <a:buChar char="»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:p14="http://schemas.microsoft.com/office/powerpoint/2010/main" xmlns:a14="http://schemas.microsoft.com/office/drawing/2010/main" xmlns="">
        <p15:guide id="1" orient="horz" pos="2913" userDrawn="1">
          <p15:clr>
            <a:srgbClr val="F26B43"/>
          </p15:clr>
        </p15:guide>
        <p15:guide id="2" pos="249" userDrawn="1">
          <p15:clr>
            <a:srgbClr val="F26B43"/>
          </p15:clr>
        </p15:guide>
        <p15:guide id="3" pos="5511" userDrawn="1">
          <p15:clr>
            <a:srgbClr val="F26B43"/>
          </p15:clr>
        </p15:guide>
        <p15:guide id="4" orient="horz" pos="71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rxmarbles.com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ag.github.io/apama-rxbuilder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ftwareAG/apama-lambdas" TargetMode="External"/><Relationship Id="rId2" Type="http://schemas.openxmlformats.org/officeDocument/2006/relationships/hyperlink" Target="https://github.com/SoftwareAG/apama-rxepl#rxepl---observables-in-epl--" TargetMode="External"/><Relationship Id="rId1" Type="http://schemas.openxmlformats.org/officeDocument/2006/relationships/slideLayout" Target="../slideLayouts/slideLayout16.xml"/><Relationship Id="rId5" Type="http://schemas.openxmlformats.org/officeDocument/2006/relationships/hyperlink" Target="http://reactivex.io/" TargetMode="External"/><Relationship Id="rId4" Type="http://schemas.openxmlformats.org/officeDocument/2006/relationships/hyperlink" Target="https://softwareag.github.io/apama-rxbuilder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reactivex.io/" TargetMode="Externa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oftwareAG/apama-rxepl" TargetMode="Externa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Richard Peach</a:t>
            </a:r>
          </a:p>
          <a:p>
            <a:r>
              <a:rPr lang="en-GB" dirty="0" smtClean="0"/>
              <a:t>Industry Solutions Team</a:t>
            </a:r>
            <a:endParaRPr lang="en-GB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 err="1" smtClean="0"/>
              <a:t>RxEPL</a:t>
            </a:r>
            <a:r>
              <a:rPr lang="en-GB" cap="none" dirty="0" smtClean="0"/>
              <a:t>: </a:t>
            </a:r>
            <a:r>
              <a:rPr lang="en-GB" cap="none" dirty="0" err="1" smtClean="0"/>
              <a:t>ReactiveX</a:t>
            </a:r>
            <a:r>
              <a:rPr lang="en-GB" cap="none" dirty="0" smtClean="0"/>
              <a:t> </a:t>
            </a:r>
            <a:r>
              <a:rPr lang="en-GB" cap="none" dirty="0" err="1" smtClean="0"/>
              <a:t>EPL</a:t>
            </a:r>
            <a:endParaRPr lang="en-GB" cap="non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Aka: Observables</a:t>
            </a:r>
          </a:p>
        </p:txBody>
      </p:sp>
    </p:spTree>
    <p:extLst>
      <p:ext uri="{BB962C8B-B14F-4D97-AF65-F5344CB8AC3E}">
        <p14:creationId xmlns:p14="http://schemas.microsoft.com/office/powerpoint/2010/main" val="305308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992552" y="3384057"/>
            <a:ext cx="6361723" cy="309230"/>
            <a:chOff x="992554" y="1985107"/>
            <a:chExt cx="1242646" cy="309230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992554" y="1985107"/>
              <a:ext cx="1242646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92554" y="2078893"/>
              <a:ext cx="1242646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r"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</a:pPr>
              <a:r>
                <a:rPr lang="en-GB" sz="1400" dirty="0" smtClean="0"/>
                <a:t>Time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 smtClean="0"/>
              <a:t>Another way to think about the problem</a:t>
            </a:r>
            <a:endParaRPr lang="en-GB" cap="non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2018 Software AG. All rights reserved. For internal use only</a:t>
            </a:r>
            <a:endParaRPr lang="en-US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992553" y="1602172"/>
            <a:ext cx="6361723" cy="309230"/>
            <a:chOff x="992554" y="1985107"/>
            <a:chExt cx="1242646" cy="30923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992554" y="1985107"/>
              <a:ext cx="1242646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992554" y="2078893"/>
              <a:ext cx="1242646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r"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</a:pPr>
              <a:r>
                <a:rPr lang="en-GB" sz="1400" dirty="0" smtClean="0"/>
                <a:t>Time</a:t>
              </a:r>
            </a:p>
          </p:txBody>
        </p:sp>
      </p:grpSp>
      <p:sp>
        <p:nvSpPr>
          <p:cNvPr id="10" name="Oval 9"/>
          <p:cNvSpPr/>
          <p:nvPr/>
        </p:nvSpPr>
        <p:spPr>
          <a:xfrm>
            <a:off x="1438032" y="1477125"/>
            <a:ext cx="250093" cy="2500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1" name="Oval 10"/>
          <p:cNvSpPr/>
          <p:nvPr/>
        </p:nvSpPr>
        <p:spPr>
          <a:xfrm>
            <a:off x="2137509" y="1469309"/>
            <a:ext cx="250093" cy="2500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2" name="Oval 11"/>
          <p:cNvSpPr/>
          <p:nvPr/>
        </p:nvSpPr>
        <p:spPr>
          <a:xfrm>
            <a:off x="2883878" y="1481030"/>
            <a:ext cx="250093" cy="2500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3724030" y="1481030"/>
            <a:ext cx="250093" cy="2500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4" name="Oval 13"/>
          <p:cNvSpPr/>
          <p:nvPr/>
        </p:nvSpPr>
        <p:spPr>
          <a:xfrm>
            <a:off x="4595448" y="1481030"/>
            <a:ext cx="250093" cy="2500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b="1" dirty="0">
                <a:solidFill>
                  <a:sysClr val="windowText" lastClr="000000"/>
                </a:solidFill>
              </a:rPr>
              <a:t>5</a:t>
            </a:r>
            <a:endParaRPr lang="en-GB" sz="1400" b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3724032" y="3266830"/>
            <a:ext cx="250093" cy="2500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22" name="Oval 21"/>
          <p:cNvSpPr/>
          <p:nvPr/>
        </p:nvSpPr>
        <p:spPr>
          <a:xfrm>
            <a:off x="4595448" y="3259012"/>
            <a:ext cx="250093" cy="2500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b="1" dirty="0">
                <a:solidFill>
                  <a:sysClr val="windowText" lastClr="000000"/>
                </a:solidFill>
              </a:rPr>
              <a:t>5</a:t>
            </a:r>
            <a:endParaRPr lang="en-GB" sz="1400" b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610339" y="2055446"/>
            <a:ext cx="2477477" cy="7424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b="1" dirty="0" smtClean="0">
                <a:solidFill>
                  <a:schemeClr val="bg1"/>
                </a:solidFill>
              </a:rPr>
              <a:t>.filter(x =&gt; </a:t>
            </a:r>
            <a:r>
              <a:rPr lang="en-GB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x &gt;= 4</a:t>
            </a:r>
            <a:r>
              <a:rPr lang="en-GB" sz="1400" b="1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331635" y="1481047"/>
            <a:ext cx="45719" cy="2500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b="1" dirty="0" smtClean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331634" y="3266829"/>
            <a:ext cx="45719" cy="2500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22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9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21" grpId="0" animBg="1"/>
      <p:bldP spid="22" grpId="0" animBg="1"/>
      <p:bldP spid="23" grpId="0" animBg="1"/>
      <p:bldP spid="27" grpId="0" animBg="1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An Example data process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2018 Software AG. All rights reserved. For internal use only</a:t>
            </a:r>
            <a:endParaRPr lang="en-US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992552" y="1469309"/>
            <a:ext cx="6361724" cy="2223978"/>
            <a:chOff x="992552" y="1469309"/>
            <a:chExt cx="6361724" cy="2223978"/>
          </a:xfrm>
        </p:grpSpPr>
        <p:grpSp>
          <p:nvGrpSpPr>
            <p:cNvPr id="24" name="Group 23"/>
            <p:cNvGrpSpPr/>
            <p:nvPr/>
          </p:nvGrpSpPr>
          <p:grpSpPr>
            <a:xfrm>
              <a:off x="992552" y="3384057"/>
              <a:ext cx="6361723" cy="309230"/>
              <a:chOff x="992554" y="1985107"/>
              <a:chExt cx="1242646" cy="309230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>
                <a:off x="992554" y="1985107"/>
                <a:ext cx="1242646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992554" y="2078893"/>
                <a:ext cx="1242646" cy="215444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>
                <a:spAutoFit/>
              </a:bodyPr>
              <a:lstStyle/>
              <a:p>
                <a:pPr algn="r">
                  <a:spcBef>
                    <a:spcPts val="432"/>
                  </a:spcBef>
                  <a:buClr>
                    <a:schemeClr val="bg1">
                      <a:lumMod val="50000"/>
                    </a:schemeClr>
                  </a:buClr>
                </a:pPr>
                <a:r>
                  <a:rPr lang="en-GB" sz="1400" dirty="0" smtClean="0"/>
                  <a:t>Time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992553" y="1602172"/>
              <a:ext cx="6361723" cy="309230"/>
              <a:chOff x="992554" y="1985107"/>
              <a:chExt cx="1242646" cy="309230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>
                <a:off x="992554" y="1985107"/>
                <a:ext cx="1242646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992554" y="2078893"/>
                <a:ext cx="1242646" cy="215444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>
                <a:spAutoFit/>
              </a:bodyPr>
              <a:lstStyle/>
              <a:p>
                <a:pPr algn="r">
                  <a:spcBef>
                    <a:spcPts val="432"/>
                  </a:spcBef>
                  <a:buClr>
                    <a:schemeClr val="bg1">
                      <a:lumMod val="50000"/>
                    </a:schemeClr>
                  </a:buClr>
                </a:pPr>
                <a:r>
                  <a:rPr lang="en-GB" sz="1400" dirty="0" smtClean="0"/>
                  <a:t>Time</a:t>
                </a:r>
              </a:p>
            </p:txBody>
          </p:sp>
        </p:grpSp>
        <p:sp>
          <p:nvSpPr>
            <p:cNvPr id="10" name="Oval 9"/>
            <p:cNvSpPr/>
            <p:nvPr/>
          </p:nvSpPr>
          <p:spPr>
            <a:xfrm>
              <a:off x="1438032" y="1477125"/>
              <a:ext cx="250093" cy="25009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400" b="1" dirty="0" smtClean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137509" y="1469309"/>
              <a:ext cx="250093" cy="25009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400" b="1" dirty="0" smtClean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2883878" y="1481030"/>
              <a:ext cx="250093" cy="25009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400" b="1" dirty="0" smtClean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724030" y="1481030"/>
              <a:ext cx="250093" cy="25009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400" b="1" dirty="0" smtClean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4595448" y="1481030"/>
              <a:ext cx="250093" cy="25009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400" b="1" dirty="0">
                  <a:solidFill>
                    <a:sysClr val="windowText" lastClr="000000"/>
                  </a:solidFill>
                </a:rPr>
                <a:t>5</a:t>
              </a:r>
              <a:endParaRPr lang="en-GB" sz="1400" b="1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3724032" y="3266830"/>
              <a:ext cx="250093" cy="25009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400" b="1" dirty="0" smtClean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4595448" y="3259012"/>
              <a:ext cx="250093" cy="25009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400" b="1" dirty="0">
                  <a:solidFill>
                    <a:sysClr val="windowText" lastClr="000000"/>
                  </a:solidFill>
                </a:rPr>
                <a:t>5</a:t>
              </a:r>
              <a:endParaRPr lang="en-GB" sz="1400" b="1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610339" y="2055446"/>
              <a:ext cx="2477477" cy="74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400" b="1" dirty="0" smtClean="0">
                  <a:solidFill>
                    <a:schemeClr val="bg1"/>
                  </a:solidFill>
                </a:rPr>
                <a:t>.filter(x =&gt; </a:t>
              </a:r>
              <a:r>
                <a:rPr lang="en-GB" sz="1400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x &gt;= 4</a:t>
              </a:r>
              <a:r>
                <a:rPr lang="en-GB" sz="1400" b="1" dirty="0" smtClean="0">
                  <a:solidFill>
                    <a:schemeClr val="bg1"/>
                  </a:solidFill>
                </a:rPr>
                <a:t>)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331635" y="1481047"/>
              <a:ext cx="45719" cy="2500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331634" y="3266829"/>
              <a:ext cx="45719" cy="2500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2610337" y="3020644"/>
            <a:ext cx="2477477" cy="7424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b="1" dirty="0" smtClean="0">
                <a:solidFill>
                  <a:schemeClr val="bg1"/>
                </a:solidFill>
              </a:rPr>
              <a:t>.map(x =&gt; </a:t>
            </a:r>
            <a:r>
              <a:rPr lang="en-GB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x * 2</a:t>
            </a:r>
            <a:r>
              <a:rPr lang="en-GB" sz="1400" b="1" dirty="0" smtClean="0">
                <a:solidFill>
                  <a:schemeClr val="bg1"/>
                </a:solidFill>
              </a:rPr>
              <a:t>)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992553" y="4067904"/>
            <a:ext cx="6361723" cy="309230"/>
            <a:chOff x="992554" y="1985107"/>
            <a:chExt cx="1242646" cy="309230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992554" y="1985107"/>
              <a:ext cx="1242646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992554" y="2078893"/>
              <a:ext cx="1242646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r"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</a:pPr>
              <a:r>
                <a:rPr lang="en-GB" sz="1400" dirty="0" smtClean="0"/>
                <a:t>Time</a:t>
              </a:r>
            </a:p>
          </p:txBody>
        </p:sp>
      </p:grpSp>
      <p:sp>
        <p:nvSpPr>
          <p:cNvPr id="33" name="Oval 32"/>
          <p:cNvSpPr/>
          <p:nvPr/>
        </p:nvSpPr>
        <p:spPr>
          <a:xfrm>
            <a:off x="3724033" y="3950677"/>
            <a:ext cx="250093" cy="2500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331635" y="3950676"/>
            <a:ext cx="45719" cy="2500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b="1" dirty="0" smtClean="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595449" y="3942859"/>
            <a:ext cx="250093" cy="250093"/>
            <a:chOff x="4595449" y="3942859"/>
            <a:chExt cx="250093" cy="250093"/>
          </a:xfrm>
        </p:grpSpPr>
        <p:sp>
          <p:nvSpPr>
            <p:cNvPr id="34" name="Oval 33"/>
            <p:cNvSpPr/>
            <p:nvPr/>
          </p:nvSpPr>
          <p:spPr>
            <a:xfrm>
              <a:off x="4595449" y="3942859"/>
              <a:ext cx="250093" cy="25009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600" b="1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95449" y="3974663"/>
              <a:ext cx="250092" cy="184666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</a:pPr>
              <a:r>
                <a:rPr lang="en-GB" sz="1200" b="1" dirty="0" smtClean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81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3.20778E-6 L -3.61111E-6 -0.157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8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9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3" grpId="0" animBg="1"/>
      <p:bldP spid="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 smtClean="0"/>
              <a:t>The Standard </a:t>
            </a:r>
            <a:r>
              <a:rPr lang="en-GB" cap="none" dirty="0" err="1" smtClean="0"/>
              <a:t>ReactiveX</a:t>
            </a:r>
            <a:r>
              <a:rPr lang="en-GB" cap="none" dirty="0" smtClean="0"/>
              <a:t> representation</a:t>
            </a:r>
            <a:endParaRPr lang="en-GB" cap="non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2018 Software AG. All rights reserved. For internal use only</a:t>
            </a:r>
            <a:endParaRPr lang="en-US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69" y="1407272"/>
            <a:ext cx="5985675" cy="2045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Rectangle 20">
            <a:hlinkClick r:id="rId3"/>
          </p:cNvPr>
          <p:cNvSpPr/>
          <p:nvPr/>
        </p:nvSpPr>
        <p:spPr>
          <a:xfrm>
            <a:off x="5161441" y="3589643"/>
            <a:ext cx="175240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u="sng" dirty="0">
                <a:solidFill>
                  <a:schemeClr val="tx2"/>
                </a:solidFill>
              </a:rPr>
              <a:t>http://rxmarbles.com</a:t>
            </a:r>
          </a:p>
        </p:txBody>
      </p:sp>
    </p:spTree>
    <p:extLst>
      <p:ext uri="{BB962C8B-B14F-4D97-AF65-F5344CB8AC3E}">
        <p14:creationId xmlns:p14="http://schemas.microsoft.com/office/powerpoint/2010/main" val="313200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 smtClean="0"/>
              <a:t>That’s where </a:t>
            </a:r>
            <a:r>
              <a:rPr lang="en-GB" cap="none" dirty="0" err="1" smtClean="0"/>
              <a:t>RxEpl</a:t>
            </a:r>
            <a:r>
              <a:rPr lang="en-GB" cap="none" dirty="0" smtClean="0"/>
              <a:t> comes in...</a:t>
            </a:r>
            <a:endParaRPr lang="en-GB" cap="non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347472" y="1137208"/>
            <a:ext cx="84063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50" dirty="0" err="1">
                <a:solidFill>
                  <a:srgbClr val="000000"/>
                </a:solidFill>
                <a:latin typeface="Consolas"/>
              </a:rPr>
              <a:t>ISubscription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s := </a:t>
            </a:r>
            <a:r>
              <a:rPr lang="en-GB" sz="1050" dirty="0" err="1">
                <a:solidFill>
                  <a:srgbClr val="000000"/>
                </a:solidFill>
                <a:latin typeface="Consolas"/>
              </a:rPr>
              <a:t>Observable.fromValues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([</a:t>
            </a:r>
            <a:r>
              <a:rPr lang="en-GB" sz="1050" dirty="0">
                <a:solidFill>
                  <a:srgbClr val="2A00FF"/>
                </a:solidFill>
                <a:latin typeface="Consolas"/>
              </a:rPr>
              <a:t>1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GB" sz="1050" dirty="0">
                <a:solidFill>
                  <a:srgbClr val="2A00FF"/>
                </a:solidFill>
                <a:latin typeface="Consolas"/>
              </a:rPr>
              <a:t>2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GB" sz="1050" dirty="0">
                <a:solidFill>
                  <a:srgbClr val="2A00FF"/>
                </a:solidFill>
                <a:latin typeface="Consolas"/>
              </a:rPr>
              <a:t>3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GB" sz="1050" dirty="0">
                <a:solidFill>
                  <a:srgbClr val="2A00FF"/>
                </a:solidFill>
                <a:latin typeface="Consolas"/>
              </a:rPr>
              <a:t>4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GB" sz="1050" dirty="0">
                <a:solidFill>
                  <a:srgbClr val="2A00FF"/>
                </a:solidFill>
                <a:latin typeface="Consolas"/>
              </a:rPr>
              <a:t>5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GB" sz="1050" dirty="0">
                <a:solidFill>
                  <a:srgbClr val="2A00FF"/>
                </a:solidFill>
                <a:latin typeface="Consolas"/>
              </a:rPr>
              <a:t>6</a:t>
            </a:r>
            <a:r>
              <a:rPr lang="en-GB" sz="1050" dirty="0" smtClean="0">
                <a:solidFill>
                  <a:srgbClr val="000000"/>
                </a:solidFill>
                <a:latin typeface="Consolas"/>
              </a:rPr>
              <a:t>])</a:t>
            </a:r>
          </a:p>
          <a:p>
            <a:r>
              <a:rPr lang="en-GB" sz="1050" dirty="0" smtClean="0">
                <a:solidFill>
                  <a:srgbClr val="000000"/>
                </a:solidFill>
                <a:latin typeface="Consolas"/>
              </a:rPr>
              <a:t> 			.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filter(isGreaterThanEq4)</a:t>
            </a:r>
          </a:p>
          <a:p>
            <a:r>
              <a:rPr lang="en-GB" sz="1050" dirty="0" smtClean="0">
                <a:solidFill>
                  <a:srgbClr val="000000"/>
                </a:solidFill>
                <a:latin typeface="Consolas"/>
              </a:rPr>
              <a:t>			.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sum()</a:t>
            </a:r>
          </a:p>
          <a:p>
            <a:r>
              <a:rPr lang="en-GB" sz="1050" dirty="0" smtClean="0">
                <a:solidFill>
                  <a:srgbClr val="000000"/>
                </a:solidFill>
                <a:latin typeface="Consolas"/>
              </a:rPr>
              <a:t>			.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subscribe(</a:t>
            </a:r>
            <a:r>
              <a:rPr lang="en-GB" sz="1050" dirty="0" err="1">
                <a:solidFill>
                  <a:srgbClr val="000000"/>
                </a:solidFill>
                <a:latin typeface="Consolas"/>
              </a:rPr>
              <a:t>Subscriber.create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().</a:t>
            </a:r>
            <a:r>
              <a:rPr lang="en-GB" sz="1050" dirty="0" err="1">
                <a:solidFill>
                  <a:srgbClr val="000000"/>
                </a:solidFill>
                <a:latin typeface="Consolas"/>
              </a:rPr>
              <a:t>onNext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050" dirty="0" err="1">
                <a:solidFill>
                  <a:srgbClr val="000000"/>
                </a:solidFill>
                <a:latin typeface="Consolas"/>
              </a:rPr>
              <a:t>printValue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).</a:t>
            </a:r>
            <a:r>
              <a:rPr lang="en-GB" sz="1050" dirty="0" err="1" smtClean="0">
                <a:solidFill>
                  <a:srgbClr val="000000"/>
                </a:solidFill>
                <a:latin typeface="Consolas"/>
              </a:rPr>
              <a:t>onComplete</a:t>
            </a:r>
            <a:r>
              <a:rPr lang="en-GB" sz="1050" dirty="0" smtClean="0">
                <a:solidFill>
                  <a:srgbClr val="000000"/>
                </a:solidFill>
                <a:latin typeface="Consolas"/>
              </a:rPr>
              <a:t>(done));</a:t>
            </a:r>
            <a:endParaRPr lang="en-GB" sz="1050" dirty="0"/>
          </a:p>
        </p:txBody>
      </p:sp>
      <p:sp>
        <p:nvSpPr>
          <p:cNvPr id="7" name="Rectangle 6"/>
          <p:cNvSpPr/>
          <p:nvPr/>
        </p:nvSpPr>
        <p:spPr>
          <a:xfrm>
            <a:off x="416110" y="2085345"/>
            <a:ext cx="84063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50" dirty="0" err="1">
                <a:solidFill>
                  <a:srgbClr val="000000"/>
                </a:solidFill>
                <a:latin typeface="Consolas"/>
              </a:rPr>
              <a:t>ISubscription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s := </a:t>
            </a:r>
            <a:r>
              <a:rPr lang="en-GB" sz="1050" b="1" dirty="0" err="1">
                <a:solidFill>
                  <a:srgbClr val="000000"/>
                </a:solidFill>
                <a:latin typeface="Consolas"/>
              </a:rPr>
              <a:t>Observable.fromChannel</a:t>
            </a:r>
            <a:r>
              <a:rPr lang="en-GB" sz="105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05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GB" sz="1050" b="1" dirty="0" err="1">
                <a:solidFill>
                  <a:srgbClr val="2A00FF"/>
                </a:solidFill>
                <a:latin typeface="Consolas"/>
              </a:rPr>
              <a:t>data_channel</a:t>
            </a:r>
            <a:r>
              <a:rPr lang="en-GB" sz="1050" b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GB" sz="1050" b="1" dirty="0" smtClean="0">
                <a:solidFill>
                  <a:srgbClr val="000000"/>
                </a:solidFill>
                <a:latin typeface="Consolas"/>
              </a:rPr>
              <a:t>).take(</a:t>
            </a:r>
            <a:r>
              <a:rPr lang="en-GB" sz="1050" b="1" dirty="0" smtClean="0">
                <a:solidFill>
                  <a:srgbClr val="2A00FF"/>
                </a:solidFill>
                <a:latin typeface="Consolas"/>
              </a:rPr>
              <a:t>6</a:t>
            </a:r>
            <a:r>
              <a:rPr lang="en-GB" sz="1050" b="1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GB" sz="1050" dirty="0" smtClean="0">
                <a:solidFill>
                  <a:srgbClr val="000000"/>
                </a:solidFill>
                <a:latin typeface="Consolas"/>
              </a:rPr>
              <a:t>			.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filter(isGreaterThanEq4)</a:t>
            </a:r>
          </a:p>
          <a:p>
            <a:r>
              <a:rPr lang="en-GB" sz="1050" dirty="0" smtClean="0">
                <a:solidFill>
                  <a:srgbClr val="000000"/>
                </a:solidFill>
                <a:latin typeface="Consolas"/>
              </a:rPr>
              <a:t>			.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sum()</a:t>
            </a:r>
          </a:p>
          <a:p>
            <a:r>
              <a:rPr lang="en-GB" sz="1050" dirty="0" smtClean="0">
                <a:solidFill>
                  <a:srgbClr val="000000"/>
                </a:solidFill>
                <a:latin typeface="Consolas"/>
              </a:rPr>
              <a:t>			.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subscribe(</a:t>
            </a:r>
            <a:r>
              <a:rPr lang="en-GB" sz="1050" dirty="0" err="1">
                <a:solidFill>
                  <a:srgbClr val="000000"/>
                </a:solidFill>
                <a:latin typeface="Consolas"/>
              </a:rPr>
              <a:t>Subscriber.create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().</a:t>
            </a:r>
            <a:r>
              <a:rPr lang="en-GB" sz="1050" dirty="0" err="1">
                <a:solidFill>
                  <a:srgbClr val="000000"/>
                </a:solidFill>
                <a:latin typeface="Consolas"/>
              </a:rPr>
              <a:t>onNext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050" dirty="0" err="1">
                <a:solidFill>
                  <a:srgbClr val="000000"/>
                </a:solidFill>
                <a:latin typeface="Consolas"/>
              </a:rPr>
              <a:t>printValue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).</a:t>
            </a:r>
            <a:r>
              <a:rPr lang="en-GB" sz="1050" dirty="0" err="1" smtClean="0">
                <a:solidFill>
                  <a:srgbClr val="000000"/>
                </a:solidFill>
                <a:latin typeface="Consolas"/>
              </a:rPr>
              <a:t>onComplete</a:t>
            </a:r>
            <a:r>
              <a:rPr lang="en-GB" sz="1050" dirty="0" smtClean="0">
                <a:solidFill>
                  <a:srgbClr val="000000"/>
                </a:solidFill>
                <a:latin typeface="Consolas"/>
              </a:rPr>
              <a:t>(done));</a:t>
            </a:r>
            <a:endParaRPr lang="en-GB" sz="1050" dirty="0"/>
          </a:p>
        </p:txBody>
      </p:sp>
      <p:sp>
        <p:nvSpPr>
          <p:cNvPr id="10" name="Rectangle 9"/>
          <p:cNvSpPr/>
          <p:nvPr/>
        </p:nvSpPr>
        <p:spPr>
          <a:xfrm>
            <a:off x="416110" y="3054423"/>
            <a:ext cx="84063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50" dirty="0" err="1">
                <a:solidFill>
                  <a:srgbClr val="000000"/>
                </a:solidFill>
                <a:latin typeface="Consolas"/>
              </a:rPr>
              <a:t>ISubscription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s := </a:t>
            </a:r>
            <a:r>
              <a:rPr lang="en-GB" sz="1050" b="1" dirty="0" err="1" smtClean="0">
                <a:solidFill>
                  <a:srgbClr val="000000"/>
                </a:solidFill>
                <a:latin typeface="Consolas"/>
              </a:rPr>
              <a:t>Observable.fromIterator</a:t>
            </a:r>
            <a:r>
              <a:rPr lang="en-GB" sz="105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050" b="1" dirty="0" err="1" smtClean="0">
                <a:solidFill>
                  <a:srgbClr val="000000"/>
                </a:solidFill>
                <a:latin typeface="Consolas"/>
              </a:rPr>
              <a:t>iterator.next</a:t>
            </a:r>
            <a:r>
              <a:rPr lang="en-GB" sz="1050" b="1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GB" sz="1050" dirty="0" smtClean="0">
                <a:solidFill>
                  <a:srgbClr val="000000"/>
                </a:solidFill>
                <a:latin typeface="Consolas"/>
              </a:rPr>
              <a:t> 			.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filter(isGreaterThanEq4)</a:t>
            </a:r>
          </a:p>
          <a:p>
            <a:r>
              <a:rPr lang="en-GB" sz="1050" dirty="0" smtClean="0">
                <a:solidFill>
                  <a:srgbClr val="000000"/>
                </a:solidFill>
                <a:latin typeface="Consolas"/>
              </a:rPr>
              <a:t>			.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sum()</a:t>
            </a:r>
          </a:p>
          <a:p>
            <a:r>
              <a:rPr lang="en-GB" sz="1050" dirty="0" smtClean="0">
                <a:solidFill>
                  <a:srgbClr val="000000"/>
                </a:solidFill>
                <a:latin typeface="Consolas"/>
              </a:rPr>
              <a:t>			.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subscribe(</a:t>
            </a:r>
            <a:r>
              <a:rPr lang="en-GB" sz="1050" dirty="0" err="1">
                <a:solidFill>
                  <a:srgbClr val="000000"/>
                </a:solidFill>
                <a:latin typeface="Consolas"/>
              </a:rPr>
              <a:t>Subscriber.create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().</a:t>
            </a:r>
            <a:r>
              <a:rPr lang="en-GB" sz="1050" dirty="0" err="1">
                <a:solidFill>
                  <a:srgbClr val="000000"/>
                </a:solidFill>
                <a:latin typeface="Consolas"/>
              </a:rPr>
              <a:t>onNext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050" dirty="0" err="1">
                <a:solidFill>
                  <a:srgbClr val="000000"/>
                </a:solidFill>
                <a:latin typeface="Consolas"/>
              </a:rPr>
              <a:t>printValue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).</a:t>
            </a:r>
            <a:r>
              <a:rPr lang="en-GB" sz="1050" dirty="0" err="1">
                <a:solidFill>
                  <a:srgbClr val="000000"/>
                </a:solidFill>
                <a:latin typeface="Consolas"/>
              </a:rPr>
              <a:t>onComplete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(done));</a:t>
            </a:r>
            <a:endParaRPr lang="en-GB" sz="1050" dirty="0"/>
          </a:p>
        </p:txBody>
      </p:sp>
      <p:sp>
        <p:nvSpPr>
          <p:cNvPr id="11" name="Rectangle 10"/>
          <p:cNvSpPr/>
          <p:nvPr/>
        </p:nvSpPr>
        <p:spPr>
          <a:xfrm>
            <a:off x="416110" y="3966427"/>
            <a:ext cx="84063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50" dirty="0" err="1">
                <a:solidFill>
                  <a:srgbClr val="000000"/>
                </a:solidFill>
                <a:latin typeface="Consolas"/>
              </a:rPr>
              <a:t>ISubscription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s := </a:t>
            </a:r>
            <a:r>
              <a:rPr lang="en-GB" sz="1050" b="1" dirty="0" err="1">
                <a:solidFill>
                  <a:srgbClr val="000000"/>
                </a:solidFill>
                <a:latin typeface="Consolas"/>
              </a:rPr>
              <a:t>Observable.interval</a:t>
            </a:r>
            <a:r>
              <a:rPr lang="en-GB" sz="105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050" b="1" dirty="0">
                <a:solidFill>
                  <a:srgbClr val="2A00FF"/>
                </a:solidFill>
                <a:latin typeface="Consolas"/>
              </a:rPr>
              <a:t>0</a:t>
            </a:r>
            <a:r>
              <a:rPr lang="en-GB" sz="1050" b="1" dirty="0">
                <a:solidFill>
                  <a:srgbClr val="000000"/>
                </a:solidFill>
                <a:latin typeface="Consolas"/>
              </a:rPr>
              <a:t>.</a:t>
            </a:r>
            <a:r>
              <a:rPr lang="en-GB" sz="1050" b="1" dirty="0">
                <a:solidFill>
                  <a:srgbClr val="2A00FF"/>
                </a:solidFill>
                <a:latin typeface="Consolas"/>
              </a:rPr>
              <a:t>1</a:t>
            </a:r>
            <a:r>
              <a:rPr lang="en-GB" sz="1050" b="1" dirty="0" smtClean="0">
                <a:solidFill>
                  <a:srgbClr val="000000"/>
                </a:solidFill>
                <a:latin typeface="Consolas"/>
              </a:rPr>
              <a:t>).take(</a:t>
            </a:r>
            <a:r>
              <a:rPr lang="en-GB" sz="1050" b="1" dirty="0" smtClean="0">
                <a:solidFill>
                  <a:srgbClr val="2A00FF"/>
                </a:solidFill>
                <a:latin typeface="Consolas"/>
              </a:rPr>
              <a:t>6</a:t>
            </a:r>
            <a:r>
              <a:rPr lang="en-GB" sz="1050" b="1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GB" sz="1050" dirty="0" smtClean="0">
                <a:solidFill>
                  <a:srgbClr val="000000"/>
                </a:solidFill>
                <a:latin typeface="Consolas"/>
              </a:rPr>
              <a:t> 			.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filter(isGreaterThanEq4)</a:t>
            </a:r>
          </a:p>
          <a:p>
            <a:r>
              <a:rPr lang="en-GB" sz="1050" dirty="0" smtClean="0">
                <a:solidFill>
                  <a:srgbClr val="000000"/>
                </a:solidFill>
                <a:latin typeface="Consolas"/>
              </a:rPr>
              <a:t>			.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sum()</a:t>
            </a:r>
          </a:p>
          <a:p>
            <a:r>
              <a:rPr lang="en-GB" sz="1050" dirty="0" smtClean="0">
                <a:solidFill>
                  <a:srgbClr val="000000"/>
                </a:solidFill>
                <a:latin typeface="Consolas"/>
              </a:rPr>
              <a:t>			.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subscribe(</a:t>
            </a:r>
            <a:r>
              <a:rPr lang="en-GB" sz="1050" dirty="0" err="1">
                <a:solidFill>
                  <a:srgbClr val="000000"/>
                </a:solidFill>
                <a:latin typeface="Consolas"/>
              </a:rPr>
              <a:t>Subscriber.create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().</a:t>
            </a:r>
            <a:r>
              <a:rPr lang="en-GB" sz="1050" dirty="0" err="1">
                <a:solidFill>
                  <a:srgbClr val="000000"/>
                </a:solidFill>
                <a:latin typeface="Consolas"/>
              </a:rPr>
              <a:t>onNext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050" dirty="0" err="1">
                <a:solidFill>
                  <a:srgbClr val="000000"/>
                </a:solidFill>
                <a:latin typeface="Consolas"/>
              </a:rPr>
              <a:t>printValue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).</a:t>
            </a:r>
            <a:r>
              <a:rPr lang="en-GB" sz="1050" dirty="0" err="1">
                <a:solidFill>
                  <a:srgbClr val="000000"/>
                </a:solidFill>
                <a:latin typeface="Consolas"/>
              </a:rPr>
              <a:t>onComplete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(done));</a:t>
            </a: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343571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Combining data sources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6" name="Group 5"/>
          <p:cNvGrpSpPr/>
          <p:nvPr/>
        </p:nvGrpSpPr>
        <p:grpSpPr>
          <a:xfrm>
            <a:off x="699956" y="1313688"/>
            <a:ext cx="658368" cy="2767584"/>
            <a:chOff x="1029140" y="1313688"/>
            <a:chExt cx="658368" cy="2767584"/>
          </a:xfrm>
        </p:grpSpPr>
        <p:sp>
          <p:nvSpPr>
            <p:cNvPr id="7" name="Rectangle 6"/>
            <p:cNvSpPr/>
            <p:nvPr/>
          </p:nvSpPr>
          <p:spPr>
            <a:xfrm>
              <a:off x="1029140" y="1313688"/>
              <a:ext cx="658368" cy="4145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</a:rPr>
                <a:t>1</a:t>
              </a:r>
              <a:endParaRPr lang="en-GB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029140" y="1776984"/>
              <a:ext cx="658368" cy="4145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</a:rPr>
                <a:t>2</a:t>
              </a:r>
              <a:endParaRPr lang="en-GB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029140" y="2258568"/>
              <a:ext cx="658368" cy="4145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</a:rPr>
                <a:t>3</a:t>
              </a:r>
              <a:endParaRPr lang="en-GB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29140" y="2721864"/>
              <a:ext cx="658368" cy="4145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400" b="1" dirty="0" smtClean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29140" y="3203448"/>
              <a:ext cx="658368" cy="4145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400" b="1" dirty="0" smtClean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29140" y="3666744"/>
              <a:ext cx="658368" cy="4145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</a:rPr>
                <a:t>6</a:t>
              </a:r>
              <a:endParaRPr lang="en-GB" sz="1400" b="1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98365" y="1313688"/>
            <a:ext cx="658368" cy="2767584"/>
            <a:chOff x="1029140" y="1313688"/>
            <a:chExt cx="658368" cy="2767584"/>
          </a:xfrm>
        </p:grpSpPr>
        <p:sp>
          <p:nvSpPr>
            <p:cNvPr id="14" name="Rectangle 13"/>
            <p:cNvSpPr/>
            <p:nvPr/>
          </p:nvSpPr>
          <p:spPr>
            <a:xfrm>
              <a:off x="1029140" y="1313688"/>
              <a:ext cx="658368" cy="4145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</a:rPr>
                <a:t>1</a:t>
              </a:r>
              <a:endParaRPr lang="en-GB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29140" y="1776984"/>
              <a:ext cx="658368" cy="4145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</a:rPr>
                <a:t>2</a:t>
              </a:r>
              <a:endParaRPr lang="en-GB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29140" y="2258568"/>
              <a:ext cx="658368" cy="4145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</a:rPr>
                <a:t>3</a:t>
              </a:r>
              <a:endParaRPr lang="en-GB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29140" y="2721864"/>
              <a:ext cx="658368" cy="4145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400" b="1" dirty="0" smtClean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29140" y="3203448"/>
              <a:ext cx="658368" cy="4145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400" b="1" dirty="0" smtClean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29140" y="3666744"/>
              <a:ext cx="658368" cy="4145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</a:rPr>
                <a:t>6</a:t>
              </a:r>
              <a:endParaRPr lang="en-GB" sz="1400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20" name="Cross 19"/>
          <p:cNvSpPr/>
          <p:nvPr/>
        </p:nvSpPr>
        <p:spPr>
          <a:xfrm>
            <a:off x="1605435" y="2394192"/>
            <a:ext cx="516531" cy="534936"/>
          </a:xfrm>
          <a:prstGeom prst="plus">
            <a:avLst>
              <a:gd name="adj" fmla="val 4189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b="1" dirty="0" smtClean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350473" y="2258568"/>
            <a:ext cx="739896" cy="531108"/>
            <a:chOff x="3350473" y="2258568"/>
            <a:chExt cx="739896" cy="531108"/>
          </a:xfrm>
        </p:grpSpPr>
        <p:sp>
          <p:nvSpPr>
            <p:cNvPr id="21" name="Rectangle 20"/>
            <p:cNvSpPr/>
            <p:nvPr/>
          </p:nvSpPr>
          <p:spPr>
            <a:xfrm>
              <a:off x="3350473" y="2258568"/>
              <a:ext cx="739896" cy="13562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350473" y="2654052"/>
              <a:ext cx="739896" cy="13562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b="1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489014" y="1026587"/>
            <a:ext cx="445953" cy="3805081"/>
            <a:chOff x="4489015" y="1196480"/>
            <a:chExt cx="445953" cy="3805081"/>
          </a:xfrm>
        </p:grpSpPr>
        <p:grpSp>
          <p:nvGrpSpPr>
            <p:cNvPr id="31" name="Group 30"/>
            <p:cNvGrpSpPr/>
            <p:nvPr/>
          </p:nvGrpSpPr>
          <p:grpSpPr>
            <a:xfrm>
              <a:off x="4489015" y="1196480"/>
              <a:ext cx="445953" cy="1874654"/>
              <a:chOff x="4621638" y="1405884"/>
              <a:chExt cx="658368" cy="2767584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4621638" y="1405884"/>
                <a:ext cx="658368" cy="41452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1400" b="1" dirty="0" smtClean="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621638" y="1869180"/>
                <a:ext cx="658368" cy="41452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1400" b="1" dirty="0">
                    <a:solidFill>
                      <a:schemeClr val="bg1"/>
                    </a:solidFill>
                  </a:rPr>
                  <a:t>2</a:t>
                </a:r>
                <a:endParaRPr lang="en-GB" sz="14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621638" y="2350764"/>
                <a:ext cx="658368" cy="41452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1400" b="1" dirty="0">
                    <a:solidFill>
                      <a:schemeClr val="bg1"/>
                    </a:solidFill>
                  </a:rPr>
                  <a:t>3</a:t>
                </a:r>
                <a:endParaRPr lang="en-GB" sz="14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621638" y="2814060"/>
                <a:ext cx="658368" cy="41452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1400" b="1" dirty="0" smtClean="0">
                    <a:solidFill>
                      <a:schemeClr val="bg1"/>
                    </a:solidFill>
                  </a:rPr>
                  <a:t>4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4621638" y="3295644"/>
                <a:ext cx="658368" cy="41452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1400" b="1" dirty="0" smtClean="0">
                    <a:solidFill>
                      <a:schemeClr val="bg1"/>
                    </a:solidFill>
                  </a:rPr>
                  <a:t>5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621638" y="3758940"/>
                <a:ext cx="658368" cy="41452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1400" b="1" dirty="0">
                    <a:solidFill>
                      <a:schemeClr val="bg1"/>
                    </a:solidFill>
                  </a:rPr>
                  <a:t>6</a:t>
                </a:r>
                <a:endParaRPr lang="en-GB" sz="1400" b="1" dirty="0" smtClean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4489015" y="3126907"/>
              <a:ext cx="445953" cy="1874654"/>
              <a:chOff x="4621638" y="1405884"/>
              <a:chExt cx="658368" cy="2767584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4621638" y="1405884"/>
                <a:ext cx="658368" cy="41452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1400" b="1" dirty="0" smtClean="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621638" y="1869180"/>
                <a:ext cx="658368" cy="41452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1400" b="1" dirty="0">
                    <a:solidFill>
                      <a:schemeClr val="bg1"/>
                    </a:solidFill>
                  </a:rPr>
                  <a:t>2</a:t>
                </a:r>
                <a:endParaRPr lang="en-GB" sz="14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4621638" y="2350764"/>
                <a:ext cx="658368" cy="41452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1400" b="1" dirty="0">
                    <a:solidFill>
                      <a:schemeClr val="bg1"/>
                    </a:solidFill>
                  </a:rPr>
                  <a:t>3</a:t>
                </a:r>
                <a:endParaRPr lang="en-GB" sz="14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4621638" y="2814060"/>
                <a:ext cx="658368" cy="41452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1400" b="1" dirty="0" smtClean="0">
                    <a:solidFill>
                      <a:schemeClr val="bg1"/>
                    </a:solidFill>
                  </a:rPr>
                  <a:t>4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621638" y="3295644"/>
                <a:ext cx="658368" cy="41452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1400" b="1" dirty="0" smtClean="0">
                    <a:solidFill>
                      <a:schemeClr val="bg1"/>
                    </a:solidFill>
                  </a:rPr>
                  <a:t>5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4621638" y="3758940"/>
                <a:ext cx="658368" cy="41452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1400" b="1" dirty="0">
                    <a:solidFill>
                      <a:schemeClr val="bg1"/>
                    </a:solidFill>
                  </a:rPr>
                  <a:t>6</a:t>
                </a:r>
                <a:endParaRPr lang="en-GB" sz="14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9" name="Group 38"/>
          <p:cNvGrpSpPr/>
          <p:nvPr/>
        </p:nvGrpSpPr>
        <p:grpSpPr>
          <a:xfrm>
            <a:off x="6052525" y="1520952"/>
            <a:ext cx="658368" cy="2767584"/>
            <a:chOff x="1029140" y="1313688"/>
            <a:chExt cx="658368" cy="2767584"/>
          </a:xfrm>
        </p:grpSpPr>
        <p:sp>
          <p:nvSpPr>
            <p:cNvPr id="40" name="Rectangle 39"/>
            <p:cNvSpPr/>
            <p:nvPr/>
          </p:nvSpPr>
          <p:spPr>
            <a:xfrm>
              <a:off x="1029140" y="1313688"/>
              <a:ext cx="658368" cy="4145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400" b="1" dirty="0" smtClean="0">
                  <a:solidFill>
                    <a:schemeClr val="bg1"/>
                  </a:solidFill>
                </a:rPr>
                <a:t>1, 1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029140" y="1776984"/>
              <a:ext cx="658368" cy="4145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400" b="1" dirty="0" smtClean="0">
                  <a:solidFill>
                    <a:schemeClr val="bg1"/>
                  </a:solidFill>
                </a:rPr>
                <a:t>2, 2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29140" y="2258568"/>
              <a:ext cx="658368" cy="4145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400" b="1" dirty="0" smtClean="0">
                  <a:solidFill>
                    <a:schemeClr val="bg1"/>
                  </a:solidFill>
                </a:rPr>
                <a:t>3, 3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29140" y="2721864"/>
              <a:ext cx="658368" cy="4145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400" b="1" dirty="0" smtClean="0">
                  <a:solidFill>
                    <a:schemeClr val="bg1"/>
                  </a:solidFill>
                </a:rPr>
                <a:t>4, 4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29140" y="3203448"/>
              <a:ext cx="658368" cy="4145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400" b="1" dirty="0" smtClean="0">
                  <a:solidFill>
                    <a:schemeClr val="bg1"/>
                  </a:solidFill>
                </a:rPr>
                <a:t>5, 5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29140" y="3666744"/>
              <a:ext cx="658368" cy="4145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400" b="1" dirty="0" smtClean="0">
                  <a:solidFill>
                    <a:schemeClr val="bg1"/>
                  </a:solidFill>
                </a:rPr>
                <a:t>6, 6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5165311" y="2346275"/>
            <a:ext cx="698015" cy="61555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GB" sz="4000" dirty="0" smtClean="0">
                <a:solidFill>
                  <a:srgbClr val="0899CC"/>
                </a:solidFill>
              </a:rPr>
              <a:t>Or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013888" y="2398776"/>
            <a:ext cx="698015" cy="61555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GB" sz="4000" dirty="0" smtClean="0">
                <a:solidFill>
                  <a:srgbClr val="0899CC"/>
                </a:solidFill>
              </a:rPr>
              <a:t>Or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903855" y="2455292"/>
            <a:ext cx="698015" cy="61555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GB" sz="4000" dirty="0" smtClean="0">
                <a:solidFill>
                  <a:srgbClr val="0899CC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27108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Combining Data Sources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477768" y="1848998"/>
            <a:ext cx="840638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50" dirty="0" err="1" smtClean="0">
                <a:solidFill>
                  <a:srgbClr val="000000"/>
                </a:solidFill>
                <a:latin typeface="Consolas"/>
              </a:rPr>
              <a:t>x.concat</a:t>
            </a:r>
            <a:r>
              <a:rPr lang="en-GB" sz="1050" dirty="0" smtClean="0">
                <a:solidFill>
                  <a:srgbClr val="000000"/>
                </a:solidFill>
                <a:latin typeface="Consolas"/>
              </a:rPr>
              <a:t>([y])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2014" y="2350923"/>
            <a:ext cx="84063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50" dirty="0">
                <a:solidFill>
                  <a:srgbClr val="000000"/>
                </a:solidFill>
                <a:latin typeface="Consolas"/>
              </a:rPr>
              <a:t>x</a:t>
            </a:r>
            <a:r>
              <a:rPr lang="en-GB" sz="1050" dirty="0" smtClean="0">
                <a:solidFill>
                  <a:srgbClr val="000000"/>
                </a:solidFill>
                <a:latin typeface="Consolas"/>
              </a:rPr>
              <a:t>.zip([y], </a:t>
            </a:r>
            <a:r>
              <a:rPr lang="en-GB" sz="1050" dirty="0" err="1" smtClean="0">
                <a:solidFill>
                  <a:srgbClr val="000000"/>
                </a:solidFill>
                <a:latin typeface="Consolas"/>
              </a:rPr>
              <a:t>combiningFunction</a:t>
            </a:r>
            <a:r>
              <a:rPr lang="en-GB" sz="105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GB" sz="1050" dirty="0" smtClean="0">
                <a:solidFill>
                  <a:schemeClr val="accent5">
                    <a:lumMod val="50000"/>
                  </a:schemeClr>
                </a:solidFill>
                <a:latin typeface="Consolas"/>
              </a:rPr>
              <a:t>// Or</a:t>
            </a:r>
          </a:p>
          <a:p>
            <a:r>
              <a:rPr lang="en-GB" sz="1050" dirty="0" err="1" smtClean="0">
                <a:solidFill>
                  <a:srgbClr val="000000"/>
                </a:solidFill>
                <a:latin typeface="Consolas"/>
              </a:rPr>
              <a:t>x.zipToSequence</a:t>
            </a:r>
            <a:r>
              <a:rPr lang="en-GB" sz="1050" dirty="0" smtClean="0">
                <a:solidFill>
                  <a:srgbClr val="000000"/>
                </a:solidFill>
                <a:latin typeface="Consolas"/>
              </a:rPr>
              <a:t>([y])</a:t>
            </a:r>
          </a:p>
          <a:p>
            <a:endParaRPr lang="en-GB" sz="1050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3915" y="3608885"/>
            <a:ext cx="840638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50" dirty="0" err="1" smtClean="0">
                <a:solidFill>
                  <a:srgbClr val="000000"/>
                </a:solidFill>
                <a:latin typeface="Consolas"/>
              </a:rPr>
              <a:t>x.combineLatest</a:t>
            </a:r>
            <a:r>
              <a:rPr lang="en-GB" sz="1050" dirty="0" smtClean="0">
                <a:solidFill>
                  <a:srgbClr val="000000"/>
                </a:solidFill>
                <a:latin typeface="Consolas"/>
              </a:rPr>
              <a:t>([y], </a:t>
            </a:r>
            <a:r>
              <a:rPr lang="en-GB" sz="1050" dirty="0" err="1" smtClean="0">
                <a:solidFill>
                  <a:srgbClr val="000000"/>
                </a:solidFill>
                <a:latin typeface="Consolas"/>
              </a:rPr>
              <a:t>combiningFunction</a:t>
            </a:r>
            <a:r>
              <a:rPr lang="en-GB" sz="105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endParaRPr lang="en-GB" sz="105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GB" sz="1050" dirty="0" err="1" smtClean="0">
                <a:solidFill>
                  <a:srgbClr val="000000"/>
                </a:solidFill>
                <a:latin typeface="Consolas"/>
              </a:rPr>
              <a:t>x.withLatestFrom</a:t>
            </a:r>
            <a:r>
              <a:rPr lang="en-GB" sz="1050" dirty="0" smtClean="0">
                <a:solidFill>
                  <a:srgbClr val="000000"/>
                </a:solidFill>
                <a:latin typeface="Consolas"/>
              </a:rPr>
              <a:t>([y], </a:t>
            </a:r>
            <a:r>
              <a:rPr lang="en-GB" sz="1050" dirty="0" err="1" smtClean="0">
                <a:solidFill>
                  <a:srgbClr val="000000"/>
                </a:solidFill>
                <a:latin typeface="Consolas"/>
              </a:rPr>
              <a:t>combiningFunction</a:t>
            </a:r>
            <a:r>
              <a:rPr lang="en-GB" sz="105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endParaRPr lang="en-GB" sz="1050" dirty="0">
              <a:solidFill>
                <a:srgbClr val="000000"/>
              </a:solidFill>
              <a:latin typeface="Consolas"/>
            </a:endParaRPr>
          </a:p>
          <a:p>
            <a:r>
              <a:rPr lang="en-GB" sz="1050" dirty="0" smtClean="0">
                <a:solidFill>
                  <a:srgbClr val="000000"/>
                </a:solidFill>
                <a:latin typeface="Consolas"/>
              </a:rPr>
              <a:t>...</a:t>
            </a:r>
          </a:p>
          <a:p>
            <a:endParaRPr lang="en-GB" sz="105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7768" y="3071343"/>
            <a:ext cx="840638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50" dirty="0" err="1">
                <a:solidFill>
                  <a:srgbClr val="000000"/>
                </a:solidFill>
                <a:latin typeface="Consolas"/>
              </a:rPr>
              <a:t>x</a:t>
            </a:r>
            <a:r>
              <a:rPr lang="en-GB" sz="1050" dirty="0" err="1" smtClean="0">
                <a:solidFill>
                  <a:srgbClr val="000000"/>
                </a:solidFill>
                <a:latin typeface="Consolas"/>
              </a:rPr>
              <a:t>.merge</a:t>
            </a:r>
            <a:r>
              <a:rPr lang="en-GB" sz="1050" dirty="0" smtClean="0">
                <a:solidFill>
                  <a:srgbClr val="000000"/>
                </a:solidFill>
                <a:latin typeface="Consolas"/>
              </a:rPr>
              <a:t>([y])</a:t>
            </a:r>
          </a:p>
        </p:txBody>
      </p:sp>
      <p:sp>
        <p:nvSpPr>
          <p:cNvPr id="2" name="Rectangle 1"/>
          <p:cNvSpPr/>
          <p:nvPr/>
        </p:nvSpPr>
        <p:spPr>
          <a:xfrm>
            <a:off x="477768" y="112539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050" dirty="0" err="1" smtClean="0">
                <a:solidFill>
                  <a:srgbClr val="000000"/>
                </a:solidFill>
                <a:latin typeface="Consolas"/>
              </a:rPr>
              <a:t>IObservable</a:t>
            </a:r>
            <a:r>
              <a:rPr lang="en-GB" sz="1050" dirty="0" smtClean="0">
                <a:solidFill>
                  <a:srgbClr val="000000"/>
                </a:solidFill>
                <a:latin typeface="Consolas"/>
              </a:rPr>
              <a:t> x := </a:t>
            </a:r>
            <a:r>
              <a:rPr lang="en-GB" sz="1050" dirty="0" err="1" smtClean="0">
                <a:solidFill>
                  <a:srgbClr val="000000"/>
                </a:solidFill>
                <a:latin typeface="Consolas"/>
              </a:rPr>
              <a:t>Observable.fromStream</a:t>
            </a:r>
            <a:r>
              <a:rPr lang="en-GB" sz="1050" dirty="0" smtClean="0">
                <a:solidFill>
                  <a:srgbClr val="000000"/>
                </a:solidFill>
                <a:latin typeface="Consolas"/>
              </a:rPr>
              <a:t>(...);</a:t>
            </a:r>
            <a:endParaRPr lang="en-GB" dirty="0"/>
          </a:p>
        </p:txBody>
      </p:sp>
      <p:grpSp>
        <p:nvGrpSpPr>
          <p:cNvPr id="14" name="Group 13"/>
          <p:cNvGrpSpPr/>
          <p:nvPr/>
        </p:nvGrpSpPr>
        <p:grpSpPr>
          <a:xfrm>
            <a:off x="4767460" y="1125396"/>
            <a:ext cx="2140261" cy="261831"/>
            <a:chOff x="992553" y="1469309"/>
            <a:chExt cx="2140261" cy="261831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992553" y="1602172"/>
              <a:ext cx="2140261" cy="392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438032" y="1477125"/>
              <a:ext cx="250093" cy="25009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400" b="1" dirty="0" smtClean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1988854" y="1469309"/>
              <a:ext cx="250093" cy="25009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400" b="1" dirty="0" smtClean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740908" y="1481047"/>
              <a:ext cx="45719" cy="2500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b="1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767460" y="1414580"/>
            <a:ext cx="2140261" cy="261831"/>
            <a:chOff x="992553" y="1469309"/>
            <a:chExt cx="2140261" cy="261831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992553" y="1602172"/>
              <a:ext cx="2140261" cy="392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1704009" y="1481047"/>
              <a:ext cx="250093" cy="25009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400" b="1" dirty="0" smtClean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2310587" y="1469309"/>
              <a:ext cx="250093" cy="25009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400" b="1" dirty="0">
                  <a:solidFill>
                    <a:sysClr val="windowText" lastClr="000000"/>
                  </a:solidFill>
                </a:rPr>
                <a:t>B</a:t>
              </a:r>
              <a:endParaRPr lang="en-GB" sz="1400" b="1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740908" y="1481047"/>
              <a:ext cx="45719" cy="2500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b="1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67459" y="1852821"/>
            <a:ext cx="3843804" cy="268711"/>
            <a:chOff x="4767459" y="1821017"/>
            <a:chExt cx="3843804" cy="268711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4767459" y="1957157"/>
              <a:ext cx="3843804" cy="392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5212938" y="1832110"/>
              <a:ext cx="250093" cy="25009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400" b="1" dirty="0" smtClean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5912415" y="1824294"/>
              <a:ext cx="250093" cy="25009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400" b="1" dirty="0" smtClean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6907721" y="1828833"/>
              <a:ext cx="250093" cy="25009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400" b="1" dirty="0" smtClean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7607198" y="1821017"/>
              <a:ext cx="250093" cy="25009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400" b="1" dirty="0">
                  <a:solidFill>
                    <a:sysClr val="windowText" lastClr="000000"/>
                  </a:solidFill>
                </a:rPr>
                <a:t>B</a:t>
              </a:r>
              <a:endParaRPr lang="en-GB" sz="1400" b="1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163060" y="1839635"/>
              <a:ext cx="45719" cy="2500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b="1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777119" y="2294655"/>
            <a:ext cx="2140261" cy="382182"/>
            <a:chOff x="4777119" y="2246949"/>
            <a:chExt cx="2140261" cy="382182"/>
          </a:xfrm>
        </p:grpSpPr>
        <p:cxnSp>
          <p:nvCxnSpPr>
            <p:cNvPr id="60" name="Straight Arrow Connector 59"/>
            <p:cNvCxnSpPr/>
            <p:nvPr/>
          </p:nvCxnSpPr>
          <p:spPr>
            <a:xfrm>
              <a:off x="4777119" y="2436080"/>
              <a:ext cx="2140261" cy="392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5385497" y="2246949"/>
              <a:ext cx="378264" cy="37826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b="1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525474" y="2314955"/>
              <a:ext cx="45719" cy="2500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6045688" y="2246949"/>
              <a:ext cx="382184" cy="3821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b="1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83395" y="2332279"/>
              <a:ext cx="563854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</a:pPr>
              <a:r>
                <a:rPr lang="en-GB" sz="1400" b="1" dirty="0" smtClean="0"/>
                <a:t>1,A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954901" y="2319119"/>
              <a:ext cx="563854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</a:pPr>
              <a:r>
                <a:rPr lang="en-GB" sz="1400" b="1" dirty="0" smtClean="0"/>
                <a:t>2,B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772667" y="3070028"/>
            <a:ext cx="2140261" cy="263146"/>
            <a:chOff x="4685206" y="2958714"/>
            <a:chExt cx="2140261" cy="263146"/>
          </a:xfrm>
        </p:grpSpPr>
        <p:grpSp>
          <p:nvGrpSpPr>
            <p:cNvPr id="66" name="Group 65"/>
            <p:cNvGrpSpPr/>
            <p:nvPr/>
          </p:nvGrpSpPr>
          <p:grpSpPr>
            <a:xfrm>
              <a:off x="4685206" y="2960029"/>
              <a:ext cx="2140261" cy="261831"/>
              <a:chOff x="992553" y="1469309"/>
              <a:chExt cx="2140261" cy="261831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>
                <a:off x="992553" y="1602172"/>
                <a:ext cx="2140261" cy="392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Oval 67"/>
              <p:cNvSpPr/>
              <p:nvPr/>
            </p:nvSpPr>
            <p:spPr>
              <a:xfrm>
                <a:off x="1438032" y="1477125"/>
                <a:ext cx="250093" cy="25009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1400" b="1" dirty="0" smtClean="0">
                    <a:solidFill>
                      <a:sysClr val="windowText" lastClr="000000"/>
                    </a:solidFill>
                  </a:rPr>
                  <a:t>1</a:t>
                </a: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041198" y="1469309"/>
                <a:ext cx="250093" cy="25009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1400" b="1" dirty="0" smtClean="0">
                    <a:solidFill>
                      <a:sysClr val="windowText" lastClr="000000"/>
                    </a:solidFill>
                  </a:rPr>
                  <a:t>2</a:t>
                </a: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2740908" y="1481047"/>
                <a:ext cx="45719" cy="25009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400" b="1" dirty="0" smtClean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1" name="Oval 70"/>
            <p:cNvSpPr/>
            <p:nvPr/>
          </p:nvSpPr>
          <p:spPr>
            <a:xfrm>
              <a:off x="5429612" y="2960028"/>
              <a:ext cx="250093" cy="25009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400" b="1" dirty="0" smtClean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72" name="Oval 71"/>
            <p:cNvSpPr/>
            <p:nvPr/>
          </p:nvSpPr>
          <p:spPr>
            <a:xfrm>
              <a:off x="6045688" y="2958714"/>
              <a:ext cx="250093" cy="25009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400" b="1" dirty="0">
                  <a:solidFill>
                    <a:sysClr val="windowText" lastClr="000000"/>
                  </a:solidFill>
                </a:rPr>
                <a:t>B</a:t>
              </a:r>
              <a:endParaRPr lang="en-GB" sz="1400" b="1" dirty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477768" y="1266189"/>
            <a:ext cx="4572000" cy="41549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endParaRPr lang="en-GB" sz="1050" dirty="0">
              <a:solidFill>
                <a:srgbClr val="000000"/>
              </a:solidFill>
              <a:latin typeface="Consolas"/>
            </a:endParaRPr>
          </a:p>
          <a:p>
            <a:pPr lvl="0"/>
            <a:r>
              <a:rPr lang="en-GB" sz="1050" dirty="0" err="1">
                <a:solidFill>
                  <a:srgbClr val="000000"/>
                </a:solidFill>
                <a:latin typeface="Consolas"/>
              </a:rPr>
              <a:t>IObservable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050" dirty="0" smtClean="0">
                <a:solidFill>
                  <a:srgbClr val="000000"/>
                </a:solidFill>
                <a:latin typeface="Consolas"/>
              </a:rPr>
              <a:t>y 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:= </a:t>
            </a:r>
            <a:r>
              <a:rPr lang="en-GB" sz="1050" dirty="0" err="1" smtClean="0">
                <a:solidFill>
                  <a:srgbClr val="000000"/>
                </a:solidFill>
                <a:latin typeface="Consolas"/>
              </a:rPr>
              <a:t>Observable.create</a:t>
            </a:r>
            <a:r>
              <a:rPr lang="en-GB" sz="1050" dirty="0" smtClean="0">
                <a:solidFill>
                  <a:srgbClr val="000000"/>
                </a:solidFill>
                <a:latin typeface="Consolas"/>
              </a:rPr>
              <a:t>(...);</a:t>
            </a:r>
            <a:endParaRPr lang="en-GB" dirty="0">
              <a:solidFill>
                <a:srgbClr val="333333"/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4779540" y="3976734"/>
            <a:ext cx="2140261" cy="382182"/>
            <a:chOff x="4777119" y="2246949"/>
            <a:chExt cx="2140261" cy="382182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4777119" y="2436080"/>
              <a:ext cx="2140261" cy="392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5385497" y="2246949"/>
              <a:ext cx="378264" cy="37826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b="1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525474" y="2314955"/>
              <a:ext cx="45719" cy="2500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5725648" y="2246949"/>
              <a:ext cx="382184" cy="3821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b="1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283395" y="2332279"/>
              <a:ext cx="563854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</a:pPr>
              <a:r>
                <a:rPr lang="en-GB" sz="1400" b="1" dirty="0" smtClean="0"/>
                <a:t>1,A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642481" y="2319119"/>
              <a:ext cx="563854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</a:pPr>
              <a:r>
                <a:rPr lang="en-GB" sz="1400" b="1" dirty="0" smtClean="0"/>
                <a:t>2,A</a:t>
              </a:r>
              <a:endParaRPr lang="en-GB" sz="1400" b="1" dirty="0" smtClean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771140" y="3506235"/>
            <a:ext cx="2140261" cy="383457"/>
            <a:chOff x="4771140" y="3506235"/>
            <a:chExt cx="2140261" cy="383457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4771140" y="3695366"/>
              <a:ext cx="2140261" cy="392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5379518" y="3506235"/>
              <a:ext cx="378264" cy="37826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b="1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519495" y="3574241"/>
              <a:ext cx="45719" cy="2500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277416" y="3591565"/>
              <a:ext cx="563854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</a:pPr>
              <a:r>
                <a:rPr lang="en-GB" sz="1400" b="1" dirty="0" smtClean="0"/>
                <a:t>1,A</a:t>
              </a:r>
            </a:p>
          </p:txBody>
        </p:sp>
        <p:sp>
          <p:nvSpPr>
            <p:cNvPr id="62" name="Oval 61"/>
            <p:cNvSpPr/>
            <p:nvPr/>
          </p:nvSpPr>
          <p:spPr>
            <a:xfrm>
              <a:off x="5721389" y="3511430"/>
              <a:ext cx="378264" cy="37826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b="1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619287" y="3596760"/>
              <a:ext cx="563854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</a:pPr>
              <a:r>
                <a:rPr lang="en-GB" sz="1400" b="1" dirty="0"/>
                <a:t>2</a:t>
              </a:r>
              <a:r>
                <a:rPr lang="en-GB" sz="1400" b="1" dirty="0" smtClean="0"/>
                <a:t>,A</a:t>
              </a:r>
              <a:endParaRPr lang="en-GB" sz="1400" b="1" dirty="0" smtClean="0"/>
            </a:p>
          </p:txBody>
        </p:sp>
        <p:sp>
          <p:nvSpPr>
            <p:cNvPr id="49" name="Oval 48"/>
            <p:cNvSpPr/>
            <p:nvPr/>
          </p:nvSpPr>
          <p:spPr>
            <a:xfrm>
              <a:off x="6039709" y="3506235"/>
              <a:ext cx="382184" cy="3821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b="1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948922" y="3578405"/>
              <a:ext cx="563854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</a:pPr>
              <a:r>
                <a:rPr lang="en-GB" sz="1400" b="1" dirty="0" smtClean="0"/>
                <a:t>2,B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980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else can it do?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6430651" y="3908934"/>
            <a:ext cx="1738058" cy="21544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GB" sz="1400" dirty="0" smtClean="0"/>
              <a:t>And a lot more!...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35864" y="1354150"/>
            <a:ext cx="7873248" cy="2662506"/>
            <a:chOff x="435864" y="1354150"/>
            <a:chExt cx="7873248" cy="2662506"/>
          </a:xfrm>
        </p:grpSpPr>
        <p:sp>
          <p:nvSpPr>
            <p:cNvPr id="2" name="TextBox 1"/>
            <p:cNvSpPr txBox="1"/>
            <p:nvPr/>
          </p:nvSpPr>
          <p:spPr>
            <a:xfrm>
              <a:off x="2331371" y="1354150"/>
              <a:ext cx="1738058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</a:pPr>
              <a:r>
                <a:rPr lang="en-GB" sz="1400" dirty="0" smtClean="0"/>
                <a:t>Grouping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11931" y="1569594"/>
              <a:ext cx="1738058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</a:pPr>
              <a:r>
                <a:rPr lang="en-GB" sz="1400" dirty="0" smtClean="0"/>
                <a:t>Throttling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05186" y="2065030"/>
              <a:ext cx="1738058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</a:pPr>
              <a:r>
                <a:rPr lang="en-GB" sz="1400" dirty="0" smtClean="0"/>
                <a:t>Mapping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95644" y="2587378"/>
              <a:ext cx="1738058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</a:pPr>
              <a:r>
                <a:rPr lang="en-GB" sz="1400" dirty="0" smtClean="0"/>
                <a:t>Reducing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53998" y="3116706"/>
              <a:ext cx="1738058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</a:pPr>
              <a:r>
                <a:rPr lang="en-GB" sz="1400" dirty="0" smtClean="0"/>
                <a:t>Combining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21969" y="2060444"/>
              <a:ext cx="2987143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</a:pPr>
              <a:r>
                <a:rPr lang="en-GB" sz="1400" dirty="0" smtClean="0"/>
                <a:t>Calculating                   Aggregating       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31214" y="3284768"/>
              <a:ext cx="1738058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</a:pPr>
              <a:r>
                <a:rPr lang="en-GB" sz="1400" dirty="0" smtClean="0"/>
                <a:t>Delaying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42901" y="3773267"/>
              <a:ext cx="3720291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</a:pPr>
              <a:r>
                <a:rPr lang="en-GB" sz="1400" dirty="0" smtClean="0"/>
                <a:t>Awaiting                   </a:t>
              </a:r>
              <a:r>
                <a:rPr lang="en-GB" sz="1400" dirty="0" err="1" smtClean="0"/>
                <a:t>Debouncing</a:t>
              </a:r>
              <a:endParaRPr lang="en-GB" sz="1400" dirty="0" smtClean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35864" y="2587378"/>
              <a:ext cx="1738058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</a:pPr>
              <a:r>
                <a:rPr lang="en-GB" sz="1400" dirty="0" smtClean="0"/>
                <a:t>Timeouts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430651" y="2750316"/>
              <a:ext cx="1738058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</a:pPr>
              <a:r>
                <a:rPr lang="en-GB" sz="1400" dirty="0" smtClean="0"/>
                <a:t>Filtering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10679" y="1367083"/>
              <a:ext cx="1738058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</a:pPr>
              <a:r>
                <a:rPr lang="en-GB" sz="1400" dirty="0" smtClean="0"/>
                <a:t>Counting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3313" y="3801212"/>
              <a:ext cx="1738058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</a:pPr>
              <a:r>
                <a:rPr lang="en-GB" sz="1400" dirty="0" smtClean="0"/>
                <a:t>Sorting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5864" y="1600045"/>
              <a:ext cx="1738058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</a:pPr>
              <a:r>
                <a:rPr lang="en-GB" sz="1400" dirty="0" smtClean="0"/>
                <a:t>Defaulting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258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 smtClean="0"/>
              <a:t>Errors</a:t>
            </a:r>
            <a:endParaRPr lang="en-GB" cap="non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555803" y="1909663"/>
            <a:ext cx="1219200" cy="9392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b="1" dirty="0" smtClean="0">
                <a:solidFill>
                  <a:schemeClr val="bg1"/>
                </a:solidFill>
              </a:rPr>
              <a:t>Data Source</a:t>
            </a:r>
          </a:p>
        </p:txBody>
      </p:sp>
      <p:sp>
        <p:nvSpPr>
          <p:cNvPr id="7" name="Rectangle 6"/>
          <p:cNvSpPr/>
          <p:nvPr/>
        </p:nvSpPr>
        <p:spPr>
          <a:xfrm>
            <a:off x="5571076" y="1900331"/>
            <a:ext cx="1219200" cy="9392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b="1" dirty="0" smtClean="0">
                <a:solidFill>
                  <a:schemeClr val="bg1"/>
                </a:solidFill>
              </a:rPr>
              <a:t>Subscriber</a:t>
            </a:r>
          </a:p>
        </p:txBody>
      </p:sp>
      <p:sp>
        <p:nvSpPr>
          <p:cNvPr id="8" name="Rectangle 7"/>
          <p:cNvSpPr/>
          <p:nvPr/>
        </p:nvSpPr>
        <p:spPr>
          <a:xfrm>
            <a:off x="3546334" y="1909662"/>
            <a:ext cx="1219200" cy="9392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b="1" dirty="0" smtClean="0">
                <a:solidFill>
                  <a:schemeClr val="bg1"/>
                </a:solidFill>
              </a:rPr>
              <a:t>Modify /</a:t>
            </a:r>
          </a:p>
          <a:p>
            <a:pPr algn="ctr"/>
            <a:r>
              <a:rPr lang="en-GB" sz="1400" b="1" dirty="0" smtClean="0">
                <a:solidFill>
                  <a:schemeClr val="bg1"/>
                </a:solidFill>
              </a:rPr>
              <a:t>Filter /</a:t>
            </a:r>
          </a:p>
          <a:p>
            <a:pPr algn="ctr"/>
            <a:r>
              <a:rPr lang="en-GB" sz="1400" b="1" dirty="0" smtClean="0">
                <a:solidFill>
                  <a:schemeClr val="bg1"/>
                </a:solidFill>
              </a:rPr>
              <a:t>Group /</a:t>
            </a:r>
          </a:p>
          <a:p>
            <a:pPr algn="ctr"/>
            <a:r>
              <a:rPr lang="en-GB" sz="1400" b="1" dirty="0" err="1" smtClean="0">
                <a:solidFill>
                  <a:schemeClr val="bg1"/>
                </a:solidFill>
              </a:rPr>
              <a:t>Etc</a:t>
            </a:r>
            <a:r>
              <a:rPr lang="en-GB" sz="1400" b="1" dirty="0" smtClean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9" name="Right Arrow 8"/>
          <p:cNvSpPr/>
          <p:nvPr/>
        </p:nvSpPr>
        <p:spPr>
          <a:xfrm>
            <a:off x="2868310" y="2217573"/>
            <a:ext cx="578498" cy="32346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b="1" dirty="0" smtClean="0">
              <a:solidFill>
                <a:schemeClr val="bg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4855730" y="2208242"/>
            <a:ext cx="578498" cy="32346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b="1" dirty="0" smtClean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999019" y="1272692"/>
            <a:ext cx="2313830" cy="2194560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b="1" dirty="0" smtClean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46808" y="3586038"/>
            <a:ext cx="1586368" cy="21544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GB" sz="1400" dirty="0" smtClean="0"/>
              <a:t>Errors / Exceptions</a:t>
            </a:r>
          </a:p>
        </p:txBody>
      </p:sp>
      <p:sp>
        <p:nvSpPr>
          <p:cNvPr id="12" name="Oval 11"/>
          <p:cNvSpPr/>
          <p:nvPr/>
        </p:nvSpPr>
        <p:spPr>
          <a:xfrm>
            <a:off x="1008488" y="1272692"/>
            <a:ext cx="2313830" cy="2194560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b="1" dirty="0" smtClean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033176" y="1242364"/>
            <a:ext cx="2313830" cy="2194560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99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Error Handling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347472" y="1981149"/>
            <a:ext cx="8406384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50" dirty="0" err="1" smtClean="0">
                <a:solidFill>
                  <a:srgbClr val="000000"/>
                </a:solidFill>
                <a:latin typeface="Consolas"/>
              </a:rPr>
              <a:t>Observable.fromValues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([</a:t>
            </a:r>
            <a:r>
              <a:rPr lang="en-GB" sz="1050" dirty="0">
                <a:solidFill>
                  <a:srgbClr val="2A00FF"/>
                </a:solidFill>
                <a:latin typeface="Consolas"/>
              </a:rPr>
              <a:t>1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GB" sz="1050" dirty="0">
                <a:solidFill>
                  <a:srgbClr val="2A00FF"/>
                </a:solidFill>
                <a:latin typeface="Consolas"/>
              </a:rPr>
              <a:t>2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GB" sz="1050" dirty="0">
                <a:solidFill>
                  <a:srgbClr val="2A00FF"/>
                </a:solidFill>
                <a:latin typeface="Consolas"/>
              </a:rPr>
              <a:t>3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GB" sz="1050" dirty="0">
                <a:solidFill>
                  <a:srgbClr val="2A00FF"/>
                </a:solidFill>
                <a:latin typeface="Consolas"/>
              </a:rPr>
              <a:t>4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GB" sz="1050" dirty="0">
                <a:solidFill>
                  <a:srgbClr val="2A00FF"/>
                </a:solidFill>
                <a:latin typeface="Consolas"/>
              </a:rPr>
              <a:t>5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GB" sz="1050" dirty="0">
                <a:solidFill>
                  <a:srgbClr val="2A00FF"/>
                </a:solidFill>
                <a:latin typeface="Consolas"/>
              </a:rPr>
              <a:t>6</a:t>
            </a:r>
            <a:r>
              <a:rPr lang="en-GB" sz="1050" dirty="0" smtClean="0">
                <a:solidFill>
                  <a:srgbClr val="000000"/>
                </a:solidFill>
                <a:latin typeface="Consolas"/>
              </a:rPr>
              <a:t>])</a:t>
            </a:r>
          </a:p>
          <a:p>
            <a:r>
              <a:rPr lang="en-GB" sz="1050" dirty="0" smtClean="0">
                <a:solidFill>
                  <a:srgbClr val="000000"/>
                </a:solidFill>
                <a:latin typeface="Consolas"/>
              </a:rPr>
              <a:t>	.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map(multiplyBy10)</a:t>
            </a:r>
            <a:endParaRPr lang="en-GB" sz="105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GB" sz="105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GB" sz="1050" b="1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GB" sz="1050" b="1" dirty="0" err="1" smtClean="0">
                <a:solidFill>
                  <a:srgbClr val="000000"/>
                </a:solidFill>
                <a:latin typeface="Consolas"/>
              </a:rPr>
              <a:t>catchError</a:t>
            </a:r>
            <a:r>
              <a:rPr lang="en-GB" sz="105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050" b="1" dirty="0" err="1" smtClean="0">
                <a:solidFill>
                  <a:srgbClr val="000000"/>
                </a:solidFill>
                <a:latin typeface="Consolas"/>
              </a:rPr>
              <a:t>Observable.fromValues</a:t>
            </a:r>
            <a:r>
              <a:rPr lang="en-GB" sz="1050" b="1" dirty="0" smtClean="0">
                <a:solidFill>
                  <a:srgbClr val="000000"/>
                </a:solidFill>
                <a:latin typeface="Consolas"/>
              </a:rPr>
              <a:t>([</a:t>
            </a:r>
            <a:r>
              <a:rPr lang="en-GB" sz="1050" b="1" dirty="0" smtClean="0">
                <a:solidFill>
                  <a:srgbClr val="2A00FF"/>
                </a:solidFill>
                <a:latin typeface="Consolas"/>
              </a:rPr>
              <a:t>7</a:t>
            </a:r>
            <a:r>
              <a:rPr lang="en-GB" sz="1050" b="1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GB" sz="1050" b="1" dirty="0" smtClean="0">
                <a:solidFill>
                  <a:srgbClr val="2A00FF"/>
                </a:solidFill>
                <a:latin typeface="Consolas"/>
              </a:rPr>
              <a:t>8</a:t>
            </a:r>
            <a:r>
              <a:rPr lang="en-GB" sz="1050" b="1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GB" sz="1050" b="1" dirty="0" smtClean="0">
                <a:solidFill>
                  <a:srgbClr val="2A00FF"/>
                </a:solidFill>
                <a:latin typeface="Consolas"/>
              </a:rPr>
              <a:t>9</a:t>
            </a:r>
            <a:r>
              <a:rPr lang="en-GB" sz="1050" b="1" dirty="0" smtClean="0">
                <a:solidFill>
                  <a:srgbClr val="000000"/>
                </a:solidFill>
                <a:latin typeface="Consolas"/>
              </a:rPr>
              <a:t>]))</a:t>
            </a:r>
            <a:endParaRPr lang="en-GB" sz="1050" b="1" dirty="0"/>
          </a:p>
        </p:txBody>
      </p:sp>
      <p:sp>
        <p:nvSpPr>
          <p:cNvPr id="10" name="Rectangle 9"/>
          <p:cNvSpPr/>
          <p:nvPr/>
        </p:nvSpPr>
        <p:spPr>
          <a:xfrm>
            <a:off x="347472" y="2811606"/>
            <a:ext cx="8406384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050" dirty="0" err="1">
                <a:solidFill>
                  <a:srgbClr val="000000"/>
                </a:solidFill>
                <a:latin typeface="Consolas"/>
              </a:rPr>
              <a:t>Observable.fromStream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050" dirty="0" err="1">
                <a:solidFill>
                  <a:srgbClr val="000000"/>
                </a:solidFill>
                <a:latin typeface="Consolas"/>
              </a:rPr>
              <a:t>someStream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GB" sz="1050" dirty="0" smtClean="0">
                <a:solidFill>
                  <a:srgbClr val="000000"/>
                </a:solidFill>
                <a:latin typeface="Consolas"/>
              </a:rPr>
              <a:t>	.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map(multiplyBy10)</a:t>
            </a:r>
          </a:p>
          <a:p>
            <a:r>
              <a:rPr lang="en-GB" sz="105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GB" sz="1050" b="1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GB" sz="1050" b="1" dirty="0">
                <a:solidFill>
                  <a:srgbClr val="000000"/>
                </a:solidFill>
                <a:latin typeface="Consolas"/>
              </a:rPr>
              <a:t>retry(</a:t>
            </a:r>
            <a:r>
              <a:rPr lang="en-GB" sz="1050" b="1" dirty="0">
                <a:solidFill>
                  <a:srgbClr val="2A00FF"/>
                </a:solidFill>
                <a:latin typeface="Consolas"/>
              </a:rPr>
              <a:t>2</a:t>
            </a:r>
            <a:r>
              <a:rPr lang="en-GB" sz="1050" b="1" dirty="0">
                <a:solidFill>
                  <a:srgbClr val="000000"/>
                </a:solidFill>
                <a:latin typeface="Consolas"/>
              </a:rPr>
              <a:t>)</a:t>
            </a:r>
            <a:endParaRPr lang="en-GB" sz="1050" b="1" dirty="0"/>
          </a:p>
        </p:txBody>
      </p:sp>
      <p:sp>
        <p:nvSpPr>
          <p:cNvPr id="9" name="Rectangle 8"/>
          <p:cNvSpPr/>
          <p:nvPr/>
        </p:nvSpPr>
        <p:spPr>
          <a:xfrm>
            <a:off x="437050" y="3630143"/>
            <a:ext cx="8406384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50" dirty="0" err="1">
                <a:solidFill>
                  <a:srgbClr val="000000"/>
                </a:solidFill>
                <a:latin typeface="Consolas"/>
              </a:rPr>
              <a:t>Observable.fromValues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([</a:t>
            </a:r>
            <a:r>
              <a:rPr lang="en-GB" sz="1050" dirty="0">
                <a:solidFill>
                  <a:srgbClr val="2A00FF"/>
                </a:solidFill>
                <a:latin typeface="Consolas"/>
              </a:rPr>
              <a:t>1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GB" sz="1050" dirty="0">
                <a:solidFill>
                  <a:srgbClr val="2A00FF"/>
                </a:solidFill>
                <a:latin typeface="Consolas"/>
              </a:rPr>
              <a:t>2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GB" sz="1050" dirty="0">
                <a:solidFill>
                  <a:srgbClr val="2A00FF"/>
                </a:solidFill>
                <a:latin typeface="Consolas"/>
              </a:rPr>
              <a:t>3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GB" sz="1050" dirty="0">
                <a:solidFill>
                  <a:srgbClr val="2A00FF"/>
                </a:solidFill>
                <a:latin typeface="Consolas"/>
              </a:rPr>
              <a:t>4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])</a:t>
            </a:r>
          </a:p>
          <a:p>
            <a:r>
              <a:rPr lang="en-GB" sz="105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GB" sz="105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map(multiplyBy10)</a:t>
            </a:r>
          </a:p>
          <a:p>
            <a:r>
              <a:rPr lang="en-GB" sz="1050" dirty="0" smtClean="0">
                <a:solidFill>
                  <a:srgbClr val="000000"/>
                </a:solidFill>
                <a:latin typeface="Consolas"/>
              </a:rPr>
              <a:t>	.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subscribe(</a:t>
            </a:r>
            <a:r>
              <a:rPr lang="en-GB" sz="1050" dirty="0" err="1">
                <a:solidFill>
                  <a:srgbClr val="000000"/>
                </a:solidFill>
                <a:latin typeface="Consolas"/>
              </a:rPr>
              <a:t>Subscriber.create</a:t>
            </a:r>
            <a:r>
              <a:rPr lang="en-GB" sz="1050" dirty="0" smtClean="0">
                <a:solidFill>
                  <a:srgbClr val="000000"/>
                </a:solidFill>
                <a:latin typeface="Consolas"/>
              </a:rPr>
              <a:t>()</a:t>
            </a:r>
            <a:r>
              <a:rPr lang="en-GB" sz="1050" b="1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GB" sz="1050" b="1" dirty="0" err="1" smtClean="0">
                <a:solidFill>
                  <a:srgbClr val="000000"/>
                </a:solidFill>
                <a:latin typeface="Consolas"/>
              </a:rPr>
              <a:t>onError</a:t>
            </a:r>
            <a:r>
              <a:rPr lang="en-GB" sz="105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050" b="1" dirty="0" err="1" smtClean="0">
                <a:solidFill>
                  <a:srgbClr val="000000"/>
                </a:solidFill>
                <a:latin typeface="Consolas"/>
              </a:rPr>
              <a:t>failGracefully</a:t>
            </a:r>
            <a:r>
              <a:rPr lang="en-GB" sz="1050" b="1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en-GB" sz="105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GB" sz="1050" dirty="0"/>
          </a:p>
        </p:txBody>
      </p:sp>
      <p:sp>
        <p:nvSpPr>
          <p:cNvPr id="11" name="Rectangle 10"/>
          <p:cNvSpPr/>
          <p:nvPr/>
        </p:nvSpPr>
        <p:spPr>
          <a:xfrm>
            <a:off x="437050" y="1123733"/>
            <a:ext cx="8406384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50" dirty="0">
                <a:solidFill>
                  <a:srgbClr val="7F0055"/>
                </a:solidFill>
                <a:latin typeface="Consolas"/>
              </a:rPr>
              <a:t>action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multiplyBy10(</a:t>
            </a:r>
            <a:r>
              <a:rPr lang="en-GB" sz="1050" dirty="0">
                <a:solidFill>
                  <a:srgbClr val="CD3A3A"/>
                </a:solidFill>
                <a:latin typeface="Consolas"/>
              </a:rPr>
              <a:t>integer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value) </a:t>
            </a:r>
            <a:r>
              <a:rPr lang="en-GB" sz="1050" dirty="0">
                <a:solidFill>
                  <a:srgbClr val="7F0055"/>
                </a:solidFill>
                <a:latin typeface="Consolas"/>
              </a:rPr>
              <a:t>returns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050" dirty="0">
                <a:solidFill>
                  <a:srgbClr val="CD3A3A"/>
                </a:solidFill>
                <a:latin typeface="Consolas"/>
              </a:rPr>
              <a:t>integer</a:t>
            </a:r>
            <a:r>
              <a:rPr lang="en-GB" sz="105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GB" sz="105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050" dirty="0">
                <a:solidFill>
                  <a:srgbClr val="7F0055"/>
                </a:solidFill>
                <a:latin typeface="Consolas"/>
              </a:rPr>
              <a:t>throw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Exception(</a:t>
            </a:r>
            <a:r>
              <a:rPr lang="en-GB" sz="105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GB" sz="1050" dirty="0" err="1">
                <a:solidFill>
                  <a:srgbClr val="2A00FF"/>
                </a:solidFill>
                <a:latin typeface="Consolas"/>
              </a:rPr>
              <a:t>ahh</a:t>
            </a:r>
            <a:r>
              <a:rPr lang="en-GB" sz="105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05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GB" sz="1050" dirty="0" err="1">
                <a:solidFill>
                  <a:srgbClr val="2A00FF"/>
                </a:solidFill>
                <a:latin typeface="Consolas"/>
              </a:rPr>
              <a:t>RuntimeException</a:t>
            </a:r>
            <a:r>
              <a:rPr lang="en-GB" sz="105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GB" sz="1050" dirty="0">
                <a:solidFill>
                  <a:srgbClr val="000000"/>
                </a:solidFill>
                <a:latin typeface="Consolas"/>
              </a:rPr>
              <a:t>}</a:t>
            </a: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329842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Something we skimmed over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657290" y="1744536"/>
            <a:ext cx="4572000" cy="283923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GB" sz="1050" dirty="0" err="1">
                <a:solidFill>
                  <a:srgbClr val="000000"/>
                </a:solidFill>
                <a:latin typeface="Consolas"/>
              </a:rPr>
              <a:t>Observable.fromValues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([</a:t>
            </a:r>
            <a:r>
              <a:rPr lang="en-GB" sz="1050" dirty="0">
                <a:solidFill>
                  <a:srgbClr val="2A00FF"/>
                </a:solidFill>
                <a:latin typeface="Consolas"/>
              </a:rPr>
              <a:t>1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GB" sz="1050" dirty="0">
                <a:solidFill>
                  <a:srgbClr val="2A00FF"/>
                </a:solidFill>
                <a:latin typeface="Consolas"/>
              </a:rPr>
              <a:t>2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GB" sz="1050" dirty="0">
                <a:solidFill>
                  <a:srgbClr val="2A00FF"/>
                </a:solidFill>
                <a:latin typeface="Consolas"/>
              </a:rPr>
              <a:t>3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GB" sz="1050" dirty="0">
                <a:solidFill>
                  <a:srgbClr val="2A00FF"/>
                </a:solidFill>
                <a:latin typeface="Consolas"/>
              </a:rPr>
              <a:t>4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GB" sz="1050" dirty="0">
                <a:solidFill>
                  <a:srgbClr val="2A00FF"/>
                </a:solidFill>
                <a:latin typeface="Consolas"/>
              </a:rPr>
              <a:t>5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GB" sz="1050" dirty="0">
                <a:solidFill>
                  <a:srgbClr val="2A00FF"/>
                </a:solidFill>
                <a:latin typeface="Consolas"/>
              </a:rPr>
              <a:t>6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])</a:t>
            </a:r>
          </a:p>
          <a:p>
            <a:pPr lvl="0"/>
            <a:r>
              <a:rPr lang="en-GB" sz="1050" dirty="0">
                <a:solidFill>
                  <a:srgbClr val="000000"/>
                </a:solidFill>
                <a:latin typeface="Consolas"/>
              </a:rPr>
              <a:t> 	</a:t>
            </a:r>
            <a:r>
              <a:rPr lang="en-GB" sz="105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filter(isGreaterThanEq4</a:t>
            </a:r>
            <a:r>
              <a:rPr lang="en-GB" sz="105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 lvl="0"/>
            <a:r>
              <a:rPr lang="en-GB" sz="1050" dirty="0" smtClean="0">
                <a:solidFill>
                  <a:srgbClr val="000000"/>
                </a:solidFill>
                <a:latin typeface="Consolas"/>
              </a:rPr>
              <a:t>	.map(multiplyBy10)</a:t>
            </a:r>
          </a:p>
          <a:p>
            <a:pPr lvl="0"/>
            <a:r>
              <a:rPr lang="en-GB" sz="105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GB" sz="1050" dirty="0" smtClean="0">
                <a:solidFill>
                  <a:srgbClr val="000000"/>
                </a:solidFill>
                <a:latin typeface="Consolas"/>
              </a:rPr>
              <a:t>.reduce(sum)</a:t>
            </a:r>
            <a:endParaRPr lang="en-GB" sz="1050" dirty="0">
              <a:solidFill>
                <a:srgbClr val="000000"/>
              </a:solidFill>
              <a:latin typeface="Consolas"/>
            </a:endParaRPr>
          </a:p>
          <a:p>
            <a:pPr lvl="0"/>
            <a:r>
              <a:rPr lang="en-GB" sz="1050" dirty="0" smtClean="0">
                <a:solidFill>
                  <a:srgbClr val="000000"/>
                </a:solidFill>
                <a:latin typeface="Consolas"/>
              </a:rPr>
              <a:t>...</a:t>
            </a:r>
            <a:endParaRPr lang="en-GB" sz="1050" dirty="0">
              <a:solidFill>
                <a:srgbClr val="000000"/>
              </a:solidFill>
              <a:latin typeface="Consolas"/>
            </a:endParaRPr>
          </a:p>
          <a:p>
            <a:pPr lvl="0"/>
            <a:endParaRPr lang="en-GB" sz="1050" dirty="0">
              <a:solidFill>
                <a:srgbClr val="000000"/>
              </a:solidFill>
              <a:latin typeface="Consolas"/>
            </a:endParaRPr>
          </a:p>
          <a:p>
            <a:r>
              <a:rPr lang="en-GB" sz="1050" dirty="0">
                <a:solidFill>
                  <a:srgbClr val="7F0055"/>
                </a:solidFill>
                <a:latin typeface="Consolas"/>
              </a:rPr>
              <a:t>action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isGreaterThanEq4(</a:t>
            </a:r>
            <a:r>
              <a:rPr lang="en-GB" sz="1050" dirty="0">
                <a:solidFill>
                  <a:srgbClr val="CD3A3A"/>
                </a:solidFill>
                <a:latin typeface="Consolas"/>
              </a:rPr>
              <a:t>integer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x) </a:t>
            </a:r>
            <a:r>
              <a:rPr lang="en-GB" sz="1050" dirty="0">
                <a:solidFill>
                  <a:srgbClr val="7F0055"/>
                </a:solidFill>
                <a:latin typeface="Consolas"/>
              </a:rPr>
              <a:t>returns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050" dirty="0" err="1">
                <a:solidFill>
                  <a:srgbClr val="CD3A3A"/>
                </a:solidFill>
                <a:latin typeface="Consolas"/>
              </a:rPr>
              <a:t>boolean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GB" sz="105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050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x &gt;= </a:t>
            </a:r>
            <a:r>
              <a:rPr lang="en-GB" sz="1050" dirty="0">
                <a:solidFill>
                  <a:srgbClr val="2A00FF"/>
                </a:solidFill>
                <a:latin typeface="Consolas"/>
              </a:rPr>
              <a:t>4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GB" sz="105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GB" sz="1050" dirty="0">
              <a:solidFill>
                <a:srgbClr val="000000"/>
              </a:solidFill>
              <a:latin typeface="Consolas"/>
            </a:endParaRPr>
          </a:p>
          <a:p>
            <a:r>
              <a:rPr lang="en-GB" sz="1050" dirty="0">
                <a:solidFill>
                  <a:srgbClr val="7F0055"/>
                </a:solidFill>
                <a:latin typeface="Consolas"/>
              </a:rPr>
              <a:t>action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multiplyBy10(</a:t>
            </a:r>
            <a:r>
              <a:rPr lang="en-GB" sz="1050" dirty="0">
                <a:solidFill>
                  <a:srgbClr val="CD3A3A"/>
                </a:solidFill>
                <a:latin typeface="Consolas"/>
              </a:rPr>
              <a:t>integer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x) </a:t>
            </a:r>
            <a:r>
              <a:rPr lang="en-GB" sz="1050" dirty="0">
                <a:solidFill>
                  <a:srgbClr val="7F0055"/>
                </a:solidFill>
                <a:latin typeface="Consolas"/>
              </a:rPr>
              <a:t>returns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050" dirty="0">
                <a:solidFill>
                  <a:srgbClr val="CD3A3A"/>
                </a:solidFill>
                <a:latin typeface="Consolas"/>
              </a:rPr>
              <a:t>integer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GB" sz="105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050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x * </a:t>
            </a:r>
            <a:r>
              <a:rPr lang="en-GB" sz="1050" dirty="0">
                <a:solidFill>
                  <a:srgbClr val="2A00FF"/>
                </a:solidFill>
                <a:latin typeface="Consolas"/>
              </a:rPr>
              <a:t>10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GB" sz="105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GB" sz="1050" dirty="0">
              <a:solidFill>
                <a:srgbClr val="000000"/>
              </a:solidFill>
              <a:latin typeface="Consolas"/>
            </a:endParaRPr>
          </a:p>
          <a:p>
            <a:r>
              <a:rPr lang="en-GB" sz="1050" dirty="0">
                <a:solidFill>
                  <a:srgbClr val="7F0055"/>
                </a:solidFill>
                <a:latin typeface="Consolas"/>
              </a:rPr>
              <a:t>action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sum(</a:t>
            </a:r>
            <a:r>
              <a:rPr lang="en-GB" sz="1050" dirty="0">
                <a:solidFill>
                  <a:srgbClr val="CD3A3A"/>
                </a:solidFill>
                <a:latin typeface="Consolas"/>
              </a:rPr>
              <a:t>integer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sum, </a:t>
            </a:r>
            <a:r>
              <a:rPr lang="en-GB" sz="1050" dirty="0">
                <a:solidFill>
                  <a:srgbClr val="CD3A3A"/>
                </a:solidFill>
                <a:latin typeface="Consolas"/>
              </a:rPr>
              <a:t>integer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x) </a:t>
            </a:r>
            <a:r>
              <a:rPr lang="en-GB" sz="1050" dirty="0">
                <a:solidFill>
                  <a:srgbClr val="7F0055"/>
                </a:solidFill>
                <a:latin typeface="Consolas"/>
              </a:rPr>
              <a:t>returns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050" dirty="0">
                <a:solidFill>
                  <a:srgbClr val="CD3A3A"/>
                </a:solidFill>
                <a:latin typeface="Consolas"/>
              </a:rPr>
              <a:t>integer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GB" sz="105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050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sum + x;</a:t>
            </a:r>
          </a:p>
          <a:p>
            <a:r>
              <a:rPr lang="en-GB" sz="105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0753" y="1309273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GB" sz="1400" dirty="0" err="1" smtClean="0"/>
              <a:t>Javascript</a:t>
            </a:r>
            <a:endParaRPr lang="en-GB" sz="1400" dirty="0"/>
          </a:p>
        </p:txBody>
      </p:sp>
      <p:sp>
        <p:nvSpPr>
          <p:cNvPr id="12" name="Rectangle 11"/>
          <p:cNvSpPr/>
          <p:nvPr/>
        </p:nvSpPr>
        <p:spPr>
          <a:xfrm>
            <a:off x="4535135" y="1290763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GB" sz="1400" dirty="0" err="1" smtClean="0"/>
              <a:t>RxEPL</a:t>
            </a:r>
            <a:endParaRPr lang="en-GB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818284" y="1686134"/>
            <a:ext cx="2631519" cy="83099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GB" sz="1050" dirty="0">
                <a:solidFill>
                  <a:srgbClr val="000000"/>
                </a:solidFill>
                <a:latin typeface="Consolas"/>
              </a:rPr>
              <a:t>[1,2,3,4,5,6]</a:t>
            </a:r>
          </a:p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GB" sz="1050" dirty="0">
                <a:solidFill>
                  <a:srgbClr val="000000"/>
                </a:solidFill>
                <a:latin typeface="Consolas"/>
              </a:rPr>
              <a:t>    .filter(x =&gt; x &gt;= 4)</a:t>
            </a:r>
          </a:p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GB" sz="1050" dirty="0">
                <a:solidFill>
                  <a:srgbClr val="000000"/>
                </a:solidFill>
                <a:latin typeface="Consolas"/>
              </a:rPr>
              <a:t>    .map(x =&gt; x * 10)</a:t>
            </a:r>
          </a:p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GB" sz="1050" dirty="0">
                <a:solidFill>
                  <a:srgbClr val="000000"/>
                </a:solidFill>
                <a:latin typeface="Consolas"/>
              </a:rPr>
              <a:t>    .reduce((sum, x) =&gt; sum + x)</a:t>
            </a:r>
          </a:p>
        </p:txBody>
      </p:sp>
    </p:spTree>
    <p:extLst>
      <p:ext uri="{BB962C8B-B14F-4D97-AF65-F5344CB8AC3E}">
        <p14:creationId xmlns:p14="http://schemas.microsoft.com/office/powerpoint/2010/main" val="203531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23210" y="1131888"/>
            <a:ext cx="8353424" cy="3492499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Assumptions:</a:t>
            </a:r>
          </a:p>
          <a:p>
            <a:r>
              <a:rPr lang="en-GB" dirty="0" smtClean="0"/>
              <a:t>You know some basic EPL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Things that may help:</a:t>
            </a:r>
            <a:endParaRPr lang="en-GB" dirty="0"/>
          </a:p>
          <a:p>
            <a:r>
              <a:rPr lang="en-GB" dirty="0" smtClean="0"/>
              <a:t>Having seen some functional programming before: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610575" y="2960526"/>
            <a:ext cx="3134905" cy="128240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GB" sz="1400" dirty="0" smtClean="0"/>
              <a:t>[1,2,3,4,5]</a:t>
            </a:r>
          </a:p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GB" sz="1400" dirty="0"/>
              <a:t> </a:t>
            </a:r>
            <a:r>
              <a:rPr lang="en-GB" sz="1400" dirty="0" smtClean="0"/>
              <a:t>   .filter(x =&gt; x &lt; 5)</a:t>
            </a:r>
          </a:p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GB" sz="1400" dirty="0" smtClean="0"/>
              <a:t>    .map(x =&gt; x * 10)</a:t>
            </a:r>
          </a:p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GB" sz="1400" dirty="0"/>
              <a:t> </a:t>
            </a:r>
            <a:r>
              <a:rPr lang="en-GB" sz="1400" dirty="0" smtClean="0"/>
              <a:t>   .reduce((sum, x) =&gt; sum + </a:t>
            </a:r>
            <a:r>
              <a:rPr lang="en-GB" sz="1400" dirty="0" smtClean="0"/>
              <a:t>x, 0)</a:t>
            </a:r>
            <a:endParaRPr lang="en-GB" sz="1400" dirty="0" smtClean="0"/>
          </a:p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GB" sz="1400" dirty="0"/>
              <a:t> </a:t>
            </a:r>
            <a:r>
              <a:rPr lang="en-GB" sz="1400" dirty="0" smtClean="0"/>
              <a:t>= 10 + 20 + 30 + 40 = 100</a:t>
            </a:r>
          </a:p>
        </p:txBody>
      </p:sp>
    </p:spTree>
    <p:extLst>
      <p:ext uri="{BB962C8B-B14F-4D97-AF65-F5344CB8AC3E}">
        <p14:creationId xmlns:p14="http://schemas.microsoft.com/office/powerpoint/2010/main" val="414590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Something we skimmed over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657290" y="1744536"/>
            <a:ext cx="4572000" cy="283923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GB" sz="1050" dirty="0" err="1">
                <a:solidFill>
                  <a:srgbClr val="000000"/>
                </a:solidFill>
                <a:latin typeface="Consolas"/>
              </a:rPr>
              <a:t>Observable.fromValues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([</a:t>
            </a:r>
            <a:r>
              <a:rPr lang="en-GB" sz="1050" dirty="0">
                <a:solidFill>
                  <a:srgbClr val="2A00FF"/>
                </a:solidFill>
                <a:latin typeface="Consolas"/>
              </a:rPr>
              <a:t>1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GB" sz="1050" dirty="0">
                <a:solidFill>
                  <a:srgbClr val="2A00FF"/>
                </a:solidFill>
                <a:latin typeface="Consolas"/>
              </a:rPr>
              <a:t>2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GB" sz="1050" dirty="0">
                <a:solidFill>
                  <a:srgbClr val="2A00FF"/>
                </a:solidFill>
                <a:latin typeface="Consolas"/>
              </a:rPr>
              <a:t>3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GB" sz="1050" dirty="0">
                <a:solidFill>
                  <a:srgbClr val="2A00FF"/>
                </a:solidFill>
                <a:latin typeface="Consolas"/>
              </a:rPr>
              <a:t>4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GB" sz="1050" dirty="0">
                <a:solidFill>
                  <a:srgbClr val="2A00FF"/>
                </a:solidFill>
                <a:latin typeface="Consolas"/>
              </a:rPr>
              <a:t>5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GB" sz="1050" dirty="0">
                <a:solidFill>
                  <a:srgbClr val="2A00FF"/>
                </a:solidFill>
                <a:latin typeface="Consolas"/>
              </a:rPr>
              <a:t>6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])</a:t>
            </a:r>
          </a:p>
          <a:p>
            <a:pPr lvl="0"/>
            <a:r>
              <a:rPr lang="en-GB" sz="1050" dirty="0">
                <a:solidFill>
                  <a:srgbClr val="000000"/>
                </a:solidFill>
                <a:latin typeface="Consolas"/>
              </a:rPr>
              <a:t> 	</a:t>
            </a:r>
            <a:r>
              <a:rPr lang="en-GB" sz="1050" dirty="0" smtClean="0">
                <a:solidFill>
                  <a:srgbClr val="000000"/>
                </a:solidFill>
                <a:latin typeface="Consolas"/>
              </a:rPr>
              <a:t>.filter(                )</a:t>
            </a:r>
          </a:p>
          <a:p>
            <a:pPr lvl="0"/>
            <a:r>
              <a:rPr lang="en-GB" sz="1050" dirty="0" smtClean="0">
                <a:solidFill>
                  <a:srgbClr val="000000"/>
                </a:solidFill>
                <a:latin typeface="Consolas"/>
              </a:rPr>
              <a:t>	.map(multiplyBy10)</a:t>
            </a:r>
          </a:p>
          <a:p>
            <a:pPr lvl="0"/>
            <a:r>
              <a:rPr lang="en-GB" sz="105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GB" sz="1050" dirty="0" smtClean="0">
                <a:solidFill>
                  <a:srgbClr val="000000"/>
                </a:solidFill>
                <a:latin typeface="Consolas"/>
              </a:rPr>
              <a:t>.reduce(sum)</a:t>
            </a:r>
            <a:endParaRPr lang="en-GB" sz="1050" dirty="0">
              <a:solidFill>
                <a:srgbClr val="000000"/>
              </a:solidFill>
              <a:latin typeface="Consolas"/>
            </a:endParaRPr>
          </a:p>
          <a:p>
            <a:pPr lvl="0"/>
            <a:r>
              <a:rPr lang="en-GB" sz="1050" dirty="0" smtClean="0">
                <a:solidFill>
                  <a:srgbClr val="000000"/>
                </a:solidFill>
                <a:latin typeface="Consolas"/>
              </a:rPr>
              <a:t>...</a:t>
            </a:r>
            <a:endParaRPr lang="en-GB" sz="1050" dirty="0">
              <a:solidFill>
                <a:srgbClr val="000000"/>
              </a:solidFill>
              <a:latin typeface="Consolas"/>
            </a:endParaRPr>
          </a:p>
          <a:p>
            <a:pPr lvl="0"/>
            <a:endParaRPr lang="en-GB" sz="1050" dirty="0">
              <a:solidFill>
                <a:srgbClr val="000000"/>
              </a:solidFill>
              <a:latin typeface="Consolas"/>
            </a:endParaRPr>
          </a:p>
          <a:p>
            <a:r>
              <a:rPr lang="en-GB" sz="1050" dirty="0">
                <a:solidFill>
                  <a:srgbClr val="7F0055"/>
                </a:solidFill>
                <a:latin typeface="Consolas"/>
              </a:rPr>
              <a:t>action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isGreaterThanEq4(</a:t>
            </a:r>
            <a:r>
              <a:rPr lang="en-GB" sz="1050" dirty="0">
                <a:solidFill>
                  <a:srgbClr val="CD3A3A"/>
                </a:solidFill>
                <a:latin typeface="Consolas"/>
              </a:rPr>
              <a:t>integer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x) </a:t>
            </a:r>
            <a:r>
              <a:rPr lang="en-GB" sz="1050" dirty="0">
                <a:solidFill>
                  <a:srgbClr val="7F0055"/>
                </a:solidFill>
                <a:latin typeface="Consolas"/>
              </a:rPr>
              <a:t>returns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050" dirty="0" err="1">
                <a:solidFill>
                  <a:srgbClr val="CD3A3A"/>
                </a:solidFill>
                <a:latin typeface="Consolas"/>
              </a:rPr>
              <a:t>boolean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GB" sz="105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050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x &gt;= </a:t>
            </a:r>
            <a:r>
              <a:rPr lang="en-GB" sz="1050" dirty="0">
                <a:solidFill>
                  <a:srgbClr val="2A00FF"/>
                </a:solidFill>
                <a:latin typeface="Consolas"/>
              </a:rPr>
              <a:t>4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GB" sz="105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GB" sz="1050" dirty="0">
              <a:solidFill>
                <a:srgbClr val="000000"/>
              </a:solidFill>
              <a:latin typeface="Consolas"/>
            </a:endParaRPr>
          </a:p>
          <a:p>
            <a:r>
              <a:rPr lang="en-GB" sz="1050" dirty="0">
                <a:solidFill>
                  <a:srgbClr val="7F0055"/>
                </a:solidFill>
                <a:latin typeface="Consolas"/>
              </a:rPr>
              <a:t>action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multiplyBy10(</a:t>
            </a:r>
            <a:r>
              <a:rPr lang="en-GB" sz="1050" dirty="0">
                <a:solidFill>
                  <a:srgbClr val="CD3A3A"/>
                </a:solidFill>
                <a:latin typeface="Consolas"/>
              </a:rPr>
              <a:t>integer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x) </a:t>
            </a:r>
            <a:r>
              <a:rPr lang="en-GB" sz="1050" dirty="0">
                <a:solidFill>
                  <a:srgbClr val="7F0055"/>
                </a:solidFill>
                <a:latin typeface="Consolas"/>
              </a:rPr>
              <a:t>returns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050" dirty="0">
                <a:solidFill>
                  <a:srgbClr val="CD3A3A"/>
                </a:solidFill>
                <a:latin typeface="Consolas"/>
              </a:rPr>
              <a:t>integer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GB" sz="105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050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x * </a:t>
            </a:r>
            <a:r>
              <a:rPr lang="en-GB" sz="1050" dirty="0">
                <a:solidFill>
                  <a:srgbClr val="2A00FF"/>
                </a:solidFill>
                <a:latin typeface="Consolas"/>
              </a:rPr>
              <a:t>10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GB" sz="105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GB" sz="1050" dirty="0">
              <a:solidFill>
                <a:srgbClr val="000000"/>
              </a:solidFill>
              <a:latin typeface="Consolas"/>
            </a:endParaRPr>
          </a:p>
          <a:p>
            <a:r>
              <a:rPr lang="en-GB" sz="1050" dirty="0">
                <a:solidFill>
                  <a:srgbClr val="7F0055"/>
                </a:solidFill>
                <a:latin typeface="Consolas"/>
              </a:rPr>
              <a:t>action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sum(</a:t>
            </a:r>
            <a:r>
              <a:rPr lang="en-GB" sz="1050" dirty="0">
                <a:solidFill>
                  <a:srgbClr val="CD3A3A"/>
                </a:solidFill>
                <a:latin typeface="Consolas"/>
              </a:rPr>
              <a:t>integer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sum, </a:t>
            </a:r>
            <a:r>
              <a:rPr lang="en-GB" sz="1050" dirty="0">
                <a:solidFill>
                  <a:srgbClr val="CD3A3A"/>
                </a:solidFill>
                <a:latin typeface="Consolas"/>
              </a:rPr>
              <a:t>integer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x) </a:t>
            </a:r>
            <a:r>
              <a:rPr lang="en-GB" sz="1050" dirty="0">
                <a:solidFill>
                  <a:srgbClr val="7F0055"/>
                </a:solidFill>
                <a:latin typeface="Consolas"/>
              </a:rPr>
              <a:t>returns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050" dirty="0">
                <a:solidFill>
                  <a:srgbClr val="CD3A3A"/>
                </a:solidFill>
                <a:latin typeface="Consolas"/>
              </a:rPr>
              <a:t>integer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GB" sz="105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050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sum + x;</a:t>
            </a:r>
          </a:p>
          <a:p>
            <a:r>
              <a:rPr lang="en-GB" sz="105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0753" y="1309273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GB" sz="1400" dirty="0" err="1" smtClean="0"/>
              <a:t>Javascript</a:t>
            </a:r>
            <a:endParaRPr lang="en-GB" sz="1400" dirty="0"/>
          </a:p>
        </p:txBody>
      </p:sp>
      <p:sp>
        <p:nvSpPr>
          <p:cNvPr id="12" name="Rectangle 11"/>
          <p:cNvSpPr/>
          <p:nvPr/>
        </p:nvSpPr>
        <p:spPr>
          <a:xfrm>
            <a:off x="4535135" y="1290763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GB" sz="1400" dirty="0" err="1" smtClean="0"/>
              <a:t>RxEPL</a:t>
            </a:r>
            <a:endParaRPr lang="en-GB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6022527" y="1949075"/>
            <a:ext cx="1724431" cy="16158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GB" sz="1050" dirty="0">
                <a:solidFill>
                  <a:srgbClr val="000000"/>
                </a:solidFill>
                <a:latin typeface="Consolas"/>
              </a:rPr>
              <a:t>isGreaterThanEq4</a:t>
            </a:r>
            <a:endParaRPr lang="en-GB" sz="14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818284" y="1686134"/>
            <a:ext cx="2631519" cy="83099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GB" sz="1050" dirty="0">
                <a:solidFill>
                  <a:srgbClr val="000000"/>
                </a:solidFill>
                <a:latin typeface="Consolas"/>
              </a:rPr>
              <a:t>[1,2,3,4,5,6]</a:t>
            </a:r>
          </a:p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GB" sz="1050" dirty="0">
                <a:solidFill>
                  <a:srgbClr val="000000"/>
                </a:solidFill>
                <a:latin typeface="Consolas"/>
              </a:rPr>
              <a:t>    .filter(x =&gt; x &gt;= 4)</a:t>
            </a:r>
          </a:p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GB" sz="1050" dirty="0">
                <a:solidFill>
                  <a:srgbClr val="000000"/>
                </a:solidFill>
                <a:latin typeface="Consolas"/>
              </a:rPr>
              <a:t>    .map(x =&gt; x * 10)</a:t>
            </a:r>
          </a:p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GB" sz="1050" dirty="0">
                <a:solidFill>
                  <a:srgbClr val="000000"/>
                </a:solidFill>
                <a:latin typeface="Consolas"/>
              </a:rPr>
              <a:t>    .reduce((sum, x) =&gt; sum + x)</a:t>
            </a:r>
          </a:p>
        </p:txBody>
      </p:sp>
    </p:spTree>
    <p:extLst>
      <p:ext uri="{BB962C8B-B14F-4D97-AF65-F5344CB8AC3E}">
        <p14:creationId xmlns:p14="http://schemas.microsoft.com/office/powerpoint/2010/main" val="2540926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Something we skimmed over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657290" y="1744536"/>
            <a:ext cx="4572000" cy="283923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GB" sz="1050" dirty="0" err="1">
                <a:solidFill>
                  <a:srgbClr val="000000"/>
                </a:solidFill>
                <a:latin typeface="Consolas"/>
              </a:rPr>
              <a:t>Observable.fromValues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([</a:t>
            </a:r>
            <a:r>
              <a:rPr lang="en-GB" sz="1050" dirty="0">
                <a:solidFill>
                  <a:srgbClr val="2A00FF"/>
                </a:solidFill>
                <a:latin typeface="Consolas"/>
              </a:rPr>
              <a:t>1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GB" sz="1050" dirty="0">
                <a:solidFill>
                  <a:srgbClr val="2A00FF"/>
                </a:solidFill>
                <a:latin typeface="Consolas"/>
              </a:rPr>
              <a:t>2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GB" sz="1050" dirty="0">
                <a:solidFill>
                  <a:srgbClr val="2A00FF"/>
                </a:solidFill>
                <a:latin typeface="Consolas"/>
              </a:rPr>
              <a:t>3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GB" sz="1050" dirty="0">
                <a:solidFill>
                  <a:srgbClr val="2A00FF"/>
                </a:solidFill>
                <a:latin typeface="Consolas"/>
              </a:rPr>
              <a:t>4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GB" sz="1050" dirty="0">
                <a:solidFill>
                  <a:srgbClr val="2A00FF"/>
                </a:solidFill>
                <a:latin typeface="Consolas"/>
              </a:rPr>
              <a:t>5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GB" sz="1050" dirty="0">
                <a:solidFill>
                  <a:srgbClr val="2A00FF"/>
                </a:solidFill>
                <a:latin typeface="Consolas"/>
              </a:rPr>
              <a:t>6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])</a:t>
            </a:r>
          </a:p>
          <a:p>
            <a:pPr lvl="0"/>
            <a:r>
              <a:rPr lang="en-GB" sz="1050" dirty="0">
                <a:solidFill>
                  <a:srgbClr val="000000"/>
                </a:solidFill>
                <a:latin typeface="Consolas"/>
              </a:rPr>
              <a:t> 	</a:t>
            </a:r>
            <a:r>
              <a:rPr lang="en-GB" sz="105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filter</a:t>
            </a:r>
            <a:r>
              <a:rPr lang="en-GB" sz="1050" dirty="0" smtClean="0">
                <a:solidFill>
                  <a:srgbClr val="000000"/>
                </a:solidFill>
                <a:latin typeface="Consolas"/>
              </a:rPr>
              <a:t>(                               )</a:t>
            </a:r>
          </a:p>
          <a:p>
            <a:pPr lvl="0"/>
            <a:r>
              <a:rPr lang="en-GB" sz="1050" dirty="0" smtClean="0">
                <a:solidFill>
                  <a:srgbClr val="000000"/>
                </a:solidFill>
                <a:latin typeface="Consolas"/>
              </a:rPr>
              <a:t>	.map(multiplyBy10)</a:t>
            </a:r>
          </a:p>
          <a:p>
            <a:pPr lvl="0"/>
            <a:r>
              <a:rPr lang="en-GB" sz="105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GB" sz="1050" dirty="0" smtClean="0">
                <a:solidFill>
                  <a:srgbClr val="000000"/>
                </a:solidFill>
                <a:latin typeface="Consolas"/>
              </a:rPr>
              <a:t>.reduce(sum)</a:t>
            </a:r>
            <a:endParaRPr lang="en-GB" sz="1050" dirty="0">
              <a:solidFill>
                <a:srgbClr val="000000"/>
              </a:solidFill>
              <a:latin typeface="Consolas"/>
            </a:endParaRPr>
          </a:p>
          <a:p>
            <a:pPr lvl="0"/>
            <a:r>
              <a:rPr lang="en-GB" sz="1050" dirty="0" smtClean="0">
                <a:solidFill>
                  <a:srgbClr val="000000"/>
                </a:solidFill>
                <a:latin typeface="Consolas"/>
              </a:rPr>
              <a:t>...</a:t>
            </a:r>
            <a:endParaRPr lang="en-GB" sz="1050" dirty="0">
              <a:solidFill>
                <a:srgbClr val="000000"/>
              </a:solidFill>
              <a:latin typeface="Consolas"/>
            </a:endParaRPr>
          </a:p>
          <a:p>
            <a:pPr lvl="0"/>
            <a:endParaRPr lang="en-GB" sz="1050" dirty="0">
              <a:solidFill>
                <a:srgbClr val="000000"/>
              </a:solidFill>
              <a:latin typeface="Consolas"/>
            </a:endParaRPr>
          </a:p>
          <a:p>
            <a:r>
              <a:rPr lang="en-GB" sz="1050" dirty="0">
                <a:solidFill>
                  <a:srgbClr val="7F0055"/>
                </a:solidFill>
                <a:latin typeface="Consolas"/>
              </a:rPr>
              <a:t>action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isGreaterThanEq4(</a:t>
            </a:r>
            <a:r>
              <a:rPr lang="en-GB" sz="1050" dirty="0">
                <a:solidFill>
                  <a:srgbClr val="CD3A3A"/>
                </a:solidFill>
                <a:latin typeface="Consolas"/>
              </a:rPr>
              <a:t>integer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x) </a:t>
            </a:r>
            <a:r>
              <a:rPr lang="en-GB" sz="1050" dirty="0">
                <a:solidFill>
                  <a:srgbClr val="7F0055"/>
                </a:solidFill>
                <a:latin typeface="Consolas"/>
              </a:rPr>
              <a:t>returns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050" dirty="0" err="1">
                <a:solidFill>
                  <a:srgbClr val="CD3A3A"/>
                </a:solidFill>
                <a:latin typeface="Consolas"/>
              </a:rPr>
              <a:t>boolean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GB" sz="105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050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x &gt;= </a:t>
            </a:r>
            <a:r>
              <a:rPr lang="en-GB" sz="1050" dirty="0">
                <a:solidFill>
                  <a:srgbClr val="2A00FF"/>
                </a:solidFill>
                <a:latin typeface="Consolas"/>
              </a:rPr>
              <a:t>4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GB" sz="105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GB" sz="1050" dirty="0">
              <a:solidFill>
                <a:srgbClr val="000000"/>
              </a:solidFill>
              <a:latin typeface="Consolas"/>
            </a:endParaRPr>
          </a:p>
          <a:p>
            <a:r>
              <a:rPr lang="en-GB" sz="1050" dirty="0">
                <a:solidFill>
                  <a:srgbClr val="7F0055"/>
                </a:solidFill>
                <a:latin typeface="Consolas"/>
              </a:rPr>
              <a:t>action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multiplyBy10(</a:t>
            </a:r>
            <a:r>
              <a:rPr lang="en-GB" sz="1050" dirty="0">
                <a:solidFill>
                  <a:srgbClr val="CD3A3A"/>
                </a:solidFill>
                <a:latin typeface="Consolas"/>
              </a:rPr>
              <a:t>integer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x) </a:t>
            </a:r>
            <a:r>
              <a:rPr lang="en-GB" sz="1050" dirty="0">
                <a:solidFill>
                  <a:srgbClr val="7F0055"/>
                </a:solidFill>
                <a:latin typeface="Consolas"/>
              </a:rPr>
              <a:t>returns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050" dirty="0">
                <a:solidFill>
                  <a:srgbClr val="CD3A3A"/>
                </a:solidFill>
                <a:latin typeface="Consolas"/>
              </a:rPr>
              <a:t>integer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GB" sz="105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050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x * </a:t>
            </a:r>
            <a:r>
              <a:rPr lang="en-GB" sz="1050" dirty="0">
                <a:solidFill>
                  <a:srgbClr val="2A00FF"/>
                </a:solidFill>
                <a:latin typeface="Consolas"/>
              </a:rPr>
              <a:t>10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GB" sz="105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GB" sz="1050" dirty="0">
              <a:solidFill>
                <a:srgbClr val="000000"/>
              </a:solidFill>
              <a:latin typeface="Consolas"/>
            </a:endParaRPr>
          </a:p>
          <a:p>
            <a:r>
              <a:rPr lang="en-GB" sz="1050" dirty="0">
                <a:solidFill>
                  <a:srgbClr val="7F0055"/>
                </a:solidFill>
                <a:latin typeface="Consolas"/>
              </a:rPr>
              <a:t>action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sum(</a:t>
            </a:r>
            <a:r>
              <a:rPr lang="en-GB" sz="1050" dirty="0">
                <a:solidFill>
                  <a:srgbClr val="CD3A3A"/>
                </a:solidFill>
                <a:latin typeface="Consolas"/>
              </a:rPr>
              <a:t>integer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sum, </a:t>
            </a:r>
            <a:r>
              <a:rPr lang="en-GB" sz="1050" dirty="0">
                <a:solidFill>
                  <a:srgbClr val="CD3A3A"/>
                </a:solidFill>
                <a:latin typeface="Consolas"/>
              </a:rPr>
              <a:t>integer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x) </a:t>
            </a:r>
            <a:r>
              <a:rPr lang="en-GB" sz="1050" dirty="0">
                <a:solidFill>
                  <a:srgbClr val="7F0055"/>
                </a:solidFill>
                <a:latin typeface="Consolas"/>
              </a:rPr>
              <a:t>returns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050" dirty="0">
                <a:solidFill>
                  <a:srgbClr val="CD3A3A"/>
                </a:solidFill>
                <a:latin typeface="Consolas"/>
              </a:rPr>
              <a:t>integer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GB" sz="105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050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sum + x;</a:t>
            </a:r>
          </a:p>
          <a:p>
            <a:r>
              <a:rPr lang="en-GB" sz="105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0753" y="1309273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GB" sz="1400" dirty="0" err="1" smtClean="0"/>
              <a:t>Javascript</a:t>
            </a:r>
            <a:endParaRPr lang="en-GB" sz="1400" dirty="0"/>
          </a:p>
        </p:txBody>
      </p:sp>
      <p:sp>
        <p:nvSpPr>
          <p:cNvPr id="12" name="Rectangle 11"/>
          <p:cNvSpPr/>
          <p:nvPr/>
        </p:nvSpPr>
        <p:spPr>
          <a:xfrm>
            <a:off x="4535135" y="1290763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GB" sz="1400" dirty="0" err="1" smtClean="0"/>
              <a:t>RxEPL</a:t>
            </a:r>
            <a:endParaRPr lang="en-GB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14576" y="1949075"/>
            <a:ext cx="2787524" cy="16158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GB" sz="1050" dirty="0" err="1">
                <a:solidFill>
                  <a:srgbClr val="000000"/>
                </a:solidFill>
                <a:latin typeface="Consolas"/>
              </a:rPr>
              <a:t>Lambda.predicate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050" dirty="0">
                <a:solidFill>
                  <a:srgbClr val="2A00FF"/>
                </a:solidFill>
                <a:latin typeface="Consolas"/>
              </a:rPr>
              <a:t>"x =&gt; x &gt;= 4"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)</a:t>
            </a:r>
            <a:endParaRPr lang="en-GB" sz="1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5124861" y="1289274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GB" sz="1400" dirty="0" smtClean="0"/>
              <a:t>+ Lambdas</a:t>
            </a:r>
            <a:endParaRPr lang="en-GB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818284" y="1686134"/>
            <a:ext cx="2631519" cy="83099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GB" sz="1050" dirty="0">
                <a:solidFill>
                  <a:srgbClr val="000000"/>
                </a:solidFill>
                <a:latin typeface="Consolas"/>
              </a:rPr>
              <a:t>[1,2,3,4,5,6]</a:t>
            </a:r>
          </a:p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GB" sz="1050" dirty="0">
                <a:solidFill>
                  <a:srgbClr val="000000"/>
                </a:solidFill>
                <a:latin typeface="Consolas"/>
              </a:rPr>
              <a:t>    .filter(x =&gt; x &gt;= 4)</a:t>
            </a:r>
          </a:p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GB" sz="1050" dirty="0">
                <a:solidFill>
                  <a:srgbClr val="000000"/>
                </a:solidFill>
                <a:latin typeface="Consolas"/>
              </a:rPr>
              <a:t>    .map(x =&gt; x * 10)</a:t>
            </a:r>
          </a:p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GB" sz="1050" dirty="0">
                <a:solidFill>
                  <a:srgbClr val="000000"/>
                </a:solidFill>
                <a:latin typeface="Consolas"/>
              </a:rPr>
              <a:t>    .reduce((sum, x) =&gt; sum + x)</a:t>
            </a:r>
          </a:p>
        </p:txBody>
      </p:sp>
    </p:spTree>
    <p:extLst>
      <p:ext uri="{BB962C8B-B14F-4D97-AF65-F5344CB8AC3E}">
        <p14:creationId xmlns:p14="http://schemas.microsoft.com/office/powerpoint/2010/main" val="106067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Something we skimmed over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657290" y="1744536"/>
            <a:ext cx="4572000" cy="283923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GB" sz="1050" dirty="0" err="1">
                <a:solidFill>
                  <a:srgbClr val="000000"/>
                </a:solidFill>
                <a:latin typeface="Consolas"/>
              </a:rPr>
              <a:t>Observable.fromValues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([</a:t>
            </a:r>
            <a:r>
              <a:rPr lang="en-GB" sz="1050" dirty="0">
                <a:solidFill>
                  <a:srgbClr val="2A00FF"/>
                </a:solidFill>
                <a:latin typeface="Consolas"/>
              </a:rPr>
              <a:t>1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GB" sz="1050" dirty="0">
                <a:solidFill>
                  <a:srgbClr val="2A00FF"/>
                </a:solidFill>
                <a:latin typeface="Consolas"/>
              </a:rPr>
              <a:t>2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GB" sz="1050" dirty="0">
                <a:solidFill>
                  <a:srgbClr val="2A00FF"/>
                </a:solidFill>
                <a:latin typeface="Consolas"/>
              </a:rPr>
              <a:t>3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GB" sz="1050" dirty="0">
                <a:solidFill>
                  <a:srgbClr val="2A00FF"/>
                </a:solidFill>
                <a:latin typeface="Consolas"/>
              </a:rPr>
              <a:t>4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GB" sz="1050" dirty="0">
                <a:solidFill>
                  <a:srgbClr val="2A00FF"/>
                </a:solidFill>
                <a:latin typeface="Consolas"/>
              </a:rPr>
              <a:t>5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GB" sz="1050" dirty="0">
                <a:solidFill>
                  <a:srgbClr val="2A00FF"/>
                </a:solidFill>
                <a:latin typeface="Consolas"/>
              </a:rPr>
              <a:t>6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])</a:t>
            </a:r>
          </a:p>
          <a:p>
            <a:pPr lvl="0"/>
            <a:r>
              <a:rPr lang="en-GB" sz="1050" dirty="0">
                <a:solidFill>
                  <a:srgbClr val="000000"/>
                </a:solidFill>
                <a:latin typeface="Consolas"/>
              </a:rPr>
              <a:t> 	</a:t>
            </a:r>
            <a:r>
              <a:rPr lang="en-GB" sz="105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filter</a:t>
            </a:r>
            <a:r>
              <a:rPr lang="en-GB" sz="1050" dirty="0" smtClean="0">
                <a:solidFill>
                  <a:srgbClr val="000000"/>
                </a:solidFill>
                <a:latin typeface="Consolas"/>
              </a:rPr>
              <a:t>(                               )</a:t>
            </a:r>
          </a:p>
          <a:p>
            <a:pPr lvl="0"/>
            <a:r>
              <a:rPr lang="en-GB" sz="1050" dirty="0" smtClean="0">
                <a:solidFill>
                  <a:srgbClr val="000000"/>
                </a:solidFill>
                <a:latin typeface="Consolas"/>
              </a:rPr>
              <a:t>	.map(                               )</a:t>
            </a:r>
          </a:p>
          <a:p>
            <a:pPr lvl="0"/>
            <a:r>
              <a:rPr lang="en-GB" sz="105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GB" sz="1050" dirty="0" smtClean="0">
                <a:solidFill>
                  <a:srgbClr val="000000"/>
                </a:solidFill>
                <a:latin typeface="Consolas"/>
              </a:rPr>
              <a:t>.reduce(sum)</a:t>
            </a:r>
            <a:endParaRPr lang="en-GB" sz="1050" dirty="0">
              <a:solidFill>
                <a:srgbClr val="000000"/>
              </a:solidFill>
              <a:latin typeface="Consolas"/>
            </a:endParaRPr>
          </a:p>
          <a:p>
            <a:pPr lvl="0"/>
            <a:r>
              <a:rPr lang="en-GB" sz="1050" dirty="0" smtClean="0">
                <a:solidFill>
                  <a:srgbClr val="000000"/>
                </a:solidFill>
                <a:latin typeface="Consolas"/>
              </a:rPr>
              <a:t>...</a:t>
            </a:r>
            <a:endParaRPr lang="en-GB" sz="1050" dirty="0">
              <a:solidFill>
                <a:srgbClr val="000000"/>
              </a:solidFill>
              <a:latin typeface="Consolas"/>
            </a:endParaRPr>
          </a:p>
          <a:p>
            <a:pPr lvl="0"/>
            <a:endParaRPr lang="en-GB" sz="1050" dirty="0">
              <a:solidFill>
                <a:srgbClr val="000000"/>
              </a:solidFill>
              <a:latin typeface="Consolas"/>
            </a:endParaRPr>
          </a:p>
          <a:p>
            <a:r>
              <a:rPr lang="en-GB" sz="1050" dirty="0">
                <a:solidFill>
                  <a:srgbClr val="7F0055"/>
                </a:solidFill>
                <a:latin typeface="Consolas"/>
              </a:rPr>
              <a:t>action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isGreaterThanEq4(</a:t>
            </a:r>
            <a:r>
              <a:rPr lang="en-GB" sz="1050" dirty="0">
                <a:solidFill>
                  <a:srgbClr val="CD3A3A"/>
                </a:solidFill>
                <a:latin typeface="Consolas"/>
              </a:rPr>
              <a:t>integer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x) </a:t>
            </a:r>
            <a:r>
              <a:rPr lang="en-GB" sz="1050" dirty="0">
                <a:solidFill>
                  <a:srgbClr val="7F0055"/>
                </a:solidFill>
                <a:latin typeface="Consolas"/>
              </a:rPr>
              <a:t>returns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050" dirty="0" err="1">
                <a:solidFill>
                  <a:srgbClr val="CD3A3A"/>
                </a:solidFill>
                <a:latin typeface="Consolas"/>
              </a:rPr>
              <a:t>boolean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GB" sz="105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050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x &gt;= </a:t>
            </a:r>
            <a:r>
              <a:rPr lang="en-GB" sz="1050" dirty="0">
                <a:solidFill>
                  <a:srgbClr val="2A00FF"/>
                </a:solidFill>
                <a:latin typeface="Consolas"/>
              </a:rPr>
              <a:t>4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GB" sz="105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GB" sz="1050" dirty="0">
              <a:solidFill>
                <a:srgbClr val="000000"/>
              </a:solidFill>
              <a:latin typeface="Consolas"/>
            </a:endParaRPr>
          </a:p>
          <a:p>
            <a:r>
              <a:rPr lang="en-GB" sz="1050" dirty="0">
                <a:solidFill>
                  <a:srgbClr val="7F0055"/>
                </a:solidFill>
                <a:latin typeface="Consolas"/>
              </a:rPr>
              <a:t>action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multiplyBy10(</a:t>
            </a:r>
            <a:r>
              <a:rPr lang="en-GB" sz="1050" dirty="0">
                <a:solidFill>
                  <a:srgbClr val="CD3A3A"/>
                </a:solidFill>
                <a:latin typeface="Consolas"/>
              </a:rPr>
              <a:t>integer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x) </a:t>
            </a:r>
            <a:r>
              <a:rPr lang="en-GB" sz="1050" dirty="0">
                <a:solidFill>
                  <a:srgbClr val="7F0055"/>
                </a:solidFill>
                <a:latin typeface="Consolas"/>
              </a:rPr>
              <a:t>returns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050" dirty="0">
                <a:solidFill>
                  <a:srgbClr val="CD3A3A"/>
                </a:solidFill>
                <a:latin typeface="Consolas"/>
              </a:rPr>
              <a:t>integer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GB" sz="105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050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x * </a:t>
            </a:r>
            <a:r>
              <a:rPr lang="en-GB" sz="1050" dirty="0">
                <a:solidFill>
                  <a:srgbClr val="2A00FF"/>
                </a:solidFill>
                <a:latin typeface="Consolas"/>
              </a:rPr>
              <a:t>10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GB" sz="105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GB" sz="1050" dirty="0">
              <a:solidFill>
                <a:srgbClr val="000000"/>
              </a:solidFill>
              <a:latin typeface="Consolas"/>
            </a:endParaRPr>
          </a:p>
          <a:p>
            <a:r>
              <a:rPr lang="en-GB" sz="1050" dirty="0">
                <a:solidFill>
                  <a:srgbClr val="7F0055"/>
                </a:solidFill>
                <a:latin typeface="Consolas"/>
              </a:rPr>
              <a:t>action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sum(</a:t>
            </a:r>
            <a:r>
              <a:rPr lang="en-GB" sz="1050" dirty="0">
                <a:solidFill>
                  <a:srgbClr val="CD3A3A"/>
                </a:solidFill>
                <a:latin typeface="Consolas"/>
              </a:rPr>
              <a:t>integer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sum, </a:t>
            </a:r>
            <a:r>
              <a:rPr lang="en-GB" sz="1050" dirty="0">
                <a:solidFill>
                  <a:srgbClr val="CD3A3A"/>
                </a:solidFill>
                <a:latin typeface="Consolas"/>
              </a:rPr>
              <a:t>integer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x) </a:t>
            </a:r>
            <a:r>
              <a:rPr lang="en-GB" sz="1050" dirty="0">
                <a:solidFill>
                  <a:srgbClr val="7F0055"/>
                </a:solidFill>
                <a:latin typeface="Consolas"/>
              </a:rPr>
              <a:t>returns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050" dirty="0">
                <a:solidFill>
                  <a:srgbClr val="CD3A3A"/>
                </a:solidFill>
                <a:latin typeface="Consolas"/>
              </a:rPr>
              <a:t>integer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GB" sz="105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050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sum + x;</a:t>
            </a:r>
          </a:p>
          <a:p>
            <a:r>
              <a:rPr lang="en-GB" sz="105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0753" y="1309273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GB" sz="1400" dirty="0" err="1" smtClean="0"/>
              <a:t>Javascript</a:t>
            </a:r>
            <a:endParaRPr lang="en-GB" sz="1400" dirty="0"/>
          </a:p>
        </p:txBody>
      </p:sp>
      <p:sp>
        <p:nvSpPr>
          <p:cNvPr id="12" name="Rectangle 11"/>
          <p:cNvSpPr/>
          <p:nvPr/>
        </p:nvSpPr>
        <p:spPr>
          <a:xfrm>
            <a:off x="4535135" y="1290763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GB" sz="1400" dirty="0" err="1" smtClean="0"/>
              <a:t>RxEPL</a:t>
            </a:r>
            <a:endParaRPr lang="en-GB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14576" y="1949075"/>
            <a:ext cx="2787524" cy="16158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GB" sz="1050" dirty="0" err="1">
                <a:solidFill>
                  <a:srgbClr val="000000"/>
                </a:solidFill>
                <a:latin typeface="Consolas"/>
              </a:rPr>
              <a:t>Lambda.predicate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050" dirty="0">
                <a:solidFill>
                  <a:srgbClr val="2A00FF"/>
                </a:solidFill>
                <a:latin typeface="Consolas"/>
              </a:rPr>
              <a:t>"x =&gt; x &gt;= 4"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)</a:t>
            </a:r>
            <a:endParaRPr lang="en-GB" sz="1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5124861" y="1289274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GB" sz="1400" dirty="0" smtClean="0"/>
              <a:t>+ Lambdas</a:t>
            </a:r>
            <a:endParaRPr lang="en-GB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777361" y="2109426"/>
            <a:ext cx="2787524" cy="16158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GB" sz="1050" dirty="0">
                <a:solidFill>
                  <a:srgbClr val="000000"/>
                </a:solidFill>
                <a:latin typeface="Consolas"/>
              </a:rPr>
              <a:t>Lambda.function1(</a:t>
            </a:r>
            <a:r>
              <a:rPr lang="en-GB" sz="1050" dirty="0">
                <a:solidFill>
                  <a:srgbClr val="2A00FF"/>
                </a:solidFill>
                <a:latin typeface="Consolas"/>
              </a:rPr>
              <a:t>"x =&gt; x * 10"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)</a:t>
            </a:r>
            <a:endParaRPr lang="en-GB" sz="14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818284" y="1686134"/>
            <a:ext cx="2631519" cy="83099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GB" sz="1050" dirty="0">
                <a:solidFill>
                  <a:srgbClr val="000000"/>
                </a:solidFill>
                <a:latin typeface="Consolas"/>
              </a:rPr>
              <a:t>[1,2,3,4,5,6]</a:t>
            </a:r>
          </a:p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GB" sz="1050" dirty="0">
                <a:solidFill>
                  <a:srgbClr val="000000"/>
                </a:solidFill>
                <a:latin typeface="Consolas"/>
              </a:rPr>
              <a:t>    .filter(x =&gt; x &gt;= 4)</a:t>
            </a:r>
          </a:p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GB" sz="1050" dirty="0">
                <a:solidFill>
                  <a:srgbClr val="000000"/>
                </a:solidFill>
                <a:latin typeface="Consolas"/>
              </a:rPr>
              <a:t>    .map(x =&gt; x * 10)</a:t>
            </a:r>
          </a:p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GB" sz="1050" dirty="0">
                <a:solidFill>
                  <a:srgbClr val="000000"/>
                </a:solidFill>
                <a:latin typeface="Consolas"/>
              </a:rPr>
              <a:t>    .reduce((sum, x) =&gt; sum + x)</a:t>
            </a:r>
          </a:p>
        </p:txBody>
      </p:sp>
    </p:spTree>
    <p:extLst>
      <p:ext uri="{BB962C8B-B14F-4D97-AF65-F5344CB8AC3E}">
        <p14:creationId xmlns:p14="http://schemas.microsoft.com/office/powerpoint/2010/main" val="313875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" dur="indefinite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" dur="indefinite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Something we skimmed over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657290" y="1744536"/>
            <a:ext cx="4572000" cy="283923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GB" sz="1050" dirty="0" err="1">
                <a:solidFill>
                  <a:srgbClr val="000000"/>
                </a:solidFill>
                <a:latin typeface="Consolas"/>
              </a:rPr>
              <a:t>Observable.fromValues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([</a:t>
            </a:r>
            <a:r>
              <a:rPr lang="en-GB" sz="1050" dirty="0">
                <a:solidFill>
                  <a:srgbClr val="2A00FF"/>
                </a:solidFill>
                <a:latin typeface="Consolas"/>
              </a:rPr>
              <a:t>1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GB" sz="1050" dirty="0">
                <a:solidFill>
                  <a:srgbClr val="2A00FF"/>
                </a:solidFill>
                <a:latin typeface="Consolas"/>
              </a:rPr>
              <a:t>2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GB" sz="1050" dirty="0">
                <a:solidFill>
                  <a:srgbClr val="2A00FF"/>
                </a:solidFill>
                <a:latin typeface="Consolas"/>
              </a:rPr>
              <a:t>3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GB" sz="1050" dirty="0">
                <a:solidFill>
                  <a:srgbClr val="2A00FF"/>
                </a:solidFill>
                <a:latin typeface="Consolas"/>
              </a:rPr>
              <a:t>4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GB" sz="1050" dirty="0">
                <a:solidFill>
                  <a:srgbClr val="2A00FF"/>
                </a:solidFill>
                <a:latin typeface="Consolas"/>
              </a:rPr>
              <a:t>5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GB" sz="1050" dirty="0">
                <a:solidFill>
                  <a:srgbClr val="2A00FF"/>
                </a:solidFill>
                <a:latin typeface="Consolas"/>
              </a:rPr>
              <a:t>6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])</a:t>
            </a:r>
          </a:p>
          <a:p>
            <a:pPr lvl="0"/>
            <a:r>
              <a:rPr lang="en-GB" sz="1050" dirty="0">
                <a:solidFill>
                  <a:srgbClr val="000000"/>
                </a:solidFill>
                <a:latin typeface="Consolas"/>
              </a:rPr>
              <a:t> 	</a:t>
            </a:r>
            <a:r>
              <a:rPr lang="en-GB" sz="105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filter</a:t>
            </a:r>
            <a:r>
              <a:rPr lang="en-GB" sz="1050" dirty="0" smtClean="0">
                <a:solidFill>
                  <a:srgbClr val="000000"/>
                </a:solidFill>
                <a:latin typeface="Consolas"/>
              </a:rPr>
              <a:t>(                               )</a:t>
            </a:r>
          </a:p>
          <a:p>
            <a:pPr lvl="0"/>
            <a:r>
              <a:rPr lang="en-GB" sz="1050" dirty="0" smtClean="0">
                <a:solidFill>
                  <a:srgbClr val="000000"/>
                </a:solidFill>
                <a:latin typeface="Consolas"/>
              </a:rPr>
              <a:t>	.map(                               )</a:t>
            </a:r>
          </a:p>
          <a:p>
            <a:pPr lvl="0"/>
            <a:r>
              <a:rPr lang="en-GB" sz="105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GB" sz="1050" dirty="0" smtClean="0">
                <a:solidFill>
                  <a:srgbClr val="000000"/>
                </a:solidFill>
                <a:latin typeface="Consolas"/>
              </a:rPr>
              <a:t>.reduce(                                     )</a:t>
            </a:r>
            <a:endParaRPr lang="en-GB" sz="1050" dirty="0">
              <a:solidFill>
                <a:srgbClr val="000000"/>
              </a:solidFill>
              <a:latin typeface="Consolas"/>
            </a:endParaRPr>
          </a:p>
          <a:p>
            <a:pPr lvl="0"/>
            <a:r>
              <a:rPr lang="en-GB" sz="1050" dirty="0" smtClean="0">
                <a:solidFill>
                  <a:srgbClr val="000000"/>
                </a:solidFill>
                <a:latin typeface="Consolas"/>
              </a:rPr>
              <a:t>...</a:t>
            </a:r>
            <a:endParaRPr lang="en-GB" sz="1050" dirty="0">
              <a:solidFill>
                <a:srgbClr val="000000"/>
              </a:solidFill>
              <a:latin typeface="Consolas"/>
            </a:endParaRPr>
          </a:p>
          <a:p>
            <a:pPr lvl="0"/>
            <a:endParaRPr lang="en-GB" sz="1050" dirty="0">
              <a:solidFill>
                <a:srgbClr val="000000"/>
              </a:solidFill>
              <a:latin typeface="Consolas"/>
            </a:endParaRPr>
          </a:p>
          <a:p>
            <a:r>
              <a:rPr lang="en-GB" sz="1050" dirty="0">
                <a:solidFill>
                  <a:srgbClr val="7F0055"/>
                </a:solidFill>
                <a:latin typeface="Consolas"/>
              </a:rPr>
              <a:t>action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isGreaterThanEq4(</a:t>
            </a:r>
            <a:r>
              <a:rPr lang="en-GB" sz="1050" dirty="0">
                <a:solidFill>
                  <a:srgbClr val="CD3A3A"/>
                </a:solidFill>
                <a:latin typeface="Consolas"/>
              </a:rPr>
              <a:t>integer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x) </a:t>
            </a:r>
            <a:r>
              <a:rPr lang="en-GB" sz="1050" dirty="0">
                <a:solidFill>
                  <a:srgbClr val="7F0055"/>
                </a:solidFill>
                <a:latin typeface="Consolas"/>
              </a:rPr>
              <a:t>returns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050" dirty="0" err="1">
                <a:solidFill>
                  <a:srgbClr val="CD3A3A"/>
                </a:solidFill>
                <a:latin typeface="Consolas"/>
              </a:rPr>
              <a:t>boolean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GB" sz="105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050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x &gt;= </a:t>
            </a:r>
            <a:r>
              <a:rPr lang="en-GB" sz="1050" dirty="0">
                <a:solidFill>
                  <a:srgbClr val="2A00FF"/>
                </a:solidFill>
                <a:latin typeface="Consolas"/>
              </a:rPr>
              <a:t>4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GB" sz="105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GB" sz="1050" dirty="0">
              <a:solidFill>
                <a:srgbClr val="000000"/>
              </a:solidFill>
              <a:latin typeface="Consolas"/>
            </a:endParaRPr>
          </a:p>
          <a:p>
            <a:r>
              <a:rPr lang="en-GB" sz="1050" dirty="0">
                <a:solidFill>
                  <a:srgbClr val="7F0055"/>
                </a:solidFill>
                <a:latin typeface="Consolas"/>
              </a:rPr>
              <a:t>action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multiplyBy10(</a:t>
            </a:r>
            <a:r>
              <a:rPr lang="en-GB" sz="1050" dirty="0">
                <a:solidFill>
                  <a:srgbClr val="CD3A3A"/>
                </a:solidFill>
                <a:latin typeface="Consolas"/>
              </a:rPr>
              <a:t>integer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x) </a:t>
            </a:r>
            <a:r>
              <a:rPr lang="en-GB" sz="1050" dirty="0">
                <a:solidFill>
                  <a:srgbClr val="7F0055"/>
                </a:solidFill>
                <a:latin typeface="Consolas"/>
              </a:rPr>
              <a:t>returns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050" dirty="0">
                <a:solidFill>
                  <a:srgbClr val="CD3A3A"/>
                </a:solidFill>
                <a:latin typeface="Consolas"/>
              </a:rPr>
              <a:t>integer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GB" sz="105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050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x * </a:t>
            </a:r>
            <a:r>
              <a:rPr lang="en-GB" sz="1050" dirty="0">
                <a:solidFill>
                  <a:srgbClr val="2A00FF"/>
                </a:solidFill>
                <a:latin typeface="Consolas"/>
              </a:rPr>
              <a:t>10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GB" sz="105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GB" sz="1050" dirty="0">
              <a:solidFill>
                <a:srgbClr val="000000"/>
              </a:solidFill>
              <a:latin typeface="Consolas"/>
            </a:endParaRPr>
          </a:p>
          <a:p>
            <a:r>
              <a:rPr lang="en-GB" sz="1050" dirty="0">
                <a:solidFill>
                  <a:srgbClr val="7F0055"/>
                </a:solidFill>
                <a:latin typeface="Consolas"/>
              </a:rPr>
              <a:t>action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sum(</a:t>
            </a:r>
            <a:r>
              <a:rPr lang="en-GB" sz="1050" dirty="0">
                <a:solidFill>
                  <a:srgbClr val="CD3A3A"/>
                </a:solidFill>
                <a:latin typeface="Consolas"/>
              </a:rPr>
              <a:t>integer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sum, </a:t>
            </a:r>
            <a:r>
              <a:rPr lang="en-GB" sz="1050" dirty="0">
                <a:solidFill>
                  <a:srgbClr val="CD3A3A"/>
                </a:solidFill>
                <a:latin typeface="Consolas"/>
              </a:rPr>
              <a:t>integer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x) </a:t>
            </a:r>
            <a:r>
              <a:rPr lang="en-GB" sz="1050" dirty="0">
                <a:solidFill>
                  <a:srgbClr val="7F0055"/>
                </a:solidFill>
                <a:latin typeface="Consolas"/>
              </a:rPr>
              <a:t>returns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050" dirty="0">
                <a:solidFill>
                  <a:srgbClr val="CD3A3A"/>
                </a:solidFill>
                <a:latin typeface="Consolas"/>
              </a:rPr>
              <a:t>integer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GB" sz="105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050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sum + x;</a:t>
            </a:r>
          </a:p>
          <a:p>
            <a:r>
              <a:rPr lang="en-GB" sz="105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0753" y="1309273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GB" sz="1400" dirty="0" err="1" smtClean="0"/>
              <a:t>Javascript</a:t>
            </a:r>
            <a:endParaRPr lang="en-GB" sz="1400" dirty="0"/>
          </a:p>
        </p:txBody>
      </p:sp>
      <p:sp>
        <p:nvSpPr>
          <p:cNvPr id="12" name="Rectangle 11"/>
          <p:cNvSpPr/>
          <p:nvPr/>
        </p:nvSpPr>
        <p:spPr>
          <a:xfrm>
            <a:off x="4535135" y="1290763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GB" sz="1400" dirty="0" err="1" smtClean="0"/>
              <a:t>RxEPL</a:t>
            </a:r>
            <a:endParaRPr lang="en-GB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14576" y="1949075"/>
            <a:ext cx="2787524" cy="16158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GB" sz="1050" dirty="0" err="1">
                <a:solidFill>
                  <a:srgbClr val="000000"/>
                </a:solidFill>
                <a:latin typeface="Consolas"/>
              </a:rPr>
              <a:t>Lambda.predicate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050" dirty="0">
                <a:solidFill>
                  <a:srgbClr val="2A00FF"/>
                </a:solidFill>
                <a:latin typeface="Consolas"/>
              </a:rPr>
              <a:t>"x =&gt; x &gt;= 4"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)</a:t>
            </a:r>
            <a:endParaRPr lang="en-GB" sz="1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5124861" y="1289274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GB" sz="1400" dirty="0" smtClean="0"/>
              <a:t>+ Lambdas</a:t>
            </a:r>
            <a:endParaRPr lang="en-GB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777361" y="2109426"/>
            <a:ext cx="2787524" cy="16158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GB" sz="1050" dirty="0">
                <a:solidFill>
                  <a:srgbClr val="000000"/>
                </a:solidFill>
                <a:latin typeface="Consolas"/>
              </a:rPr>
              <a:t>Lambda.function1(</a:t>
            </a:r>
            <a:r>
              <a:rPr lang="en-GB" sz="1050" dirty="0">
                <a:solidFill>
                  <a:srgbClr val="2A00FF"/>
                </a:solidFill>
                <a:latin typeface="Consolas"/>
              </a:rPr>
              <a:t>"x =&gt; x * 10"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)</a:t>
            </a:r>
            <a:endParaRPr lang="en-GB" sz="14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6001320" y="2269777"/>
            <a:ext cx="2787524" cy="16158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GB" sz="1050" dirty="0">
                <a:solidFill>
                  <a:srgbClr val="000000"/>
                </a:solidFill>
                <a:latin typeface="Consolas"/>
              </a:rPr>
              <a:t>Lambda.function2(</a:t>
            </a:r>
            <a:r>
              <a:rPr lang="en-GB" sz="1050" dirty="0">
                <a:solidFill>
                  <a:srgbClr val="2A00FF"/>
                </a:solidFill>
                <a:latin typeface="Consolas"/>
              </a:rPr>
              <a:t>"sum, x =&gt; sum + x"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)</a:t>
            </a:r>
            <a:endParaRPr lang="en-GB" sz="14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818284" y="1686134"/>
            <a:ext cx="2631519" cy="83099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GB" sz="1050" dirty="0">
                <a:solidFill>
                  <a:srgbClr val="000000"/>
                </a:solidFill>
                <a:latin typeface="Consolas"/>
              </a:rPr>
              <a:t>[1,2,3,4,5,6]</a:t>
            </a:r>
          </a:p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GB" sz="1050" dirty="0">
                <a:solidFill>
                  <a:srgbClr val="000000"/>
                </a:solidFill>
                <a:latin typeface="Consolas"/>
              </a:rPr>
              <a:t>    .filter(x =&gt; x &gt;= 4)</a:t>
            </a:r>
          </a:p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GB" sz="1050" dirty="0">
                <a:solidFill>
                  <a:srgbClr val="000000"/>
                </a:solidFill>
                <a:latin typeface="Consolas"/>
              </a:rPr>
              <a:t>    .map(x =&gt; x * 10)</a:t>
            </a:r>
          </a:p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GB" sz="1050" dirty="0">
                <a:solidFill>
                  <a:srgbClr val="000000"/>
                </a:solidFill>
                <a:latin typeface="Consolas"/>
              </a:rPr>
              <a:t>    .reduce((sum, x) =&gt; sum + x)</a:t>
            </a:r>
          </a:p>
        </p:txBody>
      </p:sp>
    </p:spTree>
    <p:extLst>
      <p:ext uri="{BB962C8B-B14F-4D97-AF65-F5344CB8AC3E}">
        <p14:creationId xmlns:p14="http://schemas.microsoft.com/office/powerpoint/2010/main" val="371747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" dur="indefinite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" dur="indefinite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" dur="indefinite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" dur="indefinite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3" dur="indefinite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Something we skimmed over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657290" y="1744536"/>
            <a:ext cx="4572000" cy="283923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GB" sz="1050" dirty="0" err="1">
                <a:solidFill>
                  <a:srgbClr val="000000"/>
                </a:solidFill>
                <a:latin typeface="Consolas"/>
              </a:rPr>
              <a:t>Observable.fromValues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([</a:t>
            </a:r>
            <a:r>
              <a:rPr lang="en-GB" sz="1050" dirty="0">
                <a:solidFill>
                  <a:srgbClr val="2A00FF"/>
                </a:solidFill>
                <a:latin typeface="Consolas"/>
              </a:rPr>
              <a:t>1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GB" sz="1050" dirty="0">
                <a:solidFill>
                  <a:srgbClr val="2A00FF"/>
                </a:solidFill>
                <a:latin typeface="Consolas"/>
              </a:rPr>
              <a:t>2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GB" sz="1050" dirty="0">
                <a:solidFill>
                  <a:srgbClr val="2A00FF"/>
                </a:solidFill>
                <a:latin typeface="Consolas"/>
              </a:rPr>
              <a:t>3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GB" sz="1050" dirty="0">
                <a:solidFill>
                  <a:srgbClr val="2A00FF"/>
                </a:solidFill>
                <a:latin typeface="Consolas"/>
              </a:rPr>
              <a:t>4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GB" sz="1050" dirty="0">
                <a:solidFill>
                  <a:srgbClr val="2A00FF"/>
                </a:solidFill>
                <a:latin typeface="Consolas"/>
              </a:rPr>
              <a:t>5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GB" sz="1050" dirty="0">
                <a:solidFill>
                  <a:srgbClr val="2A00FF"/>
                </a:solidFill>
                <a:latin typeface="Consolas"/>
              </a:rPr>
              <a:t>6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])</a:t>
            </a:r>
          </a:p>
          <a:p>
            <a:pPr lvl="0"/>
            <a:r>
              <a:rPr lang="en-GB" sz="1050" dirty="0">
                <a:solidFill>
                  <a:srgbClr val="000000"/>
                </a:solidFill>
                <a:latin typeface="Consolas"/>
              </a:rPr>
              <a:t> 	</a:t>
            </a:r>
            <a:r>
              <a:rPr lang="en-GB" sz="105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filter</a:t>
            </a:r>
            <a:r>
              <a:rPr lang="en-GB" sz="1050" dirty="0" smtClean="0">
                <a:solidFill>
                  <a:srgbClr val="000000"/>
                </a:solidFill>
                <a:latin typeface="Consolas"/>
              </a:rPr>
              <a:t>(                               )</a:t>
            </a:r>
          </a:p>
          <a:p>
            <a:pPr lvl="0"/>
            <a:r>
              <a:rPr lang="en-GB" sz="1050" dirty="0" smtClean="0">
                <a:solidFill>
                  <a:srgbClr val="000000"/>
                </a:solidFill>
                <a:latin typeface="Consolas"/>
              </a:rPr>
              <a:t>	.map(                               )</a:t>
            </a:r>
          </a:p>
          <a:p>
            <a:pPr lvl="0"/>
            <a:r>
              <a:rPr lang="en-GB" sz="105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GB" sz="1050" dirty="0" smtClean="0">
                <a:solidFill>
                  <a:srgbClr val="000000"/>
                </a:solidFill>
                <a:latin typeface="Consolas"/>
              </a:rPr>
              <a:t>.reduce(                                     )</a:t>
            </a:r>
            <a:endParaRPr lang="en-GB" sz="1050" dirty="0">
              <a:solidFill>
                <a:srgbClr val="000000"/>
              </a:solidFill>
              <a:latin typeface="Consolas"/>
            </a:endParaRPr>
          </a:p>
          <a:p>
            <a:pPr lvl="0"/>
            <a:endParaRPr lang="en-GB" sz="1050" dirty="0">
              <a:solidFill>
                <a:srgbClr val="000000"/>
              </a:solidFill>
              <a:latin typeface="Consolas"/>
            </a:endParaRPr>
          </a:p>
          <a:p>
            <a:pPr lvl="0"/>
            <a:endParaRPr lang="en-GB" sz="1050" dirty="0">
              <a:solidFill>
                <a:srgbClr val="000000"/>
              </a:solidFill>
              <a:latin typeface="Consolas"/>
            </a:endParaRPr>
          </a:p>
          <a:p>
            <a:r>
              <a:rPr lang="en-GB" sz="1050" dirty="0">
                <a:solidFill>
                  <a:srgbClr val="7F0055"/>
                </a:solidFill>
                <a:latin typeface="Consolas"/>
              </a:rPr>
              <a:t>action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isGreaterThanEq4(</a:t>
            </a:r>
            <a:r>
              <a:rPr lang="en-GB" sz="1050" dirty="0">
                <a:solidFill>
                  <a:srgbClr val="CD3A3A"/>
                </a:solidFill>
                <a:latin typeface="Consolas"/>
              </a:rPr>
              <a:t>integer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x) </a:t>
            </a:r>
            <a:r>
              <a:rPr lang="en-GB" sz="1050" dirty="0">
                <a:solidFill>
                  <a:srgbClr val="7F0055"/>
                </a:solidFill>
                <a:latin typeface="Consolas"/>
              </a:rPr>
              <a:t>returns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050" dirty="0" err="1">
                <a:solidFill>
                  <a:srgbClr val="CD3A3A"/>
                </a:solidFill>
                <a:latin typeface="Consolas"/>
              </a:rPr>
              <a:t>boolean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GB" sz="105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050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x &gt;= </a:t>
            </a:r>
            <a:r>
              <a:rPr lang="en-GB" sz="1050" dirty="0">
                <a:solidFill>
                  <a:srgbClr val="2A00FF"/>
                </a:solidFill>
                <a:latin typeface="Consolas"/>
              </a:rPr>
              <a:t>4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GB" sz="105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GB" sz="1050" dirty="0">
              <a:solidFill>
                <a:srgbClr val="000000"/>
              </a:solidFill>
              <a:latin typeface="Consolas"/>
            </a:endParaRPr>
          </a:p>
          <a:p>
            <a:r>
              <a:rPr lang="en-GB" sz="1050" dirty="0">
                <a:solidFill>
                  <a:srgbClr val="7F0055"/>
                </a:solidFill>
                <a:latin typeface="Consolas"/>
              </a:rPr>
              <a:t>action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multiplyBy10(</a:t>
            </a:r>
            <a:r>
              <a:rPr lang="en-GB" sz="1050" dirty="0">
                <a:solidFill>
                  <a:srgbClr val="CD3A3A"/>
                </a:solidFill>
                <a:latin typeface="Consolas"/>
              </a:rPr>
              <a:t>integer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x) </a:t>
            </a:r>
            <a:r>
              <a:rPr lang="en-GB" sz="1050" dirty="0">
                <a:solidFill>
                  <a:srgbClr val="7F0055"/>
                </a:solidFill>
                <a:latin typeface="Consolas"/>
              </a:rPr>
              <a:t>returns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050" dirty="0">
                <a:solidFill>
                  <a:srgbClr val="CD3A3A"/>
                </a:solidFill>
                <a:latin typeface="Consolas"/>
              </a:rPr>
              <a:t>integer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GB" sz="105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050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x * </a:t>
            </a:r>
            <a:r>
              <a:rPr lang="en-GB" sz="1050" dirty="0">
                <a:solidFill>
                  <a:srgbClr val="2A00FF"/>
                </a:solidFill>
                <a:latin typeface="Consolas"/>
              </a:rPr>
              <a:t>10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GB" sz="105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GB" sz="1050" dirty="0">
              <a:solidFill>
                <a:srgbClr val="000000"/>
              </a:solidFill>
              <a:latin typeface="Consolas"/>
            </a:endParaRPr>
          </a:p>
          <a:p>
            <a:r>
              <a:rPr lang="en-GB" sz="1050" dirty="0">
                <a:solidFill>
                  <a:srgbClr val="7F0055"/>
                </a:solidFill>
                <a:latin typeface="Consolas"/>
              </a:rPr>
              <a:t>action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sum(</a:t>
            </a:r>
            <a:r>
              <a:rPr lang="en-GB" sz="1050" dirty="0">
                <a:solidFill>
                  <a:srgbClr val="CD3A3A"/>
                </a:solidFill>
                <a:latin typeface="Consolas"/>
              </a:rPr>
              <a:t>integer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sum, </a:t>
            </a:r>
            <a:r>
              <a:rPr lang="en-GB" sz="1050" dirty="0">
                <a:solidFill>
                  <a:srgbClr val="CD3A3A"/>
                </a:solidFill>
                <a:latin typeface="Consolas"/>
              </a:rPr>
              <a:t>integer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x) </a:t>
            </a:r>
            <a:r>
              <a:rPr lang="en-GB" sz="1050" dirty="0">
                <a:solidFill>
                  <a:srgbClr val="7F0055"/>
                </a:solidFill>
                <a:latin typeface="Consolas"/>
              </a:rPr>
              <a:t>returns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050" dirty="0">
                <a:solidFill>
                  <a:srgbClr val="CD3A3A"/>
                </a:solidFill>
                <a:latin typeface="Consolas"/>
              </a:rPr>
              <a:t>integer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GB" sz="105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050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 sum + x;</a:t>
            </a:r>
          </a:p>
          <a:p>
            <a:r>
              <a:rPr lang="en-GB" sz="105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8284" y="1686134"/>
            <a:ext cx="2631519" cy="83099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GB" sz="1050" dirty="0">
                <a:solidFill>
                  <a:srgbClr val="000000"/>
                </a:solidFill>
                <a:latin typeface="Consolas"/>
              </a:rPr>
              <a:t>[1,2,3,4,5,6]</a:t>
            </a:r>
          </a:p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GB" sz="1050" dirty="0">
                <a:solidFill>
                  <a:srgbClr val="000000"/>
                </a:solidFill>
                <a:latin typeface="Consolas"/>
              </a:rPr>
              <a:t>    .filter(x =&gt; x &gt;= 4)</a:t>
            </a:r>
          </a:p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GB" sz="1050" dirty="0">
                <a:solidFill>
                  <a:srgbClr val="000000"/>
                </a:solidFill>
                <a:latin typeface="Consolas"/>
              </a:rPr>
              <a:t>    .map(x =&gt; x * 10)</a:t>
            </a:r>
          </a:p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GB" sz="1050" dirty="0">
                <a:solidFill>
                  <a:srgbClr val="000000"/>
                </a:solidFill>
                <a:latin typeface="Consolas"/>
              </a:rPr>
              <a:t>    .reduce((sum, x) =&gt; sum + x)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0753" y="1309273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GB" sz="1400" dirty="0" err="1" smtClean="0"/>
              <a:t>Javascript</a:t>
            </a:r>
            <a:endParaRPr lang="en-GB" sz="1400" dirty="0"/>
          </a:p>
        </p:txBody>
      </p:sp>
      <p:sp>
        <p:nvSpPr>
          <p:cNvPr id="12" name="Rectangle 11"/>
          <p:cNvSpPr/>
          <p:nvPr/>
        </p:nvSpPr>
        <p:spPr>
          <a:xfrm>
            <a:off x="4535135" y="1290763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GB" sz="1400" dirty="0" err="1" smtClean="0"/>
              <a:t>RxEPL</a:t>
            </a:r>
            <a:endParaRPr lang="en-GB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14576" y="1949075"/>
            <a:ext cx="2787524" cy="16158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GB" sz="1050" dirty="0" err="1">
                <a:solidFill>
                  <a:srgbClr val="000000"/>
                </a:solidFill>
                <a:latin typeface="Consolas"/>
              </a:rPr>
              <a:t>Lambda.predicate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050" dirty="0">
                <a:solidFill>
                  <a:srgbClr val="2A00FF"/>
                </a:solidFill>
                <a:latin typeface="Consolas"/>
              </a:rPr>
              <a:t>"x =&gt; x &gt;= 4"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)</a:t>
            </a:r>
            <a:endParaRPr lang="en-GB" sz="1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5124861" y="1289274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GB" sz="1400" dirty="0" smtClean="0"/>
              <a:t>+ Lambdas</a:t>
            </a:r>
            <a:endParaRPr lang="en-GB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777361" y="2109426"/>
            <a:ext cx="2787524" cy="16158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GB" sz="1050" dirty="0">
                <a:solidFill>
                  <a:srgbClr val="000000"/>
                </a:solidFill>
                <a:latin typeface="Consolas"/>
              </a:rPr>
              <a:t>Lambda.function1(</a:t>
            </a:r>
            <a:r>
              <a:rPr lang="en-GB" sz="1050" dirty="0">
                <a:solidFill>
                  <a:srgbClr val="2A00FF"/>
                </a:solidFill>
                <a:latin typeface="Consolas"/>
              </a:rPr>
              <a:t>"x =&gt; x * 10"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)</a:t>
            </a:r>
            <a:endParaRPr lang="en-GB" sz="14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6001320" y="2269777"/>
            <a:ext cx="2787524" cy="16158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GB" sz="1050" dirty="0">
                <a:solidFill>
                  <a:srgbClr val="000000"/>
                </a:solidFill>
                <a:latin typeface="Consolas"/>
              </a:rPr>
              <a:t>Lambda.function2(</a:t>
            </a:r>
            <a:r>
              <a:rPr lang="en-GB" sz="1050" dirty="0">
                <a:solidFill>
                  <a:srgbClr val="2A00FF"/>
                </a:solidFill>
                <a:latin typeface="Consolas"/>
              </a:rPr>
              <a:t>"sum, x =&gt; sum + x"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)</a:t>
            </a:r>
            <a:endParaRPr lang="en-GB" sz="14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5124861" y="2436340"/>
            <a:ext cx="4130096" cy="16158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GB" sz="1050" dirty="0">
                <a:solidFill>
                  <a:srgbClr val="000000"/>
                </a:solidFill>
                <a:latin typeface="Consolas"/>
              </a:rPr>
              <a:t>.map(Lambda.function1(</a:t>
            </a:r>
            <a:r>
              <a:rPr lang="en-GB" sz="1050" dirty="0">
                <a:solidFill>
                  <a:srgbClr val="2A00FF"/>
                </a:solidFill>
                <a:latin typeface="Consolas"/>
              </a:rPr>
              <a:t>"x =&gt; x &gt; 5 ? 'big' : 'small'"</a:t>
            </a:r>
            <a:r>
              <a:rPr lang="en-GB" sz="1050" dirty="0">
                <a:solidFill>
                  <a:srgbClr val="000000"/>
                </a:solidFill>
                <a:latin typeface="Consolas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53345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" dur="indefinite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" dur="indefinite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" dur="indefinite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" dur="indefinite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3" dur="indefinite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 err="1" smtClean="0"/>
              <a:t>ReactiveX</a:t>
            </a:r>
            <a:r>
              <a:rPr lang="en-GB" cap="none" dirty="0" smtClean="0"/>
              <a:t> is a Polyglot</a:t>
            </a:r>
            <a:endParaRPr lang="en-GB" cap="non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2018 Software AG. All rights reserved. For internal use only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4644001" y="925162"/>
            <a:ext cx="4104713" cy="3492500"/>
          </a:xfrm>
        </p:spPr>
        <p:txBody>
          <a:bodyPr/>
          <a:lstStyle/>
          <a:p>
            <a:r>
              <a:rPr lang="en-GB" dirty="0" err="1" smtClean="0"/>
              <a:t>JRuby</a:t>
            </a:r>
            <a:r>
              <a:rPr lang="en-GB" dirty="0" smtClean="0"/>
              <a:t>: </a:t>
            </a:r>
            <a:r>
              <a:rPr lang="en-GB" dirty="0" err="1" smtClean="0">
                <a:solidFill>
                  <a:schemeClr val="bg2"/>
                </a:solidFill>
              </a:rPr>
              <a:t>RxJRuby</a:t>
            </a:r>
            <a:endParaRPr lang="en-GB" dirty="0" smtClean="0">
              <a:solidFill>
                <a:schemeClr val="bg2"/>
              </a:solidFill>
            </a:endParaRPr>
          </a:p>
          <a:p>
            <a:r>
              <a:rPr lang="en-GB" dirty="0" err="1" smtClean="0"/>
              <a:t>Kotlin</a:t>
            </a:r>
            <a:r>
              <a:rPr lang="en-GB" dirty="0" smtClean="0"/>
              <a:t>: </a:t>
            </a:r>
            <a:r>
              <a:rPr lang="en-GB" dirty="0" err="1" smtClean="0">
                <a:solidFill>
                  <a:schemeClr val="bg2"/>
                </a:solidFill>
              </a:rPr>
              <a:t>RxKotlin</a:t>
            </a:r>
            <a:endParaRPr lang="en-GB" dirty="0" smtClean="0">
              <a:solidFill>
                <a:schemeClr val="bg2"/>
              </a:solidFill>
            </a:endParaRPr>
          </a:p>
          <a:p>
            <a:r>
              <a:rPr lang="en-GB" dirty="0" smtClean="0"/>
              <a:t>Swift: </a:t>
            </a:r>
            <a:r>
              <a:rPr lang="en-GB" dirty="0" err="1" smtClean="0">
                <a:solidFill>
                  <a:schemeClr val="bg2"/>
                </a:solidFill>
              </a:rPr>
              <a:t>RxSwift</a:t>
            </a:r>
            <a:endParaRPr lang="en-GB" dirty="0" smtClean="0">
              <a:solidFill>
                <a:schemeClr val="bg2"/>
              </a:solidFill>
            </a:endParaRPr>
          </a:p>
          <a:p>
            <a:r>
              <a:rPr lang="en-GB" dirty="0" smtClean="0"/>
              <a:t>PHP: </a:t>
            </a:r>
            <a:r>
              <a:rPr lang="en-GB" dirty="0" err="1" smtClean="0">
                <a:solidFill>
                  <a:schemeClr val="bg2"/>
                </a:solidFill>
              </a:rPr>
              <a:t>RxPHP</a:t>
            </a:r>
            <a:endParaRPr lang="en-GB" dirty="0" smtClean="0">
              <a:solidFill>
                <a:schemeClr val="bg2"/>
              </a:solidFill>
            </a:endParaRPr>
          </a:p>
          <a:p>
            <a:r>
              <a:rPr lang="en-GB" dirty="0" smtClean="0"/>
              <a:t>Elixir: </a:t>
            </a:r>
            <a:r>
              <a:rPr lang="en-GB" dirty="0" err="1">
                <a:solidFill>
                  <a:schemeClr val="bg2"/>
                </a:solidFill>
              </a:rPr>
              <a:t>R</a:t>
            </a:r>
            <a:r>
              <a:rPr lang="en-GB" dirty="0" err="1" smtClean="0">
                <a:solidFill>
                  <a:schemeClr val="bg2"/>
                </a:solidFill>
              </a:rPr>
              <a:t>eaxive</a:t>
            </a:r>
            <a:endParaRPr lang="en-GB" dirty="0" smtClean="0">
              <a:solidFill>
                <a:schemeClr val="bg2"/>
              </a:solidFill>
            </a:endParaRPr>
          </a:p>
          <a:p>
            <a:r>
              <a:rPr lang="en-GB" dirty="0" smtClean="0"/>
              <a:t>Dart: </a:t>
            </a:r>
            <a:r>
              <a:rPr lang="en-GB" dirty="0" err="1" smtClean="0">
                <a:solidFill>
                  <a:schemeClr val="bg2"/>
                </a:solidFill>
              </a:rPr>
              <a:t>RxDart</a:t>
            </a:r>
            <a:endParaRPr lang="en-GB" dirty="0" smtClean="0">
              <a:solidFill>
                <a:schemeClr val="bg2"/>
              </a:solidFill>
            </a:endParaRPr>
          </a:p>
          <a:p>
            <a:endParaRPr lang="en-GB" dirty="0"/>
          </a:p>
          <a:p>
            <a:r>
              <a:rPr lang="en-GB" dirty="0" smtClean="0"/>
              <a:t>Netty: </a:t>
            </a:r>
            <a:r>
              <a:rPr lang="en-GB" dirty="0" err="1" smtClean="0">
                <a:solidFill>
                  <a:schemeClr val="bg2"/>
                </a:solidFill>
              </a:rPr>
              <a:t>RxNetty</a:t>
            </a:r>
            <a:endParaRPr lang="en-GB" dirty="0" smtClean="0">
              <a:solidFill>
                <a:schemeClr val="bg2"/>
              </a:solidFill>
            </a:endParaRPr>
          </a:p>
          <a:p>
            <a:r>
              <a:rPr lang="en-GB" dirty="0" smtClean="0"/>
              <a:t>Android: </a:t>
            </a:r>
            <a:r>
              <a:rPr lang="en-GB" dirty="0" err="1" smtClean="0">
                <a:solidFill>
                  <a:schemeClr val="bg2"/>
                </a:solidFill>
              </a:rPr>
              <a:t>RxAndroid</a:t>
            </a:r>
            <a:endParaRPr lang="en-GB" dirty="0" smtClean="0">
              <a:solidFill>
                <a:schemeClr val="bg2"/>
              </a:solidFill>
            </a:endParaRPr>
          </a:p>
          <a:p>
            <a:r>
              <a:rPr lang="en-GB" dirty="0" smtClean="0"/>
              <a:t>Cocoa: </a:t>
            </a:r>
            <a:r>
              <a:rPr lang="en-GB" dirty="0" err="1" smtClean="0">
                <a:solidFill>
                  <a:schemeClr val="bg2"/>
                </a:solidFill>
              </a:rPr>
              <a:t>RxCocoa</a:t>
            </a:r>
            <a:endParaRPr lang="en-GB" dirty="0" smtClean="0">
              <a:solidFill>
                <a:schemeClr val="bg2"/>
              </a:solidFill>
            </a:endParaRPr>
          </a:p>
          <a:p>
            <a:endParaRPr lang="en-GB" sz="1050" dirty="0"/>
          </a:p>
          <a:p>
            <a:r>
              <a:rPr lang="en-GB" sz="2400" dirty="0" err="1" smtClean="0"/>
              <a:t>Apama</a:t>
            </a:r>
            <a:r>
              <a:rPr lang="en-GB" sz="2400" dirty="0" smtClean="0"/>
              <a:t>: </a:t>
            </a:r>
            <a:r>
              <a:rPr lang="en-GB" sz="2400" dirty="0" err="1" smtClean="0">
                <a:solidFill>
                  <a:schemeClr val="bg2"/>
                </a:solidFill>
              </a:rPr>
              <a:t>RxEPL</a:t>
            </a:r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3617" y="3191070"/>
            <a:ext cx="1380930" cy="186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b="1" dirty="0" smtClean="0">
              <a:solidFill>
                <a:schemeClr val="bg1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95288" y="925162"/>
            <a:ext cx="4104713" cy="3492500"/>
          </a:xfrm>
        </p:spPr>
        <p:txBody>
          <a:bodyPr/>
          <a:lstStyle/>
          <a:p>
            <a:r>
              <a:rPr lang="en-GB" dirty="0" smtClean="0"/>
              <a:t>Java: </a:t>
            </a:r>
            <a:r>
              <a:rPr lang="en-GB" dirty="0" err="1" smtClean="0">
                <a:solidFill>
                  <a:schemeClr val="bg2"/>
                </a:solidFill>
              </a:rPr>
              <a:t>RxJava</a:t>
            </a:r>
            <a:endParaRPr lang="en-GB" dirty="0" smtClean="0">
              <a:solidFill>
                <a:schemeClr val="bg2"/>
              </a:solidFill>
            </a:endParaRPr>
          </a:p>
          <a:p>
            <a:r>
              <a:rPr lang="en-GB" dirty="0" smtClean="0"/>
              <a:t>JavaScript: </a:t>
            </a:r>
            <a:r>
              <a:rPr lang="en-GB" dirty="0" err="1" smtClean="0">
                <a:solidFill>
                  <a:schemeClr val="bg2"/>
                </a:solidFill>
              </a:rPr>
              <a:t>RxJS</a:t>
            </a:r>
            <a:endParaRPr lang="en-GB" dirty="0" smtClean="0">
              <a:solidFill>
                <a:schemeClr val="bg2"/>
              </a:solidFill>
            </a:endParaRPr>
          </a:p>
          <a:p>
            <a:r>
              <a:rPr lang="en-GB" dirty="0" smtClean="0"/>
              <a:t>C#: </a:t>
            </a:r>
            <a:r>
              <a:rPr lang="en-GB" dirty="0" smtClean="0">
                <a:solidFill>
                  <a:schemeClr val="bg2"/>
                </a:solidFill>
              </a:rPr>
              <a:t>Rx.NET</a:t>
            </a:r>
          </a:p>
          <a:p>
            <a:r>
              <a:rPr lang="en-GB" dirty="0" smtClean="0"/>
              <a:t>C#(Unity): </a:t>
            </a:r>
            <a:r>
              <a:rPr lang="en-GB" dirty="0" err="1" smtClean="0">
                <a:solidFill>
                  <a:schemeClr val="bg2"/>
                </a:solidFill>
              </a:rPr>
              <a:t>UniRx</a:t>
            </a:r>
            <a:endParaRPr lang="en-GB" dirty="0" smtClean="0">
              <a:solidFill>
                <a:schemeClr val="bg2"/>
              </a:solidFill>
            </a:endParaRPr>
          </a:p>
          <a:p>
            <a:r>
              <a:rPr lang="en-GB" dirty="0" smtClean="0"/>
              <a:t>Scala: </a:t>
            </a:r>
            <a:r>
              <a:rPr lang="en-GB" dirty="0" err="1" smtClean="0">
                <a:solidFill>
                  <a:schemeClr val="bg2"/>
                </a:solidFill>
              </a:rPr>
              <a:t>RxScala</a:t>
            </a:r>
            <a:endParaRPr lang="en-GB" dirty="0" smtClean="0">
              <a:solidFill>
                <a:schemeClr val="bg2"/>
              </a:solidFill>
            </a:endParaRPr>
          </a:p>
          <a:p>
            <a:r>
              <a:rPr lang="en-GB" dirty="0" err="1" smtClean="0"/>
              <a:t>Clojure</a:t>
            </a:r>
            <a:r>
              <a:rPr lang="en-GB" dirty="0" smtClean="0"/>
              <a:t>: </a:t>
            </a:r>
            <a:r>
              <a:rPr lang="en-GB" dirty="0" err="1" smtClean="0">
                <a:solidFill>
                  <a:schemeClr val="bg2"/>
                </a:solidFill>
              </a:rPr>
              <a:t>RxClojure</a:t>
            </a:r>
            <a:endParaRPr lang="en-GB" dirty="0" smtClean="0">
              <a:solidFill>
                <a:schemeClr val="bg2"/>
              </a:solidFill>
            </a:endParaRPr>
          </a:p>
          <a:p>
            <a:r>
              <a:rPr lang="en-GB" dirty="0" smtClean="0"/>
              <a:t>C++: </a:t>
            </a:r>
            <a:r>
              <a:rPr lang="en-GB" dirty="0" err="1" smtClean="0">
                <a:solidFill>
                  <a:schemeClr val="bg2"/>
                </a:solidFill>
              </a:rPr>
              <a:t>RxCpp</a:t>
            </a:r>
            <a:endParaRPr lang="en-GB" dirty="0" smtClean="0">
              <a:solidFill>
                <a:schemeClr val="bg2"/>
              </a:solidFill>
            </a:endParaRPr>
          </a:p>
          <a:p>
            <a:r>
              <a:rPr lang="en-GB" dirty="0" err="1" smtClean="0"/>
              <a:t>Lua</a:t>
            </a:r>
            <a:r>
              <a:rPr lang="en-GB" dirty="0" smtClean="0"/>
              <a:t>: </a:t>
            </a:r>
            <a:r>
              <a:rPr lang="en-GB" dirty="0" err="1" smtClean="0">
                <a:solidFill>
                  <a:schemeClr val="bg2"/>
                </a:solidFill>
              </a:rPr>
              <a:t>RxLua</a:t>
            </a:r>
            <a:endParaRPr lang="en-GB" dirty="0" smtClean="0">
              <a:solidFill>
                <a:schemeClr val="bg2"/>
              </a:solidFill>
            </a:endParaRPr>
          </a:p>
          <a:p>
            <a:r>
              <a:rPr lang="en-GB" dirty="0" smtClean="0"/>
              <a:t>Ruby: </a:t>
            </a:r>
            <a:r>
              <a:rPr lang="en-GB" dirty="0" err="1" smtClean="0">
                <a:solidFill>
                  <a:schemeClr val="bg2"/>
                </a:solidFill>
              </a:rPr>
              <a:t>Rx.rb</a:t>
            </a:r>
            <a:endParaRPr lang="en-GB" dirty="0" smtClean="0">
              <a:solidFill>
                <a:schemeClr val="bg2"/>
              </a:solidFill>
            </a:endParaRPr>
          </a:p>
          <a:p>
            <a:r>
              <a:rPr lang="en-GB" dirty="0" smtClean="0"/>
              <a:t>Python: </a:t>
            </a:r>
            <a:r>
              <a:rPr lang="en-GB" dirty="0" err="1" smtClean="0">
                <a:solidFill>
                  <a:schemeClr val="bg2"/>
                </a:solidFill>
              </a:rPr>
              <a:t>RxPY</a:t>
            </a:r>
            <a:endParaRPr lang="en-GB" dirty="0" smtClean="0">
              <a:solidFill>
                <a:schemeClr val="bg2"/>
              </a:solidFill>
            </a:endParaRPr>
          </a:p>
          <a:p>
            <a:r>
              <a:rPr lang="en-GB" dirty="0" smtClean="0"/>
              <a:t>Go: </a:t>
            </a:r>
            <a:r>
              <a:rPr lang="en-GB" dirty="0" err="1" smtClean="0">
                <a:solidFill>
                  <a:schemeClr val="bg2"/>
                </a:solidFill>
              </a:rPr>
              <a:t>RxGo</a:t>
            </a:r>
            <a:endParaRPr lang="en-GB" dirty="0" smtClean="0">
              <a:solidFill>
                <a:schemeClr val="bg2"/>
              </a:solidFill>
            </a:endParaRPr>
          </a:p>
          <a:p>
            <a:r>
              <a:rPr lang="en-GB" dirty="0" smtClean="0"/>
              <a:t>Groovy: </a:t>
            </a:r>
            <a:r>
              <a:rPr lang="en-GB" dirty="0" err="1" smtClean="0">
                <a:solidFill>
                  <a:schemeClr val="bg2"/>
                </a:solidFill>
              </a:rPr>
              <a:t>RxGroovy</a:t>
            </a:r>
            <a:endParaRPr lang="en-GB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48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6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7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8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9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 smtClean="0"/>
              <a:t>Ok but... I’m new here</a:t>
            </a:r>
            <a:endParaRPr lang="en-GB" cap="non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2018 Software AG. All rights reserved. For internal use only</a:t>
            </a:r>
            <a:endParaRPr lang="en-US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51" y="895047"/>
            <a:ext cx="4605447" cy="3369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4608248" y="3468732"/>
            <a:ext cx="359906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/>
              </a:rPr>
              <a:t>https://softwareag.github.io/apama-rxbuilder</a:t>
            </a:r>
            <a:r>
              <a:rPr lang="en-GB" dirty="0" smtClean="0">
                <a:hlinkClick r:id="rId3"/>
              </a:rPr>
              <a:t>/</a:t>
            </a:r>
            <a:endParaRPr lang="en-GB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587" y="1132093"/>
            <a:ext cx="3154605" cy="1799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915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 smtClean="0"/>
              <a:t>Using with Streams</a:t>
            </a:r>
            <a:endParaRPr lang="en-GB" cap="non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310101" y="1153409"/>
            <a:ext cx="87225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CD3A3A"/>
                </a:solidFill>
                <a:latin typeface="Consolas"/>
              </a:rPr>
              <a:t>stream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&lt;Data&gt; </a:t>
            </a:r>
            <a:r>
              <a:rPr lang="en-GB" sz="1400" dirty="0" err="1">
                <a:solidFill>
                  <a:srgbClr val="000000"/>
                </a:solidFill>
                <a:latin typeface="Consolas"/>
              </a:rPr>
              <a:t>dataStream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 := </a:t>
            </a:r>
            <a:r>
              <a:rPr lang="en-GB" sz="1400" dirty="0">
                <a:solidFill>
                  <a:srgbClr val="7F0055"/>
                </a:solidFill>
                <a:latin typeface="Consolas"/>
              </a:rPr>
              <a:t>all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 Data();</a:t>
            </a:r>
          </a:p>
          <a:p>
            <a:endParaRPr lang="en-GB" sz="1400" dirty="0">
              <a:latin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0101" y="1580607"/>
            <a:ext cx="76571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rgbClr val="000000"/>
                </a:solidFill>
                <a:latin typeface="Consolas"/>
              </a:rPr>
              <a:t>Observable.fromStream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400" i="1" dirty="0">
                <a:solidFill>
                  <a:srgbClr val="7F0055"/>
                </a:solidFill>
                <a:latin typeface="Consolas"/>
              </a:rPr>
              <a:t>from</a:t>
            </a:r>
            <a:r>
              <a:rPr lang="en-GB" sz="1400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400" i="1" dirty="0">
                <a:solidFill>
                  <a:srgbClr val="323232"/>
                </a:solidFill>
                <a:latin typeface="Consolas"/>
              </a:rPr>
              <a:t>d</a:t>
            </a:r>
            <a:r>
              <a:rPr lang="en-GB" sz="1400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400" i="1" dirty="0">
                <a:solidFill>
                  <a:srgbClr val="7F0055"/>
                </a:solidFill>
                <a:latin typeface="Consolas"/>
              </a:rPr>
              <a:t>in</a:t>
            </a:r>
            <a:r>
              <a:rPr lang="en-GB" sz="1400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400" i="1" dirty="0" err="1">
                <a:solidFill>
                  <a:srgbClr val="323232"/>
                </a:solidFill>
                <a:latin typeface="Consolas"/>
              </a:rPr>
              <a:t>dataStream</a:t>
            </a:r>
            <a:r>
              <a:rPr lang="en-GB" sz="1400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400" i="1" dirty="0">
                <a:solidFill>
                  <a:srgbClr val="7F0055"/>
                </a:solidFill>
                <a:latin typeface="Consolas"/>
              </a:rPr>
              <a:t>select</a:t>
            </a:r>
            <a:r>
              <a:rPr lang="en-GB" sz="1400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400" i="1" dirty="0">
                <a:solidFill>
                  <a:srgbClr val="323232"/>
                </a:solidFill>
                <a:latin typeface="Consolas"/>
              </a:rPr>
              <a:t>&lt;any&gt;</a:t>
            </a:r>
            <a:r>
              <a:rPr lang="en-GB" sz="1400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400" i="1" dirty="0">
                <a:solidFill>
                  <a:srgbClr val="323232"/>
                </a:solidFill>
                <a:latin typeface="Consolas"/>
              </a:rPr>
              <a:t>d</a:t>
            </a:r>
            <a:r>
              <a:rPr lang="en-GB" sz="1400" dirty="0">
                <a:solidFill>
                  <a:srgbClr val="323232"/>
                </a:solidFill>
                <a:latin typeface="Consolas"/>
              </a:rPr>
              <a:t>)</a:t>
            </a:r>
          </a:p>
          <a:p>
            <a:pPr lvl="2"/>
            <a:r>
              <a:rPr lang="en-GB" sz="1400" dirty="0" smtClean="0">
                <a:solidFill>
                  <a:srgbClr val="323232"/>
                </a:solidFill>
                <a:latin typeface="Consolas"/>
              </a:rPr>
              <a:t>   .</a:t>
            </a:r>
            <a:r>
              <a:rPr lang="en-GB" sz="1400" dirty="0">
                <a:solidFill>
                  <a:srgbClr val="323232"/>
                </a:solidFill>
                <a:latin typeface="Consolas"/>
              </a:rPr>
              <a:t>skip(</a:t>
            </a:r>
            <a:r>
              <a:rPr lang="en-GB" sz="1400" dirty="0">
                <a:solidFill>
                  <a:srgbClr val="2A00FF"/>
                </a:solidFill>
                <a:latin typeface="Consolas"/>
              </a:rPr>
              <a:t>5</a:t>
            </a:r>
            <a:r>
              <a:rPr lang="en-GB" sz="1400" dirty="0">
                <a:solidFill>
                  <a:srgbClr val="323232"/>
                </a:solidFill>
                <a:latin typeface="Consolas"/>
              </a:rPr>
              <a:t>)</a:t>
            </a:r>
          </a:p>
          <a:p>
            <a:pPr lvl="2"/>
            <a:r>
              <a:rPr lang="en-GB" sz="1400" dirty="0" smtClean="0">
                <a:solidFill>
                  <a:srgbClr val="323232"/>
                </a:solidFill>
                <a:latin typeface="Consolas"/>
              </a:rPr>
              <a:t>   .</a:t>
            </a:r>
            <a:r>
              <a:rPr lang="en-GB" sz="1400" dirty="0">
                <a:solidFill>
                  <a:srgbClr val="323232"/>
                </a:solidFill>
                <a:latin typeface="Consolas"/>
              </a:rPr>
              <a:t>take(</a:t>
            </a:r>
            <a:r>
              <a:rPr lang="en-GB" sz="1400" dirty="0">
                <a:solidFill>
                  <a:srgbClr val="2A00FF"/>
                </a:solidFill>
                <a:latin typeface="Consolas"/>
              </a:rPr>
              <a:t>2</a:t>
            </a:r>
            <a:r>
              <a:rPr lang="en-GB" sz="1400" dirty="0">
                <a:solidFill>
                  <a:srgbClr val="323232"/>
                </a:solidFill>
                <a:latin typeface="Consolas"/>
              </a:rPr>
              <a:t>)</a:t>
            </a:r>
          </a:p>
          <a:p>
            <a:pPr lvl="2"/>
            <a:r>
              <a:rPr lang="en-GB" sz="1400" dirty="0" smtClean="0">
                <a:solidFill>
                  <a:srgbClr val="323232"/>
                </a:solidFill>
                <a:latin typeface="Consolas"/>
              </a:rPr>
              <a:t>   .</a:t>
            </a:r>
            <a:r>
              <a:rPr lang="en-GB" sz="1400" dirty="0" err="1">
                <a:solidFill>
                  <a:srgbClr val="323232"/>
                </a:solidFill>
                <a:latin typeface="Consolas"/>
              </a:rPr>
              <a:t>toStream</a:t>
            </a:r>
            <a:r>
              <a:rPr lang="en-GB" sz="1400" dirty="0">
                <a:solidFill>
                  <a:srgbClr val="323232"/>
                </a:solidFill>
                <a:latin typeface="Consolas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71240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 smtClean="0"/>
              <a:t>Using with Streams</a:t>
            </a:r>
            <a:endParaRPr lang="en-GB" cap="non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310101" y="1153409"/>
            <a:ext cx="87225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CD3A3A"/>
                </a:solidFill>
                <a:latin typeface="Consolas"/>
              </a:rPr>
              <a:t>stream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&lt;Data&gt; </a:t>
            </a:r>
            <a:r>
              <a:rPr lang="en-GB" sz="1400" dirty="0" err="1">
                <a:solidFill>
                  <a:srgbClr val="000000"/>
                </a:solidFill>
                <a:latin typeface="Consolas"/>
              </a:rPr>
              <a:t>dataStream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 := </a:t>
            </a:r>
            <a:r>
              <a:rPr lang="en-GB" sz="1400" dirty="0">
                <a:solidFill>
                  <a:srgbClr val="7F0055"/>
                </a:solidFill>
                <a:latin typeface="Consolas"/>
              </a:rPr>
              <a:t>all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 Data();</a:t>
            </a:r>
          </a:p>
          <a:p>
            <a:endParaRPr lang="en-GB" sz="1400" dirty="0">
              <a:latin typeface="Consolas"/>
            </a:endParaRPr>
          </a:p>
          <a:p>
            <a:r>
              <a:rPr lang="en-GB" sz="1400" dirty="0" err="1">
                <a:solidFill>
                  <a:srgbClr val="000000"/>
                </a:solidFill>
                <a:latin typeface="Consolas"/>
              </a:rPr>
              <a:t>DisposableStream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 d </a:t>
            </a:r>
            <a:r>
              <a:rPr lang="en-GB" sz="1400" dirty="0" smtClean="0">
                <a:solidFill>
                  <a:srgbClr val="000000"/>
                </a:solidFill>
                <a:latin typeface="Consolas"/>
              </a:rPr>
              <a:t>:=</a:t>
            </a:r>
          </a:p>
          <a:p>
            <a:endParaRPr lang="en-GB" sz="1400" dirty="0" smtClean="0">
              <a:latin typeface="Consolas"/>
            </a:endParaRPr>
          </a:p>
          <a:p>
            <a:endParaRPr lang="en-GB" sz="1400" dirty="0">
              <a:latin typeface="Consolas"/>
            </a:endParaRPr>
          </a:p>
          <a:p>
            <a:endParaRPr lang="en-GB" sz="1400" dirty="0" smtClean="0">
              <a:latin typeface="Consolas"/>
            </a:endParaRPr>
          </a:p>
          <a:p>
            <a:endParaRPr lang="en-GB" sz="1400" dirty="0">
              <a:latin typeface="Consolas"/>
            </a:endParaRPr>
          </a:p>
          <a:p>
            <a:r>
              <a:rPr lang="en-GB" sz="1400" dirty="0">
                <a:solidFill>
                  <a:srgbClr val="CD3A3A"/>
                </a:solidFill>
                <a:latin typeface="Consolas"/>
              </a:rPr>
              <a:t>stream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GB" sz="1400" dirty="0">
                <a:solidFill>
                  <a:srgbClr val="CD3A3A"/>
                </a:solidFill>
                <a:latin typeface="Consolas"/>
              </a:rPr>
              <a:t>any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&gt; s := </a:t>
            </a:r>
            <a:r>
              <a:rPr lang="en-GB" sz="1400" dirty="0" err="1">
                <a:solidFill>
                  <a:srgbClr val="000000"/>
                </a:solidFill>
                <a:latin typeface="Consolas"/>
              </a:rPr>
              <a:t>d.getStream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endParaRPr lang="en-GB" sz="1400" dirty="0">
              <a:latin typeface="Consolas"/>
            </a:endParaRPr>
          </a:p>
          <a:p>
            <a:r>
              <a:rPr lang="en-GB" sz="1400" dirty="0">
                <a:solidFill>
                  <a:srgbClr val="CD3A3A"/>
                </a:solidFill>
                <a:latin typeface="Consolas"/>
              </a:rPr>
              <a:t>stream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&lt;Data&gt; result := </a:t>
            </a:r>
            <a:r>
              <a:rPr lang="en-GB" sz="1400" i="1" dirty="0">
                <a:solidFill>
                  <a:srgbClr val="7F0055"/>
                </a:solidFill>
                <a:latin typeface="Consolas"/>
              </a:rPr>
              <a:t>from</a:t>
            </a:r>
            <a:r>
              <a:rPr lang="en-GB" sz="1400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400" i="1" dirty="0">
                <a:solidFill>
                  <a:srgbClr val="323232"/>
                </a:solidFill>
                <a:latin typeface="Consolas"/>
              </a:rPr>
              <a:t>d</a:t>
            </a:r>
            <a:r>
              <a:rPr lang="en-GB" sz="1400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400" i="1" dirty="0">
                <a:solidFill>
                  <a:srgbClr val="7F0055"/>
                </a:solidFill>
                <a:latin typeface="Consolas"/>
              </a:rPr>
              <a:t>in</a:t>
            </a:r>
            <a:r>
              <a:rPr lang="en-GB" sz="1400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400" i="1" dirty="0">
                <a:solidFill>
                  <a:srgbClr val="323232"/>
                </a:solidFill>
                <a:latin typeface="Consolas"/>
              </a:rPr>
              <a:t>s</a:t>
            </a:r>
            <a:r>
              <a:rPr lang="en-GB" sz="1400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400" i="1" dirty="0">
                <a:solidFill>
                  <a:srgbClr val="7F0055"/>
                </a:solidFill>
                <a:latin typeface="Consolas"/>
              </a:rPr>
              <a:t>select</a:t>
            </a:r>
            <a:r>
              <a:rPr lang="en-GB" sz="1400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400" i="1" dirty="0">
                <a:solidFill>
                  <a:srgbClr val="323232"/>
                </a:solidFill>
                <a:latin typeface="Consolas"/>
              </a:rPr>
              <a:t>&lt;Data&gt;</a:t>
            </a:r>
            <a:r>
              <a:rPr lang="en-GB" sz="1400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400" i="1" dirty="0">
                <a:solidFill>
                  <a:srgbClr val="323232"/>
                </a:solidFill>
                <a:latin typeface="Consolas"/>
              </a:rPr>
              <a:t>d</a:t>
            </a:r>
            <a:r>
              <a:rPr lang="en-GB" sz="1400" i="1" dirty="0" smtClean="0">
                <a:solidFill>
                  <a:srgbClr val="323232"/>
                </a:solidFill>
                <a:latin typeface="Consolas"/>
              </a:rPr>
              <a:t>;</a:t>
            </a:r>
          </a:p>
          <a:p>
            <a:endParaRPr lang="en-GB" sz="1400" dirty="0" smtClean="0">
              <a:latin typeface="Consolas"/>
            </a:endParaRPr>
          </a:p>
          <a:p>
            <a:r>
              <a:rPr lang="en-GB" sz="1400" dirty="0" err="1" smtClean="0">
                <a:solidFill>
                  <a:srgbClr val="000000"/>
                </a:solidFill>
                <a:latin typeface="Consolas"/>
              </a:rPr>
              <a:t>d.dispose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();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310101" y="1580607"/>
            <a:ext cx="76571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rgbClr val="000000"/>
                </a:solidFill>
                <a:latin typeface="Consolas"/>
              </a:rPr>
              <a:t>Observable.fromStream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400" i="1" dirty="0">
                <a:solidFill>
                  <a:srgbClr val="7F0055"/>
                </a:solidFill>
                <a:latin typeface="Consolas"/>
              </a:rPr>
              <a:t>from</a:t>
            </a:r>
            <a:r>
              <a:rPr lang="en-GB" sz="1400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400" i="1" dirty="0">
                <a:solidFill>
                  <a:srgbClr val="323232"/>
                </a:solidFill>
                <a:latin typeface="Consolas"/>
              </a:rPr>
              <a:t>d</a:t>
            </a:r>
            <a:r>
              <a:rPr lang="en-GB" sz="1400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400" i="1" dirty="0">
                <a:solidFill>
                  <a:srgbClr val="7F0055"/>
                </a:solidFill>
                <a:latin typeface="Consolas"/>
              </a:rPr>
              <a:t>in</a:t>
            </a:r>
            <a:r>
              <a:rPr lang="en-GB" sz="1400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400" i="1" dirty="0" err="1">
                <a:solidFill>
                  <a:srgbClr val="323232"/>
                </a:solidFill>
                <a:latin typeface="Consolas"/>
              </a:rPr>
              <a:t>dataStream</a:t>
            </a:r>
            <a:r>
              <a:rPr lang="en-GB" sz="1400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400" i="1" dirty="0">
                <a:solidFill>
                  <a:srgbClr val="7F0055"/>
                </a:solidFill>
                <a:latin typeface="Consolas"/>
              </a:rPr>
              <a:t>select</a:t>
            </a:r>
            <a:r>
              <a:rPr lang="en-GB" sz="1400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400" i="1" dirty="0">
                <a:solidFill>
                  <a:srgbClr val="323232"/>
                </a:solidFill>
                <a:latin typeface="Consolas"/>
              </a:rPr>
              <a:t>&lt;any&gt;</a:t>
            </a:r>
            <a:r>
              <a:rPr lang="en-GB" sz="1400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400" i="1" dirty="0">
                <a:solidFill>
                  <a:srgbClr val="323232"/>
                </a:solidFill>
                <a:latin typeface="Consolas"/>
              </a:rPr>
              <a:t>d</a:t>
            </a:r>
            <a:r>
              <a:rPr lang="en-GB" sz="1400" dirty="0">
                <a:solidFill>
                  <a:srgbClr val="323232"/>
                </a:solidFill>
                <a:latin typeface="Consolas"/>
              </a:rPr>
              <a:t>)</a:t>
            </a:r>
          </a:p>
          <a:p>
            <a:pPr lvl="1"/>
            <a:r>
              <a:rPr lang="en-GB" sz="1400" dirty="0" smtClean="0">
                <a:solidFill>
                  <a:srgbClr val="323232"/>
                </a:solidFill>
                <a:latin typeface="Consolas"/>
              </a:rPr>
              <a:t>	   .</a:t>
            </a:r>
            <a:r>
              <a:rPr lang="en-GB" sz="1400" dirty="0">
                <a:solidFill>
                  <a:srgbClr val="323232"/>
                </a:solidFill>
                <a:latin typeface="Consolas"/>
              </a:rPr>
              <a:t>skip(</a:t>
            </a:r>
            <a:r>
              <a:rPr lang="en-GB" sz="1400" dirty="0">
                <a:solidFill>
                  <a:srgbClr val="2A00FF"/>
                </a:solidFill>
                <a:latin typeface="Consolas"/>
              </a:rPr>
              <a:t>5</a:t>
            </a:r>
            <a:r>
              <a:rPr lang="en-GB" sz="1400" dirty="0">
                <a:solidFill>
                  <a:srgbClr val="323232"/>
                </a:solidFill>
                <a:latin typeface="Consolas"/>
              </a:rPr>
              <a:t>)</a:t>
            </a:r>
          </a:p>
          <a:p>
            <a:pPr lvl="1"/>
            <a:r>
              <a:rPr lang="en-GB" sz="1400" dirty="0" smtClean="0">
                <a:solidFill>
                  <a:srgbClr val="323232"/>
                </a:solidFill>
                <a:latin typeface="Consolas"/>
              </a:rPr>
              <a:t>   	   .</a:t>
            </a:r>
            <a:r>
              <a:rPr lang="en-GB" sz="1400" dirty="0">
                <a:solidFill>
                  <a:srgbClr val="323232"/>
                </a:solidFill>
                <a:latin typeface="Consolas"/>
              </a:rPr>
              <a:t>take(</a:t>
            </a:r>
            <a:r>
              <a:rPr lang="en-GB" sz="1400" dirty="0">
                <a:solidFill>
                  <a:srgbClr val="2A00FF"/>
                </a:solidFill>
                <a:latin typeface="Consolas"/>
              </a:rPr>
              <a:t>2</a:t>
            </a:r>
            <a:r>
              <a:rPr lang="en-GB" sz="1400" dirty="0">
                <a:solidFill>
                  <a:srgbClr val="323232"/>
                </a:solidFill>
                <a:latin typeface="Consolas"/>
              </a:rPr>
              <a:t>)</a:t>
            </a:r>
          </a:p>
          <a:p>
            <a:pPr lvl="1"/>
            <a:r>
              <a:rPr lang="en-GB" sz="1400" dirty="0" smtClean="0">
                <a:solidFill>
                  <a:srgbClr val="323232"/>
                </a:solidFill>
                <a:latin typeface="Consolas"/>
              </a:rPr>
              <a:t>	   .</a:t>
            </a:r>
            <a:r>
              <a:rPr lang="en-GB" sz="1400" dirty="0" err="1">
                <a:solidFill>
                  <a:srgbClr val="323232"/>
                </a:solidFill>
                <a:latin typeface="Consolas"/>
              </a:rPr>
              <a:t>toStream</a:t>
            </a:r>
            <a:r>
              <a:rPr lang="en-GB" sz="1400" dirty="0">
                <a:solidFill>
                  <a:srgbClr val="323232"/>
                </a:solidFill>
                <a:latin typeface="Consolas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91332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5.55112E-17 L 0.23195 5.55112E-1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Where to get started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err="1" smtClean="0"/>
              <a:t>RxEPL</a:t>
            </a:r>
            <a:r>
              <a:rPr lang="en-GB" dirty="0" smtClean="0"/>
              <a:t> - </a:t>
            </a:r>
            <a:r>
              <a:rPr lang="en-GB" dirty="0" smtClean="0">
                <a:hlinkClick r:id="rId2"/>
              </a:rPr>
              <a:t>https://github.com/SoftwareAG/apama-rxepl</a:t>
            </a:r>
            <a:endParaRPr lang="en-GB" dirty="0" smtClean="0"/>
          </a:p>
          <a:p>
            <a:r>
              <a:rPr lang="en-GB" dirty="0" smtClean="0"/>
              <a:t>Lambdas - </a:t>
            </a:r>
            <a:r>
              <a:rPr lang="en-GB" dirty="0" smtClean="0">
                <a:hlinkClick r:id="rId3"/>
              </a:rPr>
              <a:t>https://github.com/SoftwareAG/apama-lambdas</a:t>
            </a:r>
            <a:endParaRPr lang="en-GB" dirty="0" smtClean="0"/>
          </a:p>
          <a:p>
            <a:r>
              <a:rPr lang="en-GB" dirty="0" smtClean="0"/>
              <a:t>The Builder - </a:t>
            </a:r>
            <a:r>
              <a:rPr lang="en-GB" dirty="0">
                <a:hlinkClick r:id="rId4"/>
              </a:rPr>
              <a:t>https://softwareag.github.io/apama-rxbuilder/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More info about </a:t>
            </a:r>
            <a:r>
              <a:rPr lang="en-GB" dirty="0" err="1" smtClean="0"/>
              <a:t>ReactiveX</a:t>
            </a:r>
            <a:r>
              <a:rPr lang="en-GB" dirty="0" smtClean="0"/>
              <a:t> - </a:t>
            </a:r>
            <a:r>
              <a:rPr lang="en-GB" dirty="0">
                <a:hlinkClick r:id="rId5"/>
              </a:rPr>
              <a:t>http://</a:t>
            </a:r>
            <a:r>
              <a:rPr lang="en-GB" dirty="0" smtClean="0">
                <a:hlinkClick r:id="rId5"/>
              </a:rPr>
              <a:t>reactivex.io</a:t>
            </a:r>
            <a:endParaRPr lang="en-GB" dirty="0" smtClean="0"/>
          </a:p>
          <a:p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2018 Software AG. All rights reserved. For internal use only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349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 smtClean="0"/>
              <a:t>What is </a:t>
            </a:r>
            <a:r>
              <a:rPr lang="en-GB" cap="none" dirty="0" err="1" smtClean="0"/>
              <a:t>ReactiveX</a:t>
            </a:r>
            <a:r>
              <a:rPr lang="en-GB" cap="none" dirty="0" smtClean="0"/>
              <a:t>?</a:t>
            </a:r>
            <a:endParaRPr lang="en-GB" cap="non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523999" y="1757264"/>
            <a:ext cx="1219200" cy="9392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b="1" dirty="0" smtClean="0">
                <a:solidFill>
                  <a:schemeClr val="bg1"/>
                </a:solidFill>
              </a:rPr>
              <a:t>Data Source</a:t>
            </a:r>
          </a:p>
        </p:txBody>
      </p:sp>
      <p:sp>
        <p:nvSpPr>
          <p:cNvPr id="7" name="Rectangle 6"/>
          <p:cNvSpPr/>
          <p:nvPr/>
        </p:nvSpPr>
        <p:spPr>
          <a:xfrm>
            <a:off x="5539272" y="1747932"/>
            <a:ext cx="1219200" cy="9392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b="1" dirty="0" smtClean="0">
                <a:solidFill>
                  <a:schemeClr val="bg1"/>
                </a:solidFill>
              </a:rPr>
              <a:t>Subscriber</a:t>
            </a:r>
          </a:p>
        </p:txBody>
      </p:sp>
      <p:sp>
        <p:nvSpPr>
          <p:cNvPr id="8" name="Rectangle 7"/>
          <p:cNvSpPr/>
          <p:nvPr/>
        </p:nvSpPr>
        <p:spPr>
          <a:xfrm>
            <a:off x="3514530" y="1757263"/>
            <a:ext cx="1219200" cy="9392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b="1" dirty="0" smtClean="0">
                <a:solidFill>
                  <a:schemeClr val="bg1"/>
                </a:solidFill>
              </a:rPr>
              <a:t>Modify /</a:t>
            </a:r>
          </a:p>
          <a:p>
            <a:pPr algn="ctr"/>
            <a:r>
              <a:rPr lang="en-GB" sz="1400" b="1" dirty="0" smtClean="0">
                <a:solidFill>
                  <a:schemeClr val="bg1"/>
                </a:solidFill>
              </a:rPr>
              <a:t>Filter /</a:t>
            </a:r>
          </a:p>
          <a:p>
            <a:pPr algn="ctr"/>
            <a:r>
              <a:rPr lang="en-GB" sz="1400" b="1" dirty="0" smtClean="0">
                <a:solidFill>
                  <a:schemeClr val="bg1"/>
                </a:solidFill>
              </a:rPr>
              <a:t>Group /</a:t>
            </a:r>
          </a:p>
          <a:p>
            <a:pPr algn="ctr"/>
            <a:r>
              <a:rPr lang="en-GB" sz="1400" b="1" dirty="0" err="1" smtClean="0">
                <a:solidFill>
                  <a:schemeClr val="bg1"/>
                </a:solidFill>
              </a:rPr>
              <a:t>Etc</a:t>
            </a:r>
            <a:r>
              <a:rPr lang="en-GB" sz="1400" b="1" dirty="0" smtClean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9" name="Right Arrow 8"/>
          <p:cNvSpPr/>
          <p:nvPr/>
        </p:nvSpPr>
        <p:spPr>
          <a:xfrm>
            <a:off x="2836506" y="2065174"/>
            <a:ext cx="578498" cy="32346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b="1" dirty="0" smtClean="0">
              <a:solidFill>
                <a:schemeClr val="bg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4823926" y="2055843"/>
            <a:ext cx="578498" cy="32346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b="1" dirty="0" smtClean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39272" y="2901817"/>
            <a:ext cx="1219200" cy="9392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b="1" dirty="0" smtClean="0">
                <a:solidFill>
                  <a:schemeClr val="bg1"/>
                </a:solidFill>
              </a:rPr>
              <a:t>Subscriber</a:t>
            </a:r>
          </a:p>
        </p:txBody>
      </p:sp>
      <p:sp>
        <p:nvSpPr>
          <p:cNvPr id="13" name="Right Arrow 12"/>
          <p:cNvSpPr/>
          <p:nvPr/>
        </p:nvSpPr>
        <p:spPr>
          <a:xfrm rot="1246995">
            <a:off x="4862492" y="2740087"/>
            <a:ext cx="578498" cy="32346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b="1" dirty="0" smtClean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523999" y="3029338"/>
            <a:ext cx="1219200" cy="9392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b="1" dirty="0" smtClean="0">
                <a:solidFill>
                  <a:schemeClr val="bg1"/>
                </a:solidFill>
              </a:rPr>
              <a:t>Data Source</a:t>
            </a:r>
          </a:p>
        </p:txBody>
      </p:sp>
      <p:sp>
        <p:nvSpPr>
          <p:cNvPr id="19" name="Right Arrow 18"/>
          <p:cNvSpPr/>
          <p:nvPr/>
        </p:nvSpPr>
        <p:spPr>
          <a:xfrm rot="19269158">
            <a:off x="2836506" y="2740088"/>
            <a:ext cx="578498" cy="32346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b="1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7030" y="1049573"/>
            <a:ext cx="3493138" cy="21544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GB" sz="1400" dirty="0" smtClean="0">
                <a:hlinkClick r:id="rId2"/>
              </a:rPr>
              <a:t>http://ReactiveX.io</a:t>
            </a:r>
            <a:endParaRPr lang="en-GB" sz="1400" dirty="0" smtClean="0"/>
          </a:p>
        </p:txBody>
      </p:sp>
    </p:spTree>
    <p:extLst>
      <p:ext uri="{BB962C8B-B14F-4D97-AF65-F5344CB8AC3E}">
        <p14:creationId xmlns:p14="http://schemas.microsoft.com/office/powerpoint/2010/main" val="344306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8" grpId="0" animBg="1"/>
      <p:bldP spid="1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side Note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 smtClean="0"/>
              <a:t>Automated Testing - Travis</a:t>
            </a:r>
          </a:p>
          <a:p>
            <a:r>
              <a:rPr lang="en-GB" dirty="0" smtClean="0"/>
              <a:t>Test coverage – Coveralls</a:t>
            </a:r>
          </a:p>
          <a:p>
            <a:endParaRPr lang="en-GB" dirty="0"/>
          </a:p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github.com/SoftwareAG/apama-rxepl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Problems? Raise issues on GitHub! </a:t>
            </a:r>
            <a:r>
              <a:rPr lang="en-GB" dirty="0" smtClean="0">
                <a:sym typeface="Wingdings" panose="05000000000000000000" pitchFamily="2" charset="2"/>
              </a:rPr>
              <a:t>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230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Might you want to DO?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34" name="Group 33"/>
          <p:cNvGrpSpPr/>
          <p:nvPr/>
        </p:nvGrpSpPr>
        <p:grpSpPr>
          <a:xfrm>
            <a:off x="1029140" y="1313688"/>
            <a:ext cx="658368" cy="2767584"/>
            <a:chOff x="1029140" y="1313688"/>
            <a:chExt cx="658368" cy="2767584"/>
          </a:xfrm>
        </p:grpSpPr>
        <p:sp>
          <p:nvSpPr>
            <p:cNvPr id="6" name="Rectangle 5"/>
            <p:cNvSpPr/>
            <p:nvPr/>
          </p:nvSpPr>
          <p:spPr>
            <a:xfrm>
              <a:off x="1029140" y="1313688"/>
              <a:ext cx="658368" cy="4145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</a:rPr>
                <a:t>1</a:t>
              </a:r>
              <a:endParaRPr lang="en-GB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029140" y="1776984"/>
              <a:ext cx="658368" cy="4145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</a:rPr>
                <a:t>2</a:t>
              </a:r>
              <a:endParaRPr lang="en-GB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029140" y="2258568"/>
              <a:ext cx="658368" cy="4145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</a:rPr>
                <a:t>3</a:t>
              </a:r>
              <a:endParaRPr lang="en-GB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029140" y="2721864"/>
              <a:ext cx="658368" cy="4145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400" b="1" dirty="0" smtClean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29140" y="3203448"/>
              <a:ext cx="658368" cy="4145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400" b="1" dirty="0" smtClean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29140" y="3666744"/>
              <a:ext cx="658368" cy="4145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</a:rPr>
                <a:t>6</a:t>
              </a:r>
              <a:endParaRPr lang="en-GB" sz="1400" b="1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916131" y="2258568"/>
            <a:ext cx="1430932" cy="944880"/>
            <a:chOff x="1612415" y="2267712"/>
            <a:chExt cx="1430932" cy="944880"/>
          </a:xfrm>
        </p:grpSpPr>
        <p:sp>
          <p:nvSpPr>
            <p:cNvPr id="14" name="Right Arrow 13"/>
            <p:cNvSpPr/>
            <p:nvPr/>
          </p:nvSpPr>
          <p:spPr>
            <a:xfrm>
              <a:off x="1612415" y="2267712"/>
              <a:ext cx="1430932" cy="944880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b="1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026" name="Picture 2" descr="C:\Users\RPEA\AppData\Local\Microsoft\Windows\INetCache\IE\LHLR2D3S\600px-Filter_font_awesome.svg[1].png"/>
            <p:cNvPicPr>
              <a:picLocks noChangeAspect="1" noChangeArrowheads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0565" y="2548244"/>
              <a:ext cx="365528" cy="365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2017184" y="2641574"/>
              <a:ext cx="621394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</a:pPr>
              <a:r>
                <a:rPr lang="en-GB" sz="1400" dirty="0" smtClean="0">
                  <a:solidFill>
                    <a:schemeClr val="bg1"/>
                  </a:solidFill>
                </a:rPr>
                <a:t>&gt;= 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429149" y="2051304"/>
            <a:ext cx="658368" cy="1359408"/>
            <a:chOff x="3429149" y="2051304"/>
            <a:chExt cx="658368" cy="1359408"/>
          </a:xfrm>
        </p:grpSpPr>
        <p:sp>
          <p:nvSpPr>
            <p:cNvPr id="17" name="Rectangle 16"/>
            <p:cNvSpPr/>
            <p:nvPr/>
          </p:nvSpPr>
          <p:spPr>
            <a:xfrm>
              <a:off x="3429149" y="2051304"/>
              <a:ext cx="658368" cy="4145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400" b="1" dirty="0" smtClean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429149" y="2532888"/>
              <a:ext cx="658368" cy="4145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400" b="1" dirty="0" smtClean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429149" y="2996184"/>
              <a:ext cx="658368" cy="4145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</a:rPr>
                <a:t>6</a:t>
              </a:r>
              <a:endParaRPr lang="en-GB" sz="1400" b="1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260299" y="2267712"/>
            <a:ext cx="1430932" cy="944880"/>
            <a:chOff x="4787302" y="2267712"/>
            <a:chExt cx="1430932" cy="944880"/>
          </a:xfrm>
        </p:grpSpPr>
        <p:sp>
          <p:nvSpPr>
            <p:cNvPr id="22" name="Right Arrow 21"/>
            <p:cNvSpPr/>
            <p:nvPr/>
          </p:nvSpPr>
          <p:spPr>
            <a:xfrm>
              <a:off x="4787302" y="2267712"/>
              <a:ext cx="1430932" cy="944880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94349" y="2632430"/>
              <a:ext cx="621394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</a:pPr>
              <a:r>
                <a:rPr lang="en-GB" sz="1400" dirty="0" smtClean="0">
                  <a:solidFill>
                    <a:schemeClr val="bg1"/>
                  </a:solidFill>
                </a:rPr>
                <a:t>Sum</a:t>
              </a:r>
            </a:p>
          </p:txBody>
        </p:sp>
      </p:grpSp>
      <p:sp>
        <p:nvSpPr>
          <p:cNvPr id="25" name="Rectangle 24"/>
          <p:cNvSpPr/>
          <p:nvPr/>
        </p:nvSpPr>
        <p:spPr>
          <a:xfrm>
            <a:off x="5822178" y="2539100"/>
            <a:ext cx="658368" cy="414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b="1" dirty="0" smtClean="0">
                <a:solidFill>
                  <a:schemeClr val="bg1"/>
                </a:solidFill>
              </a:rPr>
              <a:t>15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6927800" y="2267712"/>
            <a:ext cx="1347170" cy="1399032"/>
            <a:chOff x="7454803" y="2267712"/>
            <a:chExt cx="1347170" cy="1399032"/>
          </a:xfrm>
        </p:grpSpPr>
        <p:sp>
          <p:nvSpPr>
            <p:cNvPr id="29" name="TextBox 28"/>
            <p:cNvSpPr txBox="1"/>
            <p:nvPr/>
          </p:nvSpPr>
          <p:spPr>
            <a:xfrm>
              <a:off x="7550199" y="2614142"/>
              <a:ext cx="621394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</a:pPr>
              <a:endParaRPr lang="en-GB" sz="1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26" name="Frame 25"/>
            <p:cNvSpPr/>
            <p:nvPr/>
          </p:nvSpPr>
          <p:spPr>
            <a:xfrm>
              <a:off x="7454803" y="2267712"/>
              <a:ext cx="1347170" cy="868680"/>
            </a:xfrm>
            <a:prstGeom prst="fram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957374" y="3136392"/>
              <a:ext cx="300147" cy="22106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454803" y="3357453"/>
              <a:ext cx="1347170" cy="3092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400" b="1" dirty="0" smtClean="0">
                  <a:solidFill>
                    <a:schemeClr val="bg1"/>
                  </a:solidFill>
                </a:rPr>
                <a:t>Print it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778263" y="2507177"/>
              <a:ext cx="658368" cy="4145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400" b="1" dirty="0" smtClean="0">
                  <a:solidFill>
                    <a:schemeClr val="bg1"/>
                  </a:solidFill>
                </a:rPr>
                <a:t>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692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What’s Your Data Source?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18" name="Group 17"/>
          <p:cNvGrpSpPr/>
          <p:nvPr/>
        </p:nvGrpSpPr>
        <p:grpSpPr>
          <a:xfrm>
            <a:off x="568591" y="1313688"/>
            <a:ext cx="658368" cy="2767584"/>
            <a:chOff x="568591" y="1313688"/>
            <a:chExt cx="658368" cy="2767584"/>
          </a:xfrm>
        </p:grpSpPr>
        <p:sp>
          <p:nvSpPr>
            <p:cNvPr id="6" name="Rectangle 5"/>
            <p:cNvSpPr/>
            <p:nvPr/>
          </p:nvSpPr>
          <p:spPr>
            <a:xfrm>
              <a:off x="568591" y="1313688"/>
              <a:ext cx="658368" cy="4145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</a:rPr>
                <a:t>1</a:t>
              </a:r>
              <a:endParaRPr lang="en-GB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68591" y="1776984"/>
              <a:ext cx="658368" cy="4145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</a:rPr>
                <a:t>2</a:t>
              </a:r>
              <a:endParaRPr lang="en-GB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68591" y="2258568"/>
              <a:ext cx="658368" cy="4145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</a:rPr>
                <a:t>3</a:t>
              </a:r>
              <a:endParaRPr lang="en-GB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68591" y="2721864"/>
              <a:ext cx="658368" cy="4145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400" b="1" dirty="0" smtClean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68591" y="3203448"/>
              <a:ext cx="658368" cy="4145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400" b="1" dirty="0" smtClean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68591" y="3666744"/>
              <a:ext cx="658368" cy="4145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</a:rPr>
                <a:t>6</a:t>
              </a:r>
              <a:endParaRPr lang="en-GB" sz="1400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570540" y="1512772"/>
            <a:ext cx="3207380" cy="21544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GB" sz="1400" dirty="0" smtClean="0"/>
              <a:t>Sequence: 	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GB" sz="1400" dirty="0">
                <a:solidFill>
                  <a:srgbClr val="2A00FF"/>
                </a:solidFill>
                <a:latin typeface="Consolas"/>
              </a:rPr>
              <a:t>1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GB" sz="1400" dirty="0">
                <a:solidFill>
                  <a:srgbClr val="2A00FF"/>
                </a:solidFill>
                <a:latin typeface="Consolas"/>
              </a:rPr>
              <a:t>2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GB" sz="1400" dirty="0">
                <a:solidFill>
                  <a:srgbClr val="2A00FF"/>
                </a:solidFill>
                <a:latin typeface="Consolas"/>
              </a:rPr>
              <a:t>3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GB" sz="1400" dirty="0">
                <a:solidFill>
                  <a:srgbClr val="2A00FF"/>
                </a:solidFill>
                <a:latin typeface="Consolas"/>
              </a:rPr>
              <a:t>4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GB" sz="1400" dirty="0">
                <a:solidFill>
                  <a:srgbClr val="2A00FF"/>
                </a:solidFill>
                <a:latin typeface="Consolas"/>
              </a:rPr>
              <a:t>5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GB" sz="1400" dirty="0">
                <a:solidFill>
                  <a:srgbClr val="2A00FF"/>
                </a:solidFill>
                <a:latin typeface="Consolas"/>
              </a:rPr>
              <a:t>6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70534" y="1926346"/>
            <a:ext cx="4327346" cy="21544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GB" sz="1400" dirty="0" smtClean="0"/>
              <a:t>Channels: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70540" y="2920948"/>
            <a:ext cx="6414761" cy="21544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GB" sz="1400" dirty="0" smtClean="0"/>
              <a:t>Iterators: 	</a:t>
            </a:r>
            <a:r>
              <a:rPr lang="en-GB" sz="1400" i="1" dirty="0" err="1">
                <a:solidFill>
                  <a:srgbClr val="323232"/>
                </a:solidFill>
                <a:latin typeface="Consolas"/>
              </a:rPr>
              <a:t>iterator.next</a:t>
            </a:r>
            <a:r>
              <a:rPr lang="en-GB" sz="1400" i="1" dirty="0">
                <a:solidFill>
                  <a:srgbClr val="323232"/>
                </a:solidFill>
                <a:latin typeface="Consolas"/>
              </a:rPr>
              <a:t>();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70540" y="3402532"/>
            <a:ext cx="6414761" cy="21544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GB" sz="1400" dirty="0" smtClean="0"/>
              <a:t>Clock ticks: 	</a:t>
            </a:r>
            <a:r>
              <a:rPr lang="en-GB" sz="1400" dirty="0">
                <a:solidFill>
                  <a:srgbClr val="7F0055"/>
                </a:solidFill>
                <a:latin typeface="Consolas"/>
              </a:rPr>
              <a:t>on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7F0055"/>
                </a:solidFill>
                <a:latin typeface="Consolas"/>
              </a:rPr>
              <a:t>all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7F0055"/>
                </a:solidFill>
                <a:latin typeface="Consolas"/>
              </a:rPr>
              <a:t>wait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400" dirty="0">
                <a:solidFill>
                  <a:srgbClr val="2A00FF"/>
                </a:solidFill>
                <a:latin typeface="Consolas"/>
              </a:rPr>
              <a:t>1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en-GB" sz="1400" dirty="0">
                <a:solidFill>
                  <a:srgbClr val="2A00FF"/>
                </a:solidFill>
                <a:latin typeface="Consolas"/>
              </a:rPr>
              <a:t>0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GB" sz="1400" dirty="0" smtClean="0">
                <a:solidFill>
                  <a:srgbClr val="000000"/>
                </a:solidFill>
                <a:latin typeface="Consolas"/>
              </a:rPr>
              <a:t>{ ... }</a:t>
            </a:r>
            <a:endParaRPr lang="en-GB" sz="14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50844" y="1931571"/>
            <a:ext cx="4327346" cy="43088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GB" sz="1400" dirty="0" err="1">
                <a:solidFill>
                  <a:srgbClr val="7F0055"/>
                </a:solidFill>
                <a:latin typeface="Consolas"/>
              </a:rPr>
              <a:t>monitor.</a:t>
            </a:r>
            <a:r>
              <a:rPr lang="en-GB" sz="1400" dirty="0" err="1">
                <a:solidFill>
                  <a:srgbClr val="000000"/>
                </a:solidFill>
                <a:latin typeface="Consolas"/>
              </a:rPr>
              <a:t>subscribe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nsolas"/>
              </a:rPr>
              <a:t>ChannelName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GB" sz="1400" dirty="0">
                <a:solidFill>
                  <a:srgbClr val="7F0055"/>
                </a:solidFill>
                <a:latin typeface="Consolas"/>
              </a:rPr>
              <a:t>on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7F0055"/>
                </a:solidFill>
                <a:latin typeface="Consolas"/>
              </a:rPr>
              <a:t>all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onsolas"/>
              </a:rPr>
              <a:t>MyEvt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() </a:t>
            </a:r>
            <a:r>
              <a:rPr lang="en-GB" sz="1400" dirty="0">
                <a:solidFill>
                  <a:srgbClr val="7F0055"/>
                </a:solidFill>
                <a:latin typeface="Consolas"/>
              </a:rPr>
              <a:t>as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 e { ... }</a:t>
            </a:r>
            <a:endParaRPr lang="en-GB" sz="14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1570534" y="2527849"/>
            <a:ext cx="4327346" cy="21544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GB" sz="1400" dirty="0" smtClean="0"/>
              <a:t>Stream: 		</a:t>
            </a:r>
            <a:r>
              <a:rPr lang="en-GB" sz="1400" i="1" dirty="0">
                <a:solidFill>
                  <a:srgbClr val="7F0055"/>
                </a:solidFill>
                <a:latin typeface="Consolas"/>
              </a:rPr>
              <a:t>from</a:t>
            </a:r>
            <a:r>
              <a:rPr lang="en-GB" sz="1400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400" i="1" dirty="0" err="1">
                <a:solidFill>
                  <a:srgbClr val="323232"/>
                </a:solidFill>
                <a:latin typeface="Consolas"/>
              </a:rPr>
              <a:t>myStream</a:t>
            </a:r>
            <a:r>
              <a:rPr lang="en-GB" sz="1400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400" i="1" dirty="0">
                <a:solidFill>
                  <a:srgbClr val="7F0055"/>
                </a:solidFill>
                <a:latin typeface="Consolas"/>
              </a:rPr>
              <a:t>as</a:t>
            </a:r>
            <a:r>
              <a:rPr lang="en-GB" sz="1400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400" i="1" dirty="0">
                <a:solidFill>
                  <a:srgbClr val="323232"/>
                </a:solidFill>
                <a:latin typeface="Consolas"/>
              </a:rPr>
              <a:t>value</a:t>
            </a:r>
            <a:r>
              <a:rPr lang="en-GB" sz="1400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400" i="1" dirty="0">
                <a:solidFill>
                  <a:srgbClr val="323232"/>
                </a:solidFill>
                <a:latin typeface="Consolas"/>
              </a:rPr>
              <a:t>{</a:t>
            </a:r>
            <a:r>
              <a:rPr lang="en-GB" sz="1400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400" i="1" dirty="0">
                <a:solidFill>
                  <a:srgbClr val="323232"/>
                </a:solidFill>
                <a:latin typeface="Consolas"/>
              </a:rPr>
              <a:t>...</a:t>
            </a:r>
            <a:r>
              <a:rPr lang="en-GB" sz="1400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400" i="1" dirty="0" smtClean="0">
                <a:solidFill>
                  <a:srgbClr val="323232"/>
                </a:solidFill>
                <a:latin typeface="Consolas"/>
              </a:rPr>
              <a:t>}</a:t>
            </a:r>
            <a:endParaRPr lang="en-GB" sz="1400" i="1" dirty="0">
              <a:solidFill>
                <a:srgbClr val="323232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9414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7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are your operators?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11" name="Group 10"/>
          <p:cNvGrpSpPr/>
          <p:nvPr/>
        </p:nvGrpSpPr>
        <p:grpSpPr>
          <a:xfrm>
            <a:off x="862210" y="1696694"/>
            <a:ext cx="1430932" cy="944880"/>
            <a:chOff x="1612415" y="2267712"/>
            <a:chExt cx="1430932" cy="944880"/>
          </a:xfrm>
        </p:grpSpPr>
        <p:sp>
          <p:nvSpPr>
            <p:cNvPr id="12" name="Right Arrow 11"/>
            <p:cNvSpPr/>
            <p:nvPr/>
          </p:nvSpPr>
          <p:spPr>
            <a:xfrm>
              <a:off x="1612415" y="2267712"/>
              <a:ext cx="1430932" cy="944880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b="1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3" name="Picture 2" descr="C:\Users\RPEA\AppData\Local\Microsoft\Windows\INetCache\IE\LHLR2D3S\600px-Filter_font_awesome.svg[1].png"/>
            <p:cNvPicPr>
              <a:picLocks noChangeAspect="1" noChangeArrowheads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0565" y="2548244"/>
              <a:ext cx="365528" cy="365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2017184" y="2641574"/>
              <a:ext cx="621394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</a:pPr>
              <a:r>
                <a:rPr lang="en-GB" sz="1400" dirty="0" smtClean="0">
                  <a:solidFill>
                    <a:schemeClr val="bg1"/>
                  </a:solidFill>
                </a:rPr>
                <a:t>&gt;= 4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62210" y="2749296"/>
            <a:ext cx="1430932" cy="944880"/>
            <a:chOff x="4787302" y="2267712"/>
            <a:chExt cx="1430932" cy="944880"/>
          </a:xfrm>
        </p:grpSpPr>
        <p:sp>
          <p:nvSpPr>
            <p:cNvPr id="16" name="Right Arrow 15"/>
            <p:cNvSpPr/>
            <p:nvPr/>
          </p:nvSpPr>
          <p:spPr>
            <a:xfrm>
              <a:off x="4787302" y="2267712"/>
              <a:ext cx="1430932" cy="944880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94349" y="2632430"/>
              <a:ext cx="621394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</a:pPr>
              <a:r>
                <a:rPr lang="en-GB" sz="1400" dirty="0" smtClean="0">
                  <a:solidFill>
                    <a:schemeClr val="bg1"/>
                  </a:solidFill>
                </a:rPr>
                <a:t>Sum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694338" y="1803816"/>
            <a:ext cx="5486401" cy="64633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GB" sz="1400" dirty="0">
                <a:solidFill>
                  <a:srgbClr val="7F0055"/>
                </a:solidFill>
                <a:latin typeface="Consolas"/>
              </a:rPr>
              <a:t>action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 isGreaterThanEq4(</a:t>
            </a:r>
            <a:r>
              <a:rPr lang="en-GB" sz="1400" dirty="0">
                <a:solidFill>
                  <a:srgbClr val="CD3A3A"/>
                </a:solidFill>
                <a:latin typeface="Consolas"/>
              </a:rPr>
              <a:t>integer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 x) </a:t>
            </a:r>
            <a:r>
              <a:rPr lang="en-GB" sz="1400" dirty="0">
                <a:solidFill>
                  <a:srgbClr val="7F0055"/>
                </a:solidFill>
                <a:latin typeface="Consolas"/>
              </a:rPr>
              <a:t>returns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srgbClr val="CD3A3A"/>
                </a:solidFill>
                <a:latin typeface="Consolas"/>
              </a:rPr>
              <a:t>boolean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400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 x &gt;= </a:t>
            </a:r>
            <a:r>
              <a:rPr lang="en-GB" sz="1400" dirty="0">
                <a:solidFill>
                  <a:srgbClr val="2A00FF"/>
                </a:solidFill>
                <a:latin typeface="Consolas"/>
              </a:rPr>
              <a:t>4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/>
              </a:rPr>
              <a:t>}</a:t>
            </a:r>
            <a:endParaRPr lang="en-GB" sz="14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694338" y="2847274"/>
            <a:ext cx="2463995" cy="86177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GB" sz="1400" dirty="0">
                <a:solidFill>
                  <a:srgbClr val="CD3A3A"/>
                </a:solidFill>
                <a:latin typeface="Consolas"/>
              </a:rPr>
              <a:t>integer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400" dirty="0" smtClean="0">
                <a:solidFill>
                  <a:srgbClr val="000000"/>
                </a:solidFill>
                <a:latin typeface="Consolas"/>
              </a:rPr>
              <a:t>sum := 0;</a:t>
            </a:r>
          </a:p>
          <a:p>
            <a:r>
              <a:rPr lang="en-GB" sz="1400" dirty="0" smtClean="0">
                <a:solidFill>
                  <a:srgbClr val="7F0055"/>
                </a:solidFill>
                <a:latin typeface="Consolas"/>
              </a:rPr>
              <a:t>for</a:t>
            </a:r>
            <a:r>
              <a:rPr lang="en-GB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value </a:t>
            </a:r>
            <a:r>
              <a:rPr lang="en-GB" sz="1400" dirty="0">
                <a:solidFill>
                  <a:srgbClr val="7F0055"/>
                </a:solidFill>
                <a:latin typeface="Consolas"/>
              </a:rPr>
              <a:t>in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onsolas"/>
              </a:rPr>
              <a:t>seq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/>
              </a:rPr>
              <a:t>    sum := sum + value;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/>
              </a:rPr>
              <a:t>}</a:t>
            </a:r>
            <a:endParaRPr lang="en-GB" sz="14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5723725" y="3029386"/>
            <a:ext cx="2457014" cy="64633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69200" indent="-169200">
              <a:spcBef>
                <a:spcPts val="432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GB" sz="1400" dirty="0" smtClean="0"/>
              <a:t>How do I apply those to all of my different sources of data...?</a:t>
            </a:r>
          </a:p>
        </p:txBody>
      </p:sp>
    </p:spTree>
    <p:extLst>
      <p:ext uri="{BB962C8B-B14F-4D97-AF65-F5344CB8AC3E}">
        <p14:creationId xmlns:p14="http://schemas.microsoft.com/office/powerpoint/2010/main" val="272672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Where is YOUR data going?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21" name="Group 20"/>
          <p:cNvGrpSpPr/>
          <p:nvPr/>
        </p:nvGrpSpPr>
        <p:grpSpPr>
          <a:xfrm>
            <a:off x="889967" y="1895493"/>
            <a:ext cx="1347170" cy="1399032"/>
            <a:chOff x="7454803" y="2267712"/>
            <a:chExt cx="1347170" cy="1399032"/>
          </a:xfrm>
        </p:grpSpPr>
        <p:sp>
          <p:nvSpPr>
            <p:cNvPr id="22" name="TextBox 21"/>
            <p:cNvSpPr txBox="1"/>
            <p:nvPr/>
          </p:nvSpPr>
          <p:spPr>
            <a:xfrm>
              <a:off x="7550199" y="2614142"/>
              <a:ext cx="621394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</a:pPr>
              <a:endParaRPr lang="en-GB" sz="1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23" name="Frame 22"/>
            <p:cNvSpPr/>
            <p:nvPr/>
          </p:nvSpPr>
          <p:spPr>
            <a:xfrm>
              <a:off x="7454803" y="2267712"/>
              <a:ext cx="1347170" cy="868680"/>
            </a:xfrm>
            <a:prstGeom prst="fram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957374" y="3136392"/>
              <a:ext cx="300147" cy="22106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454803" y="3357453"/>
              <a:ext cx="1347170" cy="3092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400" b="1" dirty="0" smtClean="0">
                  <a:solidFill>
                    <a:schemeClr val="bg1"/>
                  </a:solidFill>
                </a:rPr>
                <a:t>Print it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778263" y="2507177"/>
              <a:ext cx="658368" cy="4145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400" b="1" dirty="0" smtClean="0">
                  <a:solidFill>
                    <a:schemeClr val="bg1"/>
                  </a:solidFill>
                </a:rPr>
                <a:t>15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694337" y="2156797"/>
            <a:ext cx="4404477" cy="21544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GB" sz="1400" dirty="0">
                <a:solidFill>
                  <a:srgbClr val="7F0055"/>
                </a:solidFill>
                <a:latin typeface="Consolas"/>
              </a:rPr>
              <a:t>log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onsolas"/>
              </a:rPr>
              <a:t>value.toString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() </a:t>
            </a:r>
            <a:r>
              <a:rPr lang="en-GB" sz="1400" dirty="0">
                <a:solidFill>
                  <a:srgbClr val="7F0055"/>
                </a:solidFill>
                <a:latin typeface="Consolas"/>
              </a:rPr>
              <a:t>at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 INFO;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694336" y="2809389"/>
            <a:ext cx="4404477" cy="21544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GB" sz="1400" dirty="0">
                <a:solidFill>
                  <a:srgbClr val="7F0055"/>
                </a:solidFill>
                <a:latin typeface="Consolas"/>
              </a:rPr>
              <a:t>send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 value </a:t>
            </a:r>
            <a:r>
              <a:rPr lang="en-GB" sz="1400" dirty="0">
                <a:solidFill>
                  <a:srgbClr val="7F0055"/>
                </a:solidFill>
                <a:latin typeface="Consolas"/>
              </a:rPr>
              <a:t>to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onsolas"/>
              </a:rPr>
              <a:t>channelName</a:t>
            </a:r>
            <a:r>
              <a:rPr lang="en-GB" sz="1400" dirty="0">
                <a:solidFill>
                  <a:srgbClr val="000000"/>
                </a:solidFill>
                <a:latin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865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Have I received All of my data yet?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2018 Software AG. All rights reserved. For internal use only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450219" y="1420109"/>
            <a:ext cx="2240630" cy="21544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GB" sz="1400" dirty="0" smtClean="0"/>
              <a:t>Sequence: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0219" y="2235623"/>
            <a:ext cx="2240630" cy="21544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GB" sz="1400" dirty="0"/>
              <a:t>C</a:t>
            </a:r>
            <a:r>
              <a:rPr lang="en-GB" sz="1400" dirty="0" smtClean="0"/>
              <a:t>hannel: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70534" y="2235623"/>
            <a:ext cx="4404477" cy="55399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GB" sz="1200" dirty="0">
                <a:solidFill>
                  <a:srgbClr val="7F0055"/>
                </a:solidFill>
                <a:latin typeface="Consolas"/>
              </a:rPr>
              <a:t>on</a:t>
            </a:r>
            <a:r>
              <a:rPr lang="en-GB" sz="1200" dirty="0">
                <a:solidFill>
                  <a:srgbClr val="000000"/>
                </a:solidFill>
                <a:latin typeface="Consolas"/>
              </a:rPr>
              <a:t> data() -&gt; data() -&gt; </a:t>
            </a:r>
            <a:r>
              <a:rPr lang="en-GB" sz="1200" dirty="0">
                <a:solidFill>
                  <a:srgbClr val="7F0055"/>
                </a:solidFill>
                <a:latin typeface="Consolas"/>
              </a:rPr>
              <a:t>completed</a:t>
            </a:r>
            <a:r>
              <a:rPr lang="en-GB" sz="1200" dirty="0">
                <a:solidFill>
                  <a:srgbClr val="000000"/>
                </a:solidFill>
                <a:latin typeface="Consolas"/>
              </a:rPr>
              <a:t> data() {</a:t>
            </a:r>
          </a:p>
          <a:p>
            <a:r>
              <a:rPr lang="en-GB" sz="1200" dirty="0">
                <a:solidFill>
                  <a:srgbClr val="000000"/>
                </a:solidFill>
                <a:latin typeface="Consolas"/>
              </a:rPr>
              <a:t>    done();</a:t>
            </a:r>
          </a:p>
          <a:p>
            <a:r>
              <a:rPr lang="en-GB" sz="1200" dirty="0">
                <a:solidFill>
                  <a:srgbClr val="000000"/>
                </a:solidFill>
                <a:latin typeface="Consolas"/>
              </a:rPr>
              <a:t>} </a:t>
            </a:r>
            <a:endParaRPr lang="en-GB" sz="12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394377" y="3133874"/>
            <a:ext cx="2240630" cy="21544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GB" sz="1400" dirty="0"/>
              <a:t>I</a:t>
            </a:r>
            <a:r>
              <a:rPr lang="en-GB" sz="1400" dirty="0" smtClean="0"/>
              <a:t>terator: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14692" y="3133875"/>
            <a:ext cx="4404477" cy="129266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GB" sz="1200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GB" sz="12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GB" sz="1200" dirty="0">
                <a:solidFill>
                  <a:srgbClr val="7F0055"/>
                </a:solidFill>
                <a:latin typeface="Consolas"/>
              </a:rPr>
              <a:t>true</a:t>
            </a:r>
            <a:r>
              <a:rPr lang="en-GB" sz="12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GB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200" dirty="0">
                <a:solidFill>
                  <a:srgbClr val="CD3A3A"/>
                </a:solidFill>
                <a:latin typeface="Consolas"/>
              </a:rPr>
              <a:t>any</a:t>
            </a:r>
            <a:r>
              <a:rPr lang="en-GB" sz="1200" dirty="0">
                <a:solidFill>
                  <a:srgbClr val="000000"/>
                </a:solidFill>
                <a:latin typeface="Consolas"/>
              </a:rPr>
              <a:t> value := </a:t>
            </a:r>
            <a:r>
              <a:rPr lang="en-GB" sz="1200" dirty="0" err="1">
                <a:solidFill>
                  <a:srgbClr val="000000"/>
                </a:solidFill>
                <a:latin typeface="Consolas"/>
              </a:rPr>
              <a:t>iterator.next</a:t>
            </a:r>
            <a:r>
              <a:rPr lang="en-GB" sz="12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GB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200" dirty="0" err="1">
                <a:solidFill>
                  <a:srgbClr val="7F0055"/>
                </a:solidFill>
                <a:latin typeface="Consolas"/>
              </a:rPr>
              <a:t>ifpresent</a:t>
            </a:r>
            <a:r>
              <a:rPr lang="en-GB" sz="1200" dirty="0">
                <a:solidFill>
                  <a:srgbClr val="000000"/>
                </a:solidFill>
                <a:latin typeface="Consolas"/>
              </a:rPr>
              <a:t> value { </a:t>
            </a:r>
            <a:r>
              <a:rPr lang="en-GB" sz="1200" dirty="0" smtClean="0">
                <a:solidFill>
                  <a:srgbClr val="000000"/>
                </a:solidFill>
                <a:latin typeface="Consolas"/>
              </a:rPr>
              <a:t>... </a:t>
            </a:r>
            <a:r>
              <a:rPr lang="en-GB" sz="1200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n-GB" sz="1200" dirty="0">
                <a:solidFill>
                  <a:srgbClr val="7F0055"/>
                </a:solidFill>
                <a:latin typeface="Consolas"/>
              </a:rPr>
              <a:t>else</a:t>
            </a:r>
            <a:r>
              <a:rPr lang="en-GB" sz="1200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GB" sz="1200" dirty="0">
                <a:solidFill>
                  <a:srgbClr val="000000"/>
                </a:solidFill>
                <a:latin typeface="Consolas"/>
              </a:rPr>
              <a:t>        done();</a:t>
            </a:r>
          </a:p>
          <a:p>
            <a:r>
              <a:rPr lang="en-GB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GB" sz="1200" dirty="0">
                <a:solidFill>
                  <a:srgbClr val="7F0055"/>
                </a:solidFill>
                <a:latin typeface="Consolas"/>
              </a:rPr>
              <a:t>break</a:t>
            </a:r>
            <a:r>
              <a:rPr lang="en-GB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GB" sz="12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GB" sz="1200" dirty="0">
                <a:solidFill>
                  <a:srgbClr val="000000"/>
                </a:solidFill>
                <a:latin typeface="Consolas"/>
              </a:rPr>
              <a:t>}</a:t>
            </a:r>
            <a:endParaRPr lang="en-GB" sz="1200" dirty="0" smtClean="0"/>
          </a:p>
        </p:txBody>
      </p:sp>
      <p:pic>
        <p:nvPicPr>
          <p:cNvPr id="3074" name="Picture 2" descr="C:\Users\RPEA\AppData\Local\Microsoft\Windows\INetCache\IE\D0KR6HWD\Bug_Car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920" y="2414881"/>
            <a:ext cx="2671672" cy="143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ular Callout 2"/>
          <p:cNvSpPr/>
          <p:nvPr/>
        </p:nvSpPr>
        <p:spPr>
          <a:xfrm>
            <a:off x="6767393" y="1971395"/>
            <a:ext cx="1954443" cy="492101"/>
          </a:xfrm>
          <a:prstGeom prst="wedgeRoundRectCallout">
            <a:avLst>
              <a:gd name="adj1" fmla="val -42271"/>
              <a:gd name="adj2" fmla="val 95957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Are we there yet?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70534" y="1420109"/>
            <a:ext cx="4404477" cy="36933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GB" sz="1200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en-GB" sz="1200" dirty="0">
                <a:solidFill>
                  <a:srgbClr val="000000"/>
                </a:solidFill>
                <a:latin typeface="Consolas"/>
              </a:rPr>
              <a:t> value </a:t>
            </a:r>
            <a:r>
              <a:rPr lang="en-GB" sz="1200" dirty="0">
                <a:solidFill>
                  <a:srgbClr val="7F0055"/>
                </a:solidFill>
                <a:latin typeface="Consolas"/>
              </a:rPr>
              <a:t>in</a:t>
            </a:r>
            <a:r>
              <a:rPr lang="en-GB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nsolas"/>
              </a:rPr>
              <a:t>seq</a:t>
            </a:r>
            <a:r>
              <a:rPr lang="en-GB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200" dirty="0" smtClean="0">
                <a:solidFill>
                  <a:srgbClr val="000000"/>
                </a:solidFill>
                <a:latin typeface="Consolas"/>
              </a:rPr>
              <a:t>{ ... </a:t>
            </a:r>
            <a:r>
              <a:rPr lang="en-GB" sz="12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GB" sz="1200" dirty="0">
                <a:solidFill>
                  <a:srgbClr val="000000"/>
                </a:solidFill>
                <a:latin typeface="Consolas"/>
              </a:rPr>
              <a:t>done();</a:t>
            </a:r>
            <a:endParaRPr 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412240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604" y="1151725"/>
            <a:ext cx="8860396" cy="1856720"/>
          </a:xfrm>
        </p:spPr>
        <p:txBody>
          <a:bodyPr/>
          <a:lstStyle/>
          <a:p>
            <a:r>
              <a:rPr lang="en-GB" sz="2800" dirty="0" smtClean="0"/>
              <a:t>What would this</a:t>
            </a:r>
            <a:br>
              <a:rPr lang="en-GB" sz="280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smtClean="0"/>
              <a:t>look like in Native EPL?</a:t>
            </a:r>
            <a:endParaRPr lang="en-GB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2425602" y="1606111"/>
            <a:ext cx="4404477" cy="21544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GB" sz="1400" dirty="0" smtClean="0"/>
              <a:t>For a stream?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23431" y="1374140"/>
            <a:ext cx="4404477" cy="240065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GB" sz="1200" dirty="0">
                <a:solidFill>
                  <a:srgbClr val="7F0055"/>
                </a:solidFill>
                <a:latin typeface="Consolas"/>
              </a:rPr>
              <a:t>action</a:t>
            </a:r>
            <a:r>
              <a:rPr lang="en-GB" sz="1200" dirty="0">
                <a:solidFill>
                  <a:srgbClr val="000000"/>
                </a:solidFill>
                <a:latin typeface="Consolas"/>
              </a:rPr>
              <a:t> process(</a:t>
            </a:r>
            <a:r>
              <a:rPr lang="en-GB" sz="1200" dirty="0">
                <a:solidFill>
                  <a:srgbClr val="CD3A3A"/>
                </a:solidFill>
                <a:latin typeface="Consolas"/>
              </a:rPr>
              <a:t>sequence</a:t>
            </a:r>
            <a:r>
              <a:rPr lang="en-GB" sz="12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GB" sz="1200" dirty="0">
                <a:solidFill>
                  <a:srgbClr val="CD3A3A"/>
                </a:solidFill>
                <a:latin typeface="Consolas"/>
              </a:rPr>
              <a:t>integer</a:t>
            </a:r>
            <a:r>
              <a:rPr lang="en-GB" sz="12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GB" sz="1200" dirty="0" err="1">
                <a:solidFill>
                  <a:srgbClr val="000000"/>
                </a:solidFill>
                <a:latin typeface="Consolas"/>
              </a:rPr>
              <a:t>seq</a:t>
            </a:r>
            <a:r>
              <a:rPr lang="en-GB" sz="1200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GB" sz="12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GB" sz="1200" dirty="0" smtClean="0">
                <a:solidFill>
                  <a:srgbClr val="CD3A3A"/>
                </a:solidFill>
                <a:latin typeface="Consolas"/>
              </a:rPr>
              <a:t>    integer</a:t>
            </a:r>
            <a:r>
              <a:rPr lang="en-GB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200" dirty="0">
                <a:solidFill>
                  <a:srgbClr val="000000"/>
                </a:solidFill>
                <a:latin typeface="Consolas"/>
              </a:rPr>
              <a:t>sumGtEq4 := </a:t>
            </a:r>
            <a:r>
              <a:rPr lang="en-GB" sz="1200" dirty="0">
                <a:solidFill>
                  <a:srgbClr val="2A00FF"/>
                </a:solidFill>
                <a:latin typeface="Consolas"/>
              </a:rPr>
              <a:t>0</a:t>
            </a:r>
            <a:r>
              <a:rPr lang="en-GB" sz="12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GB" sz="1200" dirty="0">
              <a:solidFill>
                <a:srgbClr val="000000"/>
              </a:solidFill>
              <a:latin typeface="Consolas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200" dirty="0">
                <a:solidFill>
                  <a:srgbClr val="CD3A3A"/>
                </a:solidFill>
                <a:latin typeface="Consolas"/>
              </a:rPr>
              <a:t>integer</a:t>
            </a:r>
            <a:r>
              <a:rPr lang="en-GB" sz="1200" dirty="0">
                <a:solidFill>
                  <a:srgbClr val="000000"/>
                </a:solidFill>
                <a:latin typeface="Consolas"/>
              </a:rPr>
              <a:t> value</a:t>
            </a:r>
            <a:r>
              <a:rPr lang="en-GB" sz="12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GB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2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GB" sz="1200" dirty="0" smtClean="0">
                <a:solidFill>
                  <a:srgbClr val="7F0055"/>
                </a:solidFill>
                <a:latin typeface="Consolas"/>
              </a:rPr>
              <a:t>for</a:t>
            </a:r>
            <a:r>
              <a:rPr lang="en-GB" sz="1200" dirty="0" smtClean="0">
                <a:solidFill>
                  <a:srgbClr val="000000"/>
                </a:solidFill>
                <a:latin typeface="Consolas"/>
              </a:rPr>
              <a:t> value </a:t>
            </a:r>
            <a:r>
              <a:rPr lang="en-GB" sz="1200" dirty="0" smtClean="0">
                <a:solidFill>
                  <a:srgbClr val="7F0055"/>
                </a:solidFill>
                <a:latin typeface="Consolas"/>
              </a:rPr>
              <a:t>in</a:t>
            </a:r>
            <a:r>
              <a:rPr lang="en-GB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200" dirty="0" err="1" smtClean="0">
                <a:solidFill>
                  <a:srgbClr val="000000"/>
                </a:solidFill>
                <a:latin typeface="Consolas"/>
              </a:rPr>
              <a:t>seq</a:t>
            </a:r>
            <a:r>
              <a:rPr lang="en-GB" sz="1200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GB" sz="12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GB" sz="1200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GB" sz="1200" dirty="0">
                <a:solidFill>
                  <a:srgbClr val="000000"/>
                </a:solidFill>
                <a:latin typeface="Consolas"/>
              </a:rPr>
              <a:t> value &gt;= </a:t>
            </a:r>
            <a:r>
              <a:rPr lang="en-GB" sz="1200" dirty="0" smtClean="0">
                <a:solidFill>
                  <a:srgbClr val="2A00FF"/>
                </a:solidFill>
                <a:latin typeface="Consolas"/>
              </a:rPr>
              <a:t>4</a:t>
            </a:r>
            <a:r>
              <a:rPr lang="en-GB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2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GB" sz="1200" dirty="0">
                <a:solidFill>
                  <a:srgbClr val="000000"/>
                </a:solidFill>
                <a:latin typeface="Consolas"/>
              </a:rPr>
              <a:t>            sumGtEq4 := sumGtEq4 + value;</a:t>
            </a:r>
          </a:p>
          <a:p>
            <a:r>
              <a:rPr lang="en-GB" sz="12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r>
              <a:rPr lang="en-GB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2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GB" sz="1200" dirty="0">
              <a:solidFill>
                <a:srgbClr val="000000"/>
              </a:solidFill>
              <a:latin typeface="Consolas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/>
              </a:rPr>
              <a:t>    done</a:t>
            </a:r>
            <a:r>
              <a:rPr lang="en-GB" sz="1200" dirty="0" smtClean="0">
                <a:solidFill>
                  <a:srgbClr val="000000"/>
                </a:solidFill>
                <a:latin typeface="Consolas"/>
              </a:rPr>
              <a:t>();</a:t>
            </a:r>
            <a:endParaRPr lang="en-GB" sz="1200" dirty="0">
              <a:solidFill>
                <a:srgbClr val="000000"/>
              </a:solidFill>
              <a:latin typeface="Consolas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200" dirty="0">
                <a:solidFill>
                  <a:srgbClr val="7F0055"/>
                </a:solidFill>
                <a:latin typeface="Consolas"/>
              </a:rPr>
              <a:t>log</a:t>
            </a:r>
            <a:r>
              <a:rPr lang="en-GB" sz="1200" dirty="0">
                <a:solidFill>
                  <a:srgbClr val="000000"/>
                </a:solidFill>
                <a:latin typeface="Consolas"/>
              </a:rPr>
              <a:t> sumGtEq4.toString() </a:t>
            </a:r>
            <a:r>
              <a:rPr lang="en-GB" sz="1200" dirty="0">
                <a:solidFill>
                  <a:srgbClr val="7F0055"/>
                </a:solidFill>
                <a:latin typeface="Consolas"/>
              </a:rPr>
              <a:t>at</a:t>
            </a:r>
            <a:r>
              <a:rPr lang="en-GB" sz="1200" dirty="0">
                <a:solidFill>
                  <a:srgbClr val="000000"/>
                </a:solidFill>
                <a:latin typeface="Consolas"/>
              </a:rPr>
              <a:t> INFO</a:t>
            </a:r>
            <a:r>
              <a:rPr lang="en-GB" sz="12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GB" sz="1200" dirty="0" smtClean="0">
                <a:solidFill>
                  <a:srgbClr val="000000"/>
                </a:solidFill>
                <a:latin typeface="Consolas"/>
              </a:rPr>
              <a:t>} </a:t>
            </a:r>
            <a:endParaRPr lang="en-GB" sz="12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171501" y="3387350"/>
            <a:ext cx="4404477" cy="21544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GB" sz="1400" dirty="0" smtClean="0"/>
              <a:t>For a channel?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91132" y="1266418"/>
            <a:ext cx="4404477" cy="21544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GB" sz="1400" dirty="0" smtClean="0"/>
              <a:t>For an timer?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79174" y="686099"/>
            <a:ext cx="4404477" cy="21544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GB" sz="1400" dirty="0" smtClean="0"/>
              <a:t>For a sequence: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29043" y="3093020"/>
            <a:ext cx="4404477" cy="21544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GB" sz="1400" dirty="0" smtClean="0"/>
              <a:t>For a iterator?</a:t>
            </a:r>
          </a:p>
        </p:txBody>
      </p:sp>
    </p:spTree>
    <p:extLst>
      <p:ext uri="{BB962C8B-B14F-4D97-AF65-F5344CB8AC3E}">
        <p14:creationId xmlns:p14="http://schemas.microsoft.com/office/powerpoint/2010/main" val="259714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1" grpId="0"/>
      <p:bldP spid="12" grpId="0"/>
      <p:bldP spid="17" grpId="0"/>
      <p:bldP spid="20" grpId="0"/>
      <p:bldP spid="2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IGHTMOD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IGHTMODE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IGHTMODE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IGHTMODE" val="0"/>
</p:tagLst>
</file>

<file path=ppt/theme/theme1.xml><?xml version="1.0" encoding="utf-8"?>
<a:theme xmlns:a="http://schemas.openxmlformats.org/drawingml/2006/main" name="SAG_PPT-Template_Sep17">
  <a:themeElements>
    <a:clrScheme name="Custom 1">
      <a:dk1>
        <a:srgbClr val="333333"/>
      </a:dk1>
      <a:lt1>
        <a:sysClr val="window" lastClr="FFFFFF"/>
      </a:lt1>
      <a:dk2>
        <a:srgbClr val="006F97"/>
      </a:dk2>
      <a:lt2>
        <a:srgbClr val="0899CC"/>
      </a:lt2>
      <a:accent1>
        <a:srgbClr val="0899CC"/>
      </a:accent1>
      <a:accent2>
        <a:srgbClr val="006F97"/>
      </a:accent2>
      <a:accent3>
        <a:srgbClr val="989898"/>
      </a:accent3>
      <a:accent4>
        <a:srgbClr val="0C3B60"/>
      </a:accent4>
      <a:accent5>
        <a:srgbClr val="BAD80A"/>
      </a:accent5>
      <a:accent6>
        <a:srgbClr val="FF4200"/>
      </a:accent6>
      <a:hlink>
        <a:srgbClr val="0899CC"/>
      </a:hlink>
      <a:folHlink>
        <a:srgbClr val="0899C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b="1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 marL="169200" indent="-169200">
          <a:spcBef>
            <a:spcPts val="432"/>
          </a:spcBef>
          <a:buClr>
            <a:schemeClr val="bg1">
              <a:lumMod val="50000"/>
            </a:schemeClr>
          </a:buClr>
          <a:buFont typeface="Arial" panose="020B0604020202020204" pitchFamily="34" charset="0"/>
          <a:buChar char="•"/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ware AG.potx" id="{A164CF00-4ACA-4357-8B2E-91D2B45CA024}" vid="{22D2C9AD-158F-4696-A020-4834932E76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5E84F290DBA04AB3194145E78F9657" ma:contentTypeVersion="0" ma:contentTypeDescription="Create a new document." ma:contentTypeScope="" ma:versionID="31ef8f088ec6f6863dad0eb89ad2268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FD850FC-C893-49E7-8AF9-E5D8BAAC83B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6AEF1A-3168-4FA0-8A0F-25C309A819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45D029B-074D-42E4-8836-B016E6596DFF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17633</TotalTime>
  <Words>1672</Words>
  <Application>Microsoft Office PowerPoint</Application>
  <PresentationFormat>On-screen Show (16:9)</PresentationFormat>
  <Paragraphs>523</Paragraphs>
  <Slides>30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SAG_PPT-Template_Sep17</vt:lpstr>
      <vt:lpstr>RxEPL: ReactiveX EPL</vt:lpstr>
      <vt:lpstr>IntroDuction</vt:lpstr>
      <vt:lpstr>What is ReactiveX?</vt:lpstr>
      <vt:lpstr>What Might you want to DO?</vt:lpstr>
      <vt:lpstr>What’s Your Data Source?</vt:lpstr>
      <vt:lpstr>What are your operators?</vt:lpstr>
      <vt:lpstr>Where is YOUR data going?</vt:lpstr>
      <vt:lpstr>Have I received All of my data yet?</vt:lpstr>
      <vt:lpstr>What would this  look like in Native EPL?</vt:lpstr>
      <vt:lpstr>Another way to think about the problem</vt:lpstr>
      <vt:lpstr>An Example data process</vt:lpstr>
      <vt:lpstr>The Standard ReactiveX representation</vt:lpstr>
      <vt:lpstr>That’s where RxEpl comes in...</vt:lpstr>
      <vt:lpstr>Combining data sources</vt:lpstr>
      <vt:lpstr>Combining Data Sources</vt:lpstr>
      <vt:lpstr>What else can it do?</vt:lpstr>
      <vt:lpstr>Errors</vt:lpstr>
      <vt:lpstr>Error Handling</vt:lpstr>
      <vt:lpstr>Something we skimmed over</vt:lpstr>
      <vt:lpstr>Something we skimmed over</vt:lpstr>
      <vt:lpstr>Something we skimmed over</vt:lpstr>
      <vt:lpstr>Something we skimmed over</vt:lpstr>
      <vt:lpstr>Something we skimmed over</vt:lpstr>
      <vt:lpstr>Something we skimmed over</vt:lpstr>
      <vt:lpstr>ReactiveX is a Polyglot</vt:lpstr>
      <vt:lpstr>Ok but... I’m new here</vt:lpstr>
      <vt:lpstr>Using with Streams</vt:lpstr>
      <vt:lpstr>Using with Streams</vt:lpstr>
      <vt:lpstr>Where to get started</vt:lpstr>
      <vt:lpstr>A side Note</vt:lpstr>
    </vt:vector>
  </TitlesOfParts>
  <Company>Software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Peach, Richard</dc:creator>
  <cp:lastModifiedBy>Peach, Richard</cp:lastModifiedBy>
  <cp:revision>81</cp:revision>
  <dcterms:created xsi:type="dcterms:W3CDTF">2017-09-04T14:35:17Z</dcterms:created>
  <dcterms:modified xsi:type="dcterms:W3CDTF">2018-08-29T10:24:11Z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0x010100DD5E84F290DBA04AB3194145E78F9657</vt:lpwstr>
  </property>
</Properties>
</file>