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notesMasterIdLst>
    <p:notesMasterId r:id="rId46"/>
  </p:notesMasterIdLst>
  <p:handoutMasterIdLst>
    <p:handoutMasterId r:id="rId47"/>
  </p:handoutMasterIdLst>
  <p:sldIdLst>
    <p:sldId id="298" r:id="rId19"/>
    <p:sldId id="330" r:id="rId20"/>
    <p:sldId id="310" r:id="rId21"/>
    <p:sldId id="312" r:id="rId22"/>
    <p:sldId id="314" r:id="rId23"/>
    <p:sldId id="315" r:id="rId24"/>
    <p:sldId id="316" r:id="rId25"/>
    <p:sldId id="317" r:id="rId26"/>
    <p:sldId id="327" r:id="rId27"/>
    <p:sldId id="306" r:id="rId28"/>
    <p:sldId id="301" r:id="rId29"/>
    <p:sldId id="302" r:id="rId30"/>
    <p:sldId id="303" r:id="rId31"/>
    <p:sldId id="304" r:id="rId32"/>
    <p:sldId id="305" r:id="rId33"/>
    <p:sldId id="326" r:id="rId34"/>
    <p:sldId id="309" r:id="rId35"/>
    <p:sldId id="325" r:id="rId36"/>
    <p:sldId id="313" r:id="rId37"/>
    <p:sldId id="318" r:id="rId38"/>
    <p:sldId id="320" r:id="rId39"/>
    <p:sldId id="319" r:id="rId40"/>
    <p:sldId id="321" r:id="rId41"/>
    <p:sldId id="322" r:id="rId42"/>
    <p:sldId id="323" r:id="rId43"/>
    <p:sldId id="324" r:id="rId44"/>
    <p:sldId id="299" r:id="rId45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3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-78" y="-222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pe\Desktop\dadaj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0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6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ipe\Desktop\fafa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1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  <p:sldLayoutId id="2147483779" r:id="rId24"/>
    <p:sldLayoutId id="2147483780" r:id="rId25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ustomXml" Target="../../customXml/item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customXml" Target="../../customXml/item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17.xml"/><Relationship Id="rId1" Type="http://schemas.openxmlformats.org/officeDocument/2006/relationships/customXml" Target="../../customXml/item12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 Matthew Johnson</a:t>
            </a:r>
          </a:p>
          <a:p>
            <a:r>
              <a:rPr lang="en-US" dirty="0" err="1" smtClean="0"/>
              <a:t>Apama</a:t>
            </a:r>
            <a:r>
              <a:rPr lang="en-US" dirty="0" smtClean="0"/>
              <a:t> R&amp;D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Introduction and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Connecting to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145609" cy="3492499"/>
          </a:xfrm>
        </p:spPr>
        <p:txBody>
          <a:bodyPr/>
          <a:lstStyle/>
          <a:p>
            <a:r>
              <a:rPr lang="en-US" dirty="0" smtClean="0"/>
              <a:t>Open Project from Filesystem</a:t>
            </a:r>
          </a:p>
          <a:p>
            <a:r>
              <a:rPr lang="en-US" dirty="0" smtClean="0"/>
              <a:t>The project has been pre-configured with the connection to UM via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DigitalEventServices.properties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You need to get a copy of the Type Repository for the DES types you want to access. For this project it’s provided with the project and must be copied to </a:t>
            </a:r>
            <a:br>
              <a:rPr lang="en-US" sz="1600" dirty="0" smtClean="0"/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SoftwareAG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/common/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TypeRepository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600" dirty="0" smtClean="0"/>
              <a:t>You need to import the specific types you want to use. You can get this dialogue by opening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EventTypeList.apamades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smtClean="0"/>
              <a:t>Save the page once you’ve added the types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0"/>
          <a:stretch/>
        </p:blipFill>
        <p:spPr bwMode="auto">
          <a:xfrm>
            <a:off x="4758192" y="1151489"/>
            <a:ext cx="400636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3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Apama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032250" cy="3492499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RobotMonitor.mon</a:t>
            </a:r>
            <a:r>
              <a:rPr lang="en-US" dirty="0" smtClean="0"/>
              <a:t> is a basic </a:t>
            </a:r>
            <a:r>
              <a:rPr lang="en-US" dirty="0" err="1" smtClean="0"/>
              <a:t>Apama</a:t>
            </a:r>
            <a:r>
              <a:rPr lang="en-US" dirty="0" smtClean="0"/>
              <a:t> monitor to work from.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basic component of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program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 smtClean="0">
                <a:cs typeface="Courier New" panose="02070309020205020404" pitchFamily="49" charset="0"/>
              </a:rPr>
              <a:t>. It has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 smtClean="0">
                <a:cs typeface="Courier New" panose="02070309020205020404" pitchFamily="49" charset="0"/>
              </a:rPr>
              <a:t> action which is run at startup.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subscribes to a DES channel, signals that it’s ready to receive events and then logs to tell us so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There’s a space for us to insert code to actually do something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matj\Pictures\sam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85862"/>
            <a:ext cx="4724925" cy="29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Send a one-off test Alert from your application (substitute your name):</a:t>
            </a:r>
          </a:p>
          <a:p>
            <a:pPr marL="230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“Test alert”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Now Run your code as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Application. The console should show the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log output and your alert should show on my dashboard.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Stop it when you’re done so we can make more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sensor 1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Alert for any sensor above a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 ” </a:t>
            </a:r>
            <a:b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&gt;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tr1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temperature &gt;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tr2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both sensors above threshold”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cs typeface="Courier New" panose="02070309020205020404" pitchFamily="49" charset="0"/>
              </a:rPr>
              <a:t>Aggregate temperature and warn on aggregate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“Average temperature for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 varies more than +/- 1 degree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temperature sensors </a:t>
            </a:r>
            <a:r>
              <a:rPr lang="en-US" dirty="0"/>
              <a:t>on one robot </a:t>
            </a:r>
            <a:r>
              <a:rPr lang="en-US" dirty="0" smtClean="0"/>
              <a:t>more than 5 degrees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count of how many robots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exists but isn’t sending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is reporting explicit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spikes outside historic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updates less than every 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min/max/mean values for each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list of all robots with their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temperature sensor is stuck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 robot only sends values for one sensor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Temperature sensor is on average increasing over time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Robot with temperature outside the range of the other robots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Anything else interesting you might be able to calculate or monitor for – I want to see your ideas!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(Now it’s your turn)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2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 the Cloud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59897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</a:t>
            </a:r>
            <a:r>
              <a:rPr lang="en-US" dirty="0" err="1" smtClean="0"/>
              <a:t>apama</a:t>
            </a:r>
            <a:r>
              <a:rPr lang="en-US" dirty="0" smtClean="0"/>
              <a:t> application in the cloud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8363700" cy="3492499"/>
          </a:xfrm>
        </p:spPr>
        <p:txBody>
          <a:bodyPr/>
          <a:lstStyle/>
          <a:p>
            <a:r>
              <a:rPr lang="en-US" dirty="0" smtClean="0"/>
              <a:t>Right click on the project and select </a:t>
            </a:r>
            <a:r>
              <a:rPr lang="en-US" dirty="0" err="1" smtClean="0"/>
              <a:t>Apama</a:t>
            </a:r>
            <a:r>
              <a:rPr lang="en-US" dirty="0" smtClean="0"/>
              <a:t> -&gt; Add Docker Support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Open a command window and browse to the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Setup connection to the Docker server: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DOCKER_HOST=hydra.apama.com:2375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the project as an image: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 -t %USERNAME%/client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Run it in the cloud: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--name %USERNAME% -d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%USERNAME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%/client</a:t>
            </a:r>
          </a:p>
          <a:p>
            <a:r>
              <a:rPr lang="en-US" dirty="0">
                <a:cs typeface="Courier New" panose="02070309020205020404" pitchFamily="49" charset="0"/>
              </a:rPr>
              <a:t>Check the </a:t>
            </a:r>
            <a:r>
              <a:rPr lang="en-US" dirty="0" smtClean="0">
                <a:cs typeface="Courier New" panose="02070309020205020404" pitchFamily="49" charset="0"/>
              </a:rPr>
              <a:t>logs, then stop and delete it: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logs -f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%USERNAME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 %USERNAME%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9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Integration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519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881541" y="1131889"/>
            <a:ext cx="7290960" cy="272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468000" bIns="36000" rtlCol="0" anchor="t" anchorCtr="0">
            <a:spAutoFit/>
          </a:bodyPr>
          <a:lstStyle/>
          <a:p>
            <a:r>
              <a:rPr lang="en-GB" sz="1300" smtClean="0">
                <a:solidFill>
                  <a:schemeClr val="tx1"/>
                </a:solidFill>
              </a:rPr>
              <a:t>Apama Introduction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>
            <p:custDataLst>
              <p:tags r:id="rId6"/>
            </p:custDataLst>
          </p:nvPr>
        </p:nvSpPr>
        <p:spPr>
          <a:xfrm>
            <a:off x="466308" y="1131889"/>
            <a:ext cx="270000" cy="270000"/>
          </a:xfrm>
          <a:prstGeom prst="round2Diag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0" tIns="3600" rIns="0" bIns="3600" anchor="ctr">
            <a:noAutofit/>
          </a:bodyPr>
          <a:lstStyle/>
          <a:p>
            <a:pPr algn="ctr"/>
            <a:r>
              <a:rPr lang="en-GB" sz="1300" b="1" smtClean="0">
                <a:solidFill>
                  <a:schemeClr val="bg1"/>
                </a:solidFill>
              </a:rPr>
              <a:t>1.</a:t>
            </a:r>
            <a:endParaRPr lang="en-GB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881541" y="1534247"/>
            <a:ext cx="7290960" cy="272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468000" bIns="36000" rtlCol="0" anchor="t" anchorCtr="0">
            <a:spAutoFit/>
          </a:bodyPr>
          <a:lstStyle/>
          <a:p>
            <a:r>
              <a:rPr lang="en-GB" sz="1300" smtClean="0">
                <a:solidFill>
                  <a:schemeClr val="tx1"/>
                </a:solidFill>
              </a:rPr>
              <a:t>Worked Exercises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0" name="Round Diagonal Corner Rectangle 9"/>
          <p:cNvSpPr/>
          <p:nvPr>
            <p:custDataLst>
              <p:tags r:id="rId8"/>
            </p:custDataLst>
          </p:nvPr>
        </p:nvSpPr>
        <p:spPr>
          <a:xfrm>
            <a:off x="466308" y="1534247"/>
            <a:ext cx="270000" cy="270000"/>
          </a:xfrm>
          <a:prstGeom prst="round2Diag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0" tIns="3600" rIns="0" bIns="3600" anchor="ctr">
            <a:noAutofit/>
          </a:bodyPr>
          <a:lstStyle/>
          <a:p>
            <a:pPr algn="ctr"/>
            <a:r>
              <a:rPr lang="en-GB" sz="1300" b="1" smtClean="0">
                <a:solidFill>
                  <a:schemeClr val="bg1"/>
                </a:solidFill>
              </a:rPr>
              <a:t>2.</a:t>
            </a:r>
            <a:endParaRPr lang="en-GB" sz="1300" b="1" dirty="0">
              <a:solidFill>
                <a:schemeClr val="bg1"/>
              </a:solidFill>
            </a:endParaRPr>
          </a:p>
        </p:txBody>
      </p:sp>
      <p:cxnSp>
        <p:nvCxnSpPr>
          <p:cNvPr id="12" name="outlineMarker"/>
          <p:cNvCxnSpPr/>
          <p:nvPr>
            <p:custDataLst>
              <p:tags r:id="rId9"/>
            </p:custDataLst>
          </p:nvPr>
        </p:nvCxnSpPr>
        <p:spPr>
          <a:xfrm>
            <a:off x="395288" y="1476647"/>
            <a:ext cx="835342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881541" y="1936605"/>
            <a:ext cx="7290960" cy="272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468000" bIns="36000" rtlCol="0" anchor="t" anchorCtr="0">
            <a:spAutoFit/>
          </a:bodyPr>
          <a:lstStyle/>
          <a:p>
            <a:r>
              <a:rPr lang="en-GB" sz="1300" smtClean="0">
                <a:solidFill>
                  <a:schemeClr val="tx1"/>
                </a:solidFill>
              </a:rPr>
              <a:t>Apama in the Cloud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>
            <p:custDataLst>
              <p:tags r:id="rId11"/>
            </p:custDataLst>
          </p:nvPr>
        </p:nvSpPr>
        <p:spPr>
          <a:xfrm>
            <a:off x="466308" y="1936605"/>
            <a:ext cx="270000" cy="270000"/>
          </a:xfrm>
          <a:prstGeom prst="round2Diag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0" tIns="3600" rIns="0" bIns="3600" anchor="ctr">
            <a:noAutofit/>
          </a:bodyPr>
          <a:lstStyle/>
          <a:p>
            <a:pPr algn="ctr"/>
            <a:r>
              <a:rPr lang="en-GB" sz="1300" b="1" smtClean="0">
                <a:solidFill>
                  <a:schemeClr val="bg1"/>
                </a:solidFill>
              </a:rPr>
              <a:t>3.</a:t>
            </a:r>
            <a:endParaRPr lang="en-GB" sz="1300" b="1" dirty="0">
              <a:solidFill>
                <a:schemeClr val="bg1"/>
              </a:solidFill>
            </a:endParaRPr>
          </a:p>
        </p:txBody>
      </p:sp>
      <p:cxnSp>
        <p:nvCxnSpPr>
          <p:cNvPr id="16" name="outlineMarker"/>
          <p:cNvCxnSpPr/>
          <p:nvPr>
            <p:custDataLst>
              <p:tags r:id="rId12"/>
            </p:custDataLst>
          </p:nvPr>
        </p:nvCxnSpPr>
        <p:spPr>
          <a:xfrm>
            <a:off x="395288" y="1879005"/>
            <a:ext cx="835342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881541" y="2338963"/>
            <a:ext cx="7290960" cy="272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468000" bIns="36000" rtlCol="0" anchor="t" anchorCtr="0">
            <a:spAutoFit/>
          </a:bodyPr>
          <a:lstStyle/>
          <a:p>
            <a:r>
              <a:rPr lang="en-GB" sz="1300" smtClean="0">
                <a:solidFill>
                  <a:schemeClr val="tx1"/>
                </a:solidFill>
              </a:rPr>
              <a:t>Apama Integration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>
            <p:custDataLst>
              <p:tags r:id="rId14"/>
            </p:custDataLst>
          </p:nvPr>
        </p:nvSpPr>
        <p:spPr>
          <a:xfrm>
            <a:off x="466308" y="2338963"/>
            <a:ext cx="270000" cy="270000"/>
          </a:xfrm>
          <a:prstGeom prst="round2Diag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0" tIns="3600" rIns="0" bIns="3600" anchor="ctr">
            <a:noAutofit/>
          </a:bodyPr>
          <a:lstStyle/>
          <a:p>
            <a:pPr algn="ctr"/>
            <a:r>
              <a:rPr lang="en-GB" sz="1300" b="1" smtClean="0">
                <a:solidFill>
                  <a:schemeClr val="bg1"/>
                </a:solidFill>
              </a:rPr>
              <a:t>4.</a:t>
            </a:r>
            <a:endParaRPr lang="en-GB" sz="1300" b="1" dirty="0">
              <a:solidFill>
                <a:schemeClr val="bg1"/>
              </a:solidFill>
            </a:endParaRPr>
          </a:p>
        </p:txBody>
      </p:sp>
      <p:cxnSp>
        <p:nvCxnSpPr>
          <p:cNvPr id="20" name="outlineMarker"/>
          <p:cNvCxnSpPr/>
          <p:nvPr>
            <p:custDataLst>
              <p:tags r:id="rId15"/>
            </p:custDataLst>
          </p:nvPr>
        </p:nvCxnSpPr>
        <p:spPr>
          <a:xfrm>
            <a:off x="395288" y="2281363"/>
            <a:ext cx="835342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 Products via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94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Messaging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Mashzone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Cumulocity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Builder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3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Introduction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8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Not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Apama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EPL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2"/>
          <a:stretch/>
        </p:blipFill>
        <p:spPr>
          <a:xfrm>
            <a:off x="0" y="-6220"/>
            <a:ext cx="9144000" cy="477983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0"/>
            <a:ext cx="6730482" cy="4773613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Exercises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6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069DBE-730F-4101-816F-5E2890C1BA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 Placeholder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10.xml><?xml version="1.0" encoding="utf-8"?>
<qs:UpdateInfoSlideData xmlns:qs="urn:sag:quickSlide:extdata:slide:updateinfo">
  <qs:ThisSlideInfo>
    <qs:SlideGuid>B574580E-4732-4933-BE63-598743B0D9F9</qs:SlideGuid>
    <qs:PublishingDate>2018-03-12T13:51:56</qs:PublishingDate>
  </qs:ThisSlideInfo>
  <qs:OrigSlideInfo>
    <qs:SlideGuid>B574580E-4732-4933-BE63-598743B0D9F9</qs:SlideGuid>
    <qs:PublishingDate>2018-03-12T13:51:56</qs:PublishingDate>
  </qs:OrigSlideInfo>
</qs:UpdateInfoSlideData>
</file>

<file path=customXml/item11.xml><?xml version="1.0" encoding="utf-8"?>
<qs:UpdateInfoSlideData xmlns:qs="urn:sag:quickSlide:extdata:slide:updateinfo">
  <qs:ThisSlideInfo>
    <qs:SlideGuid>4A93F534-991B-4EAC-8DAA-8F4E1DDB1893</qs:SlideGuid>
    <qs:PublishingDate>2018-03-12T13:51:56</qs:PublishingDate>
  </qs:ThisSlideInfo>
  <qs:OrigSlideInfo>
    <qs:SlideGuid>4A93F534-991B-4EAC-8DAA-8F4E1DDB1893</qs:SlideGuid>
    <qs:PublishingDate>2018-03-12T13:51:56</qs:PublishingDate>
  </qs:OrigSlideInfo>
</qs:UpdateInfoSlideData>
</file>

<file path=customXml/item12.xml><?xml version="1.0" encoding="utf-8"?>
<qs:outline xmlns:qs="urn:strategyCompass:quickSlide:basic:outlineOverview:2014">
  <qs:id>330</qs:id>
</qs:outline>
</file>

<file path=customXml/item13.xml><?xml version="1.0" encoding="utf-8"?>
<qs:outline xmlns:qs="urn:strategyCompass:quickSlide:basic:outlineSlide:2014">
  <qs:id>331</qs:id>
  <qs:title>Apama Introduction</qs:title>
  <qs:navText/>
  <qs:number>1.</qs:number>
  <qs:position>1</qs:position>
  <qs:level>0</qs:level>
  <qs:pageNr>0</qs:pageNr>
</qs:outline>
</file>

<file path=customXml/item14.xml><?xml version="1.0" encoding="utf-8"?>
<qs:outline xmlns:qs="urn:strategyCompass:quickSlide:basic:outlineSlide:2014">
  <qs:id>332</qs:id>
  <qs:title>Worked Examples</qs:title>
  <qs:navText/>
  <qs:number>2.</qs:number>
  <qs:position>2</qs:position>
  <qs:level>0</qs:level>
  <qs:pageNr>0</qs:pageNr>
</qs:outline>
</file>

<file path=customXml/item15.xml><?xml version="1.0" encoding="utf-8"?>
<qs:outline xmlns:qs="urn:strategyCompass:quickSlide:basic:outlineSlide:2014">
  <qs:id>333</qs:id>
  <qs:title>Apama in the Cloud</qs:title>
  <qs:navText/>
  <qs:number>3.</qs:number>
  <qs:position>3</qs:position>
  <qs:level>0</qs:level>
  <qs:pageNr>0</qs:pageNr>
</qs:outline>
</file>

<file path=customXml/item16.xml><?xml version="1.0" encoding="utf-8"?>
<qs:outline xmlns:qs="urn:strategyCompass:quickSlide:basic:outlineSlide:2014">
  <qs:id>334</qs:id>
  <qs:title>Apama Integration</qs:title>
  <qs:navText/>
  <qs:number>4.</qs:number>
  <qs:position>4</qs:position>
  <qs:level>0</qs:level>
  <qs:pageNr>0</qs:pageNr>
</qs:outline>
</file>

<file path=customXml/item17.xml><?xml version="1.0" encoding="utf-8"?>
<qs:outline xmlns:qs="urn:strategyCompass:quickSlide:basic:outline:2014">
  <qs:settings>
    <qs:designID>SoftwareAG1</qs:designID>
    <qs:numberingChecked>True</qs:numberingChecked>
    <qs:subNumberingChecked>True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Outline</qs:title>
  <qs:overviewpage>330</qs:overviewpage>
  <qs:chapter>
    <qs:id>331</qs:id>
    <qs:title>Apama Introduction</qs:title>
    <qs:navText/>
    <qs:number>1.</qs:number>
    <qs:position>1</qs:position>
    <qs:level>0</qs:level>
    <qs:pageNr>3</qs:pageNr>
  </qs:chapter>
  <qs:chapter>
    <qs:id>332</qs:id>
    <qs:title>Worked Examples</qs:title>
    <qs:navText/>
    <qs:number>2.</qs:number>
    <qs:position>2</qs:position>
    <qs:level>0</qs:level>
    <qs:pageNr>4</qs:pageNr>
  </qs:chapter>
  <qs:chapter>
    <qs:id>333</qs:id>
    <qs:title>Apama in the Cloud</qs:title>
    <qs:navText/>
    <qs:number>3.</qs:number>
    <qs:position>3</qs:position>
    <qs:level>0</qs:level>
    <qs:pageNr>5</qs:pageNr>
  </qs:chapter>
  <qs:chapter>
    <qs:id>334</qs:id>
    <qs:title>Apama Integration</qs:title>
    <qs:navText/>
    <qs:number>4.</qs:number>
    <qs:position>4</qs:position>
    <qs:level>0</qs:level>
    <qs:pageNr>6</qs:pageNr>
  </qs:chapter>
</qs:outline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9.xml><?xml version="1.0" encoding="utf-8"?>
<qs:UpdateInfoSlideData xmlns:qs="urn:sag:quickSlide:extdata:slide:updateinfo">
  <qs:ThisSlideInfo>
    <qs:SlideGuid>7C75A685-FAFF-4A38-8EE8-51A8CB6B5EF6</qs:SlideGuid>
    <qs:PublishingDate>2018-03-12T13:47:17</qs:PublishingDate>
  </qs:ThisSlideInfo>
  <qs:OrigSlideInfo>
    <qs:SlideGuid>7C75A685-FAFF-4A38-8EE8-51A8CB6B5EF6</qs:SlideGuid>
    <qs:PublishingDate>2018-03-12T13:47:17</qs:PublishingDate>
  </qs:OrigSlideInfo>
</qs:UpdateInfoSlideData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10.xml><?xml version="1.0" encoding="utf-8"?>
<ds:datastoreItem xmlns:ds="http://schemas.openxmlformats.org/officeDocument/2006/customXml" ds:itemID="{5BDCE041-DAE5-472E-A9C2-F94664CDE49D}">
  <ds:schemaRefs>
    <ds:schemaRef ds:uri="urn:sag:quickSlide:extdata:slide:updateinfo"/>
  </ds:schemaRefs>
</ds:datastoreItem>
</file>

<file path=customXml/itemProps11.xml><?xml version="1.0" encoding="utf-8"?>
<ds:datastoreItem xmlns:ds="http://schemas.openxmlformats.org/officeDocument/2006/customXml" ds:itemID="{EF0A582D-D102-4461-B79F-33631AC9A221}">
  <ds:schemaRefs>
    <ds:schemaRef ds:uri="urn:sag:quickSlide:extdata:slide:updateinfo"/>
  </ds:schemaRefs>
</ds:datastoreItem>
</file>

<file path=customXml/itemProps12.xml><?xml version="1.0" encoding="utf-8"?>
<ds:datastoreItem xmlns:ds="http://schemas.openxmlformats.org/officeDocument/2006/customXml" ds:itemID="{0E069DBE-730F-4101-816F-5E2890C1BA87}">
  <ds:schemaRefs>
    <ds:schemaRef ds:uri="urn:strategyCompass:quickSlide:basic:outlineOverview:2014"/>
  </ds:schemaRefs>
</ds:datastoreItem>
</file>

<file path=customXml/itemProps13.xml><?xml version="1.0" encoding="utf-8"?>
<ds:datastoreItem xmlns:ds="http://schemas.openxmlformats.org/officeDocument/2006/customXml" ds:itemID="{49B4C683-C238-4B3A-9FA5-8DF24763A9DA}">
  <ds:schemaRefs>
    <ds:schemaRef ds:uri="urn:strategyCompass:quickSlide:basic:outlineSlide:2014"/>
  </ds:schemaRefs>
</ds:datastoreItem>
</file>

<file path=customXml/itemProps14.xml><?xml version="1.0" encoding="utf-8"?>
<ds:datastoreItem xmlns:ds="http://schemas.openxmlformats.org/officeDocument/2006/customXml" ds:itemID="{13BB74B6-47FA-4ABC-A68B-009FF93E85B2}">
  <ds:schemaRefs>
    <ds:schemaRef ds:uri="urn:strategyCompass:quickSlide:basic:outlineSlide:2014"/>
  </ds:schemaRefs>
</ds:datastoreItem>
</file>

<file path=customXml/itemProps15.xml><?xml version="1.0" encoding="utf-8"?>
<ds:datastoreItem xmlns:ds="http://schemas.openxmlformats.org/officeDocument/2006/customXml" ds:itemID="{1CA32E64-5B5C-4396-9E7E-934091FEED35}">
  <ds:schemaRefs>
    <ds:schemaRef ds:uri="urn:strategyCompass:quickSlide:basic:outlineSlide:2014"/>
  </ds:schemaRefs>
</ds:datastoreItem>
</file>

<file path=customXml/itemProps16.xml><?xml version="1.0" encoding="utf-8"?>
<ds:datastoreItem xmlns:ds="http://schemas.openxmlformats.org/officeDocument/2006/customXml" ds:itemID="{3AFD1405-074D-4E9F-A30D-C32287CF638B}">
  <ds:schemaRefs>
    <ds:schemaRef ds:uri="urn:strategyCompass:quickSlide:basic:outlineSlide:2014"/>
  </ds:schemaRefs>
</ds:datastoreItem>
</file>

<file path=customXml/itemProps17.xml><?xml version="1.0" encoding="utf-8"?>
<ds:datastoreItem xmlns:ds="http://schemas.openxmlformats.org/officeDocument/2006/customXml" ds:itemID="{D3F40E58-1D93-476F-A15C-0EBE6CD33760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customXml/itemProps9.xml><?xml version="1.0" encoding="utf-8"?>
<ds:datastoreItem xmlns:ds="http://schemas.openxmlformats.org/officeDocument/2006/customXml" ds:itemID="{EBF31969-A77A-4E28-B82F-CEE934FD3E86}">
  <ds:schemaRefs>
    <ds:schemaRef ds:uri="urn:sag:quickSlide:extdata:slide:update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819</Words>
  <Application>Microsoft Office PowerPoint</Application>
  <PresentationFormat>On-screen Show (16:9)</PresentationFormat>
  <Paragraphs>125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Software AG</vt:lpstr>
      <vt:lpstr>Apama Training</vt:lpstr>
      <vt:lpstr>Outline</vt:lpstr>
      <vt:lpstr>Apama Introduction</vt:lpstr>
      <vt:lpstr>What is Apama</vt:lpstr>
      <vt:lpstr>What is Apama for</vt:lpstr>
      <vt:lpstr>What is Apama Not for</vt:lpstr>
      <vt:lpstr>Key Apama Concepts</vt:lpstr>
      <vt:lpstr>What is EPL</vt:lpstr>
      <vt:lpstr>Worked Exercises</vt:lpstr>
      <vt:lpstr>Importing and Connecting to DES</vt:lpstr>
      <vt:lpstr>Basic Apama Application</vt:lpstr>
      <vt:lpstr>Exercises #1</vt:lpstr>
      <vt:lpstr>Exercises #2</vt:lpstr>
      <vt:lpstr>Exercises #3</vt:lpstr>
      <vt:lpstr>Exercises #4</vt:lpstr>
      <vt:lpstr>Apama in the Cloud</vt:lpstr>
      <vt:lpstr>Running an apama application in the cloud</vt:lpstr>
      <vt:lpstr>Apama Integration</vt:lpstr>
      <vt:lpstr>Integration points</vt:lpstr>
      <vt:lpstr>External products</vt:lpstr>
      <vt:lpstr>SAG Products via DES</vt:lpstr>
      <vt:lpstr>Universal Messaging</vt:lpstr>
      <vt:lpstr>Terracotta</vt:lpstr>
      <vt:lpstr>Mashzone</vt:lpstr>
      <vt:lpstr>Cumulocity</vt:lpstr>
      <vt:lpstr>Analytics Builder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Vietor, Marc</dc:creator>
  <cp:lastModifiedBy>Johnson, Dr.Matthew</cp:lastModifiedBy>
  <cp:revision>58</cp:revision>
  <dcterms:created xsi:type="dcterms:W3CDTF">2018-08-13T12:03:59Z</dcterms:created>
  <dcterms:modified xsi:type="dcterms:W3CDTF">2019-02-01T16:50:32Z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