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4.xml" ContentType="application/vnd.openxmlformats-officedocument.presentationml.notesSlide+xml"/>
  <Override PartName="/ppt/tags/tag37.xml" ContentType="application/vnd.openxmlformats-officedocument.presentationml.tags+xml"/>
  <Override PartName="/ppt/notesSlides/notesSlide5.xml" ContentType="application/vnd.openxmlformats-officedocument.presentationml.notesSlide+xml"/>
  <Override PartName="/ppt/tags/tag38.xml" ContentType="application/vnd.openxmlformats-officedocument.presentationml.tags+xml"/>
  <Override PartName="/ppt/notesSlides/notesSlide6.xml" ContentType="application/vnd.openxmlformats-officedocument.presentationml.notesSlide+xml"/>
  <Override PartName="/ppt/tags/tag39.xml" ContentType="application/vnd.openxmlformats-officedocument.presentationml.tags+xml"/>
  <Override PartName="/ppt/notesSlides/notesSlide7.xml" ContentType="application/vnd.openxmlformats-officedocument.presentationml.notesSlide+xml"/>
  <Override PartName="/ppt/tags/tag40.xml" ContentType="application/vnd.openxmlformats-officedocument.presentationml.tags+xml"/>
  <Override PartName="/ppt/notesSlides/notesSlide8.xml" ContentType="application/vnd.openxmlformats-officedocument.presentationml.notesSlide+xml"/>
  <Override PartName="/ppt/tags/tag41.xml" ContentType="application/vnd.openxmlformats-officedocument.presentationml.tags+xml"/>
  <Override PartName="/ppt/notesSlides/notesSlide9.xml" ContentType="application/vnd.openxmlformats-officedocument.presentationml.notesSlide+xml"/>
  <Override PartName="/ppt/tags/tag42.xml" ContentType="application/vnd.openxmlformats-officedocument.presentationml.tags+xml"/>
  <Override PartName="/ppt/notesSlides/notesSlide10.xml" ContentType="application/vnd.openxmlformats-officedocument.presentationml.notesSlide+xml"/>
  <Override PartName="/ppt/tags/tag4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45.xml" ContentType="application/vnd.openxmlformats-officedocument.presentationml.tags+xml"/>
  <Override PartName="/ppt/notesSlides/notesSlide20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4"/>
  </p:sldMasterIdLst>
  <p:notesMasterIdLst>
    <p:notesMasterId r:id="rId49"/>
  </p:notesMasterIdLst>
  <p:handoutMasterIdLst>
    <p:handoutMasterId r:id="rId50"/>
  </p:handoutMasterIdLst>
  <p:sldIdLst>
    <p:sldId id="298" r:id="rId15"/>
    <p:sldId id="330" r:id="rId16"/>
    <p:sldId id="341" r:id="rId17"/>
    <p:sldId id="310" r:id="rId18"/>
    <p:sldId id="331" r:id="rId19"/>
    <p:sldId id="314" r:id="rId20"/>
    <p:sldId id="315" r:id="rId21"/>
    <p:sldId id="339" r:id="rId22"/>
    <p:sldId id="333" r:id="rId23"/>
    <p:sldId id="335" r:id="rId24"/>
    <p:sldId id="337" r:id="rId25"/>
    <p:sldId id="327" r:id="rId26"/>
    <p:sldId id="340" r:id="rId27"/>
    <p:sldId id="306" r:id="rId28"/>
    <p:sldId id="301" r:id="rId29"/>
    <p:sldId id="342" r:id="rId30"/>
    <p:sldId id="302" r:id="rId31"/>
    <p:sldId id="303" r:id="rId32"/>
    <p:sldId id="304" r:id="rId33"/>
    <p:sldId id="305" r:id="rId34"/>
    <p:sldId id="326" r:id="rId35"/>
    <p:sldId id="309" r:id="rId36"/>
    <p:sldId id="325" r:id="rId37"/>
    <p:sldId id="313" r:id="rId38"/>
    <p:sldId id="338" r:id="rId39"/>
    <p:sldId id="318" r:id="rId40"/>
    <p:sldId id="320" r:id="rId41"/>
    <p:sldId id="319" r:id="rId42"/>
    <p:sldId id="321" r:id="rId43"/>
    <p:sldId id="336" r:id="rId44"/>
    <p:sldId id="322" r:id="rId45"/>
    <p:sldId id="323" r:id="rId46"/>
    <p:sldId id="324" r:id="rId47"/>
    <p:sldId id="299" r:id="rId48"/>
  </p:sldIdLst>
  <p:sldSz cx="9144000" cy="5143500" type="screen16x9"/>
  <p:notesSz cx="9144000" cy="6858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3" orient="horz" pos="2913" userDrawn="1">
          <p15:clr>
            <a:srgbClr val="A4A3A4"/>
          </p15:clr>
        </p15:guide>
        <p15:guide id="4" pos="5511" userDrawn="1">
          <p15:clr>
            <a:srgbClr val="A4A3A4"/>
          </p15:clr>
        </p15:guide>
        <p15:guide id="5" orient="horz" pos="1847" userDrawn="1">
          <p15:clr>
            <a:srgbClr val="A4A3A4"/>
          </p15:clr>
        </p15:guide>
        <p15:guide id="6" orient="horz" pos="1756" userDrawn="1">
          <p15:clr>
            <a:srgbClr val="A4A3A4"/>
          </p15:clr>
        </p15:guide>
        <p15:guide id="7" orient="horz" pos="713" userDrawn="1">
          <p15:clr>
            <a:srgbClr val="A4A3A4"/>
          </p15:clr>
        </p15:guide>
        <p15:guide id="8" pos="249" userDrawn="1">
          <p15:clr>
            <a:srgbClr val="A4A3A4"/>
          </p15:clr>
        </p15:guide>
        <p15:guide id="9" pos="1950" userDrawn="1">
          <p15:clr>
            <a:srgbClr val="A4A3A4"/>
          </p15:clr>
        </p15:guide>
        <p15:guide id="10" pos="2041" userDrawn="1">
          <p15:clr>
            <a:srgbClr val="A4A3A4"/>
          </p15:clr>
        </p15:guide>
        <p15:guide id="11" pos="3719" userDrawn="1">
          <p15:clr>
            <a:srgbClr val="A4A3A4"/>
          </p15:clr>
        </p15:guide>
        <p15:guide id="13" pos="381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00FF"/>
    <a:srgbClr val="0000CC"/>
    <a:srgbClr val="7F7F7F"/>
    <a:srgbClr val="7A7A7A"/>
    <a:srgbClr val="989898"/>
    <a:srgbClr val="08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13" autoAdjust="0"/>
    <p:restoredTop sz="94660"/>
  </p:normalViewPr>
  <p:slideViewPr>
    <p:cSldViewPr snapToGrid="0" showGuides="1">
      <p:cViewPr varScale="1">
        <p:scale>
          <a:sx n="125" d="100"/>
          <a:sy n="125" d="100"/>
        </p:scale>
        <p:origin x="-102" y="-1074"/>
      </p:cViewPr>
      <p:guideLst>
        <p:guide orient="horz" pos="3004"/>
        <p:guide orient="horz" pos="1847"/>
        <p:guide orient="horz" pos="1756"/>
        <p:guide orient="horz" pos="713"/>
        <p:guide pos="5511"/>
        <p:guide pos="249"/>
        <p:guide pos="1950"/>
        <p:guide pos="1945"/>
        <p:guide pos="3719"/>
        <p:guide pos="381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268" d="100"/>
          <a:sy n="268" d="100"/>
        </p:scale>
        <p:origin x="-3762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slide" Target="slides/slide28.xml"/><Relationship Id="rId47" Type="http://schemas.openxmlformats.org/officeDocument/2006/relationships/slide" Target="slides/slide33.xml"/><Relationship Id="rId50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slide" Target="slides/slide32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41" Type="http://schemas.openxmlformats.org/officeDocument/2006/relationships/slide" Target="slides/slide2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53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slide" Target="slides/slide30.xml"/><Relationship Id="rId52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slide" Target="slides/slide29.xml"/><Relationship Id="rId48" Type="http://schemas.openxmlformats.org/officeDocument/2006/relationships/slide" Target="slides/slide34.xml"/><Relationship Id="rId8" Type="http://schemas.openxmlformats.org/officeDocument/2006/relationships/customXml" Target="../customXml/item8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764A8-B865-4D59-95A3-6EAA0893340B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AFA1A-4A70-4187-9F10-A5D38AC5D3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261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76F25-186E-49E3-91EA-3FB9D34A9F77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E8717-C7C3-44D8-90E9-AAA5AE1C5F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872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2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013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4664676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11" name="Freeform 10"/>
          <p:cNvSpPr>
            <a:spLocks noEditPoints="1"/>
          </p:cNvSpPr>
          <p:nvPr userDrawn="1"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296637"/>
            <a:ext cx="2828925" cy="1197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1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0" dirty="0" smtClean="0"/>
              <a:t>Presenter Name</a:t>
            </a:r>
          </a:p>
          <a:p>
            <a:pPr lvl="0"/>
            <a:r>
              <a:rPr lang="en-US" noProof="0" dirty="0" smtClean="0"/>
              <a:t>Presenter Title</a:t>
            </a:r>
          </a:p>
          <a:p>
            <a:pPr lvl="0"/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96861" y="1569326"/>
            <a:ext cx="5220000" cy="432000"/>
          </a:xfrm>
        </p:spPr>
        <p:txBody>
          <a:bodyPr/>
          <a:lstStyle>
            <a:lvl1pPr>
              <a:lnSpc>
                <a:spcPts val="3000"/>
              </a:lnSpc>
              <a:defRPr sz="2800"/>
            </a:lvl1pPr>
          </a:lstStyle>
          <a:p>
            <a:r>
              <a:rPr lang="en-US" noProof="0" dirty="0" smtClean="0"/>
              <a:t>SAMPLE HEADLINE</a:t>
            </a:r>
            <a:endParaRPr lang="en-US" noProof="0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999121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</a:t>
            </a:r>
            <a:br>
              <a:rPr lang="en-US" noProof="0" dirty="0" smtClean="0"/>
            </a:br>
            <a:r>
              <a:rPr lang="en-US" noProof="0" dirty="0" smtClean="0"/>
              <a:t>HEADLINE here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113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4664676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70651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" y="0"/>
            <a:ext cx="9143086" cy="476885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4036874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-1" y="0"/>
            <a:ext cx="5400675" cy="5143499"/>
          </a:xfrm>
          <a:prstGeom prst="rect">
            <a:avLst/>
          </a:prstGeom>
          <a:gradFill>
            <a:gsLst>
              <a:gs pos="6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4693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- Divi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488731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54000">
                <a:schemeClr val="bg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2381" y="4770438"/>
            <a:ext cx="9144000" cy="3730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7505027" y="4823729"/>
            <a:ext cx="1379396" cy="215970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noProof="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headline</a:t>
            </a:r>
            <a:endParaRPr lang="en-US" noProof="0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1258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- Divide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488731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  <a:alpha val="72000"/>
                </a:schemeClr>
              </a:gs>
              <a:gs pos="42000">
                <a:schemeClr val="bg1">
                  <a:lumMod val="85000"/>
                  <a:alpha val="90000"/>
                </a:schemeClr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2381" y="4770438"/>
            <a:ext cx="9144000" cy="3730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7505027" y="4823729"/>
            <a:ext cx="1379396" cy="215970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noProof="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master headline</a:t>
            </a:r>
            <a:endParaRPr lang="en-US" noProof="0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2003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- Divider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9141619" cy="4732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6" name="Rectangle 5"/>
          <p:cNvSpPr/>
          <p:nvPr/>
        </p:nvSpPr>
        <p:spPr>
          <a:xfrm>
            <a:off x="-2381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7505027" y="4823729"/>
            <a:ext cx="1379396" cy="215970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noProof="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 anchor="b"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master headline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6363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395289" y="1131888"/>
            <a:ext cx="8353424" cy="3492499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8303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060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575827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Title &amp; Backgrou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1619" cy="4732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169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11" name="Freeform 10"/>
          <p:cNvSpPr>
            <a:spLocks noEditPoints="1"/>
          </p:cNvSpPr>
          <p:nvPr userDrawn="1"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296637"/>
            <a:ext cx="2828925" cy="1197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1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0" dirty="0" smtClean="0"/>
              <a:t>Presenter Name</a:t>
            </a:r>
          </a:p>
          <a:p>
            <a:pPr lvl="0"/>
            <a:r>
              <a:rPr lang="en-US" noProof="0" dirty="0" smtClean="0"/>
              <a:t>Presenter Title</a:t>
            </a:r>
          </a:p>
          <a:p>
            <a:pPr lvl="0"/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396861" y="1569326"/>
            <a:ext cx="5220000" cy="432000"/>
          </a:xfrm>
        </p:spPr>
        <p:txBody>
          <a:bodyPr/>
          <a:lstStyle>
            <a:lvl1pPr>
              <a:lnSpc>
                <a:spcPts val="3000"/>
              </a:lnSpc>
              <a:defRPr sz="2800"/>
            </a:lvl1pPr>
          </a:lstStyle>
          <a:p>
            <a:r>
              <a:rPr lang="en-US" noProof="0" dirty="0" smtClean="0"/>
              <a:t>SAMPLE HEADLINE</a:t>
            </a:r>
            <a:endParaRPr lang="en-US" noProof="0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999121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</a:t>
            </a:r>
            <a:br>
              <a:rPr lang="en-US" noProof="0" dirty="0" smtClean="0"/>
            </a:br>
            <a:r>
              <a:rPr lang="en-US" noProof="0" dirty="0" smtClean="0"/>
              <a:t>HEADLINE here</a:t>
            </a:r>
            <a:endParaRPr lang="en-US" noProof="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859499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95288" y="1131888"/>
            <a:ext cx="4104713" cy="3492500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6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44001" y="1131888"/>
            <a:ext cx="4104713" cy="3492500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6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292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2 Contents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95288" y="1433292"/>
            <a:ext cx="4104713" cy="3191096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6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1145292"/>
            <a:ext cx="4104712" cy="288000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 noProof="0" dirty="0" smtClean="0"/>
              <a:t>Headline</a:t>
            </a:r>
            <a:endParaRPr lang="en-US" noProof="0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644000" y="1145292"/>
            <a:ext cx="4104712" cy="288000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 noProof="0" dirty="0" smtClean="0"/>
              <a:t>Headline</a:t>
            </a:r>
            <a:endParaRPr lang="en-US" noProof="0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44001" y="1433292"/>
            <a:ext cx="4104713" cy="3191096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6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90329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G -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 noEditPoints="1"/>
          </p:cNvSpPr>
          <p:nvPr/>
        </p:nvSpPr>
        <p:spPr bwMode="auto">
          <a:xfrm>
            <a:off x="2742612" y="2111045"/>
            <a:ext cx="3668704" cy="561211"/>
          </a:xfrm>
          <a:custGeom>
            <a:avLst/>
            <a:gdLst>
              <a:gd name="T0" fmla="*/ 564 w 634"/>
              <a:gd name="T1" fmla="*/ 91 h 97"/>
              <a:gd name="T2" fmla="*/ 561 w 634"/>
              <a:gd name="T3" fmla="*/ 82 h 97"/>
              <a:gd name="T4" fmla="*/ 535 w 634"/>
              <a:gd name="T5" fmla="*/ 83 h 97"/>
              <a:gd name="T6" fmla="*/ 567 w 634"/>
              <a:gd name="T7" fmla="*/ 66 h 97"/>
              <a:gd name="T8" fmla="*/ 460 w 634"/>
              <a:gd name="T9" fmla="*/ 54 h 97"/>
              <a:gd name="T10" fmla="*/ 410 w 634"/>
              <a:gd name="T11" fmla="*/ 42 h 97"/>
              <a:gd name="T12" fmla="*/ 413 w 634"/>
              <a:gd name="T13" fmla="*/ 52 h 97"/>
              <a:gd name="T14" fmla="*/ 442 w 634"/>
              <a:gd name="T15" fmla="*/ 56 h 97"/>
              <a:gd name="T16" fmla="*/ 433 w 634"/>
              <a:gd name="T17" fmla="*/ 97 h 97"/>
              <a:gd name="T18" fmla="*/ 110 w 634"/>
              <a:gd name="T19" fmla="*/ 73 h 97"/>
              <a:gd name="T20" fmla="*/ 95 w 634"/>
              <a:gd name="T21" fmla="*/ 82 h 97"/>
              <a:gd name="T22" fmla="*/ 92 w 634"/>
              <a:gd name="T23" fmla="*/ 91 h 97"/>
              <a:gd name="T24" fmla="*/ 137 w 634"/>
              <a:gd name="T25" fmla="*/ 78 h 97"/>
              <a:gd name="T26" fmla="*/ 119 w 634"/>
              <a:gd name="T27" fmla="*/ 48 h 97"/>
              <a:gd name="T28" fmla="*/ 135 w 634"/>
              <a:gd name="T29" fmla="*/ 42 h 97"/>
              <a:gd name="T30" fmla="*/ 92 w 634"/>
              <a:gd name="T31" fmla="*/ 55 h 97"/>
              <a:gd name="T32" fmla="*/ 23 w 634"/>
              <a:gd name="T33" fmla="*/ 40 h 97"/>
              <a:gd name="T34" fmla="*/ 37 w 634"/>
              <a:gd name="T35" fmla="*/ 0 h 97"/>
              <a:gd name="T36" fmla="*/ 442 w 634"/>
              <a:gd name="T37" fmla="*/ 84 h 97"/>
              <a:gd name="T38" fmla="*/ 442 w 634"/>
              <a:gd name="T39" fmla="*/ 68 h 97"/>
              <a:gd name="T40" fmla="*/ 531 w 634"/>
              <a:gd name="T41" fmla="*/ 55 h 97"/>
              <a:gd name="T42" fmla="*/ 549 w 634"/>
              <a:gd name="T43" fmla="*/ 63 h 97"/>
              <a:gd name="T44" fmla="*/ 363 w 634"/>
              <a:gd name="T45" fmla="*/ 84 h 97"/>
              <a:gd name="T46" fmla="*/ 344 w 634"/>
              <a:gd name="T47" fmla="*/ 39 h 97"/>
              <a:gd name="T48" fmla="*/ 328 w 634"/>
              <a:gd name="T49" fmla="*/ 39 h 97"/>
              <a:gd name="T50" fmla="*/ 279 w 634"/>
              <a:gd name="T51" fmla="*/ 18 h 97"/>
              <a:gd name="T52" fmla="*/ 262 w 634"/>
              <a:gd name="T53" fmla="*/ 38 h 97"/>
              <a:gd name="T54" fmla="*/ 243 w 634"/>
              <a:gd name="T55" fmla="*/ 26 h 97"/>
              <a:gd name="T56" fmla="*/ 252 w 634"/>
              <a:gd name="T57" fmla="*/ 25 h 97"/>
              <a:gd name="T58" fmla="*/ 237 w 634"/>
              <a:gd name="T59" fmla="*/ 13 h 97"/>
              <a:gd name="T60" fmla="*/ 208 w 634"/>
              <a:gd name="T61" fmla="*/ 39 h 97"/>
              <a:gd name="T62" fmla="*/ 218 w 634"/>
              <a:gd name="T63" fmla="*/ 94 h 97"/>
              <a:gd name="T64" fmla="*/ 236 w 634"/>
              <a:gd name="T65" fmla="*/ 51 h 97"/>
              <a:gd name="T66" fmla="*/ 296 w 634"/>
              <a:gd name="T67" fmla="*/ 94 h 97"/>
              <a:gd name="T68" fmla="*/ 295 w 634"/>
              <a:gd name="T69" fmla="*/ 82 h 97"/>
              <a:gd name="T70" fmla="*/ 281 w 634"/>
              <a:gd name="T71" fmla="*/ 77 h 97"/>
              <a:gd name="T72" fmla="*/ 319 w 634"/>
              <a:gd name="T73" fmla="*/ 95 h 97"/>
              <a:gd name="T74" fmla="*/ 398 w 634"/>
              <a:gd name="T75" fmla="*/ 80 h 97"/>
              <a:gd name="T76" fmla="*/ 379 w 634"/>
              <a:gd name="T77" fmla="*/ 39 h 97"/>
              <a:gd name="T78" fmla="*/ 505 w 634"/>
              <a:gd name="T79" fmla="*/ 37 h 97"/>
              <a:gd name="T80" fmla="*/ 474 w 634"/>
              <a:gd name="T81" fmla="*/ 94 h 97"/>
              <a:gd name="T82" fmla="*/ 493 w 634"/>
              <a:gd name="T83" fmla="*/ 51 h 97"/>
              <a:gd name="T84" fmla="*/ 174 w 634"/>
              <a:gd name="T85" fmla="*/ 97 h 97"/>
              <a:gd name="T86" fmla="*/ 165 w 634"/>
              <a:gd name="T87" fmla="*/ 67 h 97"/>
              <a:gd name="T88" fmla="*/ 165 w 634"/>
              <a:gd name="T89" fmla="*/ 67 h 97"/>
              <a:gd name="T90" fmla="*/ 592 w 634"/>
              <a:gd name="T91" fmla="*/ 52 h 97"/>
              <a:gd name="T92" fmla="*/ 626 w 634"/>
              <a:gd name="T93" fmla="*/ 59 h 97"/>
              <a:gd name="T94" fmla="*/ 633 w 634"/>
              <a:gd name="T95" fmla="*/ 43 h 97"/>
              <a:gd name="T96" fmla="*/ 634 w 634"/>
              <a:gd name="T97" fmla="*/ 40 h 97"/>
              <a:gd name="T98" fmla="*/ 625 w 634"/>
              <a:gd name="T99" fmla="*/ 63 h 97"/>
              <a:gd name="T100" fmla="*/ 634 w 634"/>
              <a:gd name="T101" fmla="*/ 49 h 97"/>
              <a:gd name="T102" fmla="*/ 624 w 634"/>
              <a:gd name="T103" fmla="*/ 52 h 97"/>
              <a:gd name="T104" fmla="*/ 591 w 634"/>
              <a:gd name="T105" fmla="*/ 38 h 97"/>
              <a:gd name="T106" fmla="*/ 583 w 634"/>
              <a:gd name="T107" fmla="*/ 63 h 97"/>
              <a:gd name="T108" fmla="*/ 600 w 634"/>
              <a:gd name="T109" fmla="*/ 55 h 97"/>
              <a:gd name="T110" fmla="*/ 608 w 634"/>
              <a:gd name="T111" fmla="*/ 62 h 97"/>
              <a:gd name="T112" fmla="*/ 39 w 634"/>
              <a:gd name="T113" fmla="*/ 38 h 97"/>
              <a:gd name="T114" fmla="*/ 12 w 634"/>
              <a:gd name="T115" fmla="*/ 96 h 97"/>
              <a:gd name="T116" fmla="*/ 39 w 634"/>
              <a:gd name="T117" fmla="*/ 3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34" h="97">
                <a:moveTo>
                  <a:pt x="511" y="67"/>
                </a:moveTo>
                <a:cubicBezTo>
                  <a:pt x="511" y="89"/>
                  <a:pt x="521" y="97"/>
                  <a:pt x="542" y="97"/>
                </a:cubicBezTo>
                <a:cubicBezTo>
                  <a:pt x="552" y="97"/>
                  <a:pt x="559" y="94"/>
                  <a:pt x="563" y="93"/>
                </a:cubicBezTo>
                <a:cubicBezTo>
                  <a:pt x="564" y="93"/>
                  <a:pt x="564" y="92"/>
                  <a:pt x="564" y="91"/>
                </a:cubicBezTo>
                <a:cubicBezTo>
                  <a:pt x="564" y="91"/>
                  <a:pt x="564" y="91"/>
                  <a:pt x="564" y="90"/>
                </a:cubicBezTo>
                <a:cubicBezTo>
                  <a:pt x="563" y="84"/>
                  <a:pt x="563" y="84"/>
                  <a:pt x="563" y="84"/>
                </a:cubicBezTo>
                <a:cubicBezTo>
                  <a:pt x="563" y="84"/>
                  <a:pt x="563" y="84"/>
                  <a:pt x="563" y="84"/>
                </a:cubicBezTo>
                <a:cubicBezTo>
                  <a:pt x="562" y="83"/>
                  <a:pt x="562" y="82"/>
                  <a:pt x="561" y="82"/>
                </a:cubicBezTo>
                <a:cubicBezTo>
                  <a:pt x="560" y="82"/>
                  <a:pt x="560" y="82"/>
                  <a:pt x="559" y="82"/>
                </a:cubicBezTo>
                <a:cubicBezTo>
                  <a:pt x="560" y="82"/>
                  <a:pt x="560" y="82"/>
                  <a:pt x="560" y="82"/>
                </a:cubicBezTo>
                <a:cubicBezTo>
                  <a:pt x="557" y="83"/>
                  <a:pt x="552" y="85"/>
                  <a:pt x="546" y="85"/>
                </a:cubicBezTo>
                <a:cubicBezTo>
                  <a:pt x="541" y="85"/>
                  <a:pt x="537" y="84"/>
                  <a:pt x="535" y="83"/>
                </a:cubicBezTo>
                <a:cubicBezTo>
                  <a:pt x="532" y="82"/>
                  <a:pt x="530" y="79"/>
                  <a:pt x="530" y="74"/>
                </a:cubicBezTo>
                <a:cubicBezTo>
                  <a:pt x="564" y="74"/>
                  <a:pt x="564" y="74"/>
                  <a:pt x="564" y="74"/>
                </a:cubicBezTo>
                <a:cubicBezTo>
                  <a:pt x="566" y="74"/>
                  <a:pt x="567" y="73"/>
                  <a:pt x="567" y="71"/>
                </a:cubicBezTo>
                <a:cubicBezTo>
                  <a:pt x="567" y="66"/>
                  <a:pt x="567" y="66"/>
                  <a:pt x="567" y="66"/>
                </a:cubicBezTo>
                <a:cubicBezTo>
                  <a:pt x="567" y="56"/>
                  <a:pt x="565" y="48"/>
                  <a:pt x="561" y="43"/>
                </a:cubicBezTo>
                <a:cubicBezTo>
                  <a:pt x="557" y="39"/>
                  <a:pt x="550" y="37"/>
                  <a:pt x="539" y="37"/>
                </a:cubicBezTo>
                <a:cubicBezTo>
                  <a:pt x="518" y="37"/>
                  <a:pt x="511" y="45"/>
                  <a:pt x="511" y="67"/>
                </a:cubicBezTo>
                <a:moveTo>
                  <a:pt x="460" y="54"/>
                </a:moveTo>
                <a:cubicBezTo>
                  <a:pt x="460" y="48"/>
                  <a:pt x="458" y="43"/>
                  <a:pt x="453" y="40"/>
                </a:cubicBezTo>
                <a:cubicBezTo>
                  <a:pt x="449" y="38"/>
                  <a:pt x="444" y="37"/>
                  <a:pt x="436" y="37"/>
                </a:cubicBezTo>
                <a:cubicBezTo>
                  <a:pt x="424" y="37"/>
                  <a:pt x="413" y="40"/>
                  <a:pt x="411" y="41"/>
                </a:cubicBezTo>
                <a:cubicBezTo>
                  <a:pt x="411" y="41"/>
                  <a:pt x="410" y="41"/>
                  <a:pt x="410" y="42"/>
                </a:cubicBezTo>
                <a:cubicBezTo>
                  <a:pt x="410" y="43"/>
                  <a:pt x="410" y="43"/>
                  <a:pt x="410" y="43"/>
                </a:cubicBezTo>
                <a:cubicBezTo>
                  <a:pt x="410" y="43"/>
                  <a:pt x="410" y="43"/>
                  <a:pt x="410" y="43"/>
                </a:cubicBezTo>
                <a:cubicBezTo>
                  <a:pt x="412" y="51"/>
                  <a:pt x="412" y="51"/>
                  <a:pt x="412" y="51"/>
                </a:cubicBezTo>
                <a:cubicBezTo>
                  <a:pt x="412" y="52"/>
                  <a:pt x="412" y="52"/>
                  <a:pt x="413" y="52"/>
                </a:cubicBezTo>
                <a:cubicBezTo>
                  <a:pt x="413" y="52"/>
                  <a:pt x="413" y="52"/>
                  <a:pt x="414" y="52"/>
                </a:cubicBezTo>
                <a:cubicBezTo>
                  <a:pt x="416" y="51"/>
                  <a:pt x="425" y="49"/>
                  <a:pt x="432" y="49"/>
                </a:cubicBezTo>
                <a:cubicBezTo>
                  <a:pt x="435" y="49"/>
                  <a:pt x="438" y="49"/>
                  <a:pt x="439" y="50"/>
                </a:cubicBezTo>
                <a:cubicBezTo>
                  <a:pt x="441" y="51"/>
                  <a:pt x="442" y="53"/>
                  <a:pt x="442" y="56"/>
                </a:cubicBezTo>
                <a:cubicBezTo>
                  <a:pt x="442" y="58"/>
                  <a:pt x="442" y="58"/>
                  <a:pt x="442" y="58"/>
                </a:cubicBezTo>
                <a:cubicBezTo>
                  <a:pt x="423" y="61"/>
                  <a:pt x="423" y="61"/>
                  <a:pt x="423" y="61"/>
                </a:cubicBezTo>
                <a:cubicBezTo>
                  <a:pt x="416" y="62"/>
                  <a:pt x="406" y="64"/>
                  <a:pt x="406" y="78"/>
                </a:cubicBezTo>
                <a:cubicBezTo>
                  <a:pt x="406" y="95"/>
                  <a:pt x="420" y="97"/>
                  <a:pt x="433" y="97"/>
                </a:cubicBezTo>
                <a:cubicBezTo>
                  <a:pt x="440" y="97"/>
                  <a:pt x="445" y="96"/>
                  <a:pt x="449" y="95"/>
                </a:cubicBezTo>
                <a:cubicBezTo>
                  <a:pt x="457" y="94"/>
                  <a:pt x="460" y="92"/>
                  <a:pt x="460" y="84"/>
                </a:cubicBezTo>
                <a:lnTo>
                  <a:pt x="460" y="54"/>
                </a:lnTo>
                <a:close/>
                <a:moveTo>
                  <a:pt x="110" y="73"/>
                </a:moveTo>
                <a:cubicBezTo>
                  <a:pt x="116" y="74"/>
                  <a:pt x="118" y="75"/>
                  <a:pt x="118" y="79"/>
                </a:cubicBezTo>
                <a:cubicBezTo>
                  <a:pt x="118" y="84"/>
                  <a:pt x="114" y="85"/>
                  <a:pt x="110" y="85"/>
                </a:cubicBezTo>
                <a:cubicBezTo>
                  <a:pt x="105" y="85"/>
                  <a:pt x="98" y="83"/>
                  <a:pt x="95" y="82"/>
                </a:cubicBezTo>
                <a:cubicBezTo>
                  <a:pt x="95" y="82"/>
                  <a:pt x="95" y="82"/>
                  <a:pt x="95" y="82"/>
                </a:cubicBezTo>
                <a:cubicBezTo>
                  <a:pt x="95" y="82"/>
                  <a:pt x="95" y="82"/>
                  <a:pt x="95" y="82"/>
                </a:cubicBezTo>
                <a:cubicBezTo>
                  <a:pt x="95" y="82"/>
                  <a:pt x="94" y="82"/>
                  <a:pt x="94" y="82"/>
                </a:cubicBezTo>
                <a:cubicBezTo>
                  <a:pt x="93" y="82"/>
                  <a:pt x="93" y="83"/>
                  <a:pt x="93" y="84"/>
                </a:cubicBezTo>
                <a:cubicBezTo>
                  <a:pt x="92" y="91"/>
                  <a:pt x="92" y="91"/>
                  <a:pt x="92" y="91"/>
                </a:cubicBezTo>
                <a:cubicBezTo>
                  <a:pt x="92" y="91"/>
                  <a:pt x="91" y="92"/>
                  <a:pt x="91" y="92"/>
                </a:cubicBezTo>
                <a:cubicBezTo>
                  <a:pt x="91" y="93"/>
                  <a:pt x="92" y="93"/>
                  <a:pt x="93" y="94"/>
                </a:cubicBezTo>
                <a:cubicBezTo>
                  <a:pt x="95" y="94"/>
                  <a:pt x="104" y="97"/>
                  <a:pt x="113" y="97"/>
                </a:cubicBezTo>
                <a:cubicBezTo>
                  <a:pt x="127" y="97"/>
                  <a:pt x="137" y="92"/>
                  <a:pt x="137" y="78"/>
                </a:cubicBezTo>
                <a:cubicBezTo>
                  <a:pt x="137" y="64"/>
                  <a:pt x="129" y="61"/>
                  <a:pt x="121" y="60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15" y="59"/>
                  <a:pt x="111" y="58"/>
                  <a:pt x="111" y="54"/>
                </a:cubicBezTo>
                <a:cubicBezTo>
                  <a:pt x="111" y="49"/>
                  <a:pt x="116" y="48"/>
                  <a:pt x="119" y="48"/>
                </a:cubicBezTo>
                <a:cubicBezTo>
                  <a:pt x="123" y="48"/>
                  <a:pt x="128" y="49"/>
                  <a:pt x="130" y="50"/>
                </a:cubicBezTo>
                <a:cubicBezTo>
                  <a:pt x="132" y="50"/>
                  <a:pt x="132" y="50"/>
                  <a:pt x="132" y="50"/>
                </a:cubicBezTo>
                <a:cubicBezTo>
                  <a:pt x="133" y="50"/>
                  <a:pt x="133" y="49"/>
                  <a:pt x="134" y="49"/>
                </a:cubicBezTo>
                <a:cubicBezTo>
                  <a:pt x="134" y="47"/>
                  <a:pt x="135" y="44"/>
                  <a:pt x="135" y="42"/>
                </a:cubicBezTo>
                <a:cubicBezTo>
                  <a:pt x="135" y="42"/>
                  <a:pt x="135" y="41"/>
                  <a:pt x="135" y="41"/>
                </a:cubicBezTo>
                <a:cubicBezTo>
                  <a:pt x="135" y="40"/>
                  <a:pt x="135" y="39"/>
                  <a:pt x="133" y="39"/>
                </a:cubicBezTo>
                <a:cubicBezTo>
                  <a:pt x="130" y="38"/>
                  <a:pt x="124" y="37"/>
                  <a:pt x="116" y="37"/>
                </a:cubicBezTo>
                <a:cubicBezTo>
                  <a:pt x="107" y="37"/>
                  <a:pt x="92" y="38"/>
                  <a:pt x="92" y="55"/>
                </a:cubicBezTo>
                <a:cubicBezTo>
                  <a:pt x="92" y="69"/>
                  <a:pt x="102" y="71"/>
                  <a:pt x="109" y="73"/>
                </a:cubicBezTo>
                <a:lnTo>
                  <a:pt x="110" y="73"/>
                </a:lnTo>
                <a:close/>
                <a:moveTo>
                  <a:pt x="23" y="59"/>
                </a:moveTo>
                <a:cubicBezTo>
                  <a:pt x="23" y="40"/>
                  <a:pt x="23" y="40"/>
                  <a:pt x="23" y="40"/>
                </a:cubicBezTo>
                <a:cubicBezTo>
                  <a:pt x="23" y="28"/>
                  <a:pt x="28" y="23"/>
                  <a:pt x="39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50" y="0"/>
                  <a:pt x="50" y="0"/>
                  <a:pt x="50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15" y="0"/>
                  <a:pt x="0" y="16"/>
                  <a:pt x="0" y="38"/>
                </a:cubicBezTo>
                <a:cubicBezTo>
                  <a:pt x="0" y="59"/>
                  <a:pt x="0" y="59"/>
                  <a:pt x="0" y="59"/>
                </a:cubicBezTo>
                <a:lnTo>
                  <a:pt x="23" y="59"/>
                </a:lnTo>
                <a:close/>
                <a:moveTo>
                  <a:pt x="442" y="84"/>
                </a:moveTo>
                <a:cubicBezTo>
                  <a:pt x="441" y="85"/>
                  <a:pt x="438" y="85"/>
                  <a:pt x="434" y="85"/>
                </a:cubicBezTo>
                <a:cubicBezTo>
                  <a:pt x="430" y="85"/>
                  <a:pt x="424" y="85"/>
                  <a:pt x="424" y="78"/>
                </a:cubicBezTo>
                <a:cubicBezTo>
                  <a:pt x="424" y="71"/>
                  <a:pt x="428" y="71"/>
                  <a:pt x="432" y="70"/>
                </a:cubicBezTo>
                <a:cubicBezTo>
                  <a:pt x="442" y="68"/>
                  <a:pt x="442" y="68"/>
                  <a:pt x="442" y="68"/>
                </a:cubicBezTo>
                <a:lnTo>
                  <a:pt x="442" y="84"/>
                </a:lnTo>
                <a:close/>
                <a:moveTo>
                  <a:pt x="530" y="63"/>
                </a:moveTo>
                <a:cubicBezTo>
                  <a:pt x="530" y="62"/>
                  <a:pt x="530" y="62"/>
                  <a:pt x="530" y="62"/>
                </a:cubicBezTo>
                <a:cubicBezTo>
                  <a:pt x="530" y="61"/>
                  <a:pt x="530" y="57"/>
                  <a:pt x="531" y="55"/>
                </a:cubicBezTo>
                <a:cubicBezTo>
                  <a:pt x="531" y="51"/>
                  <a:pt x="533" y="49"/>
                  <a:pt x="539" y="49"/>
                </a:cubicBezTo>
                <a:cubicBezTo>
                  <a:pt x="545" y="49"/>
                  <a:pt x="547" y="51"/>
                  <a:pt x="548" y="54"/>
                </a:cubicBezTo>
                <a:cubicBezTo>
                  <a:pt x="549" y="56"/>
                  <a:pt x="549" y="60"/>
                  <a:pt x="549" y="62"/>
                </a:cubicBezTo>
                <a:cubicBezTo>
                  <a:pt x="549" y="63"/>
                  <a:pt x="549" y="63"/>
                  <a:pt x="549" y="63"/>
                </a:cubicBezTo>
                <a:lnTo>
                  <a:pt x="530" y="63"/>
                </a:lnTo>
                <a:close/>
                <a:moveTo>
                  <a:pt x="379" y="78"/>
                </a:moveTo>
                <a:cubicBezTo>
                  <a:pt x="379" y="83"/>
                  <a:pt x="375" y="85"/>
                  <a:pt x="371" y="85"/>
                </a:cubicBezTo>
                <a:cubicBezTo>
                  <a:pt x="367" y="85"/>
                  <a:pt x="363" y="84"/>
                  <a:pt x="363" y="84"/>
                </a:cubicBezTo>
                <a:cubicBezTo>
                  <a:pt x="363" y="39"/>
                  <a:pt x="363" y="39"/>
                  <a:pt x="363" y="39"/>
                </a:cubicBezTo>
                <a:cubicBezTo>
                  <a:pt x="363" y="39"/>
                  <a:pt x="362" y="38"/>
                  <a:pt x="362" y="38"/>
                </a:cubicBezTo>
                <a:cubicBezTo>
                  <a:pt x="346" y="38"/>
                  <a:pt x="346" y="38"/>
                  <a:pt x="346" y="38"/>
                </a:cubicBezTo>
                <a:cubicBezTo>
                  <a:pt x="345" y="38"/>
                  <a:pt x="344" y="39"/>
                  <a:pt x="344" y="39"/>
                </a:cubicBezTo>
                <a:cubicBezTo>
                  <a:pt x="344" y="78"/>
                  <a:pt x="344" y="78"/>
                  <a:pt x="344" y="78"/>
                </a:cubicBezTo>
                <a:cubicBezTo>
                  <a:pt x="344" y="83"/>
                  <a:pt x="342" y="85"/>
                  <a:pt x="337" y="85"/>
                </a:cubicBezTo>
                <a:cubicBezTo>
                  <a:pt x="334" y="85"/>
                  <a:pt x="328" y="84"/>
                  <a:pt x="328" y="84"/>
                </a:cubicBezTo>
                <a:cubicBezTo>
                  <a:pt x="328" y="39"/>
                  <a:pt x="328" y="39"/>
                  <a:pt x="328" y="39"/>
                </a:cubicBezTo>
                <a:cubicBezTo>
                  <a:pt x="328" y="39"/>
                  <a:pt x="327" y="38"/>
                  <a:pt x="327" y="38"/>
                </a:cubicBezTo>
                <a:cubicBezTo>
                  <a:pt x="281" y="38"/>
                  <a:pt x="281" y="38"/>
                  <a:pt x="281" y="38"/>
                </a:cubicBezTo>
                <a:cubicBezTo>
                  <a:pt x="281" y="20"/>
                  <a:pt x="281" y="20"/>
                  <a:pt x="281" y="20"/>
                </a:cubicBezTo>
                <a:cubicBezTo>
                  <a:pt x="281" y="19"/>
                  <a:pt x="280" y="18"/>
                  <a:pt x="279" y="18"/>
                </a:cubicBezTo>
                <a:cubicBezTo>
                  <a:pt x="279" y="18"/>
                  <a:pt x="278" y="18"/>
                  <a:pt x="278" y="19"/>
                </a:cubicBezTo>
                <a:cubicBezTo>
                  <a:pt x="264" y="21"/>
                  <a:pt x="264" y="21"/>
                  <a:pt x="264" y="21"/>
                </a:cubicBezTo>
                <a:cubicBezTo>
                  <a:pt x="263" y="21"/>
                  <a:pt x="262" y="22"/>
                  <a:pt x="262" y="24"/>
                </a:cubicBezTo>
                <a:cubicBezTo>
                  <a:pt x="262" y="38"/>
                  <a:pt x="262" y="38"/>
                  <a:pt x="262" y="38"/>
                </a:cubicBezTo>
                <a:cubicBezTo>
                  <a:pt x="236" y="38"/>
                  <a:pt x="236" y="38"/>
                  <a:pt x="236" y="38"/>
                </a:cubicBezTo>
                <a:cubicBezTo>
                  <a:pt x="236" y="32"/>
                  <a:pt x="236" y="32"/>
                  <a:pt x="236" y="32"/>
                </a:cubicBezTo>
                <a:cubicBezTo>
                  <a:pt x="236" y="30"/>
                  <a:pt x="237" y="28"/>
                  <a:pt x="238" y="27"/>
                </a:cubicBezTo>
                <a:cubicBezTo>
                  <a:pt x="239" y="26"/>
                  <a:pt x="241" y="26"/>
                  <a:pt x="243" y="26"/>
                </a:cubicBezTo>
                <a:cubicBezTo>
                  <a:pt x="245" y="26"/>
                  <a:pt x="247" y="26"/>
                  <a:pt x="249" y="26"/>
                </a:cubicBezTo>
                <a:cubicBezTo>
                  <a:pt x="249" y="26"/>
                  <a:pt x="249" y="27"/>
                  <a:pt x="249" y="27"/>
                </a:cubicBezTo>
                <a:cubicBezTo>
                  <a:pt x="250" y="27"/>
                  <a:pt x="250" y="27"/>
                  <a:pt x="251" y="27"/>
                </a:cubicBezTo>
                <a:cubicBezTo>
                  <a:pt x="251" y="27"/>
                  <a:pt x="252" y="26"/>
                  <a:pt x="252" y="25"/>
                </a:cubicBezTo>
                <a:cubicBezTo>
                  <a:pt x="253" y="17"/>
                  <a:pt x="253" y="17"/>
                  <a:pt x="253" y="17"/>
                </a:cubicBezTo>
                <a:cubicBezTo>
                  <a:pt x="253" y="17"/>
                  <a:pt x="253" y="17"/>
                  <a:pt x="253" y="16"/>
                </a:cubicBezTo>
                <a:cubicBezTo>
                  <a:pt x="253" y="16"/>
                  <a:pt x="253" y="15"/>
                  <a:pt x="252" y="15"/>
                </a:cubicBezTo>
                <a:cubicBezTo>
                  <a:pt x="250" y="14"/>
                  <a:pt x="245" y="13"/>
                  <a:pt x="237" y="13"/>
                </a:cubicBezTo>
                <a:cubicBezTo>
                  <a:pt x="224" y="13"/>
                  <a:pt x="218" y="19"/>
                  <a:pt x="218" y="31"/>
                </a:cubicBezTo>
                <a:cubicBezTo>
                  <a:pt x="218" y="38"/>
                  <a:pt x="218" y="38"/>
                  <a:pt x="218" y="38"/>
                </a:cubicBezTo>
                <a:cubicBezTo>
                  <a:pt x="209" y="38"/>
                  <a:pt x="209" y="38"/>
                  <a:pt x="209" y="38"/>
                </a:cubicBezTo>
                <a:cubicBezTo>
                  <a:pt x="208" y="38"/>
                  <a:pt x="208" y="39"/>
                  <a:pt x="208" y="39"/>
                </a:cubicBezTo>
                <a:cubicBezTo>
                  <a:pt x="208" y="50"/>
                  <a:pt x="208" y="50"/>
                  <a:pt x="208" y="50"/>
                </a:cubicBezTo>
                <a:cubicBezTo>
                  <a:pt x="208" y="50"/>
                  <a:pt x="208" y="51"/>
                  <a:pt x="209" y="51"/>
                </a:cubicBezTo>
                <a:cubicBezTo>
                  <a:pt x="218" y="51"/>
                  <a:pt x="218" y="51"/>
                  <a:pt x="218" y="51"/>
                </a:cubicBezTo>
                <a:cubicBezTo>
                  <a:pt x="218" y="94"/>
                  <a:pt x="218" y="94"/>
                  <a:pt x="218" y="94"/>
                </a:cubicBezTo>
                <a:cubicBezTo>
                  <a:pt x="218" y="95"/>
                  <a:pt x="218" y="95"/>
                  <a:pt x="219" y="95"/>
                </a:cubicBezTo>
                <a:cubicBezTo>
                  <a:pt x="235" y="95"/>
                  <a:pt x="235" y="95"/>
                  <a:pt x="235" y="95"/>
                </a:cubicBezTo>
                <a:cubicBezTo>
                  <a:pt x="236" y="95"/>
                  <a:pt x="236" y="95"/>
                  <a:pt x="236" y="94"/>
                </a:cubicBezTo>
                <a:cubicBezTo>
                  <a:pt x="236" y="51"/>
                  <a:pt x="236" y="51"/>
                  <a:pt x="236" y="51"/>
                </a:cubicBezTo>
                <a:cubicBezTo>
                  <a:pt x="262" y="51"/>
                  <a:pt x="262" y="51"/>
                  <a:pt x="262" y="51"/>
                </a:cubicBezTo>
                <a:cubicBezTo>
                  <a:pt x="262" y="78"/>
                  <a:pt x="262" y="78"/>
                  <a:pt x="262" y="78"/>
                </a:cubicBezTo>
                <a:cubicBezTo>
                  <a:pt x="262" y="91"/>
                  <a:pt x="269" y="96"/>
                  <a:pt x="283" y="96"/>
                </a:cubicBezTo>
                <a:cubicBezTo>
                  <a:pt x="290" y="96"/>
                  <a:pt x="295" y="95"/>
                  <a:pt x="296" y="94"/>
                </a:cubicBezTo>
                <a:cubicBezTo>
                  <a:pt x="298" y="94"/>
                  <a:pt x="298" y="93"/>
                  <a:pt x="298" y="92"/>
                </a:cubicBezTo>
                <a:cubicBezTo>
                  <a:pt x="298" y="92"/>
                  <a:pt x="298" y="92"/>
                  <a:pt x="298" y="92"/>
                </a:cubicBezTo>
                <a:cubicBezTo>
                  <a:pt x="296" y="84"/>
                  <a:pt x="296" y="84"/>
                  <a:pt x="296" y="84"/>
                </a:cubicBezTo>
                <a:cubicBezTo>
                  <a:pt x="296" y="83"/>
                  <a:pt x="296" y="82"/>
                  <a:pt x="295" y="82"/>
                </a:cubicBezTo>
                <a:cubicBezTo>
                  <a:pt x="295" y="82"/>
                  <a:pt x="295" y="82"/>
                  <a:pt x="294" y="83"/>
                </a:cubicBezTo>
                <a:cubicBezTo>
                  <a:pt x="294" y="83"/>
                  <a:pt x="294" y="83"/>
                  <a:pt x="294" y="83"/>
                </a:cubicBezTo>
                <a:cubicBezTo>
                  <a:pt x="293" y="83"/>
                  <a:pt x="290" y="83"/>
                  <a:pt x="288" y="83"/>
                </a:cubicBezTo>
                <a:cubicBezTo>
                  <a:pt x="282" y="83"/>
                  <a:pt x="281" y="81"/>
                  <a:pt x="281" y="77"/>
                </a:cubicBezTo>
                <a:cubicBezTo>
                  <a:pt x="281" y="51"/>
                  <a:pt x="281" y="51"/>
                  <a:pt x="281" y="51"/>
                </a:cubicBezTo>
                <a:cubicBezTo>
                  <a:pt x="309" y="51"/>
                  <a:pt x="309" y="51"/>
                  <a:pt x="309" y="51"/>
                </a:cubicBezTo>
                <a:cubicBezTo>
                  <a:pt x="309" y="88"/>
                  <a:pt x="309" y="88"/>
                  <a:pt x="309" y="88"/>
                </a:cubicBezTo>
                <a:cubicBezTo>
                  <a:pt x="309" y="92"/>
                  <a:pt x="313" y="93"/>
                  <a:pt x="319" y="95"/>
                </a:cubicBezTo>
                <a:cubicBezTo>
                  <a:pt x="324" y="96"/>
                  <a:pt x="331" y="97"/>
                  <a:pt x="336" y="97"/>
                </a:cubicBezTo>
                <a:cubicBezTo>
                  <a:pt x="342" y="97"/>
                  <a:pt x="349" y="96"/>
                  <a:pt x="354" y="92"/>
                </a:cubicBezTo>
                <a:cubicBezTo>
                  <a:pt x="361" y="96"/>
                  <a:pt x="368" y="97"/>
                  <a:pt x="375" y="97"/>
                </a:cubicBezTo>
                <a:cubicBezTo>
                  <a:pt x="389" y="97"/>
                  <a:pt x="398" y="94"/>
                  <a:pt x="398" y="80"/>
                </a:cubicBezTo>
                <a:cubicBezTo>
                  <a:pt x="398" y="39"/>
                  <a:pt x="398" y="39"/>
                  <a:pt x="398" y="39"/>
                </a:cubicBezTo>
                <a:cubicBezTo>
                  <a:pt x="398" y="39"/>
                  <a:pt x="397" y="38"/>
                  <a:pt x="396" y="38"/>
                </a:cubicBezTo>
                <a:cubicBezTo>
                  <a:pt x="380" y="38"/>
                  <a:pt x="380" y="38"/>
                  <a:pt x="380" y="38"/>
                </a:cubicBezTo>
                <a:cubicBezTo>
                  <a:pt x="380" y="38"/>
                  <a:pt x="379" y="39"/>
                  <a:pt x="379" y="39"/>
                </a:cubicBezTo>
                <a:lnTo>
                  <a:pt x="379" y="78"/>
                </a:lnTo>
                <a:close/>
                <a:moveTo>
                  <a:pt x="507" y="48"/>
                </a:moveTo>
                <a:cubicBezTo>
                  <a:pt x="507" y="39"/>
                  <a:pt x="507" y="39"/>
                  <a:pt x="507" y="39"/>
                </a:cubicBezTo>
                <a:cubicBezTo>
                  <a:pt x="507" y="37"/>
                  <a:pt x="507" y="37"/>
                  <a:pt x="505" y="37"/>
                </a:cubicBezTo>
                <a:cubicBezTo>
                  <a:pt x="503" y="37"/>
                  <a:pt x="503" y="37"/>
                  <a:pt x="503" y="37"/>
                </a:cubicBezTo>
                <a:cubicBezTo>
                  <a:pt x="496" y="37"/>
                  <a:pt x="489" y="38"/>
                  <a:pt x="484" y="39"/>
                </a:cubicBezTo>
                <a:cubicBezTo>
                  <a:pt x="477" y="40"/>
                  <a:pt x="474" y="41"/>
                  <a:pt x="474" y="45"/>
                </a:cubicBezTo>
                <a:cubicBezTo>
                  <a:pt x="474" y="94"/>
                  <a:pt x="474" y="94"/>
                  <a:pt x="474" y="94"/>
                </a:cubicBezTo>
                <a:cubicBezTo>
                  <a:pt x="474" y="95"/>
                  <a:pt x="475" y="95"/>
                  <a:pt x="475" y="95"/>
                </a:cubicBezTo>
                <a:cubicBezTo>
                  <a:pt x="491" y="95"/>
                  <a:pt x="491" y="95"/>
                  <a:pt x="491" y="95"/>
                </a:cubicBezTo>
                <a:cubicBezTo>
                  <a:pt x="492" y="95"/>
                  <a:pt x="493" y="95"/>
                  <a:pt x="493" y="94"/>
                </a:cubicBezTo>
                <a:cubicBezTo>
                  <a:pt x="493" y="51"/>
                  <a:pt x="493" y="51"/>
                  <a:pt x="493" y="51"/>
                </a:cubicBezTo>
                <a:cubicBezTo>
                  <a:pt x="494" y="51"/>
                  <a:pt x="499" y="50"/>
                  <a:pt x="505" y="50"/>
                </a:cubicBezTo>
                <a:cubicBezTo>
                  <a:pt x="507" y="50"/>
                  <a:pt x="507" y="49"/>
                  <a:pt x="507" y="48"/>
                </a:cubicBezTo>
                <a:moveTo>
                  <a:pt x="146" y="67"/>
                </a:moveTo>
                <a:cubicBezTo>
                  <a:pt x="146" y="84"/>
                  <a:pt x="149" y="97"/>
                  <a:pt x="174" y="97"/>
                </a:cubicBezTo>
                <a:cubicBezTo>
                  <a:pt x="199" y="97"/>
                  <a:pt x="202" y="84"/>
                  <a:pt x="202" y="67"/>
                </a:cubicBezTo>
                <a:cubicBezTo>
                  <a:pt x="202" y="50"/>
                  <a:pt x="199" y="37"/>
                  <a:pt x="174" y="37"/>
                </a:cubicBezTo>
                <a:cubicBezTo>
                  <a:pt x="149" y="37"/>
                  <a:pt x="146" y="50"/>
                  <a:pt x="146" y="67"/>
                </a:cubicBezTo>
                <a:moveTo>
                  <a:pt x="165" y="67"/>
                </a:moveTo>
                <a:cubicBezTo>
                  <a:pt x="165" y="54"/>
                  <a:pt x="165" y="49"/>
                  <a:pt x="174" y="49"/>
                </a:cubicBezTo>
                <a:cubicBezTo>
                  <a:pt x="183" y="49"/>
                  <a:pt x="183" y="54"/>
                  <a:pt x="183" y="67"/>
                </a:cubicBezTo>
                <a:cubicBezTo>
                  <a:pt x="183" y="79"/>
                  <a:pt x="183" y="84"/>
                  <a:pt x="174" y="84"/>
                </a:cubicBezTo>
                <a:cubicBezTo>
                  <a:pt x="165" y="84"/>
                  <a:pt x="165" y="79"/>
                  <a:pt x="165" y="67"/>
                </a:cubicBezTo>
                <a:moveTo>
                  <a:pt x="594" y="42"/>
                </a:moveTo>
                <a:cubicBezTo>
                  <a:pt x="596" y="42"/>
                  <a:pt x="596" y="42"/>
                  <a:pt x="596" y="42"/>
                </a:cubicBezTo>
                <a:cubicBezTo>
                  <a:pt x="599" y="52"/>
                  <a:pt x="599" y="52"/>
                  <a:pt x="599" y="52"/>
                </a:cubicBezTo>
                <a:cubicBezTo>
                  <a:pt x="592" y="52"/>
                  <a:pt x="592" y="52"/>
                  <a:pt x="592" y="52"/>
                </a:cubicBezTo>
                <a:lnTo>
                  <a:pt x="594" y="42"/>
                </a:lnTo>
                <a:close/>
                <a:moveTo>
                  <a:pt x="629" y="53"/>
                </a:moveTo>
                <a:cubicBezTo>
                  <a:pt x="629" y="59"/>
                  <a:pt x="629" y="59"/>
                  <a:pt x="629" y="59"/>
                </a:cubicBezTo>
                <a:cubicBezTo>
                  <a:pt x="629" y="59"/>
                  <a:pt x="627" y="59"/>
                  <a:pt x="626" y="59"/>
                </a:cubicBezTo>
                <a:cubicBezTo>
                  <a:pt x="621" y="59"/>
                  <a:pt x="618" y="58"/>
                  <a:pt x="618" y="51"/>
                </a:cubicBezTo>
                <a:cubicBezTo>
                  <a:pt x="618" y="43"/>
                  <a:pt x="621" y="42"/>
                  <a:pt x="626" y="42"/>
                </a:cubicBezTo>
                <a:cubicBezTo>
                  <a:pt x="628" y="42"/>
                  <a:pt x="631" y="42"/>
                  <a:pt x="632" y="42"/>
                </a:cubicBezTo>
                <a:cubicBezTo>
                  <a:pt x="632" y="43"/>
                  <a:pt x="633" y="43"/>
                  <a:pt x="633" y="43"/>
                </a:cubicBezTo>
                <a:cubicBezTo>
                  <a:pt x="633" y="43"/>
                  <a:pt x="633" y="43"/>
                  <a:pt x="634" y="43"/>
                </a:cubicBezTo>
                <a:cubicBezTo>
                  <a:pt x="634" y="43"/>
                  <a:pt x="634" y="42"/>
                  <a:pt x="634" y="42"/>
                </a:cubicBezTo>
                <a:cubicBezTo>
                  <a:pt x="634" y="40"/>
                  <a:pt x="634" y="40"/>
                  <a:pt x="634" y="40"/>
                </a:cubicBezTo>
                <a:cubicBezTo>
                  <a:pt x="634" y="40"/>
                  <a:pt x="634" y="40"/>
                  <a:pt x="634" y="40"/>
                </a:cubicBezTo>
                <a:cubicBezTo>
                  <a:pt x="634" y="39"/>
                  <a:pt x="634" y="39"/>
                  <a:pt x="634" y="39"/>
                </a:cubicBezTo>
                <a:cubicBezTo>
                  <a:pt x="633" y="39"/>
                  <a:pt x="630" y="38"/>
                  <a:pt x="625" y="38"/>
                </a:cubicBezTo>
                <a:cubicBezTo>
                  <a:pt x="616" y="38"/>
                  <a:pt x="612" y="41"/>
                  <a:pt x="612" y="50"/>
                </a:cubicBezTo>
                <a:cubicBezTo>
                  <a:pt x="612" y="59"/>
                  <a:pt x="615" y="63"/>
                  <a:pt x="625" y="63"/>
                </a:cubicBezTo>
                <a:cubicBezTo>
                  <a:pt x="628" y="63"/>
                  <a:pt x="631" y="63"/>
                  <a:pt x="632" y="62"/>
                </a:cubicBezTo>
                <a:cubicBezTo>
                  <a:pt x="632" y="62"/>
                  <a:pt x="632" y="62"/>
                  <a:pt x="632" y="62"/>
                </a:cubicBezTo>
                <a:cubicBezTo>
                  <a:pt x="634" y="62"/>
                  <a:pt x="634" y="61"/>
                  <a:pt x="634" y="59"/>
                </a:cubicBezTo>
                <a:cubicBezTo>
                  <a:pt x="634" y="49"/>
                  <a:pt x="634" y="49"/>
                  <a:pt x="634" y="49"/>
                </a:cubicBezTo>
                <a:cubicBezTo>
                  <a:pt x="634" y="49"/>
                  <a:pt x="634" y="49"/>
                  <a:pt x="634" y="49"/>
                </a:cubicBezTo>
                <a:cubicBezTo>
                  <a:pt x="625" y="49"/>
                  <a:pt x="625" y="49"/>
                  <a:pt x="625" y="49"/>
                </a:cubicBezTo>
                <a:cubicBezTo>
                  <a:pt x="624" y="49"/>
                  <a:pt x="624" y="49"/>
                  <a:pt x="624" y="49"/>
                </a:cubicBezTo>
                <a:cubicBezTo>
                  <a:pt x="624" y="52"/>
                  <a:pt x="624" y="52"/>
                  <a:pt x="624" y="52"/>
                </a:cubicBezTo>
                <a:cubicBezTo>
                  <a:pt x="624" y="53"/>
                  <a:pt x="625" y="53"/>
                  <a:pt x="625" y="53"/>
                </a:cubicBezTo>
                <a:lnTo>
                  <a:pt x="629" y="53"/>
                </a:lnTo>
                <a:close/>
                <a:moveTo>
                  <a:pt x="600" y="38"/>
                </a:moveTo>
                <a:cubicBezTo>
                  <a:pt x="591" y="38"/>
                  <a:pt x="591" y="38"/>
                  <a:pt x="591" y="38"/>
                </a:cubicBezTo>
                <a:cubicBezTo>
                  <a:pt x="591" y="38"/>
                  <a:pt x="590" y="38"/>
                  <a:pt x="590" y="38"/>
                </a:cubicBezTo>
                <a:cubicBezTo>
                  <a:pt x="582" y="62"/>
                  <a:pt x="582" y="62"/>
                  <a:pt x="582" y="62"/>
                </a:cubicBezTo>
                <a:cubicBezTo>
                  <a:pt x="582" y="62"/>
                  <a:pt x="582" y="62"/>
                  <a:pt x="582" y="62"/>
                </a:cubicBezTo>
                <a:cubicBezTo>
                  <a:pt x="582" y="62"/>
                  <a:pt x="582" y="63"/>
                  <a:pt x="583" y="63"/>
                </a:cubicBezTo>
                <a:cubicBezTo>
                  <a:pt x="588" y="63"/>
                  <a:pt x="588" y="63"/>
                  <a:pt x="588" y="63"/>
                </a:cubicBezTo>
                <a:cubicBezTo>
                  <a:pt x="589" y="63"/>
                  <a:pt x="589" y="62"/>
                  <a:pt x="589" y="62"/>
                </a:cubicBezTo>
                <a:cubicBezTo>
                  <a:pt x="591" y="55"/>
                  <a:pt x="591" y="55"/>
                  <a:pt x="591" y="55"/>
                </a:cubicBezTo>
                <a:cubicBezTo>
                  <a:pt x="600" y="55"/>
                  <a:pt x="600" y="55"/>
                  <a:pt x="600" y="55"/>
                </a:cubicBezTo>
                <a:cubicBezTo>
                  <a:pt x="602" y="62"/>
                  <a:pt x="602" y="62"/>
                  <a:pt x="602" y="62"/>
                </a:cubicBezTo>
                <a:cubicBezTo>
                  <a:pt x="602" y="62"/>
                  <a:pt x="602" y="63"/>
                  <a:pt x="602" y="63"/>
                </a:cubicBezTo>
                <a:cubicBezTo>
                  <a:pt x="608" y="63"/>
                  <a:pt x="608" y="63"/>
                  <a:pt x="608" y="63"/>
                </a:cubicBezTo>
                <a:cubicBezTo>
                  <a:pt x="608" y="63"/>
                  <a:pt x="608" y="62"/>
                  <a:pt x="608" y="62"/>
                </a:cubicBezTo>
                <a:cubicBezTo>
                  <a:pt x="608" y="62"/>
                  <a:pt x="608" y="62"/>
                  <a:pt x="608" y="62"/>
                </a:cubicBezTo>
                <a:cubicBezTo>
                  <a:pt x="601" y="38"/>
                  <a:pt x="601" y="38"/>
                  <a:pt x="601" y="38"/>
                </a:cubicBezTo>
                <a:cubicBezTo>
                  <a:pt x="600" y="38"/>
                  <a:pt x="600" y="38"/>
                  <a:pt x="600" y="38"/>
                </a:cubicBezTo>
                <a:moveTo>
                  <a:pt x="39" y="38"/>
                </a:moveTo>
                <a:cubicBezTo>
                  <a:pt x="39" y="55"/>
                  <a:pt x="39" y="55"/>
                  <a:pt x="39" y="55"/>
                </a:cubicBezTo>
                <a:cubicBezTo>
                  <a:pt x="39" y="67"/>
                  <a:pt x="34" y="73"/>
                  <a:pt x="23" y="73"/>
                </a:cubicBezTo>
                <a:cubicBezTo>
                  <a:pt x="15" y="73"/>
                  <a:pt x="15" y="73"/>
                  <a:pt x="15" y="73"/>
                </a:cubicBezTo>
                <a:cubicBezTo>
                  <a:pt x="12" y="96"/>
                  <a:pt x="12" y="96"/>
                  <a:pt x="12" y="96"/>
                </a:cubicBezTo>
                <a:cubicBezTo>
                  <a:pt x="24" y="96"/>
                  <a:pt x="24" y="96"/>
                  <a:pt x="24" y="96"/>
                </a:cubicBezTo>
                <a:cubicBezTo>
                  <a:pt x="45" y="96"/>
                  <a:pt x="62" y="81"/>
                  <a:pt x="62" y="57"/>
                </a:cubicBezTo>
                <a:cubicBezTo>
                  <a:pt x="62" y="38"/>
                  <a:pt x="62" y="38"/>
                  <a:pt x="62" y="38"/>
                </a:cubicBezTo>
                <a:lnTo>
                  <a:pt x="39" y="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>
              <a:solidFill>
                <a:srgbClr val="23335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6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noProof="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2976817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SAG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mipe\Desktop\dadaj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0"/>
          <a:stretch/>
        </p:blipFill>
        <p:spPr bwMode="auto">
          <a:xfrm>
            <a:off x="0" y="0"/>
            <a:ext cx="9144000" cy="47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-1" y="0"/>
            <a:ext cx="5400675" cy="5143499"/>
          </a:xfrm>
          <a:prstGeom prst="rect">
            <a:avLst/>
          </a:prstGeom>
          <a:gradFill>
            <a:gsLst>
              <a:gs pos="6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400" b="1" dirty="0" smtClean="0">
              <a:solidFill>
                <a:schemeClr val="bg1"/>
              </a:solidFill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de-DE" dirty="0" smtClean="0"/>
              <a:t>Click to edit master headline</a:t>
            </a:r>
            <a:endParaRPr lang="en-GB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89110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SAG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1"/>
          <a:stretch/>
        </p:blipFill>
        <p:spPr bwMode="auto">
          <a:xfrm>
            <a:off x="0" y="762"/>
            <a:ext cx="9144000" cy="47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 userDrawn="1"/>
        </p:nvSpPr>
        <p:spPr>
          <a:xfrm>
            <a:off x="-1" y="0"/>
            <a:ext cx="5400675" cy="5143499"/>
          </a:xfrm>
          <a:prstGeom prst="rect">
            <a:avLst/>
          </a:prstGeom>
          <a:gradFill>
            <a:gsLst>
              <a:gs pos="6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400" b="1" dirty="0" smtClean="0">
              <a:solidFill>
                <a:schemeClr val="bg1"/>
              </a:solidFill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de-DE" dirty="0" smtClean="0"/>
              <a:t>Click to edit master headline</a:t>
            </a:r>
            <a:endParaRPr lang="en-GB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7604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SAG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mipe\Desktop\fafa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0"/>
          <a:stretch/>
        </p:blipFill>
        <p:spPr bwMode="auto">
          <a:xfrm>
            <a:off x="0" y="1"/>
            <a:ext cx="9144000" cy="47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-1" y="0"/>
            <a:ext cx="5400675" cy="5143499"/>
          </a:xfrm>
          <a:prstGeom prst="rect">
            <a:avLst/>
          </a:prstGeom>
          <a:gradFill>
            <a:gsLst>
              <a:gs pos="6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400" b="1" dirty="0" smtClean="0">
              <a:solidFill>
                <a:schemeClr val="bg1"/>
              </a:solidFill>
            </a:endParaRPr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de-DE" dirty="0" smtClean="0"/>
              <a:t>Click to edit master headline</a:t>
            </a:r>
            <a:endParaRPr lang="en-GB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857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7688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11" name="Freeform 10"/>
          <p:cNvSpPr>
            <a:spLocks noEditPoints="1"/>
          </p:cNvSpPr>
          <p:nvPr userDrawn="1"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296637"/>
            <a:ext cx="2828925" cy="1197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1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0" dirty="0" smtClean="0"/>
              <a:t>Presenter Name</a:t>
            </a:r>
          </a:p>
          <a:p>
            <a:pPr lvl="0"/>
            <a:r>
              <a:rPr lang="en-US" noProof="0" dirty="0" smtClean="0"/>
              <a:t>Presenter Title</a:t>
            </a:r>
          </a:p>
          <a:p>
            <a:pPr lvl="0"/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396861" y="1569326"/>
            <a:ext cx="5220000" cy="432000"/>
          </a:xfrm>
        </p:spPr>
        <p:txBody>
          <a:bodyPr/>
          <a:lstStyle>
            <a:lvl1pPr>
              <a:lnSpc>
                <a:spcPts val="3000"/>
              </a:lnSpc>
              <a:defRPr sz="2800"/>
            </a:lvl1pPr>
          </a:lstStyle>
          <a:p>
            <a:r>
              <a:rPr lang="en-US" noProof="0" dirty="0" smtClean="0"/>
              <a:t>SAMPLE HEADLINE</a:t>
            </a:r>
            <a:endParaRPr lang="en-US" noProof="0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999121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</a:t>
            </a:r>
            <a:br>
              <a:rPr lang="en-US" noProof="0" dirty="0" smtClean="0"/>
            </a:br>
            <a:r>
              <a:rPr lang="en-US" noProof="0" dirty="0" smtClean="0"/>
              <a:t>HEADLINE here</a:t>
            </a:r>
            <a:endParaRPr lang="en-US" noProof="0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04084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luj\Documents\EVENTS\CeBIT\CeBIT_2018\SAG_CeBIT_2018_PPT-Template\SAG_CeBIT_2018_PPT_BG.jp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476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10" name="Freeform 9"/>
          <p:cNvSpPr>
            <a:spLocks noEditPoints="1"/>
          </p:cNvSpPr>
          <p:nvPr userDrawn="1"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296637"/>
            <a:ext cx="2828925" cy="1197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1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0" dirty="0" smtClean="0"/>
              <a:t>Presenter Name</a:t>
            </a:r>
          </a:p>
          <a:p>
            <a:pPr lvl="0"/>
            <a:r>
              <a:rPr lang="en-US" noProof="0" dirty="0" smtClean="0"/>
              <a:t>Presenter Title</a:t>
            </a:r>
          </a:p>
          <a:p>
            <a:pPr lvl="0"/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6861" y="1569326"/>
            <a:ext cx="5220000" cy="432000"/>
          </a:xfrm>
        </p:spPr>
        <p:txBody>
          <a:bodyPr/>
          <a:lstStyle>
            <a:lvl1pPr>
              <a:lnSpc>
                <a:spcPts val="3000"/>
              </a:lnSpc>
              <a:defRPr sz="2800"/>
            </a:lvl1pPr>
          </a:lstStyle>
          <a:p>
            <a:r>
              <a:rPr lang="en-US" noProof="0" dirty="0" smtClean="0"/>
              <a:t>SAMPLE HEADLINE</a:t>
            </a:r>
            <a:endParaRPr lang="en-US" noProof="0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999121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</a:t>
            </a:r>
            <a:br>
              <a:rPr lang="en-US" noProof="0" dirty="0" smtClean="0"/>
            </a:br>
            <a:r>
              <a:rPr lang="en-US" noProof="0" dirty="0" smtClean="0"/>
              <a:t>HEADLINE here</a:t>
            </a:r>
            <a:endParaRPr lang="en-US" noProof="0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423569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768850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422771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7688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85358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6992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541843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30113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541843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28340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corner2.jpg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914"/>
            <a:ext cx="9144000" cy="504890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75380" y="4960856"/>
            <a:ext cx="2268000" cy="923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9" y="319488"/>
            <a:ext cx="835342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3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noProof="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sp>
        <p:nvSpPr>
          <p:cNvPr id="15" name="Freeform 10"/>
          <p:cNvSpPr>
            <a:spLocks noEditPoints="1"/>
          </p:cNvSpPr>
          <p:nvPr/>
        </p:nvSpPr>
        <p:spPr bwMode="auto">
          <a:xfrm>
            <a:off x="7505027" y="4823729"/>
            <a:ext cx="1379396" cy="215970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5289" y="1131888"/>
            <a:ext cx="8353424" cy="3492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6461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34" r:id="rId2"/>
    <p:sldLayoutId id="2147483731" r:id="rId3"/>
    <p:sldLayoutId id="2147483777" r:id="rId4"/>
    <p:sldLayoutId id="2147483728" r:id="rId5"/>
    <p:sldLayoutId id="2147483721" r:id="rId6"/>
    <p:sldLayoutId id="2147483735" r:id="rId7"/>
    <p:sldLayoutId id="2147483738" r:id="rId8"/>
    <p:sldLayoutId id="2147483766" r:id="rId9"/>
    <p:sldLayoutId id="2147483775" r:id="rId10"/>
    <p:sldLayoutId id="2147483776" r:id="rId11"/>
    <p:sldLayoutId id="2147483725" r:id="rId12"/>
    <p:sldLayoutId id="2147483695" r:id="rId13"/>
    <p:sldLayoutId id="2147483694" r:id="rId14"/>
    <p:sldLayoutId id="2147483672" r:id="rId15"/>
    <p:sldLayoutId id="2147483650" r:id="rId16"/>
    <p:sldLayoutId id="2147483654" r:id="rId17"/>
    <p:sldLayoutId id="2147483682" r:id="rId18"/>
    <p:sldLayoutId id="2147483667" r:id="rId19"/>
    <p:sldLayoutId id="2147483666" r:id="rId20"/>
    <p:sldLayoutId id="2147483665" r:id="rId21"/>
    <p:sldLayoutId id="2147483655" r:id="rId22"/>
    <p:sldLayoutId id="2147483778" r:id="rId23"/>
    <p:sldLayoutId id="2147483779" r:id="rId24"/>
    <p:sldLayoutId id="2147483780" r:id="rId25"/>
  </p:sldLayoutIdLst>
  <p:hf sldNum="0" hdr="0" dt="0"/>
  <p:txStyles>
    <p:titleStyle>
      <a:lvl1pPr algn="l" defTabSz="685800" rtl="0" eaLnBrk="1" latinLnBrk="0" hangingPunct="1">
        <a:lnSpc>
          <a:spcPts val="2000"/>
        </a:lnSpc>
        <a:spcBef>
          <a:spcPct val="0"/>
        </a:spcBef>
        <a:buNone/>
        <a:defRPr sz="2200" b="1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69200" indent="-169200" algn="l" defTabSz="685800" rtl="0" eaLnBrk="1" latinLnBrk="0" hangingPunct="1">
        <a:lnSpc>
          <a:spcPct val="100000"/>
        </a:lnSpc>
        <a:spcBef>
          <a:spcPts val="432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0800" indent="-230400" algn="l" defTabSz="685800" rtl="0" eaLnBrk="1" latinLnBrk="0" hangingPunct="1">
        <a:lnSpc>
          <a:spcPct val="100000"/>
        </a:lnSpc>
        <a:spcBef>
          <a:spcPts val="384"/>
        </a:spcBef>
        <a:buClr>
          <a:schemeClr val="accent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7600" indent="-169200" algn="l" defTabSz="685800" rtl="0" eaLnBrk="1" latinLnBrk="0" hangingPunct="1">
        <a:lnSpc>
          <a:spcPct val="100000"/>
        </a:lnSpc>
        <a:spcBef>
          <a:spcPts val="336"/>
        </a:spcBef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72000" indent="-176400" algn="l" defTabSz="685800" rtl="0" eaLnBrk="1" latinLnBrk="0" hangingPunct="1">
        <a:lnSpc>
          <a:spcPct val="100000"/>
        </a:lnSpc>
        <a:spcBef>
          <a:spcPts val="288"/>
        </a:spcBef>
        <a:buClr>
          <a:schemeClr val="accent3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9200" indent="-230400" algn="l" defTabSz="685800" rtl="0" eaLnBrk="1" latinLnBrk="0" hangingPunct="1">
        <a:lnSpc>
          <a:spcPct val="100000"/>
        </a:lnSpc>
        <a:spcBef>
          <a:spcPts val="480"/>
        </a:spcBef>
        <a:buClr>
          <a:schemeClr val="bg1">
            <a:lumMod val="50000"/>
          </a:schemeClr>
        </a:buClr>
        <a:buFont typeface="Arial" panose="020B0604020202020204" pitchFamily="34" charset="0"/>
        <a:buChar char="»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a14="http://schemas.microsoft.com/office/drawing/2010/main" xmlns:p14="http://schemas.microsoft.com/office/powerpoint/2010/main" xmlns:p15="http://schemas.microsoft.com/office/powerpoint/2012/main">
        <p15:guide id="1" orient="horz" pos="2913" userDrawn="1">
          <p15:clr>
            <a:srgbClr val="F26B43"/>
          </p15:clr>
        </p15:guide>
        <p15:guide id="2" pos="249" userDrawn="1">
          <p15:clr>
            <a:srgbClr val="F26B43"/>
          </p15:clr>
        </p15:guide>
        <p15:guide id="3" pos="5511" userDrawn="1">
          <p15:clr>
            <a:srgbClr val="F26B43"/>
          </p15:clr>
        </p15:guide>
        <p15:guide id="4" orient="horz" pos="71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6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8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slideLayout" Target="../slideLayouts/slideLayout17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1" Type="http://schemas.openxmlformats.org/officeDocument/2006/relationships/customXml" Target="../../customXml/item12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10" Type="http://schemas.openxmlformats.org/officeDocument/2006/relationships/tags" Target="../tags/tag14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customXml" Target="../../customXml/item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customXml" Target="../../customXml/item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4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5.png"/><Relationship Id="rId5" Type="http://schemas.openxmlformats.org/officeDocument/2006/relationships/image" Target="../media/image34.emf"/><Relationship Id="rId4" Type="http://schemas.openxmlformats.org/officeDocument/2006/relationships/image" Target="../media/image17.png"/><Relationship Id="rId9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pamacommunity.com/downloads" TargetMode="Externa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png"/><Relationship Id="rId5" Type="http://schemas.openxmlformats.org/officeDocument/2006/relationships/image" Target="../media/image39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5.xml"/><Relationship Id="rId6" Type="http://schemas.openxmlformats.org/officeDocument/2006/relationships/image" Target="../media/image34.emf"/><Relationship Id="rId5" Type="http://schemas.openxmlformats.org/officeDocument/2006/relationships/image" Target="../media/image20.png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image" Target="../media/image46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45.png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customXml" Target="../../customXml/item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microsoft.com/office/2007/relationships/hdphoto" Target="../media/hdphoto1.wdp"/><Relationship Id="rId5" Type="http://schemas.openxmlformats.org/officeDocument/2006/relationships/tags" Target="../tags/tag25.xml"/><Relationship Id="rId10" Type="http://schemas.openxmlformats.org/officeDocument/2006/relationships/image" Target="../media/image15.png"/><Relationship Id="rId4" Type="http://schemas.openxmlformats.org/officeDocument/2006/relationships/tags" Target="../tags/tag24.xml"/><Relationship Id="rId9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Dr Matthew Johnson</a:t>
            </a:r>
          </a:p>
          <a:p>
            <a:r>
              <a:rPr lang="en-US" dirty="0" err="1" smtClean="0"/>
              <a:t>Apama</a:t>
            </a:r>
            <a:r>
              <a:rPr lang="en-US" dirty="0" smtClean="0"/>
              <a:t> R&amp;D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6861" y="1943855"/>
            <a:ext cx="5220000" cy="432000"/>
          </a:xfrm>
        </p:spPr>
        <p:txBody>
          <a:bodyPr/>
          <a:lstStyle/>
          <a:p>
            <a:r>
              <a:rPr lang="en-US" dirty="0" err="1" smtClean="0"/>
              <a:t>Apama</a:t>
            </a:r>
            <a:r>
              <a:rPr lang="en-US" dirty="0" smtClean="0"/>
              <a:t> Training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95288" y="2373650"/>
            <a:ext cx="5310000" cy="414000"/>
          </a:xfrm>
        </p:spPr>
        <p:txBody>
          <a:bodyPr/>
          <a:lstStyle/>
          <a:p>
            <a:r>
              <a:rPr lang="en-US" dirty="0" smtClean="0"/>
              <a:t>Introduction and</a:t>
            </a:r>
          </a:p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7" name="Freeform 12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smtClean="0"/>
              <a:t>What is EPL?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sz="1600" dirty="0" smtClean="0"/>
              <a:t>EPL is </a:t>
            </a:r>
            <a:r>
              <a:rPr lang="en-GB" sz="1600" dirty="0"/>
              <a:t>event driven</a:t>
            </a:r>
          </a:p>
          <a:p>
            <a:pPr lvl="1"/>
            <a:r>
              <a:rPr lang="en-GB" sz="1400" dirty="0"/>
              <a:t>Information is passed as events</a:t>
            </a:r>
          </a:p>
          <a:p>
            <a:pPr lvl="1"/>
            <a:r>
              <a:rPr lang="en-US" sz="1400" dirty="0"/>
              <a:t>Enforces loose coupling</a:t>
            </a:r>
          </a:p>
          <a:p>
            <a:pPr lvl="1"/>
            <a:r>
              <a:rPr lang="en-US" sz="1400" dirty="0"/>
              <a:t>Consequently makes adapting to changes and extending applications faster and easier</a:t>
            </a:r>
          </a:p>
          <a:p>
            <a:r>
              <a:rPr lang="en-GB" sz="1600" dirty="0"/>
              <a:t>Non-blocking</a:t>
            </a:r>
          </a:p>
          <a:p>
            <a:pPr lvl="1"/>
            <a:r>
              <a:rPr lang="en-GB" sz="1400" dirty="0"/>
              <a:t>No blocking primitives</a:t>
            </a:r>
          </a:p>
          <a:p>
            <a:pPr lvl="1"/>
            <a:r>
              <a:rPr lang="en-GB" sz="1400" dirty="0"/>
              <a:t>Waiting for a future event involves setting up a listener and then yielding</a:t>
            </a:r>
          </a:p>
          <a:p>
            <a:pPr lvl="1"/>
            <a:r>
              <a:rPr lang="en-GB" sz="1400" dirty="0"/>
              <a:t>Always lively</a:t>
            </a:r>
          </a:p>
          <a:p>
            <a:r>
              <a:rPr lang="en-GB" sz="1600" dirty="0"/>
              <a:t>Listeners </a:t>
            </a:r>
            <a:r>
              <a:rPr lang="en-GB" sz="1600" dirty="0" smtClean="0"/>
              <a:t>are </a:t>
            </a:r>
            <a:r>
              <a:rPr lang="en-GB" sz="1600" dirty="0"/>
              <a:t>very dynamic</a:t>
            </a:r>
          </a:p>
          <a:p>
            <a:pPr lvl="1"/>
            <a:r>
              <a:rPr lang="en-GB" sz="1400" dirty="0" smtClean="0"/>
              <a:t>Typically created </a:t>
            </a:r>
            <a:r>
              <a:rPr lang="en-GB" sz="1400" dirty="0"/>
              <a:t>and destroyed </a:t>
            </a:r>
            <a:r>
              <a:rPr lang="en-GB" sz="1400" dirty="0" smtClean="0"/>
              <a:t>thousands </a:t>
            </a:r>
            <a:r>
              <a:rPr lang="en-GB" sz="1400" dirty="0"/>
              <a:t>of times per </a:t>
            </a:r>
            <a:r>
              <a:rPr lang="en-GB" sz="1400" dirty="0" smtClean="0"/>
              <a:t>second</a:t>
            </a:r>
          </a:p>
          <a:p>
            <a:r>
              <a:rPr lang="en-GB" sz="1600" dirty="0" smtClean="0"/>
              <a:t>Actor based</a:t>
            </a:r>
          </a:p>
          <a:p>
            <a:pPr lvl="1"/>
            <a:r>
              <a:rPr lang="en-GB" sz="1400" dirty="0" smtClean="0"/>
              <a:t>“monitors” are the unit of encapsulation</a:t>
            </a:r>
          </a:p>
          <a:p>
            <a:pPr lvl="1"/>
            <a:r>
              <a:rPr lang="en-GB" sz="1400" dirty="0" smtClean="0"/>
              <a:t>Also very dynamic</a:t>
            </a:r>
            <a:endParaRPr lang="en-GB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78877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err="1" smtClean="0"/>
              <a:t>Apama</a:t>
            </a:r>
            <a:r>
              <a:rPr lang="en-GB" dirty="0" smtClean="0"/>
              <a:t> </a:t>
            </a:r>
            <a:r>
              <a:rPr lang="en-GB" dirty="0" err="1" smtClean="0"/>
              <a:t>Devops</a:t>
            </a:r>
            <a:r>
              <a:rPr lang="en-GB" dirty="0" smtClean="0"/>
              <a:t> Tooling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1"/>
          </p:nvPr>
        </p:nvSpPr>
        <p:spPr>
          <a:xfrm>
            <a:off x="395288" y="1433292"/>
            <a:ext cx="4104713" cy="2725959"/>
          </a:xfrm>
        </p:spPr>
        <p:txBody>
          <a:bodyPr/>
          <a:lstStyle/>
          <a:p>
            <a:r>
              <a:rPr lang="en-US" dirty="0" smtClean="0"/>
              <a:t>Create projects in Software AG Designer</a:t>
            </a:r>
          </a:p>
          <a:p>
            <a:r>
              <a:rPr lang="en-US" dirty="0" smtClean="0"/>
              <a:t>Build project source from source control with automatable command-line tools</a:t>
            </a:r>
          </a:p>
          <a:p>
            <a:r>
              <a:rPr lang="en-US" dirty="0" smtClean="0"/>
              <a:t>Automated testing tools</a:t>
            </a:r>
          </a:p>
          <a:p>
            <a:r>
              <a:rPr lang="en-US" dirty="0" smtClean="0"/>
              <a:t>Entire CI / CD pipeline automatable within Docker</a:t>
            </a:r>
          </a:p>
          <a:p>
            <a:r>
              <a:rPr lang="en-US" dirty="0" smtClean="0"/>
              <a:t>Require automated tests to pass before publishing images / deploying</a:t>
            </a:r>
          </a:p>
          <a:p>
            <a:r>
              <a:rPr lang="en-US" dirty="0" err="1" smtClean="0"/>
              <a:t>Parameterizable</a:t>
            </a:r>
            <a:r>
              <a:rPr lang="en-US" dirty="0" smtClean="0"/>
              <a:t> for dev / test / prod deployments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CI / CD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GB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5"/>
          </p:nvPr>
        </p:nvSpPr>
        <p:spPr>
          <a:xfrm>
            <a:off x="4644001" y="1433292"/>
            <a:ext cx="4104713" cy="2725959"/>
          </a:xfrm>
        </p:spPr>
        <p:txBody>
          <a:bodyPr/>
          <a:lstStyle/>
          <a:p>
            <a:r>
              <a:rPr lang="en-US" dirty="0" smtClean="0"/>
              <a:t>Ships with open-source testing framework </a:t>
            </a:r>
            <a:r>
              <a:rPr lang="en-US" dirty="0" err="1" smtClean="0"/>
              <a:t>PySys</a:t>
            </a:r>
            <a:r>
              <a:rPr lang="en-US" dirty="0" smtClean="0"/>
              <a:t> and </a:t>
            </a:r>
            <a:r>
              <a:rPr lang="en-US" dirty="0" err="1" smtClean="0"/>
              <a:t>Apama</a:t>
            </a:r>
            <a:r>
              <a:rPr lang="en-US" dirty="0" smtClean="0"/>
              <a:t>-specific extensions</a:t>
            </a:r>
          </a:p>
          <a:p>
            <a:pPr lvl="1"/>
            <a:r>
              <a:rPr lang="en-US" dirty="0" smtClean="0"/>
              <a:t>Generic python-based system/integration testing framework</a:t>
            </a:r>
          </a:p>
          <a:p>
            <a:pPr lvl="1"/>
            <a:r>
              <a:rPr lang="en-US" dirty="0" smtClean="0"/>
              <a:t>Easy to use and full power of python</a:t>
            </a:r>
          </a:p>
          <a:p>
            <a:pPr lvl="1"/>
            <a:r>
              <a:rPr lang="en-US" dirty="0" smtClean="0"/>
              <a:t>Extensible</a:t>
            </a:r>
          </a:p>
          <a:p>
            <a:pPr lvl="1"/>
            <a:r>
              <a:rPr lang="en-US" dirty="0" smtClean="0"/>
              <a:t>Automatable</a:t>
            </a:r>
          </a:p>
          <a:p>
            <a:r>
              <a:rPr lang="en-US" dirty="0" smtClean="0"/>
              <a:t>Unit test frameworks for EPL and connectivity plug-ins</a:t>
            </a: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AutoShape 16"/>
          <p:cNvSpPr txBox="1">
            <a:spLocks/>
          </p:cNvSpPr>
          <p:nvPr/>
        </p:nvSpPr>
        <p:spPr bwMode="gray">
          <a:xfrm>
            <a:off x="395289" y="4159251"/>
            <a:ext cx="2160000" cy="574674"/>
          </a:xfrm>
          <a:prstGeom prst="homePlate">
            <a:avLst>
              <a:gd name="adj" fmla="val 35010"/>
            </a:avLst>
          </a:prstGeom>
          <a:solidFill>
            <a:schemeClr val="accent4"/>
          </a:solidFill>
          <a:ln>
            <a:noFill/>
          </a:ln>
        </p:spPr>
        <p:txBody>
          <a:bodyPr vert="horz" lIns="107988" tIns="0" rIns="0" bIns="0" rtlCol="0" anchor="ctr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b="0" kern="1200">
                <a:solidFill>
                  <a:schemeClr val="tx2"/>
                </a:solidFill>
                <a:latin typeface="+mn-lt"/>
                <a:ea typeface="Open Sans Semibold" panose="020B0706030804020204" pitchFamily="34" charset="0"/>
                <a:cs typeface="Segoe UI" panose="020B0502040204020203" pitchFamily="34" charset="0"/>
              </a:defRPr>
            </a:lvl1pPr>
            <a:lvl2pPr marL="18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36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54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72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90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08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26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44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Develop</a:t>
            </a:r>
          </a:p>
        </p:txBody>
      </p:sp>
      <p:sp>
        <p:nvSpPr>
          <p:cNvPr id="14" name="AutoShape 36"/>
          <p:cNvSpPr txBox="1">
            <a:spLocks/>
          </p:cNvSpPr>
          <p:nvPr/>
        </p:nvSpPr>
        <p:spPr bwMode="gray">
          <a:xfrm>
            <a:off x="4532466" y="4159251"/>
            <a:ext cx="2160000" cy="574674"/>
          </a:xfrm>
          <a:prstGeom prst="chevron">
            <a:avLst>
              <a:gd name="adj" fmla="val 35010"/>
            </a:avLst>
          </a:prstGeom>
          <a:solidFill>
            <a:schemeClr val="accent1"/>
          </a:solidFill>
          <a:ln>
            <a:noFill/>
          </a:ln>
        </p:spPr>
        <p:txBody>
          <a:bodyPr vert="horz" lIns="107988" tIns="0" rIns="0" bIns="0" rtlCol="0" anchor="ctr">
            <a:noAutofit/>
          </a:bodyPr>
          <a:lstStyle>
            <a:defPPr>
              <a:defRPr lang="de-DE"/>
            </a:defPPr>
            <a:lvl1pPr indent="0" algn="ctr">
              <a:lnSpc>
                <a:spcPct val="100000"/>
              </a:lnSpc>
              <a:spcBef>
                <a:spcPts val="600"/>
              </a:spcBef>
              <a:buFontTx/>
              <a:buNone/>
              <a:defRPr sz="1600" b="1">
                <a:solidFill>
                  <a:schemeClr val="bg1"/>
                </a:solidFill>
                <a:ea typeface="Open Sans Semibold" panose="020B0706030804020204" pitchFamily="34" charset="0"/>
                <a:cs typeface="Segoe UI Semibold" panose="020B0702040204020203" pitchFamily="34" charset="0"/>
              </a:defRPr>
            </a:lvl1pPr>
            <a:lvl2pPr marL="180000" indent="-180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cs typeface="Segoe UI" panose="020B0502040204020203" pitchFamily="34" charset="0"/>
              </a:defRPr>
            </a:lvl2pPr>
            <a:lvl3pPr marL="36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cs typeface="Segoe UI" panose="020B0502040204020203" pitchFamily="34" charset="0"/>
              </a:defRPr>
            </a:lvl3pPr>
            <a:lvl4pPr marL="54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4pPr>
            <a:lvl5pPr marL="72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5pPr>
            <a:lvl6pPr marL="90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6pPr>
            <a:lvl7pPr marL="108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7pPr>
            <a:lvl8pPr marL="126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8pPr>
            <a:lvl9pPr marL="144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9pPr>
          </a:lstStyle>
          <a:p>
            <a:pPr defTabSz="685664"/>
            <a:r>
              <a:rPr lang="en-US" dirty="0" smtClean="0">
                <a:solidFill>
                  <a:prstClr val="white"/>
                </a:solidFill>
              </a:rPr>
              <a:t>Package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AutoShape 36"/>
          <p:cNvSpPr txBox="1">
            <a:spLocks/>
          </p:cNvSpPr>
          <p:nvPr/>
        </p:nvSpPr>
        <p:spPr bwMode="gray">
          <a:xfrm>
            <a:off x="6588713" y="4159251"/>
            <a:ext cx="2160000" cy="574674"/>
          </a:xfrm>
          <a:prstGeom prst="chevron">
            <a:avLst>
              <a:gd name="adj" fmla="val 3501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lIns="107988" tIns="0" rIns="0" bIns="0" rtlCol="0" anchor="ctr">
            <a:noAutofit/>
          </a:bodyPr>
          <a:lstStyle>
            <a:defPPr>
              <a:defRPr lang="de-DE"/>
            </a:defPPr>
            <a:lvl1pPr indent="0" algn="ctr">
              <a:lnSpc>
                <a:spcPct val="100000"/>
              </a:lnSpc>
              <a:spcBef>
                <a:spcPts val="600"/>
              </a:spcBef>
              <a:buFontTx/>
              <a:buNone/>
              <a:defRPr sz="1600" b="1">
                <a:solidFill>
                  <a:schemeClr val="bg1"/>
                </a:solidFill>
                <a:ea typeface="Open Sans Semibold" panose="020B0706030804020204" pitchFamily="34" charset="0"/>
                <a:cs typeface="Segoe UI Semibold" panose="020B0702040204020203" pitchFamily="34" charset="0"/>
              </a:defRPr>
            </a:lvl1pPr>
            <a:lvl2pPr marL="180000" indent="-180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cs typeface="Segoe UI" panose="020B0502040204020203" pitchFamily="34" charset="0"/>
              </a:defRPr>
            </a:lvl2pPr>
            <a:lvl3pPr marL="36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cs typeface="Segoe UI" panose="020B0502040204020203" pitchFamily="34" charset="0"/>
              </a:defRPr>
            </a:lvl3pPr>
            <a:lvl4pPr marL="54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4pPr>
            <a:lvl5pPr marL="72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5pPr>
            <a:lvl6pPr marL="90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6pPr>
            <a:lvl7pPr marL="108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7pPr>
            <a:lvl8pPr marL="126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8pPr>
            <a:lvl9pPr marL="144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9pPr>
          </a:lstStyle>
          <a:p>
            <a:pPr defTabSz="685664"/>
            <a:r>
              <a:rPr lang="en-US" dirty="0" smtClean="0">
                <a:solidFill>
                  <a:prstClr val="white"/>
                </a:solidFill>
              </a:rPr>
              <a:t>Deploy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AutoShape 36"/>
          <p:cNvSpPr txBox="1">
            <a:spLocks/>
          </p:cNvSpPr>
          <p:nvPr/>
        </p:nvSpPr>
        <p:spPr bwMode="gray">
          <a:xfrm>
            <a:off x="2460394" y="4159251"/>
            <a:ext cx="2160000" cy="574674"/>
          </a:xfrm>
          <a:prstGeom prst="chevron">
            <a:avLst>
              <a:gd name="adj" fmla="val 35010"/>
            </a:avLst>
          </a:prstGeom>
          <a:solidFill>
            <a:schemeClr val="tx2"/>
          </a:solidFill>
          <a:ln>
            <a:noFill/>
          </a:ln>
        </p:spPr>
        <p:txBody>
          <a:bodyPr vert="horz" lIns="107988" tIns="0" rIns="0" bIns="0" rtlCol="0" anchor="ctr">
            <a:noAutofit/>
          </a:bodyPr>
          <a:lstStyle>
            <a:defPPr>
              <a:defRPr lang="de-DE"/>
            </a:defPPr>
            <a:lvl1pPr indent="0" algn="ctr">
              <a:lnSpc>
                <a:spcPct val="100000"/>
              </a:lnSpc>
              <a:spcBef>
                <a:spcPts val="600"/>
              </a:spcBef>
              <a:buFontTx/>
              <a:buNone/>
              <a:defRPr sz="1600" b="1">
                <a:solidFill>
                  <a:schemeClr val="bg1"/>
                </a:solidFill>
                <a:ea typeface="Open Sans Semibold" panose="020B0706030804020204" pitchFamily="34" charset="0"/>
                <a:cs typeface="Segoe UI Semibold" panose="020B0702040204020203" pitchFamily="34" charset="0"/>
              </a:defRPr>
            </a:lvl1pPr>
            <a:lvl2pPr marL="180000" indent="-180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cs typeface="Segoe UI" panose="020B0502040204020203" pitchFamily="34" charset="0"/>
              </a:defRPr>
            </a:lvl2pPr>
            <a:lvl3pPr marL="36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cs typeface="Segoe UI" panose="020B0502040204020203" pitchFamily="34" charset="0"/>
              </a:defRPr>
            </a:lvl3pPr>
            <a:lvl4pPr marL="54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4pPr>
            <a:lvl5pPr marL="72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5pPr>
            <a:lvl6pPr marL="90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6pPr>
            <a:lvl7pPr marL="108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7pPr>
            <a:lvl8pPr marL="126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8pPr>
            <a:lvl9pPr marL="144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9pPr>
          </a:lstStyle>
          <a:p>
            <a:pPr defTabSz="685664"/>
            <a:r>
              <a:rPr lang="en-US" dirty="0" smtClean="0">
                <a:solidFill>
                  <a:prstClr val="white"/>
                </a:solidFill>
              </a:rPr>
              <a:t>Test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86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182"/>
          <a:stretch/>
        </p:blipFill>
        <p:spPr>
          <a:xfrm>
            <a:off x="0" y="-6220"/>
            <a:ext cx="9144000" cy="4779833"/>
          </a:xfrm>
          <a:prstGeom prst="rect">
            <a:avLst/>
          </a:prstGeom>
        </p:spPr>
      </p:pic>
      <p:sp>
        <p:nvSpPr>
          <p:cNvPr id="7" name="Rectangle 10"/>
          <p:cNvSpPr/>
          <p:nvPr/>
        </p:nvSpPr>
        <p:spPr>
          <a:xfrm>
            <a:off x="0" y="0"/>
            <a:ext cx="6730482" cy="4773613"/>
          </a:xfrm>
          <a:prstGeom prst="rect">
            <a:avLst/>
          </a:prstGeom>
          <a:gradFill flip="none" rotWithShape="1">
            <a:gsLst>
              <a:gs pos="48000">
                <a:schemeClr val="bg1">
                  <a:alpha val="9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Worked Exercises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32657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Architecture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6" name="Gruppieren 5"/>
          <p:cNvGrpSpPr>
            <a:grpSpLocks/>
          </p:cNvGrpSpPr>
          <p:nvPr/>
        </p:nvGrpSpPr>
        <p:grpSpPr>
          <a:xfrm>
            <a:off x="3442143" y="2435091"/>
            <a:ext cx="1800000" cy="590400"/>
            <a:chOff x="2541596" y="1726338"/>
            <a:chExt cx="1066800" cy="350520"/>
          </a:xfrm>
        </p:grpSpPr>
        <p:grpSp>
          <p:nvGrpSpPr>
            <p:cNvPr id="7" name="Gruppieren 279"/>
            <p:cNvGrpSpPr/>
            <p:nvPr/>
          </p:nvGrpSpPr>
          <p:grpSpPr>
            <a:xfrm>
              <a:off x="2541596" y="1726338"/>
              <a:ext cx="1066800" cy="350520"/>
              <a:chOff x="2202656" y="152400"/>
              <a:chExt cx="1066800" cy="350520"/>
            </a:xfrm>
          </p:grpSpPr>
          <p:sp>
            <p:nvSpPr>
              <p:cNvPr id="11" name="Rechteck 77"/>
              <p:cNvSpPr/>
              <p:nvPr/>
            </p:nvSpPr>
            <p:spPr>
              <a:xfrm>
                <a:off x="2202656" y="152400"/>
                <a:ext cx="1066800" cy="350044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" name="Rechteck 78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" name="Rechteck 79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8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2586238" y="1806594"/>
              <a:ext cx="177484" cy="177334"/>
            </a:xfrm>
            <a:prstGeom prst="rect">
              <a:avLst/>
            </a:prstGeom>
            <a:noFill/>
            <a:extLst/>
          </p:spPr>
        </p:pic>
        <p:sp>
          <p:nvSpPr>
            <p:cNvPr id="9" name="Rechteck 88"/>
            <p:cNvSpPr/>
            <p:nvPr/>
          </p:nvSpPr>
          <p:spPr>
            <a:xfrm>
              <a:off x="2815492" y="1736598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" name="Rechteck 89"/>
            <p:cNvSpPr/>
            <p:nvPr/>
          </p:nvSpPr>
          <p:spPr>
            <a:xfrm>
              <a:off x="2819302" y="1748028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1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Messaging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11" kern="0" dirty="0" smtClean="0">
                  <a:solidFill>
                    <a:srgbClr val="006F97">
                      <a:lumMod val="25000"/>
                    </a:srgbClr>
                  </a:solidFill>
                  <a:latin typeface="Arial" panose="020B0604020202020204"/>
                  <a:cs typeface="Arial" pitchFamily="34" charset="0"/>
                </a:rPr>
                <a:t>Connection</a:t>
              </a:r>
              <a:endParaRPr kumimoji="0" lang="en-US" sz="101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21" name="Gruppieren 4"/>
          <p:cNvGrpSpPr>
            <a:grpSpLocks/>
          </p:cNvGrpSpPr>
          <p:nvPr/>
        </p:nvGrpSpPr>
        <p:grpSpPr>
          <a:xfrm>
            <a:off x="570861" y="1391409"/>
            <a:ext cx="1800000" cy="590400"/>
            <a:chOff x="2536821" y="1254547"/>
            <a:chExt cx="1066800" cy="350520"/>
          </a:xfrm>
        </p:grpSpPr>
        <p:grpSp>
          <p:nvGrpSpPr>
            <p:cNvPr id="22" name="Gruppieren 216"/>
            <p:cNvGrpSpPr/>
            <p:nvPr/>
          </p:nvGrpSpPr>
          <p:grpSpPr>
            <a:xfrm>
              <a:off x="2536821" y="1254547"/>
              <a:ext cx="1066800" cy="350520"/>
              <a:chOff x="2202656" y="152400"/>
              <a:chExt cx="1066800" cy="350520"/>
            </a:xfrm>
          </p:grpSpPr>
          <p:sp>
            <p:nvSpPr>
              <p:cNvPr id="26" name="Rechteck 105"/>
              <p:cNvSpPr/>
              <p:nvPr/>
            </p:nvSpPr>
            <p:spPr>
              <a:xfrm>
                <a:off x="2202656" y="152400"/>
                <a:ext cx="1066800" cy="350044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7" name="Rechteck 106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8" name="Rechteck 107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23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2582949" y="1335802"/>
              <a:ext cx="177485" cy="177485"/>
            </a:xfrm>
            <a:prstGeom prst="rect">
              <a:avLst/>
            </a:prstGeom>
            <a:noFill/>
            <a:extLst/>
          </p:spPr>
        </p:pic>
        <p:sp>
          <p:nvSpPr>
            <p:cNvPr id="24" name="Rechteck 125"/>
            <p:cNvSpPr/>
            <p:nvPr/>
          </p:nvSpPr>
          <p:spPr>
            <a:xfrm>
              <a:off x="2812203" y="1265881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5" name="Rechteck 126"/>
            <p:cNvSpPr/>
            <p:nvPr/>
          </p:nvSpPr>
          <p:spPr>
            <a:xfrm>
              <a:off x="2816013" y="1277311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1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Robot Sensor Simulator</a:t>
              </a:r>
              <a:endParaRPr kumimoji="0" lang="en-US" sz="101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29" name="Gruppieren 4"/>
          <p:cNvGrpSpPr>
            <a:grpSpLocks/>
          </p:cNvGrpSpPr>
          <p:nvPr/>
        </p:nvGrpSpPr>
        <p:grpSpPr>
          <a:xfrm>
            <a:off x="6313426" y="1391409"/>
            <a:ext cx="1800000" cy="590400"/>
            <a:chOff x="2530096" y="1251349"/>
            <a:chExt cx="1066800" cy="350520"/>
          </a:xfrm>
        </p:grpSpPr>
        <p:grpSp>
          <p:nvGrpSpPr>
            <p:cNvPr id="30" name="Gruppieren 249"/>
            <p:cNvGrpSpPr/>
            <p:nvPr/>
          </p:nvGrpSpPr>
          <p:grpSpPr>
            <a:xfrm>
              <a:off x="2530096" y="1251349"/>
              <a:ext cx="1066800" cy="350520"/>
              <a:chOff x="2202656" y="152400"/>
              <a:chExt cx="1066800" cy="350520"/>
            </a:xfrm>
          </p:grpSpPr>
          <p:sp>
            <p:nvSpPr>
              <p:cNvPr id="34" name="Rechteck 101"/>
              <p:cNvSpPr/>
              <p:nvPr/>
            </p:nvSpPr>
            <p:spPr>
              <a:xfrm>
                <a:off x="2202656" y="152400"/>
                <a:ext cx="1066800" cy="350043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5" name="Rechteck 102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6" name="Rechteck 103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31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2576437" y="1333866"/>
              <a:ext cx="177485" cy="177485"/>
            </a:xfrm>
            <a:prstGeom prst="rect">
              <a:avLst/>
            </a:prstGeom>
            <a:noFill/>
            <a:extLst/>
          </p:spPr>
        </p:pic>
        <p:sp>
          <p:nvSpPr>
            <p:cNvPr id="32" name="Rechteck 105"/>
            <p:cNvSpPr/>
            <p:nvPr/>
          </p:nvSpPr>
          <p:spPr>
            <a:xfrm>
              <a:off x="2805691" y="1263945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3" name="Rechteck 106"/>
            <p:cNvSpPr/>
            <p:nvPr/>
          </p:nvSpPr>
          <p:spPr>
            <a:xfrm>
              <a:off x="2809501" y="1275375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1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Management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11" kern="0" dirty="0" smtClean="0">
                  <a:solidFill>
                    <a:srgbClr val="006F97">
                      <a:lumMod val="25000"/>
                    </a:srgbClr>
                  </a:solidFill>
                  <a:latin typeface="Arial" panose="020B0604020202020204"/>
                  <a:cs typeface="Arial" pitchFamily="34" charset="0"/>
                </a:rPr>
                <a:t>Dashboard</a:t>
              </a:r>
              <a:endParaRPr kumimoji="0" lang="en-US" sz="101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>
          <a:xfrm>
            <a:off x="6313426" y="3463943"/>
            <a:ext cx="1800000" cy="590400"/>
            <a:chOff x="6153255" y="1429251"/>
            <a:chExt cx="1567129" cy="514914"/>
          </a:xfrm>
        </p:grpSpPr>
        <p:sp>
          <p:nvSpPr>
            <p:cNvPr id="45" name="Rechteck 85"/>
            <p:cNvSpPr/>
            <p:nvPr/>
          </p:nvSpPr>
          <p:spPr>
            <a:xfrm>
              <a:off x="6153255" y="1429251"/>
              <a:ext cx="1567129" cy="514216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6" name="Rechteck 86"/>
            <p:cNvSpPr/>
            <p:nvPr/>
          </p:nvSpPr>
          <p:spPr>
            <a:xfrm>
              <a:off x="6552034" y="1453738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7" name="Rechteck 87"/>
            <p:cNvSpPr/>
            <p:nvPr/>
          </p:nvSpPr>
          <p:spPr>
            <a:xfrm>
              <a:off x="6561129" y="1451639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48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6220832" y="1547015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49" name="Rechteck 117"/>
            <p:cNvSpPr/>
            <p:nvPr/>
          </p:nvSpPr>
          <p:spPr>
            <a:xfrm>
              <a:off x="6557606" y="14443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0" name="Rechteck 118"/>
            <p:cNvSpPr/>
            <p:nvPr/>
          </p:nvSpPr>
          <p:spPr>
            <a:xfrm>
              <a:off x="6563203" y="1461092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1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r>
                <a:rPr kumimoji="0" lang="en-US" sz="101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 Analytics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0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>
          <a:xfrm>
            <a:off x="570861" y="3463943"/>
            <a:ext cx="1800000" cy="590400"/>
            <a:chOff x="6153255" y="1429251"/>
            <a:chExt cx="1567129" cy="514914"/>
          </a:xfrm>
        </p:grpSpPr>
        <p:sp>
          <p:nvSpPr>
            <p:cNvPr id="52" name="Rechteck 85"/>
            <p:cNvSpPr/>
            <p:nvPr/>
          </p:nvSpPr>
          <p:spPr>
            <a:xfrm>
              <a:off x="6153255" y="1429251"/>
              <a:ext cx="1567129" cy="514216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3" name="Rechteck 86"/>
            <p:cNvSpPr/>
            <p:nvPr/>
          </p:nvSpPr>
          <p:spPr>
            <a:xfrm>
              <a:off x="6552034" y="1453738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4" name="Rechteck 87"/>
            <p:cNvSpPr/>
            <p:nvPr/>
          </p:nvSpPr>
          <p:spPr>
            <a:xfrm>
              <a:off x="6561129" y="1451639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55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6220832" y="1547015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56" name="Rechteck 117"/>
            <p:cNvSpPr/>
            <p:nvPr/>
          </p:nvSpPr>
          <p:spPr>
            <a:xfrm>
              <a:off x="6557606" y="14443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7" name="Rechteck 118"/>
            <p:cNvSpPr/>
            <p:nvPr/>
          </p:nvSpPr>
          <p:spPr>
            <a:xfrm>
              <a:off x="6563203" y="1461092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1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r>
                <a:rPr kumimoji="0" lang="en-US" sz="101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 Analytics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0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58" name="Group 57"/>
          <p:cNvGrpSpPr>
            <a:grpSpLocks/>
          </p:cNvGrpSpPr>
          <p:nvPr/>
        </p:nvGrpSpPr>
        <p:grpSpPr>
          <a:xfrm>
            <a:off x="3438968" y="3463943"/>
            <a:ext cx="1800000" cy="590400"/>
            <a:chOff x="6153255" y="1429251"/>
            <a:chExt cx="1567129" cy="514914"/>
          </a:xfrm>
        </p:grpSpPr>
        <p:sp>
          <p:nvSpPr>
            <p:cNvPr id="59" name="Rechteck 85"/>
            <p:cNvSpPr/>
            <p:nvPr/>
          </p:nvSpPr>
          <p:spPr>
            <a:xfrm>
              <a:off x="6153255" y="1429251"/>
              <a:ext cx="1567129" cy="514216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0" name="Rechteck 86"/>
            <p:cNvSpPr/>
            <p:nvPr/>
          </p:nvSpPr>
          <p:spPr>
            <a:xfrm>
              <a:off x="6552034" y="1453738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1" name="Rechteck 87"/>
            <p:cNvSpPr/>
            <p:nvPr/>
          </p:nvSpPr>
          <p:spPr>
            <a:xfrm>
              <a:off x="6561129" y="1451639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62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6220832" y="1547015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63" name="Rechteck 117"/>
            <p:cNvSpPr/>
            <p:nvPr/>
          </p:nvSpPr>
          <p:spPr>
            <a:xfrm>
              <a:off x="6557606" y="14443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4" name="Rechteck 118"/>
            <p:cNvSpPr/>
            <p:nvPr/>
          </p:nvSpPr>
          <p:spPr>
            <a:xfrm>
              <a:off x="6563203" y="1461092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1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r>
                <a:rPr kumimoji="0" lang="en-US" sz="101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 Analytics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0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66" name="Elbow Connector 65"/>
          <p:cNvCxnSpPr>
            <a:stCxn id="27" idx="3"/>
            <a:endCxn id="11" idx="1"/>
          </p:cNvCxnSpPr>
          <p:nvPr/>
        </p:nvCxnSpPr>
        <p:spPr>
          <a:xfrm>
            <a:off x="2362827" y="1696236"/>
            <a:ext cx="1079316" cy="1033654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11" idx="3"/>
          </p:cNvCxnSpPr>
          <p:nvPr/>
        </p:nvCxnSpPr>
        <p:spPr>
          <a:xfrm flipV="1">
            <a:off x="5242143" y="1679871"/>
            <a:ext cx="1071283" cy="1050019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9" idx="2"/>
            <a:endCxn id="57" idx="0"/>
          </p:cNvCxnSpPr>
          <p:nvPr/>
        </p:nvCxnSpPr>
        <p:spPr>
          <a:xfrm rot="5400000">
            <a:off x="2885439" y="1825891"/>
            <a:ext cx="483350" cy="2865773"/>
          </a:xfrm>
          <a:prstGeom prst="bentConnector3">
            <a:avLst>
              <a:gd name="adj1" fmla="val 48029"/>
            </a:avLst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4" idx="0"/>
            <a:endCxn id="9" idx="2"/>
          </p:cNvCxnSpPr>
          <p:nvPr/>
        </p:nvCxnSpPr>
        <p:spPr>
          <a:xfrm rot="16200000" flipV="1">
            <a:off x="4319492" y="3257610"/>
            <a:ext cx="483350" cy="2334"/>
          </a:xfrm>
          <a:prstGeom prst="bentConnector3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49" idx="0"/>
            <a:endCxn id="9" idx="2"/>
          </p:cNvCxnSpPr>
          <p:nvPr/>
        </p:nvCxnSpPr>
        <p:spPr>
          <a:xfrm rot="16200000" flipV="1">
            <a:off x="5764740" y="1812363"/>
            <a:ext cx="464097" cy="2873576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3194380" y="3115805"/>
            <a:ext cx="2295525" cy="1285875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50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and Connecting to DES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4145609" cy="3492499"/>
          </a:xfrm>
        </p:spPr>
        <p:txBody>
          <a:bodyPr/>
          <a:lstStyle/>
          <a:p>
            <a:r>
              <a:rPr lang="en-US" sz="1600" dirty="0" smtClean="0"/>
              <a:t>Open Project from Filesystem</a:t>
            </a:r>
          </a:p>
          <a:p>
            <a:r>
              <a:rPr lang="en-US" sz="1600" dirty="0" smtClean="0"/>
              <a:t>The project has been pre-configured with the connection to 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/>
              <a:t>Copy </a:t>
            </a:r>
            <a:r>
              <a:rPr lang="en-US" sz="1600" dirty="0" err="1" smtClean="0"/>
              <a:t>TypeRepository</a:t>
            </a:r>
            <a:r>
              <a:rPr lang="en-US" sz="1600" dirty="0" smtClean="0"/>
              <a:t> from inside the project to: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C:/SoftwareAG/common/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DigitalEventServices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TypeRepository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600" dirty="0" smtClean="0"/>
              <a:t>You need to import the specific types you want to use. You can get this dialogue by opening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/connectivity/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DigitalEventServices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EventTypeList.apamades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r>
              <a:rPr lang="en-US" sz="1600" b="1" dirty="0" smtClean="0"/>
              <a:t>Save the page </a:t>
            </a:r>
            <a:r>
              <a:rPr lang="en-US" sz="1600" dirty="0" smtClean="0"/>
              <a:t>once you’ve added the types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90"/>
          <a:stretch/>
        </p:blipFill>
        <p:spPr bwMode="auto">
          <a:xfrm>
            <a:off x="4758192" y="1151489"/>
            <a:ext cx="4006364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 smtClean="0">
                <a:solidFill>
                  <a:prstClr val="white"/>
                </a:solidFill>
              </a:rPr>
              <a:t>CLASS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3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1131888"/>
            <a:ext cx="3224211" cy="3492499"/>
          </a:xfrm>
        </p:spPr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This is the main type of event we’ll start looking at in the training</a:t>
            </a:r>
            <a:br>
              <a:rPr lang="en-US" dirty="0" smtClean="0">
                <a:cs typeface="Courier New" panose="02070309020205020404" pitchFamily="49" charset="0"/>
              </a:rPr>
            </a:b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It has fields of primitive types</a:t>
            </a:r>
            <a:br>
              <a:rPr lang="en-US" dirty="0" smtClean="0">
                <a:cs typeface="Courier New" panose="02070309020205020404" pitchFamily="49" charset="0"/>
              </a:rPr>
            </a:b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It has a constant for sending and receiving events of this type</a:t>
            </a:r>
            <a:br>
              <a:rPr lang="en-US" dirty="0" smtClean="0">
                <a:cs typeface="Courier New" panose="02070309020205020404" pitchFamily="49" charset="0"/>
              </a:rPr>
            </a:b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Events can also have actions to provide utility code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>
                <a:solidFill>
                  <a:prstClr val="white"/>
                </a:solidFill>
              </a:rPr>
              <a:t>CLASS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942" y="1160145"/>
            <a:ext cx="524827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453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Apama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1131888"/>
            <a:ext cx="4032250" cy="3492499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monitors/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obotMonitor.mon</a:t>
            </a:r>
            <a:r>
              <a:rPr lang="en-US" dirty="0" smtClean="0"/>
              <a:t> is a basic </a:t>
            </a:r>
            <a:r>
              <a:rPr lang="en-US" dirty="0" err="1" smtClean="0"/>
              <a:t>Apama</a:t>
            </a:r>
            <a:r>
              <a:rPr lang="en-US" dirty="0" smtClean="0"/>
              <a:t> monitor.</a:t>
            </a:r>
            <a:br>
              <a:rPr lang="en-US" dirty="0" smtClean="0"/>
            </a:br>
            <a:r>
              <a:rPr lang="en-US" sz="1400" dirty="0" smtClean="0"/>
              <a:t> 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The basic component of an </a:t>
            </a:r>
            <a:r>
              <a:rPr lang="en-US" dirty="0" err="1" smtClean="0">
                <a:cs typeface="Courier New" panose="02070309020205020404" pitchFamily="49" charset="0"/>
              </a:rPr>
              <a:t>Apama</a:t>
            </a:r>
            <a:r>
              <a:rPr lang="en-US" dirty="0" smtClean="0">
                <a:cs typeface="Courier New" panose="02070309020205020404" pitchFamily="49" charset="0"/>
              </a:rPr>
              <a:t> program is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monitor</a:t>
            </a:r>
            <a:r>
              <a:rPr lang="en-US" dirty="0" smtClean="0">
                <a:cs typeface="Courier New" panose="02070309020205020404" pitchFamily="49" charset="0"/>
              </a:rPr>
              <a:t>. It has an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onload</a:t>
            </a:r>
            <a:r>
              <a:rPr lang="en-US" dirty="0" smtClean="0">
                <a:cs typeface="Courier New" panose="02070309020205020404" pitchFamily="49" charset="0"/>
              </a:rPr>
              <a:t> action which is run at startup.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1400" dirty="0" smtClean="0">
                <a:cs typeface="Courier New" panose="02070309020205020404" pitchFamily="49" charset="0"/>
              </a:rPr>
              <a:t> 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This subscribes to a DES channel, signals that it’s ready to receive events and then logs to tell us so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1400" dirty="0" smtClean="0">
                <a:cs typeface="Courier New" panose="02070309020205020404" pitchFamily="49" charset="0"/>
              </a:rPr>
              <a:t> 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There’s a space for us to insert code to actually do something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 descr="C:\Users\matj\Pictures\sampl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185862"/>
            <a:ext cx="4724925" cy="292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>
                <a:solidFill>
                  <a:prstClr val="white"/>
                </a:solidFill>
              </a:rPr>
              <a:t>CLASS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#1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8350605" cy="349249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cs typeface="Courier New" panose="02070309020205020404" pitchFamily="49" charset="0"/>
              </a:rPr>
              <a:t>Send a one-off test Alert from your application (substitute your name):</a:t>
            </a:r>
          </a:p>
          <a:p>
            <a:pPr marL="230400" lvl="1" indent="0">
              <a:buNone/>
            </a:pP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Alert(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“Matt”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“Test alert”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Alert.CHANNEL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Now Run your code as an </a:t>
            </a:r>
            <a:r>
              <a:rPr lang="en-US" dirty="0" err="1" smtClean="0">
                <a:cs typeface="Courier New" panose="02070309020205020404" pitchFamily="49" charset="0"/>
              </a:rPr>
              <a:t>Apama</a:t>
            </a:r>
            <a:r>
              <a:rPr lang="en-US" dirty="0" smtClean="0">
                <a:cs typeface="Courier New" panose="02070309020205020404" pitchFamily="49" charset="0"/>
              </a:rPr>
              <a:t> Application. The console should show the </a:t>
            </a:r>
            <a:r>
              <a:rPr lang="en-US" dirty="0" err="1" smtClean="0">
                <a:cs typeface="Courier New" panose="02070309020205020404" pitchFamily="49" charset="0"/>
              </a:rPr>
              <a:t>Apama</a:t>
            </a:r>
            <a:r>
              <a:rPr lang="en-US" dirty="0" smtClean="0">
                <a:cs typeface="Courier New" panose="02070309020205020404" pitchFamily="49" charset="0"/>
              </a:rPr>
              <a:t> log output and your alert should show on my dashboard.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Stop it when you’re done so we can make more changes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cs typeface="Courier New" panose="02070309020205020404" pitchFamily="49" charset="0"/>
              </a:rPr>
              <a:t>Receive sensor events and alert the temperature: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all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TemperatureReading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(id=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sensor=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Alert(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“Matt”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“Temperature for sensor 1 is 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+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tr.temperature.toString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Alert.CHANNEL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>
                <a:solidFill>
                  <a:prstClr val="white"/>
                </a:solidFill>
              </a:rPr>
              <a:t>CLASS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35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#2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8350605" cy="3492499"/>
          </a:xfrm>
        </p:spPr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>
                <a:cs typeface="Courier New" panose="02070309020205020404" pitchFamily="49" charset="0"/>
              </a:rPr>
              <a:t>Alert for any sensor above a threshold: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TemperatureReading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(temperature &gt;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40.0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Alert(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“Matt”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“Temperature for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robot ” </a:t>
            </a:r>
            <a:b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tr.id.toString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 is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tr.temperature.toString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Alert.CHANNEL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dirty="0" smtClean="0">
                <a:cs typeface="Courier New" panose="02070309020205020404" pitchFamily="49" charset="0"/>
              </a:rPr>
              <a:t>Look for multiple related events in series: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all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TemperatureReading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(id=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sensor=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 &gt;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40.0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tr1</a:t>
            </a:r>
            <a:b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TemperatureReading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(id=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sensor=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temperature &gt; 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40.0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tr2</a:t>
            </a:r>
            <a:b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within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Alert(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“Matt”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“Temperature for both sensors above threshold”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Alert.CHANNEL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>
                <a:solidFill>
                  <a:prstClr val="white"/>
                </a:solidFill>
              </a:rPr>
              <a:t>CLASS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45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#3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8350605" cy="3492499"/>
          </a:xfrm>
        </p:spPr>
        <p:txBody>
          <a:bodyPr/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 smtClean="0">
                <a:cs typeface="Courier New" panose="02070309020205020404" pitchFamily="49" charset="0"/>
              </a:rPr>
              <a:t>Aggregate temperature and warn on aggregate threshold: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/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TemperatureReading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within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tr.id,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tr.sensor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tr.temperature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&gt;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40.0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TemperatureReading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(tr.id,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tr.sensor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mean(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tr.temperature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Alert(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“Matt”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“Average temperature for 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mr.id.toString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()+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 is 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mr.temperature.toString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Alert.CHANNEL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>
                <a:solidFill>
                  <a:prstClr val="white"/>
                </a:solidFill>
              </a:rPr>
              <a:t>CLASS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06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de-DE" smtClean="0"/>
              <a:t>Outline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grpSp>
        <p:nvGrpSpPr>
          <p:cNvPr id="21" name="Group 20"/>
          <p:cNvGrpSpPr>
            <a:grpSpLocks/>
          </p:cNvGrpSpPr>
          <p:nvPr/>
        </p:nvGrpSpPr>
        <p:grpSpPr>
          <a:xfrm>
            <a:off x="395288" y="1131889"/>
            <a:ext cx="10441779" cy="1912307"/>
            <a:chOff x="395288" y="1131889"/>
            <a:chExt cx="8353425" cy="1529846"/>
          </a:xfrm>
        </p:grpSpPr>
        <p:sp>
          <p:nvSpPr>
            <p:cNvPr id="6" name="Rectangle 5"/>
            <p:cNvSpPr/>
            <p:nvPr>
              <p:custDataLst>
                <p:tags r:id="rId6"/>
              </p:custDataLst>
            </p:nvPr>
          </p:nvSpPr>
          <p:spPr>
            <a:xfrm>
              <a:off x="881541" y="1131889"/>
              <a:ext cx="7290960" cy="32277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36000" rIns="468000" bIns="36000" rtlCol="0" anchor="t" anchorCtr="0">
              <a:spAutoFit/>
            </a:bodyPr>
            <a:lstStyle/>
            <a:p>
              <a:r>
                <a:rPr lang="en-GB" sz="1625" dirty="0" err="1" smtClean="0">
                  <a:solidFill>
                    <a:schemeClr val="tx1"/>
                  </a:solidFill>
                </a:rPr>
                <a:t>Apama</a:t>
              </a:r>
              <a:r>
                <a:rPr lang="en-GB" sz="1625" dirty="0" smtClean="0">
                  <a:solidFill>
                    <a:schemeClr val="tx1"/>
                  </a:solidFill>
                </a:rPr>
                <a:t> Introduction</a:t>
              </a:r>
              <a:endParaRPr lang="en-GB" sz="1625" dirty="0">
                <a:solidFill>
                  <a:schemeClr val="tx1"/>
                </a:solidFill>
              </a:endParaRPr>
            </a:p>
          </p:txBody>
        </p:sp>
        <p:sp>
          <p:nvSpPr>
            <p:cNvPr id="7" name="Round Diagonal Corner Rectangle 6"/>
            <p:cNvSpPr/>
            <p:nvPr>
              <p:custDataLst>
                <p:tags r:id="rId7"/>
              </p:custDataLst>
            </p:nvPr>
          </p:nvSpPr>
          <p:spPr>
            <a:xfrm>
              <a:off x="466308" y="1131889"/>
              <a:ext cx="270000" cy="270000"/>
            </a:xfrm>
            <a:prstGeom prst="round2DiagRect">
              <a:avLst/>
            </a:prstGeom>
            <a:solidFill>
              <a:schemeClr val="accent1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3600" rIns="0" bIns="3600" anchor="ctr">
              <a:noAutofit/>
            </a:bodyPr>
            <a:lstStyle/>
            <a:p>
              <a:pPr algn="ctr"/>
              <a:r>
                <a:rPr lang="en-GB" sz="1625" b="1" smtClean="0">
                  <a:solidFill>
                    <a:schemeClr val="bg1"/>
                  </a:solidFill>
                </a:rPr>
                <a:t>1.</a:t>
              </a:r>
              <a:endParaRPr lang="en-GB" sz="1625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>
              <p:custDataLst>
                <p:tags r:id="rId8"/>
              </p:custDataLst>
            </p:nvPr>
          </p:nvSpPr>
          <p:spPr>
            <a:xfrm>
              <a:off x="881541" y="1534247"/>
              <a:ext cx="7290960" cy="32277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36000" rIns="468000" bIns="36000" rtlCol="0" anchor="t" anchorCtr="0">
              <a:spAutoFit/>
            </a:bodyPr>
            <a:lstStyle/>
            <a:p>
              <a:r>
                <a:rPr lang="en-GB" sz="1625" dirty="0" smtClean="0">
                  <a:solidFill>
                    <a:schemeClr val="tx1"/>
                  </a:solidFill>
                </a:rPr>
                <a:t>Worked Exercises</a:t>
              </a:r>
              <a:endParaRPr lang="en-GB" sz="1625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 Diagonal Corner Rectangle 9"/>
            <p:cNvSpPr/>
            <p:nvPr>
              <p:custDataLst>
                <p:tags r:id="rId9"/>
              </p:custDataLst>
            </p:nvPr>
          </p:nvSpPr>
          <p:spPr>
            <a:xfrm>
              <a:off x="466308" y="1534247"/>
              <a:ext cx="270000" cy="270000"/>
            </a:xfrm>
            <a:prstGeom prst="round2DiagRect">
              <a:avLst/>
            </a:prstGeom>
            <a:solidFill>
              <a:schemeClr val="accent1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3600" rIns="0" bIns="3600" anchor="ctr">
              <a:noAutofit/>
            </a:bodyPr>
            <a:lstStyle/>
            <a:p>
              <a:pPr algn="ctr"/>
              <a:r>
                <a:rPr lang="en-GB" sz="1625" b="1" smtClean="0">
                  <a:solidFill>
                    <a:schemeClr val="bg1"/>
                  </a:solidFill>
                </a:rPr>
                <a:t>2.</a:t>
              </a:r>
              <a:endParaRPr lang="en-GB" sz="1625" b="1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outlineMarker"/>
            <p:cNvCxnSpPr/>
            <p:nvPr>
              <p:custDataLst>
                <p:tags r:id="rId10"/>
              </p:custDataLst>
            </p:nvPr>
          </p:nvCxnSpPr>
          <p:spPr>
            <a:xfrm>
              <a:off x="395288" y="1476647"/>
              <a:ext cx="8353425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>
              <p:custDataLst>
                <p:tags r:id="rId11"/>
              </p:custDataLst>
            </p:nvPr>
          </p:nvSpPr>
          <p:spPr>
            <a:xfrm>
              <a:off x="881541" y="1936605"/>
              <a:ext cx="7290960" cy="32277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36000" rIns="468000" bIns="36000" rtlCol="0" anchor="t" anchorCtr="0">
              <a:spAutoFit/>
            </a:bodyPr>
            <a:lstStyle/>
            <a:p>
              <a:r>
                <a:rPr lang="en-GB" sz="1625" dirty="0" err="1" smtClean="0">
                  <a:solidFill>
                    <a:schemeClr val="tx1"/>
                  </a:solidFill>
                </a:rPr>
                <a:t>Apama</a:t>
              </a:r>
              <a:r>
                <a:rPr lang="en-GB" sz="1625" dirty="0" smtClean="0">
                  <a:solidFill>
                    <a:schemeClr val="tx1"/>
                  </a:solidFill>
                </a:rPr>
                <a:t> in the Cloud</a:t>
              </a:r>
              <a:endParaRPr lang="en-GB" sz="1625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 Diagonal Corner Rectangle 13"/>
            <p:cNvSpPr/>
            <p:nvPr>
              <p:custDataLst>
                <p:tags r:id="rId12"/>
              </p:custDataLst>
            </p:nvPr>
          </p:nvSpPr>
          <p:spPr>
            <a:xfrm>
              <a:off x="466308" y="1936605"/>
              <a:ext cx="270000" cy="270000"/>
            </a:xfrm>
            <a:prstGeom prst="round2DiagRect">
              <a:avLst/>
            </a:prstGeom>
            <a:solidFill>
              <a:schemeClr val="accent1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3600" rIns="0" bIns="3600" anchor="ctr">
              <a:noAutofit/>
            </a:bodyPr>
            <a:lstStyle/>
            <a:p>
              <a:pPr algn="ctr"/>
              <a:r>
                <a:rPr lang="en-GB" sz="1625" b="1" smtClean="0">
                  <a:solidFill>
                    <a:schemeClr val="bg1"/>
                  </a:solidFill>
                </a:rPr>
                <a:t>3.</a:t>
              </a:r>
              <a:endParaRPr lang="en-GB" sz="1625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outlineMarker"/>
            <p:cNvCxnSpPr/>
            <p:nvPr>
              <p:custDataLst>
                <p:tags r:id="rId13"/>
              </p:custDataLst>
            </p:nvPr>
          </p:nvCxnSpPr>
          <p:spPr>
            <a:xfrm>
              <a:off x="395288" y="1879005"/>
              <a:ext cx="8353425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>
              <p:custDataLst>
                <p:tags r:id="rId14"/>
              </p:custDataLst>
            </p:nvPr>
          </p:nvSpPr>
          <p:spPr>
            <a:xfrm>
              <a:off x="881541" y="2338963"/>
              <a:ext cx="7290960" cy="32277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36000" rIns="468000" bIns="36000" rtlCol="0" anchor="t" anchorCtr="0">
              <a:spAutoFit/>
            </a:bodyPr>
            <a:lstStyle/>
            <a:p>
              <a:r>
                <a:rPr lang="en-GB" sz="1625" smtClean="0">
                  <a:solidFill>
                    <a:schemeClr val="tx1"/>
                  </a:solidFill>
                </a:rPr>
                <a:t>Apama Integration</a:t>
              </a:r>
              <a:endParaRPr lang="en-GB" sz="1625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 Diagonal Corner Rectangle 17"/>
            <p:cNvSpPr/>
            <p:nvPr>
              <p:custDataLst>
                <p:tags r:id="rId15"/>
              </p:custDataLst>
            </p:nvPr>
          </p:nvSpPr>
          <p:spPr>
            <a:xfrm>
              <a:off x="466308" y="2338963"/>
              <a:ext cx="270000" cy="270000"/>
            </a:xfrm>
            <a:prstGeom prst="round2DiagRect">
              <a:avLst/>
            </a:prstGeom>
            <a:solidFill>
              <a:schemeClr val="accent1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3600" rIns="0" bIns="3600" anchor="ctr">
              <a:noAutofit/>
            </a:bodyPr>
            <a:lstStyle/>
            <a:p>
              <a:pPr algn="ctr"/>
              <a:r>
                <a:rPr lang="en-GB" sz="1625" b="1" smtClean="0">
                  <a:solidFill>
                    <a:schemeClr val="bg1"/>
                  </a:solidFill>
                </a:rPr>
                <a:t>4.</a:t>
              </a:r>
              <a:endParaRPr lang="en-GB" sz="1625" b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outlineMarker"/>
            <p:cNvCxnSpPr/>
            <p:nvPr>
              <p:custDataLst>
                <p:tags r:id="rId16"/>
              </p:custDataLst>
            </p:nvPr>
          </p:nvCxnSpPr>
          <p:spPr>
            <a:xfrm>
              <a:off x="395288" y="2281363"/>
              <a:ext cx="8353425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Diagonal liegende Ecken des Rechtecks abrunden 6"/>
          <p:cNvSpPr/>
          <p:nvPr>
            <p:custDataLst>
              <p:tags r:id="rId5"/>
            </p:custDataLst>
          </p:nvPr>
        </p:nvSpPr>
        <p:spPr>
          <a:xfrm>
            <a:off x="7270522" y="5119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rgbClr val="98989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all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Draft</a:t>
            </a: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35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#4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Temp varies more than +/- 1 degree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Two temperature sensors </a:t>
            </a:r>
            <a:r>
              <a:rPr lang="en-US" dirty="0"/>
              <a:t>on one robot </a:t>
            </a:r>
            <a:r>
              <a:rPr lang="en-US" dirty="0" smtClean="0"/>
              <a:t>more than 5 degrees difference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Show count of how many robots exist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Robot </a:t>
            </a:r>
            <a:r>
              <a:rPr lang="en-US" dirty="0" smtClean="0"/>
              <a:t>exists but isn’t sending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Robot is reporting explicit errors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Temperature spikes outside historic range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Temperature updates less than every 2s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Show min/max/mean values for each sensor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Get list of all robots with their state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temperature sensor is stuck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11"/>
            </a:pPr>
            <a:r>
              <a:rPr lang="en-US" dirty="0" smtClean="0"/>
              <a:t>A robot only sends values for one sensor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dirty="0" smtClean="0"/>
              <a:t>Temperature sensor is on average increasing over time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dirty="0" smtClean="0"/>
              <a:t>Robot with temperature outside the range of the other robots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dirty="0" smtClean="0"/>
              <a:t>Anything else interesting you might be able to calculate or monitor for – I want to see your ideas!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i="1" dirty="0" smtClean="0"/>
              <a:t>(Now it’s your turn)</a:t>
            </a:r>
            <a:endParaRPr lang="en-US" i="1" dirty="0"/>
          </a:p>
        </p:txBody>
      </p:sp>
      <p:sp>
        <p:nvSpPr>
          <p:cNvPr id="11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 smtClean="0">
                <a:solidFill>
                  <a:prstClr val="white"/>
                </a:solidFill>
              </a:rPr>
              <a:t>Group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55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Apama</a:t>
            </a:r>
            <a:r>
              <a:rPr lang="en-US" dirty="0" smtClean="0"/>
              <a:t> in the Cloud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159897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an </a:t>
            </a:r>
            <a:r>
              <a:rPr lang="en-US" dirty="0" err="1" smtClean="0"/>
              <a:t>apama</a:t>
            </a:r>
            <a:r>
              <a:rPr lang="en-US" dirty="0" smtClean="0"/>
              <a:t> application in the cloud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1131888"/>
            <a:ext cx="8363700" cy="3492499"/>
          </a:xfrm>
        </p:spPr>
        <p:txBody>
          <a:bodyPr/>
          <a:lstStyle/>
          <a:p>
            <a:r>
              <a:rPr lang="en-US" dirty="0" smtClean="0"/>
              <a:t>Right click on the project and select </a:t>
            </a:r>
            <a:r>
              <a:rPr lang="en-US" dirty="0" err="1" smtClean="0"/>
              <a:t>Apama</a:t>
            </a:r>
            <a:r>
              <a:rPr lang="en-US" dirty="0" smtClean="0"/>
              <a:t> -&gt; Add Docker Support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Open a command window and browse to the project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Setup connection to the Docker server: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DOCKER_HOST=hydra.apama.com:2375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Build the project as an image (replace with your username):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-t username/client </a:t>
            </a:r>
            <a:r>
              <a:rPr lang="en-US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client_project</a:t>
            </a:r>
            <a:endParaRPr lang="en-US" b="1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Run it in the cloud: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--</a:t>
            </a:r>
            <a:r>
              <a:rPr lang="en-US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--name username -d username/client</a:t>
            </a:r>
          </a:p>
          <a:p>
            <a:r>
              <a:rPr lang="en-US" dirty="0">
                <a:cs typeface="Courier New" panose="02070309020205020404" pitchFamily="49" charset="0"/>
              </a:rPr>
              <a:t>Check the </a:t>
            </a:r>
            <a:r>
              <a:rPr lang="en-US" dirty="0" smtClean="0">
                <a:cs typeface="Courier New" panose="02070309020205020404" pitchFamily="49" charset="0"/>
              </a:rPr>
              <a:t>logs, then stop and delete it: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logs -f username</a:t>
            </a:r>
            <a:b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 username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>
                <a:solidFill>
                  <a:prstClr val="white"/>
                </a:solidFill>
              </a:rPr>
              <a:t>CLASS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79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Apama</a:t>
            </a:r>
            <a:r>
              <a:rPr lang="en-US" dirty="0" smtClean="0"/>
              <a:t> Integration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374519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points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5091111" cy="3492499"/>
          </a:xfrm>
        </p:spPr>
        <p:txBody>
          <a:bodyPr/>
          <a:lstStyle/>
          <a:p>
            <a:r>
              <a:rPr lang="en-US" sz="1400" dirty="0" smtClean="0">
                <a:cs typeface="Courier New" panose="02070309020205020404" pitchFamily="49" charset="0"/>
              </a:rPr>
              <a:t>In-process adapters</a:t>
            </a:r>
          </a:p>
          <a:p>
            <a:pPr lvl="1"/>
            <a:r>
              <a:rPr lang="en-US" sz="1200" b="1" dirty="0" smtClean="0">
                <a:cs typeface="Courier New" panose="02070309020205020404" pitchFamily="49" charset="0"/>
              </a:rPr>
              <a:t>Extensible in C++, Java</a:t>
            </a:r>
            <a:endParaRPr lang="en-US" sz="1200" b="1" dirty="0">
              <a:cs typeface="Courier New" panose="02070309020205020404" pitchFamily="49" charset="0"/>
            </a:endParaRPr>
          </a:p>
          <a:p>
            <a:pPr lvl="1"/>
            <a:r>
              <a:rPr lang="en-US" sz="1200" dirty="0" smtClean="0">
                <a:cs typeface="Courier New" panose="02070309020205020404" pitchFamily="49" charset="0"/>
              </a:rPr>
              <a:t>Standard, interchangeable mapping rules and content decoders</a:t>
            </a:r>
          </a:p>
          <a:p>
            <a:pPr lvl="1"/>
            <a:r>
              <a:rPr lang="en-US" sz="1200" dirty="0" smtClean="0">
                <a:cs typeface="Courier New" panose="02070309020205020404" pitchFamily="49" charset="0"/>
              </a:rPr>
              <a:t>Existing adapters for MQTT, Kafka, UM message busses, HTTP REST client / server, </a:t>
            </a:r>
            <a:r>
              <a:rPr lang="en-US" sz="1200" dirty="0" err="1" smtClean="0">
                <a:cs typeface="Courier New" panose="02070309020205020404" pitchFamily="49" charset="0"/>
              </a:rPr>
              <a:t>Cumulocity</a:t>
            </a:r>
            <a:endParaRPr lang="en-US" sz="1200" dirty="0" smtClean="0">
              <a:cs typeface="Courier New" panose="02070309020205020404" pitchFamily="49" charset="0"/>
            </a:endParaRPr>
          </a:p>
          <a:p>
            <a:pPr lvl="1"/>
            <a:r>
              <a:rPr lang="en-US" sz="1200" dirty="0" smtClean="0">
                <a:cs typeface="Courier New" panose="02070309020205020404" pitchFamily="49" charset="0"/>
              </a:rPr>
              <a:t>Existing codecs for JSON, mapping rules. Community-provided codecs for other formats.</a:t>
            </a:r>
          </a:p>
          <a:p>
            <a:pPr lvl="1"/>
            <a:r>
              <a:rPr lang="en-US" sz="1200" dirty="0">
                <a:cs typeface="Courier New" panose="02070309020205020404" pitchFamily="49" charset="0"/>
              </a:rPr>
              <a:t>JMS framework (Not using standard mapping rules</a:t>
            </a:r>
            <a:r>
              <a:rPr lang="en-US" sz="1200" dirty="0" smtClean="0"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smtClean="0">
                <a:cs typeface="Courier New" panose="02070309020205020404" pitchFamily="49" charset="0"/>
              </a:rPr>
              <a:t>EPL Extensions</a:t>
            </a:r>
          </a:p>
          <a:p>
            <a:pPr lvl="1"/>
            <a:r>
              <a:rPr lang="en-US" sz="1200" b="1" dirty="0" smtClean="0">
                <a:cs typeface="Courier New" panose="02070309020205020404" pitchFamily="49" charset="0"/>
              </a:rPr>
              <a:t>Extensible in C++, Java and Python</a:t>
            </a:r>
          </a:p>
          <a:p>
            <a:pPr lvl="1"/>
            <a:r>
              <a:rPr lang="en-US" sz="1200" dirty="0" smtClean="0">
                <a:cs typeface="Courier New" panose="02070309020205020404" pitchFamily="49" charset="0"/>
              </a:rPr>
              <a:t>Existing plug-ins for R, </a:t>
            </a:r>
            <a:r>
              <a:rPr lang="en-US" sz="1200" dirty="0" err="1" smtClean="0">
                <a:cs typeface="Courier New" panose="02070309020205020404" pitchFamily="49" charset="0"/>
              </a:rPr>
              <a:t>Matlab</a:t>
            </a:r>
            <a:r>
              <a:rPr lang="en-US" sz="1200" dirty="0" smtClean="0">
                <a:cs typeface="Courier New" panose="02070309020205020404" pitchFamily="49" charset="0"/>
              </a:rPr>
              <a:t>, Terracotta, </a:t>
            </a:r>
            <a:r>
              <a:rPr lang="en-US" sz="1200" dirty="0" err="1" smtClean="0">
                <a:cs typeface="Courier New" panose="02070309020205020404" pitchFamily="49" charset="0"/>
              </a:rPr>
              <a:t>Zementis</a:t>
            </a:r>
            <a:r>
              <a:rPr lang="en-US" sz="1200" dirty="0" smtClean="0"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cs typeface="Courier New" panose="02070309020205020404" pitchFamily="49" charset="0"/>
              </a:rPr>
              <a:t>Quantlib</a:t>
            </a:r>
            <a:r>
              <a:rPr lang="en-US" sz="1200" dirty="0" smtClean="0">
                <a:cs typeface="Courier New" panose="02070309020205020404" pitchFamily="49" charset="0"/>
              </a:rPr>
              <a:t> (GCS)</a:t>
            </a:r>
          </a:p>
          <a:p>
            <a:r>
              <a:rPr lang="en-US" sz="1400" dirty="0">
                <a:cs typeface="Courier New" panose="02070309020205020404" pitchFamily="49" charset="0"/>
              </a:rPr>
              <a:t>Legacy external IAF-based adapters </a:t>
            </a:r>
          </a:p>
          <a:p>
            <a:pPr lvl="1"/>
            <a:r>
              <a:rPr lang="en-US" sz="1200" b="1" dirty="0">
                <a:cs typeface="Courier New" panose="02070309020205020404" pitchFamily="49" charset="0"/>
              </a:rPr>
              <a:t>Extensible in C, Java</a:t>
            </a:r>
          </a:p>
          <a:p>
            <a:pPr lvl="1"/>
            <a:r>
              <a:rPr lang="en-US" sz="1200" dirty="0">
                <a:cs typeface="Courier New" panose="02070309020205020404" pitchFamily="49" charset="0"/>
              </a:rPr>
              <a:t>Existing adapters for Capital Markets, Databases, </a:t>
            </a:r>
            <a:r>
              <a:rPr lang="en-US" sz="1200" dirty="0" err="1" smtClean="0">
                <a:cs typeface="Courier New" panose="02070309020205020404" pitchFamily="49" charset="0"/>
              </a:rPr>
              <a:t>WebServices</a:t>
            </a:r>
            <a:endParaRPr lang="en-US" sz="1400" dirty="0" smtClean="0">
              <a:cs typeface="Courier New" panose="02070309020205020404" pitchFamily="49" charset="0"/>
            </a:endParaRPr>
          </a:p>
          <a:p>
            <a:r>
              <a:rPr lang="en-US" sz="1400" dirty="0" smtClean="0">
                <a:cs typeface="Courier New" panose="02070309020205020404" pitchFamily="49" charset="0"/>
              </a:rPr>
              <a:t>Client APIs in </a:t>
            </a:r>
            <a:r>
              <a:rPr lang="en-US" sz="1400" b="1" dirty="0" smtClean="0">
                <a:cs typeface="Courier New" panose="02070309020205020404" pitchFamily="49" charset="0"/>
              </a:rPr>
              <a:t>Java, C++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009087" y="1751915"/>
            <a:ext cx="1567129" cy="514914"/>
            <a:chOff x="6992941" y="3769469"/>
            <a:chExt cx="1567129" cy="514914"/>
          </a:xfrm>
        </p:grpSpPr>
        <p:sp>
          <p:nvSpPr>
            <p:cNvPr id="20" name="Rechteck 109"/>
            <p:cNvSpPr/>
            <p:nvPr/>
          </p:nvSpPr>
          <p:spPr>
            <a:xfrm>
              <a:off x="6992941" y="3769469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1" name="Rechteck 110"/>
            <p:cNvSpPr/>
            <p:nvPr/>
          </p:nvSpPr>
          <p:spPr>
            <a:xfrm>
              <a:off x="7391720" y="3793956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2" name="Rechteck 111"/>
            <p:cNvSpPr/>
            <p:nvPr/>
          </p:nvSpPr>
          <p:spPr>
            <a:xfrm>
              <a:off x="7400815" y="3791857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23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7055146" y="3890406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24" name="Rechteck 131"/>
            <p:cNvSpPr/>
            <p:nvPr/>
          </p:nvSpPr>
          <p:spPr>
            <a:xfrm>
              <a:off x="7391920" y="3787692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5" name="Rechteck 132"/>
            <p:cNvSpPr/>
            <p:nvPr/>
          </p:nvSpPr>
          <p:spPr>
            <a:xfrm>
              <a:off x="7397517" y="3804483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81" kern="0" dirty="0" smtClean="0">
                  <a:solidFill>
                    <a:srgbClr val="006F97">
                      <a:lumMod val="25000"/>
                    </a:srgbClr>
                  </a:solidFill>
                  <a:latin typeface="Arial" panose="020B0604020202020204"/>
                  <a:cs typeface="Arial" pitchFamily="34" charset="0"/>
                </a:rPr>
                <a:t>IAF</a:t>
              </a:r>
              <a:endParaRPr kumimoji="0" lang="de-DE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sp>
        <p:nvSpPr>
          <p:cNvPr id="27" name="Rechteck 85"/>
          <p:cNvSpPr/>
          <p:nvPr/>
        </p:nvSpPr>
        <p:spPr>
          <a:xfrm>
            <a:off x="6009087" y="2752123"/>
            <a:ext cx="1567129" cy="1625567"/>
          </a:xfrm>
          <a:prstGeom prst="rect">
            <a:avLst/>
          </a:prstGeom>
          <a:solidFill>
            <a:srgbClr val="0899CC"/>
          </a:solidFill>
          <a:ln w="635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938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8" name="Rechteck 86"/>
          <p:cNvSpPr/>
          <p:nvPr/>
        </p:nvSpPr>
        <p:spPr>
          <a:xfrm>
            <a:off x="6403103" y="2767084"/>
            <a:ext cx="1161355" cy="1601079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938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9" name="Rechteck 87"/>
          <p:cNvSpPr/>
          <p:nvPr/>
        </p:nvSpPr>
        <p:spPr>
          <a:xfrm>
            <a:off x="6416961" y="2774510"/>
            <a:ext cx="1141765" cy="1603179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938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0" name="Picture 164" descr="C:\Users\luj\Dropbox\SAG WORK\SAG WORK\SAG_PPT\Graphics Library_PPT\icons\icon35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076664" y="2869887"/>
            <a:ext cx="260725" cy="260726"/>
          </a:xfrm>
          <a:prstGeom prst="rect">
            <a:avLst/>
          </a:prstGeom>
          <a:noFill/>
          <a:extLst/>
        </p:spPr>
      </p:pic>
      <p:sp>
        <p:nvSpPr>
          <p:cNvPr id="31" name="Rechteck 117"/>
          <p:cNvSpPr/>
          <p:nvPr/>
        </p:nvSpPr>
        <p:spPr>
          <a:xfrm>
            <a:off x="6413438" y="2767173"/>
            <a:ext cx="1141765" cy="492526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81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Rechteck 118"/>
          <p:cNvSpPr/>
          <p:nvPr/>
        </p:nvSpPr>
        <p:spPr>
          <a:xfrm>
            <a:off x="6419035" y="2783964"/>
            <a:ext cx="1136169" cy="470139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txBody>
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Apama</a:t>
            </a:r>
            <a:endParaRPr kumimoji="0" lang="en-US" sz="881" b="0" i="0" u="none" strike="noStrike" kern="0" cap="none" spc="0" normalizeH="0" baseline="0" noProof="0" dirty="0" smtClean="0">
              <a:ln>
                <a:noFill/>
              </a:ln>
              <a:solidFill>
                <a:srgbClr val="006F97">
                  <a:lumMod val="2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Correlator</a:t>
            </a:r>
            <a:endParaRPr kumimoji="0" lang="en-US" sz="881" b="0" i="0" u="none" strike="noStrike" kern="0" cap="none" spc="0" normalizeH="0" baseline="0" noProof="0" dirty="0" smtClean="0">
              <a:ln>
                <a:noFill/>
              </a:ln>
              <a:solidFill>
                <a:srgbClr val="006F97">
                  <a:lumMod val="2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Arial" pitchFamily="34" charset="0"/>
            </a:endParaRPr>
          </a:p>
        </p:txBody>
      </p:sp>
      <p:grpSp>
        <p:nvGrpSpPr>
          <p:cNvPr id="36" name="Gruppieren 172"/>
          <p:cNvGrpSpPr/>
          <p:nvPr/>
        </p:nvGrpSpPr>
        <p:grpSpPr>
          <a:xfrm>
            <a:off x="7383262" y="2849161"/>
            <a:ext cx="371918" cy="343225"/>
            <a:chOff x="7397250" y="2674895"/>
            <a:chExt cx="371918" cy="343225"/>
          </a:xfrm>
        </p:grpSpPr>
        <p:sp>
          <p:nvSpPr>
            <p:cNvPr id="37" name="Round Diagonal Corner Rectangle 216"/>
            <p:cNvSpPr/>
            <p:nvPr/>
          </p:nvSpPr>
          <p:spPr>
            <a:xfrm>
              <a:off x="7397250" y="2674895"/>
              <a:ext cx="371918" cy="343225"/>
            </a:xfrm>
            <a:prstGeom prst="round2DiagRect">
              <a:avLst>
                <a:gd name="adj1" fmla="val 21773"/>
                <a:gd name="adj2" fmla="val 0"/>
              </a:avLst>
            </a:prstGeom>
            <a:solidFill>
              <a:srgbClr val="0899CC"/>
            </a:solidFill>
            <a:ln w="381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wrap="none" lIns="36000" tIns="36000" rIns="36000" bIns="36000" rtlCol="0" anchor="ctr" anchorCtr="0"/>
            <a:lstStyle/>
            <a:p>
              <a:pPr marL="35560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38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7485588" y="2748266"/>
              <a:ext cx="196584" cy="196584"/>
            </a:xfrm>
            <a:prstGeom prst="rect">
              <a:avLst/>
            </a:prstGeom>
            <a:noFill/>
            <a:extLst/>
          </p:spPr>
        </p:pic>
      </p:grpSp>
      <p:cxnSp>
        <p:nvCxnSpPr>
          <p:cNvPr id="45" name="Elbow Connector 44"/>
          <p:cNvCxnSpPr>
            <a:endCxn id="27" idx="0"/>
          </p:cNvCxnSpPr>
          <p:nvPr/>
        </p:nvCxnSpPr>
        <p:spPr>
          <a:xfrm rot="16200000" flipH="1">
            <a:off x="6547921" y="2507392"/>
            <a:ext cx="489460" cy="2"/>
          </a:xfrm>
          <a:prstGeom prst="bentConnector3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uppieren 178"/>
          <p:cNvGrpSpPr/>
          <p:nvPr/>
        </p:nvGrpSpPr>
        <p:grpSpPr>
          <a:xfrm>
            <a:off x="6608624" y="3331095"/>
            <a:ext cx="368051" cy="343225"/>
            <a:chOff x="4450443" y="3119181"/>
            <a:chExt cx="368051" cy="343225"/>
          </a:xfrm>
        </p:grpSpPr>
        <p:sp>
          <p:nvSpPr>
            <p:cNvPr id="59" name="Round Diagonal Corner Rectangle 216"/>
            <p:cNvSpPr/>
            <p:nvPr/>
          </p:nvSpPr>
          <p:spPr>
            <a:xfrm>
              <a:off x="4450443" y="3119181"/>
              <a:ext cx="368051" cy="343225"/>
            </a:xfrm>
            <a:prstGeom prst="round2DiagRect">
              <a:avLst>
                <a:gd name="adj1" fmla="val 21773"/>
                <a:gd name="adj2" fmla="val 0"/>
              </a:avLst>
            </a:prstGeom>
            <a:solidFill>
              <a:srgbClr val="0899CC"/>
            </a:solidFill>
            <a:ln w="381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wrap="none" lIns="36000" tIns="36000" rIns="36000" bIns="36000" rtlCol="0" anchor="ctr" anchorCtr="0"/>
            <a:lstStyle/>
            <a:p>
              <a:pPr marL="35560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60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6" cstate="print"/>
            <a:stretch>
              <a:fillRect/>
            </a:stretch>
          </p:blipFill>
          <p:spPr bwMode="auto">
            <a:xfrm>
              <a:off x="4538781" y="3192767"/>
              <a:ext cx="196584" cy="196248"/>
            </a:xfrm>
            <a:prstGeom prst="rect">
              <a:avLst/>
            </a:prstGeom>
            <a:noFill/>
            <a:extLst/>
          </p:spPr>
        </p:pic>
      </p:grpSp>
      <p:grpSp>
        <p:nvGrpSpPr>
          <p:cNvPr id="64" name="Gruppieren 172"/>
          <p:cNvGrpSpPr/>
          <p:nvPr/>
        </p:nvGrpSpPr>
        <p:grpSpPr>
          <a:xfrm>
            <a:off x="6616625" y="1529627"/>
            <a:ext cx="371918" cy="343225"/>
            <a:chOff x="7397250" y="2674895"/>
            <a:chExt cx="371918" cy="343225"/>
          </a:xfrm>
        </p:grpSpPr>
        <p:sp>
          <p:nvSpPr>
            <p:cNvPr id="65" name="Round Diagonal Corner Rectangle 216"/>
            <p:cNvSpPr/>
            <p:nvPr/>
          </p:nvSpPr>
          <p:spPr>
            <a:xfrm>
              <a:off x="7397250" y="2674895"/>
              <a:ext cx="371918" cy="343225"/>
            </a:xfrm>
            <a:prstGeom prst="round2DiagRect">
              <a:avLst>
                <a:gd name="adj1" fmla="val 21773"/>
                <a:gd name="adj2" fmla="val 0"/>
              </a:avLst>
            </a:prstGeom>
            <a:solidFill>
              <a:srgbClr val="0899CC"/>
            </a:solidFill>
            <a:ln w="381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wrap="none" lIns="36000" tIns="36000" rIns="36000" bIns="36000" rtlCol="0" anchor="ctr" anchorCtr="0"/>
            <a:lstStyle/>
            <a:p>
              <a:pPr marL="35560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66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7485588" y="2748266"/>
              <a:ext cx="196584" cy="196584"/>
            </a:xfrm>
            <a:prstGeom prst="rect">
              <a:avLst/>
            </a:prstGeom>
            <a:noFill/>
            <a:extLst/>
          </p:spPr>
        </p:pic>
      </p:grpSp>
      <p:sp>
        <p:nvSpPr>
          <p:cNvPr id="3" name="TextBox 2"/>
          <p:cNvSpPr txBox="1"/>
          <p:nvPr/>
        </p:nvSpPr>
        <p:spPr>
          <a:xfrm>
            <a:off x="7107038" y="1243925"/>
            <a:ext cx="844783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000" dirty="0" smtClean="0"/>
              <a:t>Out-of-process</a:t>
            </a:r>
          </a:p>
          <a:p>
            <a:pPr algn="ctr"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000" dirty="0" smtClean="0"/>
              <a:t>Adapters</a:t>
            </a:r>
            <a:endParaRPr lang="en-GB" sz="1000" dirty="0" err="1" smtClean="0"/>
          </a:p>
        </p:txBody>
      </p:sp>
      <p:sp>
        <p:nvSpPr>
          <p:cNvPr id="67" name="TextBox 66"/>
          <p:cNvSpPr txBox="1"/>
          <p:nvPr/>
        </p:nvSpPr>
        <p:spPr>
          <a:xfrm>
            <a:off x="7967755" y="2820713"/>
            <a:ext cx="596317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000" dirty="0" smtClean="0"/>
              <a:t>In-process</a:t>
            </a:r>
          </a:p>
          <a:p>
            <a:pPr algn="ctr"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000" dirty="0" smtClean="0"/>
              <a:t>Adapters</a:t>
            </a:r>
            <a:endParaRPr lang="en-GB" sz="1000" dirty="0" err="1" smtClean="0"/>
          </a:p>
        </p:txBody>
      </p:sp>
      <p:cxnSp>
        <p:nvCxnSpPr>
          <p:cNvPr id="70" name="Elbow Connector 69"/>
          <p:cNvCxnSpPr>
            <a:stCxn id="37" idx="0"/>
          </p:cNvCxnSpPr>
          <p:nvPr/>
        </p:nvCxnSpPr>
        <p:spPr>
          <a:xfrm>
            <a:off x="7755180" y="3020774"/>
            <a:ext cx="893520" cy="238925"/>
          </a:xfrm>
          <a:prstGeom prst="bentConnector3">
            <a:avLst>
              <a:gd name="adj1" fmla="val 20152"/>
            </a:avLst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483469" y="3887512"/>
            <a:ext cx="623569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000" dirty="0" smtClean="0"/>
              <a:t>Language</a:t>
            </a:r>
          </a:p>
          <a:p>
            <a:pPr algn="ctr"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000" dirty="0" smtClean="0"/>
              <a:t>Extensions</a:t>
            </a:r>
            <a:endParaRPr lang="en-GB" sz="1000" dirty="0" err="1" smtClean="0"/>
          </a:p>
        </p:txBody>
      </p:sp>
      <p:cxnSp>
        <p:nvCxnSpPr>
          <p:cNvPr id="76" name="Elbow Connector 75"/>
          <p:cNvCxnSpPr>
            <a:stCxn id="59" idx="0"/>
            <a:endCxn id="74" idx="3"/>
          </p:cNvCxnSpPr>
          <p:nvPr/>
        </p:nvCxnSpPr>
        <p:spPr>
          <a:xfrm>
            <a:off x="6976675" y="3502708"/>
            <a:ext cx="130363" cy="564341"/>
          </a:xfrm>
          <a:prstGeom prst="bentConnector3">
            <a:avLst>
              <a:gd name="adj1" fmla="val 275357"/>
            </a:avLst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5" idx="3"/>
          </p:cNvCxnSpPr>
          <p:nvPr/>
        </p:nvCxnSpPr>
        <p:spPr>
          <a:xfrm rot="5400000" flipH="1" flipV="1">
            <a:off x="7055848" y="917291"/>
            <a:ext cx="359073" cy="865600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28" idx="3"/>
          </p:cNvCxnSpPr>
          <p:nvPr/>
        </p:nvCxnSpPr>
        <p:spPr>
          <a:xfrm>
            <a:off x="7564458" y="3567624"/>
            <a:ext cx="1084242" cy="425256"/>
          </a:xfrm>
          <a:prstGeom prst="bentConnector3">
            <a:avLst>
              <a:gd name="adj1" fmla="val 36647"/>
            </a:avLst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038433" y="3567624"/>
            <a:ext cx="327013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000" dirty="0" smtClean="0"/>
              <a:t>Client</a:t>
            </a:r>
          </a:p>
          <a:p>
            <a:pPr algn="ctr"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000" dirty="0" smtClean="0"/>
              <a:t>APIs</a:t>
            </a:r>
            <a:endParaRPr lang="en-GB" sz="1000" dirty="0" err="1" smtClean="0"/>
          </a:p>
        </p:txBody>
      </p:sp>
    </p:spTree>
    <p:extLst>
      <p:ext uri="{BB962C8B-B14F-4D97-AF65-F5344CB8AC3E}">
        <p14:creationId xmlns:p14="http://schemas.microsoft.com/office/powerpoint/2010/main" val="243332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and Monitoring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5091111" cy="34924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Designer integration for profiling and debugging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Command-line management tools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Generic REST API for statistics monitoring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cs typeface="Courier New" panose="02070309020205020404" pitchFamily="49" charset="0"/>
              </a:rPr>
              <a:t>JSON or XML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cs typeface="Courier New" panose="02070309020205020404" pitchFamily="49" charset="0"/>
              </a:rPr>
              <a:t>System statistics and application-specific metrics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Java / C++ APIs for custom clients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cs typeface="Courier New" panose="02070309020205020404" pitchFamily="49" charset="0"/>
              </a:rPr>
              <a:t>Prometheus / </a:t>
            </a:r>
            <a:r>
              <a:rPr lang="en-US" sz="1600" dirty="0" err="1">
                <a:cs typeface="Courier New" panose="02070309020205020404" pitchFamily="49" charset="0"/>
              </a:rPr>
              <a:t>Grafana</a:t>
            </a:r>
            <a:r>
              <a:rPr lang="en-US" sz="1600" dirty="0">
                <a:cs typeface="Courier New" panose="02070309020205020404" pitchFamily="49" charset="0"/>
              </a:rPr>
              <a:t> consume </a:t>
            </a:r>
            <a:r>
              <a:rPr lang="en-US" sz="1600" dirty="0" smtClean="0">
                <a:cs typeface="Courier New" panose="02070309020205020404" pitchFamily="49" charset="0"/>
              </a:rPr>
              <a:t>metrics</a:t>
            </a: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cs typeface="Courier New" panose="02070309020205020404" pitchFamily="49" charset="0"/>
              </a:rPr>
              <a:t>CommandCentral</a:t>
            </a:r>
            <a:r>
              <a:rPr lang="en-US" sz="1600" dirty="0" smtClean="0">
                <a:cs typeface="Courier New" panose="02070309020205020404" pitchFamily="49" charset="0"/>
              </a:rPr>
              <a:t> consume metrics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O4I consume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http://www.apamacommunity.com/wp-content/uploads/2018/12/grafana-dashboar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394959" y="408095"/>
            <a:ext cx="3337561" cy="435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 smtClean="0">
                <a:solidFill>
                  <a:prstClr val="white"/>
                </a:solidFill>
              </a:rPr>
              <a:t>DEMO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0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products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1131888"/>
            <a:ext cx="4851081" cy="3492499"/>
          </a:xfrm>
        </p:spPr>
        <p:txBody>
          <a:bodyPr/>
          <a:lstStyle/>
          <a:p>
            <a:r>
              <a:rPr lang="en-US" sz="1600" dirty="0" smtClean="0">
                <a:cs typeface="Courier New" panose="02070309020205020404" pitchFamily="49" charset="0"/>
              </a:rPr>
              <a:t>Supported JMS busses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Universal Messaging, </a:t>
            </a:r>
            <a:r>
              <a:rPr lang="en-US" sz="1400" dirty="0" err="1" smtClean="0">
                <a:cs typeface="Courier New" panose="02070309020205020404" pitchFamily="49" charset="0"/>
              </a:rPr>
              <a:t>HornetQ</a:t>
            </a:r>
            <a:r>
              <a:rPr lang="en-US" sz="1400" dirty="0" smtClean="0"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cs typeface="Courier New" panose="02070309020205020404" pitchFamily="49" charset="0"/>
              </a:rPr>
              <a:t>RabbitMQ</a:t>
            </a:r>
            <a:r>
              <a:rPr lang="en-US" sz="1400" dirty="0" smtClean="0">
                <a:cs typeface="Courier New" panose="02070309020205020404" pitchFamily="49" charset="0"/>
              </a:rPr>
              <a:t>, WebLogic, WebSphere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Other messaging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Kafka, MQTT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Supported Databases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Uses the </a:t>
            </a:r>
            <a:r>
              <a:rPr lang="en-US" sz="1400" dirty="0" err="1" smtClean="0">
                <a:cs typeface="Courier New" panose="02070309020205020404" pitchFamily="49" charset="0"/>
              </a:rPr>
              <a:t>DataDirect</a:t>
            </a:r>
            <a:r>
              <a:rPr lang="en-US" sz="1400" dirty="0" smtClean="0">
                <a:cs typeface="Courier New" panose="02070309020205020404" pitchFamily="49" charset="0"/>
              </a:rPr>
              <a:t> drivers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Oracle, MySQL, DB2, MSSQL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Web-based integration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REST </a:t>
            </a:r>
            <a:r>
              <a:rPr lang="en-US" sz="1400" dirty="0">
                <a:cs typeface="Courier New" panose="02070309020205020404" pitchFamily="49" charset="0"/>
              </a:rPr>
              <a:t>via in-process </a:t>
            </a:r>
            <a:r>
              <a:rPr lang="en-US" sz="1400" dirty="0" smtClean="0">
                <a:cs typeface="Courier New" panose="02070309020205020404" pitchFamily="49" charset="0"/>
              </a:rPr>
              <a:t>adapter  (client and server)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SOAP via legacy IAF adapter (but use </a:t>
            </a:r>
            <a:r>
              <a:rPr lang="en-US" sz="1400" dirty="0" err="1" smtClean="0">
                <a:cs typeface="Courier New" panose="02070309020205020404" pitchFamily="49" charset="0"/>
              </a:rPr>
              <a:t>wMIS</a:t>
            </a:r>
            <a:r>
              <a:rPr lang="en-US" sz="1400" dirty="0" smtClean="0"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Capital Markets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Many market data feeds, often FIX-based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009087" y="1751915"/>
            <a:ext cx="1567129" cy="514914"/>
            <a:chOff x="6992941" y="3769469"/>
            <a:chExt cx="1567129" cy="514914"/>
          </a:xfrm>
        </p:grpSpPr>
        <p:sp>
          <p:nvSpPr>
            <p:cNvPr id="17" name="Rechteck 109"/>
            <p:cNvSpPr/>
            <p:nvPr/>
          </p:nvSpPr>
          <p:spPr>
            <a:xfrm>
              <a:off x="6992941" y="3769469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" name="Rechteck 110"/>
            <p:cNvSpPr/>
            <p:nvPr/>
          </p:nvSpPr>
          <p:spPr>
            <a:xfrm>
              <a:off x="7391720" y="3793956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9" name="Rechteck 111"/>
            <p:cNvSpPr/>
            <p:nvPr/>
          </p:nvSpPr>
          <p:spPr>
            <a:xfrm>
              <a:off x="7400815" y="3791857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20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7055146" y="3890406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21" name="Rechteck 131"/>
            <p:cNvSpPr/>
            <p:nvPr/>
          </p:nvSpPr>
          <p:spPr>
            <a:xfrm>
              <a:off x="7391920" y="3787692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2" name="Rechteck 132"/>
            <p:cNvSpPr/>
            <p:nvPr/>
          </p:nvSpPr>
          <p:spPr>
            <a:xfrm>
              <a:off x="7397517" y="3804483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81" kern="0" dirty="0" smtClean="0">
                  <a:solidFill>
                    <a:srgbClr val="006F97">
                      <a:lumMod val="25000"/>
                    </a:srgbClr>
                  </a:solidFill>
                  <a:latin typeface="Arial" panose="020B0604020202020204"/>
                  <a:cs typeface="Arial" pitchFamily="34" charset="0"/>
                </a:rPr>
                <a:t>IAF</a:t>
              </a:r>
              <a:endParaRPr kumimoji="0" lang="de-DE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09087" y="2752123"/>
            <a:ext cx="1567129" cy="514914"/>
            <a:chOff x="6153255" y="1429251"/>
            <a:chExt cx="1567129" cy="514914"/>
          </a:xfrm>
        </p:grpSpPr>
        <p:sp>
          <p:nvSpPr>
            <p:cNvPr id="7" name="Rechteck 85"/>
            <p:cNvSpPr/>
            <p:nvPr/>
          </p:nvSpPr>
          <p:spPr>
            <a:xfrm>
              <a:off x="6153255" y="1429251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" name="Rechteck 86"/>
            <p:cNvSpPr/>
            <p:nvPr/>
          </p:nvSpPr>
          <p:spPr>
            <a:xfrm>
              <a:off x="6552034" y="1453738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" name="Rechteck 87"/>
            <p:cNvSpPr/>
            <p:nvPr/>
          </p:nvSpPr>
          <p:spPr>
            <a:xfrm>
              <a:off x="6561129" y="1451639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13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6220832" y="1547015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14" name="Rechteck 117"/>
            <p:cNvSpPr/>
            <p:nvPr/>
          </p:nvSpPr>
          <p:spPr>
            <a:xfrm>
              <a:off x="6557606" y="14443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" name="Rechteck 118"/>
            <p:cNvSpPr/>
            <p:nvPr/>
          </p:nvSpPr>
          <p:spPr>
            <a:xfrm>
              <a:off x="6563203" y="1461092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Correlator</a:t>
              </a: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23" name="Gruppieren 172"/>
          <p:cNvGrpSpPr/>
          <p:nvPr/>
        </p:nvGrpSpPr>
        <p:grpSpPr>
          <a:xfrm>
            <a:off x="6233076" y="3095424"/>
            <a:ext cx="371918" cy="343225"/>
            <a:chOff x="7397250" y="2674895"/>
            <a:chExt cx="371918" cy="343225"/>
          </a:xfrm>
        </p:grpSpPr>
        <p:sp>
          <p:nvSpPr>
            <p:cNvPr id="24" name="Round Diagonal Corner Rectangle 216"/>
            <p:cNvSpPr/>
            <p:nvPr/>
          </p:nvSpPr>
          <p:spPr>
            <a:xfrm>
              <a:off x="7397250" y="2674895"/>
              <a:ext cx="371918" cy="343225"/>
            </a:xfrm>
            <a:prstGeom prst="round2DiagRect">
              <a:avLst>
                <a:gd name="adj1" fmla="val 21773"/>
                <a:gd name="adj2" fmla="val 0"/>
              </a:avLst>
            </a:prstGeom>
            <a:solidFill>
              <a:srgbClr val="0899CC"/>
            </a:solidFill>
            <a:ln w="381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wrap="none" lIns="36000" tIns="36000" rIns="36000" bIns="36000" rtlCol="0" anchor="ctr" anchorCtr="0"/>
            <a:lstStyle/>
            <a:p>
              <a:pPr marL="35560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25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7485588" y="2748266"/>
              <a:ext cx="196584" cy="196584"/>
            </a:xfrm>
            <a:prstGeom prst="rect">
              <a:avLst/>
            </a:prstGeom>
            <a:noFill/>
            <a:extLst/>
          </p:spPr>
        </p:pic>
      </p:grpSp>
      <p:grpSp>
        <p:nvGrpSpPr>
          <p:cNvPr id="26" name="Gruppieren 172"/>
          <p:cNvGrpSpPr/>
          <p:nvPr/>
        </p:nvGrpSpPr>
        <p:grpSpPr>
          <a:xfrm>
            <a:off x="7383262" y="2849161"/>
            <a:ext cx="371918" cy="343225"/>
            <a:chOff x="7397250" y="2674895"/>
            <a:chExt cx="371918" cy="343225"/>
          </a:xfrm>
        </p:grpSpPr>
        <p:sp>
          <p:nvSpPr>
            <p:cNvPr id="27" name="Round Diagonal Corner Rectangle 216"/>
            <p:cNvSpPr/>
            <p:nvPr/>
          </p:nvSpPr>
          <p:spPr>
            <a:xfrm>
              <a:off x="7397250" y="2674895"/>
              <a:ext cx="371918" cy="343225"/>
            </a:xfrm>
            <a:prstGeom prst="round2DiagRect">
              <a:avLst>
                <a:gd name="adj1" fmla="val 21773"/>
                <a:gd name="adj2" fmla="val 0"/>
              </a:avLst>
            </a:prstGeom>
            <a:solidFill>
              <a:srgbClr val="0899CC"/>
            </a:solidFill>
            <a:ln w="381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wrap="none" lIns="36000" tIns="36000" rIns="36000" bIns="36000" rtlCol="0" anchor="ctr" anchorCtr="0"/>
            <a:lstStyle/>
            <a:p>
              <a:pPr marL="35560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28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7485588" y="2748266"/>
              <a:ext cx="196584" cy="196584"/>
            </a:xfrm>
            <a:prstGeom prst="rect">
              <a:avLst/>
            </a:prstGeom>
            <a:noFill/>
            <a:extLst/>
          </p:spPr>
        </p:pic>
      </p:grpSp>
      <p:pic>
        <p:nvPicPr>
          <p:cNvPr id="29" name="Grafik 107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415" y="2977208"/>
            <a:ext cx="567191" cy="567191"/>
          </a:xfrm>
          <a:prstGeom prst="rect">
            <a:avLst/>
          </a:prstGeom>
        </p:spPr>
      </p:pic>
      <p:pic>
        <p:nvPicPr>
          <p:cNvPr id="30" name="Grafik 2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414" y="1725122"/>
            <a:ext cx="567191" cy="567191"/>
          </a:xfrm>
          <a:prstGeom prst="rect">
            <a:avLst/>
          </a:prstGeom>
        </p:spPr>
      </p:pic>
      <p:pic>
        <p:nvPicPr>
          <p:cNvPr id="31" name="Grafik 118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535" y="986866"/>
            <a:ext cx="567191" cy="567191"/>
          </a:xfrm>
          <a:prstGeom prst="rect">
            <a:avLst/>
          </a:prstGeom>
        </p:spPr>
      </p:pic>
      <p:pic>
        <p:nvPicPr>
          <p:cNvPr id="32" name="Grafik 124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600" y="986867"/>
            <a:ext cx="567191" cy="567191"/>
          </a:xfrm>
          <a:prstGeom prst="rect">
            <a:avLst/>
          </a:prstGeom>
        </p:spPr>
      </p:pic>
      <p:pic>
        <p:nvPicPr>
          <p:cNvPr id="33" name="Grafik 118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123" y="4187891"/>
            <a:ext cx="567191" cy="567191"/>
          </a:xfrm>
          <a:prstGeom prst="rect">
            <a:avLst/>
          </a:prstGeom>
        </p:spPr>
      </p:pic>
      <p:pic>
        <p:nvPicPr>
          <p:cNvPr id="34" name="Grafik 107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651" y="3730691"/>
            <a:ext cx="567191" cy="567191"/>
          </a:xfrm>
          <a:prstGeom prst="rect">
            <a:avLst/>
          </a:prstGeom>
        </p:spPr>
      </p:pic>
      <p:cxnSp>
        <p:nvCxnSpPr>
          <p:cNvPr id="5" name="Elbow Connector 4"/>
          <p:cNvCxnSpPr>
            <a:endCxn id="7" idx="0"/>
          </p:cNvCxnSpPr>
          <p:nvPr/>
        </p:nvCxnSpPr>
        <p:spPr>
          <a:xfrm rot="16200000" flipH="1">
            <a:off x="6547922" y="2507392"/>
            <a:ext cx="489459" cy="1"/>
          </a:xfrm>
          <a:prstGeom prst="bentConnector3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7" idx="3"/>
            <a:endCxn id="30" idx="1"/>
          </p:cNvCxnSpPr>
          <p:nvPr/>
        </p:nvCxnSpPr>
        <p:spPr>
          <a:xfrm flipV="1">
            <a:off x="7576216" y="2008718"/>
            <a:ext cx="671198" cy="305"/>
          </a:xfrm>
          <a:prstGeom prst="bentConnector3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1" idx="3"/>
            <a:endCxn id="22" idx="0"/>
          </p:cNvCxnSpPr>
          <p:nvPr/>
        </p:nvCxnSpPr>
        <p:spPr>
          <a:xfrm>
            <a:off x="6470726" y="1270462"/>
            <a:ext cx="511022" cy="516467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2" idx="1"/>
            <a:endCxn id="21" idx="0"/>
          </p:cNvCxnSpPr>
          <p:nvPr/>
        </p:nvCxnSpPr>
        <p:spPr>
          <a:xfrm rot="10800000" flipV="1">
            <a:off x="6978950" y="1270462"/>
            <a:ext cx="492651" cy="499675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4" idx="1"/>
            <a:endCxn id="33" idx="0"/>
          </p:cNvCxnSpPr>
          <p:nvPr/>
        </p:nvCxnSpPr>
        <p:spPr>
          <a:xfrm rot="5400000">
            <a:off x="6005256" y="3774112"/>
            <a:ext cx="749242" cy="78316"/>
          </a:xfrm>
          <a:prstGeom prst="bentConnector3">
            <a:avLst>
              <a:gd name="adj1" fmla="val 19425"/>
            </a:avLst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4" idx="1"/>
            <a:endCxn id="34" idx="0"/>
          </p:cNvCxnSpPr>
          <p:nvPr/>
        </p:nvCxnSpPr>
        <p:spPr>
          <a:xfrm rot="16200000" flipH="1">
            <a:off x="6739120" y="3118564"/>
            <a:ext cx="292042" cy="932212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7" idx="0"/>
            <a:endCxn id="29" idx="1"/>
          </p:cNvCxnSpPr>
          <p:nvPr/>
        </p:nvCxnSpPr>
        <p:spPr>
          <a:xfrm>
            <a:off x="7755180" y="3020774"/>
            <a:ext cx="492235" cy="240030"/>
          </a:xfrm>
          <a:prstGeom prst="bentConnector3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647103" y="4394542"/>
            <a:ext cx="341440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000" dirty="0" smtClean="0"/>
              <a:t>REST</a:t>
            </a:r>
            <a:endParaRPr lang="en-GB" sz="1000" dirty="0" err="1" smtClean="0"/>
          </a:p>
        </p:txBody>
      </p:sp>
      <p:sp>
        <p:nvSpPr>
          <p:cNvPr id="58" name="TextBox 57"/>
          <p:cNvSpPr txBox="1"/>
          <p:nvPr/>
        </p:nvSpPr>
        <p:spPr>
          <a:xfrm>
            <a:off x="7668184" y="3781491"/>
            <a:ext cx="517770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000" dirty="0" smtClean="0"/>
              <a:t>Message</a:t>
            </a:r>
            <a:br>
              <a:rPr lang="en-US" sz="1000" dirty="0" smtClean="0"/>
            </a:br>
            <a:r>
              <a:rPr lang="en-US" sz="1000" dirty="0" smtClean="0"/>
              <a:t>Busses</a:t>
            </a:r>
            <a:endParaRPr lang="en-GB" sz="1000" dirty="0" err="1" smtClean="0"/>
          </a:p>
        </p:txBody>
      </p:sp>
      <p:sp>
        <p:nvSpPr>
          <p:cNvPr id="59" name="TextBox 58"/>
          <p:cNvSpPr txBox="1"/>
          <p:nvPr/>
        </p:nvSpPr>
        <p:spPr>
          <a:xfrm>
            <a:off x="8360290" y="2823662"/>
            <a:ext cx="256480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000" dirty="0" smtClean="0"/>
              <a:t>JMS</a:t>
            </a:r>
            <a:endParaRPr lang="en-GB" sz="1000" dirty="0" err="1" smtClean="0"/>
          </a:p>
        </p:txBody>
      </p:sp>
      <p:sp>
        <p:nvSpPr>
          <p:cNvPr id="60" name="TextBox 59"/>
          <p:cNvSpPr txBox="1"/>
          <p:nvPr/>
        </p:nvSpPr>
        <p:spPr>
          <a:xfrm>
            <a:off x="6520934" y="1366411"/>
            <a:ext cx="354264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000" dirty="0" smtClean="0"/>
              <a:t>SOAP</a:t>
            </a:r>
            <a:endParaRPr lang="en-GB" sz="1000" dirty="0" err="1" smtClean="0"/>
          </a:p>
        </p:txBody>
      </p:sp>
      <p:sp>
        <p:nvSpPr>
          <p:cNvPr id="61" name="TextBox 60"/>
          <p:cNvSpPr txBox="1"/>
          <p:nvPr/>
        </p:nvSpPr>
        <p:spPr>
          <a:xfrm>
            <a:off x="8076694" y="1193517"/>
            <a:ext cx="609141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000" dirty="0" smtClean="0"/>
              <a:t>Databases</a:t>
            </a:r>
            <a:endParaRPr lang="en-GB" sz="1000" dirty="0" err="1" smtClean="0"/>
          </a:p>
        </p:txBody>
      </p:sp>
      <p:sp>
        <p:nvSpPr>
          <p:cNvPr id="62" name="TextBox 61"/>
          <p:cNvSpPr txBox="1"/>
          <p:nvPr/>
        </p:nvSpPr>
        <p:spPr>
          <a:xfrm>
            <a:off x="8306295" y="2348984"/>
            <a:ext cx="453650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000" dirty="0" smtClean="0"/>
              <a:t>Finance</a:t>
            </a:r>
            <a:endParaRPr lang="en-GB" sz="1000" dirty="0" err="1" smtClean="0"/>
          </a:p>
        </p:txBody>
      </p:sp>
    </p:spTree>
    <p:extLst>
      <p:ext uri="{BB962C8B-B14F-4D97-AF65-F5344CB8AC3E}">
        <p14:creationId xmlns:p14="http://schemas.microsoft.com/office/powerpoint/2010/main" val="181872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1131888"/>
            <a:ext cx="4725352" cy="3492499"/>
          </a:xfrm>
        </p:spPr>
        <p:txBody>
          <a:bodyPr/>
          <a:lstStyle/>
          <a:p>
            <a:r>
              <a:rPr lang="en-US" sz="1600" dirty="0" smtClean="0">
                <a:cs typeface="Courier New" panose="02070309020205020404" pitchFamily="49" charset="0"/>
              </a:rPr>
              <a:t>UM-based messaging with Google </a:t>
            </a:r>
            <a:r>
              <a:rPr lang="en-US" sz="1600" dirty="0" err="1" smtClean="0">
                <a:cs typeface="Courier New" panose="02070309020205020404" pitchFamily="49" charset="0"/>
              </a:rPr>
              <a:t>Protobuf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cs typeface="Courier New" panose="02070309020205020404" pitchFamily="49" charset="0"/>
              </a:rPr>
              <a:t>encoding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Automatic mapping between IS </a:t>
            </a:r>
            <a:r>
              <a:rPr lang="en-US" sz="1600" dirty="0" err="1" smtClean="0">
                <a:cs typeface="Courier New" panose="02070309020205020404" pitchFamily="49" charset="0"/>
              </a:rPr>
              <a:t>Doctypes</a:t>
            </a:r>
            <a:r>
              <a:rPr lang="en-US" sz="1600" dirty="0" smtClean="0"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cs typeface="Courier New" panose="02070309020205020404" pitchFamily="49" charset="0"/>
              </a:rPr>
              <a:t>Apama</a:t>
            </a:r>
            <a:r>
              <a:rPr lang="en-US" sz="1600" dirty="0" smtClean="0">
                <a:cs typeface="Courier New" panose="02070309020205020404" pitchFamily="49" charset="0"/>
              </a:rPr>
              <a:t> events and wire format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Can author types in IS or </a:t>
            </a:r>
            <a:r>
              <a:rPr lang="en-US" sz="1600" dirty="0" err="1" smtClean="0">
                <a:cs typeface="Courier New" panose="02070309020205020404" pitchFamily="49" charset="0"/>
              </a:rPr>
              <a:t>Apama</a:t>
            </a:r>
            <a:r>
              <a:rPr lang="en-US" sz="1600" dirty="0" smtClean="0">
                <a:cs typeface="Courier New" panose="02070309020205020404" pitchFamily="49" charset="0"/>
              </a:rPr>
              <a:t>*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Designer integration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One channel per message type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Supports reliable messaging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 Products via DES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6992941" y="3769469"/>
            <a:ext cx="1567129" cy="514914"/>
            <a:chOff x="6992941" y="3769469"/>
            <a:chExt cx="1567129" cy="514914"/>
          </a:xfrm>
        </p:grpSpPr>
        <p:sp>
          <p:nvSpPr>
            <p:cNvPr id="22" name="Rechteck 109"/>
            <p:cNvSpPr/>
            <p:nvPr/>
          </p:nvSpPr>
          <p:spPr>
            <a:xfrm>
              <a:off x="6992941" y="3769469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3" name="Rechteck 110"/>
            <p:cNvSpPr/>
            <p:nvPr/>
          </p:nvSpPr>
          <p:spPr>
            <a:xfrm>
              <a:off x="7391720" y="3793956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4" name="Rechteck 111"/>
            <p:cNvSpPr/>
            <p:nvPr/>
          </p:nvSpPr>
          <p:spPr>
            <a:xfrm>
              <a:off x="7400815" y="3791857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19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7055146" y="3890406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20" name="Rechteck 131"/>
            <p:cNvSpPr/>
            <p:nvPr/>
          </p:nvSpPr>
          <p:spPr>
            <a:xfrm>
              <a:off x="7391920" y="3787692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1" name="Rechteck 132"/>
            <p:cNvSpPr/>
            <p:nvPr/>
          </p:nvSpPr>
          <p:spPr>
            <a:xfrm>
              <a:off x="7397517" y="3804483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Integration </a:t>
              </a:r>
              <a:r>
                <a:rPr kumimoji="0" lang="en-US" sz="88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server</a:t>
              </a: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13570" y="3777864"/>
            <a:ext cx="1567129" cy="514914"/>
            <a:chOff x="5313570" y="3777864"/>
            <a:chExt cx="1567129" cy="514914"/>
          </a:xfrm>
        </p:grpSpPr>
        <p:sp>
          <p:nvSpPr>
            <p:cNvPr id="30" name="Rechteck 93"/>
            <p:cNvSpPr/>
            <p:nvPr/>
          </p:nvSpPr>
          <p:spPr>
            <a:xfrm>
              <a:off x="5313570" y="3777864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Rechteck 94"/>
            <p:cNvSpPr/>
            <p:nvPr/>
          </p:nvSpPr>
          <p:spPr>
            <a:xfrm>
              <a:off x="5712349" y="3802351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2" name="Rechteck 95"/>
            <p:cNvSpPr/>
            <p:nvPr/>
          </p:nvSpPr>
          <p:spPr>
            <a:xfrm>
              <a:off x="5721444" y="3800252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27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5379647" y="3895606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28" name="Rechteck 111"/>
            <p:cNvSpPr/>
            <p:nvPr/>
          </p:nvSpPr>
          <p:spPr>
            <a:xfrm>
              <a:off x="5716421" y="3792892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9" name="Rechteck 112"/>
            <p:cNvSpPr/>
            <p:nvPr/>
          </p:nvSpPr>
          <p:spPr>
            <a:xfrm>
              <a:off x="5722018" y="3809683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Mashzone</a:t>
              </a: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313570" y="1416317"/>
            <a:ext cx="1567129" cy="514914"/>
            <a:chOff x="6153255" y="1429251"/>
            <a:chExt cx="1567129" cy="514914"/>
          </a:xfrm>
        </p:grpSpPr>
        <p:sp>
          <p:nvSpPr>
            <p:cNvPr id="38" name="Rechteck 85"/>
            <p:cNvSpPr/>
            <p:nvPr/>
          </p:nvSpPr>
          <p:spPr>
            <a:xfrm>
              <a:off x="6153255" y="1429251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Rechteck 86"/>
            <p:cNvSpPr/>
            <p:nvPr/>
          </p:nvSpPr>
          <p:spPr>
            <a:xfrm>
              <a:off x="6552034" y="1453738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Rechteck 87"/>
            <p:cNvSpPr/>
            <p:nvPr/>
          </p:nvSpPr>
          <p:spPr>
            <a:xfrm>
              <a:off x="6561129" y="1451639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35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6220832" y="1547015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36" name="Rechteck 117"/>
            <p:cNvSpPr/>
            <p:nvPr/>
          </p:nvSpPr>
          <p:spPr>
            <a:xfrm>
              <a:off x="6557606" y="14443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7" name="Rechteck 118"/>
            <p:cNvSpPr/>
            <p:nvPr/>
          </p:nvSpPr>
          <p:spPr>
            <a:xfrm>
              <a:off x="6563203" y="1461092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313570" y="2325623"/>
            <a:ext cx="2233159" cy="938998"/>
            <a:chOff x="5820240" y="2334387"/>
            <a:chExt cx="2233159" cy="938998"/>
          </a:xfrm>
        </p:grpSpPr>
        <p:sp>
          <p:nvSpPr>
            <p:cNvPr id="2" name="Rectangle 1"/>
            <p:cNvSpPr/>
            <p:nvPr/>
          </p:nvSpPr>
          <p:spPr>
            <a:xfrm>
              <a:off x="5820240" y="2334387"/>
              <a:ext cx="2233159" cy="93899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057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4" name="Rechteck 77"/>
            <p:cNvSpPr/>
            <p:nvPr/>
          </p:nvSpPr>
          <p:spPr>
            <a:xfrm>
              <a:off x="6153255" y="2631713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" name="Rechteck 78"/>
            <p:cNvSpPr/>
            <p:nvPr/>
          </p:nvSpPr>
          <p:spPr>
            <a:xfrm>
              <a:off x="6552034" y="2656200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" name="Rechteck 79"/>
            <p:cNvSpPr/>
            <p:nvPr/>
          </p:nvSpPr>
          <p:spPr>
            <a:xfrm>
              <a:off x="6561129" y="26541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11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6" cstate="print"/>
            <a:stretch>
              <a:fillRect/>
            </a:stretch>
          </p:blipFill>
          <p:spPr bwMode="auto">
            <a:xfrm>
              <a:off x="6218834" y="2749609"/>
              <a:ext cx="260724" cy="260503"/>
            </a:xfrm>
            <a:prstGeom prst="rect">
              <a:avLst/>
            </a:prstGeom>
            <a:noFill/>
            <a:extLst/>
          </p:spPr>
        </p:pic>
        <p:sp>
          <p:nvSpPr>
            <p:cNvPr id="12" name="Rechteck 88"/>
            <p:cNvSpPr/>
            <p:nvPr/>
          </p:nvSpPr>
          <p:spPr>
            <a:xfrm>
              <a:off x="6555608" y="2646785"/>
              <a:ext cx="1141766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" name="Rechteck 89"/>
            <p:cNvSpPr/>
            <p:nvPr/>
          </p:nvSpPr>
          <p:spPr>
            <a:xfrm>
              <a:off x="6561205" y="2663576"/>
              <a:ext cx="1136169" cy="470138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Universal messaging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909557" y="2409519"/>
              <a:ext cx="262653" cy="153171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881" dirty="0" smtClean="0"/>
                <a:t>DES</a:t>
              </a:r>
              <a:endParaRPr lang="en-GB" sz="881" dirty="0" err="1" smtClean="0"/>
            </a:p>
          </p:txBody>
        </p:sp>
      </p:grpSp>
      <p:cxnSp>
        <p:nvCxnSpPr>
          <p:cNvPr id="46" name="Elbow Connector 45"/>
          <p:cNvCxnSpPr>
            <a:stCxn id="37" idx="2"/>
            <a:endCxn id="2" idx="0"/>
          </p:cNvCxnSpPr>
          <p:nvPr/>
        </p:nvCxnSpPr>
        <p:spPr>
          <a:xfrm rot="16200000" flipH="1">
            <a:off x="6157213" y="2052686"/>
            <a:ext cx="407326" cy="138547"/>
          </a:xfrm>
          <a:prstGeom prst="bentConnector3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" idx="2"/>
            <a:endCxn id="31" idx="0"/>
          </p:cNvCxnSpPr>
          <p:nvPr/>
        </p:nvCxnSpPr>
        <p:spPr>
          <a:xfrm rot="5400000">
            <a:off x="6092724" y="3464925"/>
            <a:ext cx="537730" cy="137123"/>
          </a:xfrm>
          <a:prstGeom prst="bentConnector3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1" idx="0"/>
            <a:endCxn id="2" idx="2"/>
          </p:cNvCxnSpPr>
          <p:nvPr/>
        </p:nvCxnSpPr>
        <p:spPr>
          <a:xfrm rot="16200000" flipV="1">
            <a:off x="6927945" y="2766826"/>
            <a:ext cx="539862" cy="1535452"/>
          </a:xfrm>
          <a:prstGeom prst="bentConnector3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pieren 7"/>
          <p:cNvGrpSpPr>
            <a:grpSpLocks/>
          </p:cNvGrpSpPr>
          <p:nvPr/>
        </p:nvGrpSpPr>
        <p:grpSpPr>
          <a:xfrm>
            <a:off x="6989906" y="1416374"/>
            <a:ext cx="1573200" cy="514800"/>
            <a:chOff x="2541133" y="2670869"/>
            <a:chExt cx="1066800" cy="350520"/>
          </a:xfrm>
        </p:grpSpPr>
        <p:grpSp>
          <p:nvGrpSpPr>
            <p:cNvPr id="60" name="Gruppieren 296"/>
            <p:cNvGrpSpPr/>
            <p:nvPr/>
          </p:nvGrpSpPr>
          <p:grpSpPr>
            <a:xfrm>
              <a:off x="2541133" y="2670869"/>
              <a:ext cx="1066800" cy="350520"/>
              <a:chOff x="2202656" y="152400"/>
              <a:chExt cx="1066800" cy="350520"/>
            </a:xfrm>
          </p:grpSpPr>
          <p:sp>
            <p:nvSpPr>
              <p:cNvPr id="64" name="Rechteck 113"/>
              <p:cNvSpPr/>
              <p:nvPr/>
            </p:nvSpPr>
            <p:spPr>
              <a:xfrm>
                <a:off x="2202656" y="152400"/>
                <a:ext cx="1066800" cy="350044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881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5" name="Rechteck 114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881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6" name="Rechteck 115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881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61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7" cstate="print"/>
            <a:stretch>
              <a:fillRect/>
            </a:stretch>
          </p:blipFill>
          <p:spPr bwMode="auto">
            <a:xfrm>
              <a:off x="2586476" y="2753989"/>
              <a:ext cx="177485" cy="177485"/>
            </a:xfrm>
            <a:prstGeom prst="rect">
              <a:avLst/>
            </a:prstGeom>
            <a:noFill/>
            <a:extLst/>
          </p:spPr>
        </p:pic>
        <p:sp>
          <p:nvSpPr>
            <p:cNvPr id="62" name="Rechteck 130"/>
            <p:cNvSpPr/>
            <p:nvPr/>
          </p:nvSpPr>
          <p:spPr>
            <a:xfrm>
              <a:off x="2815730" y="2684068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3" name="Rechteck 131"/>
            <p:cNvSpPr/>
            <p:nvPr/>
          </p:nvSpPr>
          <p:spPr>
            <a:xfrm>
              <a:off x="2819540" y="2695498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Designer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68" name="Elbow Connector 67"/>
          <p:cNvCxnSpPr>
            <a:stCxn id="62" idx="2"/>
            <a:endCxn id="2" idx="3"/>
          </p:cNvCxnSpPr>
          <p:nvPr/>
        </p:nvCxnSpPr>
        <p:spPr>
          <a:xfrm rot="5400000">
            <a:off x="7323865" y="2151040"/>
            <a:ext cx="866946" cy="421218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49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Messaging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1131888"/>
            <a:ext cx="4885372" cy="3492499"/>
          </a:xfrm>
        </p:spPr>
        <p:txBody>
          <a:bodyPr/>
          <a:lstStyle/>
          <a:p>
            <a:r>
              <a:rPr lang="en-US" sz="1600" dirty="0" smtClean="0">
                <a:cs typeface="Courier New" panose="02070309020205020404" pitchFamily="49" charset="0"/>
              </a:rPr>
              <a:t>Universal Messaging provides integration with a very large number of external systems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Multiple messaging protocols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Multiple client languages (including JavaScript)</a:t>
            </a:r>
          </a:p>
          <a:p>
            <a:r>
              <a:rPr lang="en-US" sz="1600" dirty="0" err="1" smtClean="0">
                <a:cs typeface="Courier New" panose="02070309020205020404" pitchFamily="49" charset="0"/>
              </a:rPr>
              <a:t>Apama</a:t>
            </a:r>
            <a:r>
              <a:rPr lang="en-US" sz="1600" dirty="0" smtClean="0">
                <a:cs typeface="Courier New" panose="02070309020205020404" pitchFamily="49" charset="0"/>
              </a:rPr>
              <a:t> has native integration with UM which can talk to any other client using any protocol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Use multiple pre-defined or custom mapping codecs</a:t>
            </a:r>
          </a:p>
          <a:p>
            <a:r>
              <a:rPr lang="en-US" sz="1600" b="1" dirty="0" smtClean="0">
                <a:cs typeface="Courier New" panose="02070309020205020404" pitchFamily="49" charset="0"/>
              </a:rPr>
              <a:t>Note:</a:t>
            </a:r>
            <a:r>
              <a:rPr lang="en-US" sz="1600" dirty="0" smtClean="0">
                <a:cs typeface="Courier New" panose="02070309020205020404" pitchFamily="49" charset="0"/>
              </a:rPr>
              <a:t> No reliable messaging, topics only</a:t>
            </a:r>
          </a:p>
          <a:p>
            <a:endParaRPr lang="en-US" sz="1600" dirty="0">
              <a:cs typeface="Courier New" panose="02070309020205020404" pitchFamily="49" charset="0"/>
            </a:endParaRPr>
          </a:p>
          <a:p>
            <a:r>
              <a:rPr lang="en-US" sz="1600" dirty="0" smtClean="0">
                <a:cs typeface="Courier New" panose="02070309020205020404" pitchFamily="49" charset="0"/>
              </a:rPr>
              <a:t>Also can use JMS to talk to UM which does support reliable messaging and queues.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But harder to use non-XML encodings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347356" y="1429251"/>
            <a:ext cx="1567129" cy="514914"/>
            <a:chOff x="6153255" y="1429251"/>
            <a:chExt cx="1567129" cy="514914"/>
          </a:xfrm>
        </p:grpSpPr>
        <p:sp>
          <p:nvSpPr>
            <p:cNvPr id="22" name="Rechteck 85"/>
            <p:cNvSpPr/>
            <p:nvPr/>
          </p:nvSpPr>
          <p:spPr>
            <a:xfrm>
              <a:off x="6153255" y="1429251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3" name="Rechteck 86"/>
            <p:cNvSpPr/>
            <p:nvPr/>
          </p:nvSpPr>
          <p:spPr>
            <a:xfrm>
              <a:off x="6552034" y="1453738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4" name="Rechteck 87"/>
            <p:cNvSpPr/>
            <p:nvPr/>
          </p:nvSpPr>
          <p:spPr>
            <a:xfrm>
              <a:off x="6561129" y="1451639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25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6220832" y="1547015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26" name="Rechteck 117"/>
            <p:cNvSpPr/>
            <p:nvPr/>
          </p:nvSpPr>
          <p:spPr>
            <a:xfrm>
              <a:off x="6557606" y="14443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7" name="Rechteck 118"/>
            <p:cNvSpPr/>
            <p:nvPr/>
          </p:nvSpPr>
          <p:spPr>
            <a:xfrm>
              <a:off x="6563203" y="1461092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347356" y="2235081"/>
            <a:ext cx="1567129" cy="514914"/>
            <a:chOff x="6153255" y="2631713"/>
            <a:chExt cx="1567129" cy="514914"/>
          </a:xfrm>
        </p:grpSpPr>
        <p:sp>
          <p:nvSpPr>
            <p:cNvPr id="29" name="Rechteck 77"/>
            <p:cNvSpPr/>
            <p:nvPr/>
          </p:nvSpPr>
          <p:spPr>
            <a:xfrm>
              <a:off x="6153255" y="2631713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Rechteck 78"/>
            <p:cNvSpPr/>
            <p:nvPr/>
          </p:nvSpPr>
          <p:spPr>
            <a:xfrm>
              <a:off x="6552034" y="2656200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Rechteck 79"/>
            <p:cNvSpPr/>
            <p:nvPr/>
          </p:nvSpPr>
          <p:spPr>
            <a:xfrm>
              <a:off x="6561129" y="26541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32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6218834" y="2749609"/>
              <a:ext cx="260724" cy="260503"/>
            </a:xfrm>
            <a:prstGeom prst="rect">
              <a:avLst/>
            </a:prstGeom>
            <a:noFill/>
            <a:extLst/>
          </p:spPr>
        </p:pic>
        <p:sp>
          <p:nvSpPr>
            <p:cNvPr id="33" name="Rechteck 88"/>
            <p:cNvSpPr/>
            <p:nvPr/>
          </p:nvSpPr>
          <p:spPr>
            <a:xfrm>
              <a:off x="6555608" y="2646785"/>
              <a:ext cx="1141766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4" name="Rechteck 89"/>
            <p:cNvSpPr/>
            <p:nvPr/>
          </p:nvSpPr>
          <p:spPr>
            <a:xfrm>
              <a:off x="6561205" y="2663576"/>
              <a:ext cx="1136169" cy="470138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Universal messaging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36" name="Elbow Connector 35"/>
          <p:cNvCxnSpPr>
            <a:stCxn id="27" idx="2"/>
            <a:endCxn id="34" idx="0"/>
          </p:cNvCxnSpPr>
          <p:nvPr/>
        </p:nvCxnSpPr>
        <p:spPr>
          <a:xfrm rot="5400000">
            <a:off x="7156534" y="2098088"/>
            <a:ext cx="335713" cy="1998"/>
          </a:xfrm>
          <a:prstGeom prst="bentConnector3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184" y="2878523"/>
            <a:ext cx="726648" cy="72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Grafik 8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180" y="3647216"/>
            <a:ext cx="726648" cy="726648"/>
          </a:xfrm>
          <a:prstGeom prst="rect">
            <a:avLst/>
          </a:prstGeom>
        </p:spPr>
      </p:pic>
      <p:pic>
        <p:nvPicPr>
          <p:cNvPr id="43" name="Grafik 107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516" y="3914651"/>
            <a:ext cx="726648" cy="726648"/>
          </a:xfrm>
          <a:prstGeom prst="rect">
            <a:avLst/>
          </a:prstGeom>
        </p:spPr>
      </p:pic>
      <p:pic>
        <p:nvPicPr>
          <p:cNvPr id="44" name="Grafik 118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852" y="3647216"/>
            <a:ext cx="726648" cy="726648"/>
          </a:xfrm>
          <a:prstGeom prst="rect">
            <a:avLst/>
          </a:prstGeom>
        </p:spPr>
      </p:pic>
      <p:pic>
        <p:nvPicPr>
          <p:cNvPr id="45" name="Grafik 146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009" y="2878523"/>
            <a:ext cx="851813" cy="726648"/>
          </a:xfrm>
          <a:prstGeom prst="rect">
            <a:avLst/>
          </a:prstGeom>
        </p:spPr>
      </p:pic>
      <p:cxnSp>
        <p:nvCxnSpPr>
          <p:cNvPr id="50" name="Elbow Connector 49"/>
          <p:cNvCxnSpPr>
            <a:stCxn id="31" idx="2"/>
            <a:endCxn id="41" idx="1"/>
          </p:cNvCxnSpPr>
          <p:nvPr/>
        </p:nvCxnSpPr>
        <p:spPr>
          <a:xfrm rot="16200000" flipH="1">
            <a:off x="7429722" y="2646385"/>
            <a:ext cx="491852" cy="699071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3" idx="2"/>
            <a:endCxn id="42" idx="0"/>
          </p:cNvCxnSpPr>
          <p:nvPr/>
        </p:nvCxnSpPr>
        <p:spPr>
          <a:xfrm rot="16200000" flipH="1">
            <a:off x="7167280" y="2895991"/>
            <a:ext cx="904537" cy="597912"/>
          </a:xfrm>
          <a:prstGeom prst="bentConnector3">
            <a:avLst>
              <a:gd name="adj1" fmla="val 8439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1" idx="2"/>
            <a:endCxn id="45" idx="3"/>
          </p:cNvCxnSpPr>
          <p:nvPr/>
        </p:nvCxnSpPr>
        <p:spPr>
          <a:xfrm rot="5400000">
            <a:off x="6598042" y="2513776"/>
            <a:ext cx="491852" cy="964291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3" idx="2"/>
            <a:endCxn id="44" idx="0"/>
          </p:cNvCxnSpPr>
          <p:nvPr/>
        </p:nvCxnSpPr>
        <p:spPr>
          <a:xfrm rot="5400000">
            <a:off x="6373616" y="2700239"/>
            <a:ext cx="904537" cy="989416"/>
          </a:xfrm>
          <a:prstGeom prst="bentConnector3">
            <a:avLst>
              <a:gd name="adj1" fmla="val 85662"/>
            </a:avLst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31" idx="2"/>
            <a:endCxn id="43" idx="0"/>
          </p:cNvCxnSpPr>
          <p:nvPr/>
        </p:nvCxnSpPr>
        <p:spPr>
          <a:xfrm rot="5400000">
            <a:off x="6643149" y="3231687"/>
            <a:ext cx="1164656" cy="201273"/>
          </a:xfrm>
          <a:prstGeom prst="bentConnector3">
            <a:avLst>
              <a:gd name="adj1" fmla="val 82386"/>
            </a:avLst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72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Terracotta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4873941" cy="3492499"/>
          </a:xfrm>
        </p:spPr>
        <p:txBody>
          <a:bodyPr/>
          <a:lstStyle/>
          <a:p>
            <a:r>
              <a:rPr lang="en-US" sz="1600" dirty="0" err="1" smtClean="0">
                <a:cs typeface="Courier New" panose="02070309020205020404" pitchFamily="49" charset="0"/>
              </a:rPr>
              <a:t>Apama</a:t>
            </a:r>
            <a:r>
              <a:rPr lang="en-US" sz="1600" dirty="0" smtClean="0">
                <a:cs typeface="Courier New" panose="02070309020205020404" pitchFamily="49" charset="0"/>
              </a:rPr>
              <a:t> provides an EPL plugin which can store data for sharing between Monitors and Contexts. 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This can be an in-memory store, an on-disk store, or Terracotta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Disk store is persisted from in-memory on-demand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Key-Multi Value store (NoSQL)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Synchronous writes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Support for Terracotta DB and </a:t>
            </a:r>
            <a:r>
              <a:rPr lang="en-US" sz="1600" dirty="0" err="1" smtClean="0">
                <a:cs typeface="Courier New" panose="02070309020205020404" pitchFamily="49" charset="0"/>
              </a:rPr>
              <a:t>BigMemory</a:t>
            </a:r>
            <a:endParaRPr lang="en-US" sz="1600" dirty="0" smtClean="0">
              <a:cs typeface="Courier New" panose="02070309020205020404" pitchFamily="49" charset="0"/>
            </a:endParaRPr>
          </a:p>
          <a:p>
            <a:r>
              <a:rPr lang="en-US" sz="1600" dirty="0" smtClean="0">
                <a:cs typeface="Courier New" panose="02070309020205020404" pitchFamily="49" charset="0"/>
              </a:rPr>
              <a:t>Terracotta allows sharing of the store data between multiple correlators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Terracotta DB allows sharing of the store data to non-</a:t>
            </a:r>
            <a:r>
              <a:rPr lang="en-US" sz="1600" dirty="0" err="1" smtClean="0">
                <a:cs typeface="Courier New" panose="02070309020205020404" pitchFamily="49" charset="0"/>
              </a:rPr>
              <a:t>Apama</a:t>
            </a:r>
            <a:r>
              <a:rPr lang="en-US" sz="1600" dirty="0" smtClean="0">
                <a:cs typeface="Courier New" panose="02070309020205020404" pitchFamily="49" charset="0"/>
              </a:rPr>
              <a:t> clients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337138" y="1416317"/>
            <a:ext cx="1567129" cy="514914"/>
            <a:chOff x="6153255" y="1429251"/>
            <a:chExt cx="1567129" cy="514914"/>
          </a:xfrm>
        </p:grpSpPr>
        <p:sp>
          <p:nvSpPr>
            <p:cNvPr id="7" name="Rechteck 85"/>
            <p:cNvSpPr/>
            <p:nvPr/>
          </p:nvSpPr>
          <p:spPr>
            <a:xfrm>
              <a:off x="6153255" y="1429251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" name="Rechteck 86"/>
            <p:cNvSpPr/>
            <p:nvPr/>
          </p:nvSpPr>
          <p:spPr>
            <a:xfrm>
              <a:off x="6552034" y="1453738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" name="Rechteck 87"/>
            <p:cNvSpPr/>
            <p:nvPr/>
          </p:nvSpPr>
          <p:spPr>
            <a:xfrm>
              <a:off x="6561129" y="1451639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13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6220832" y="1547015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14" name="Rechteck 117"/>
            <p:cNvSpPr/>
            <p:nvPr/>
          </p:nvSpPr>
          <p:spPr>
            <a:xfrm>
              <a:off x="6557606" y="14443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" name="Rechteck 118"/>
            <p:cNvSpPr/>
            <p:nvPr/>
          </p:nvSpPr>
          <p:spPr>
            <a:xfrm>
              <a:off x="6563203" y="1461092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6" name="Gruppieren 4"/>
          <p:cNvGrpSpPr>
            <a:grpSpLocks/>
          </p:cNvGrpSpPr>
          <p:nvPr/>
        </p:nvGrpSpPr>
        <p:grpSpPr>
          <a:xfrm>
            <a:off x="6335903" y="3394457"/>
            <a:ext cx="1569600" cy="518400"/>
            <a:chOff x="2539199" y="1245359"/>
            <a:chExt cx="1066800" cy="353866"/>
          </a:xfrm>
        </p:grpSpPr>
        <p:grpSp>
          <p:nvGrpSpPr>
            <p:cNvPr id="17" name="Gruppieren 274"/>
            <p:cNvGrpSpPr/>
            <p:nvPr/>
          </p:nvGrpSpPr>
          <p:grpSpPr>
            <a:xfrm>
              <a:off x="2539199" y="1245359"/>
              <a:ext cx="1066800" cy="350520"/>
              <a:chOff x="2202656" y="152400"/>
              <a:chExt cx="1066800" cy="350520"/>
            </a:xfrm>
          </p:grpSpPr>
          <p:sp>
            <p:nvSpPr>
              <p:cNvPr id="21" name="Rechteck 81"/>
              <p:cNvSpPr/>
              <p:nvPr/>
            </p:nvSpPr>
            <p:spPr>
              <a:xfrm>
                <a:off x="2202656" y="152400"/>
                <a:ext cx="1066800" cy="350044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93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2" name="Rechteck 82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93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3" name="Rechteck 83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93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18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2582140" y="1333866"/>
              <a:ext cx="177485" cy="177485"/>
            </a:xfrm>
            <a:prstGeom prst="rect">
              <a:avLst/>
            </a:prstGeom>
            <a:noFill/>
            <a:extLst/>
          </p:spPr>
        </p:pic>
        <p:sp>
          <p:nvSpPr>
            <p:cNvPr id="19" name="Rechteck 85"/>
            <p:cNvSpPr/>
            <p:nvPr/>
          </p:nvSpPr>
          <p:spPr>
            <a:xfrm>
              <a:off x="2811394" y="1263945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7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0" name="Rechteck 86"/>
            <p:cNvSpPr/>
            <p:nvPr/>
          </p:nvSpPr>
          <p:spPr>
            <a:xfrm>
              <a:off x="2815204" y="1275375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7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Terracotta</a:t>
              </a:r>
              <a:endParaRPr lang="en-US" sz="879" kern="0" dirty="0">
                <a:solidFill>
                  <a:srgbClr val="006F97">
                    <a:lumMod val="25000"/>
                  </a:srgbClr>
                </a:solidFill>
                <a:latin typeface="Arial" panose="020B0604020202020204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79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pic>
        <p:nvPicPr>
          <p:cNvPr id="24" name="Grafik 12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54" y="2403644"/>
            <a:ext cx="518400" cy="518400"/>
          </a:xfrm>
          <a:prstGeom prst="rect">
            <a:avLst/>
          </a:prstGeom>
        </p:spPr>
      </p:pic>
      <p:pic>
        <p:nvPicPr>
          <p:cNvPr id="25" name="Picture 6" descr="Z:\Mariya_projects\Terracotta Icons &amp; Images\Terracotta icons\Terracotta DB Icons\SAG_Terracotta_Icon_Durable_V2_Oct17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5" t="19354" r="19928" b="53606"/>
          <a:stretch/>
        </p:blipFill>
        <p:spPr bwMode="auto">
          <a:xfrm>
            <a:off x="5535810" y="2403644"/>
            <a:ext cx="1115516" cy="51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7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209" y="1794807"/>
            <a:ext cx="385392" cy="385392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5" name="Elbow Connector 4"/>
          <p:cNvCxnSpPr>
            <a:stCxn id="26" idx="2"/>
            <a:endCxn id="22" idx="0"/>
          </p:cNvCxnSpPr>
          <p:nvPr/>
        </p:nvCxnSpPr>
        <p:spPr>
          <a:xfrm rot="5400000">
            <a:off x="6697567" y="2799537"/>
            <a:ext cx="1238677" cy="1"/>
          </a:xfrm>
          <a:prstGeom prst="bentConnector3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6" idx="2"/>
            <a:endCxn id="25" idx="3"/>
          </p:cNvCxnSpPr>
          <p:nvPr/>
        </p:nvCxnSpPr>
        <p:spPr>
          <a:xfrm rot="5400000">
            <a:off x="6742794" y="2088732"/>
            <a:ext cx="482645" cy="665579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6" idx="2"/>
            <a:endCxn id="24" idx="1"/>
          </p:cNvCxnSpPr>
          <p:nvPr/>
        </p:nvCxnSpPr>
        <p:spPr>
          <a:xfrm rot="16200000" flipH="1">
            <a:off x="7357107" y="2139996"/>
            <a:ext cx="482645" cy="563049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76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Prerequisites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To participate in this training you will need: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 laptop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Apama</a:t>
            </a:r>
            <a:r>
              <a:rPr lang="en-US" dirty="0" smtClean="0"/>
              <a:t> installed (e.g. </a:t>
            </a:r>
            <a:r>
              <a:rPr lang="en-US" dirty="0" smtClean="0">
                <a:hlinkClick r:id="rId2"/>
              </a:rPr>
              <a:t>http://apamacommunity.com/downloads</a:t>
            </a:r>
            <a:r>
              <a:rPr lang="en-US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 copy of the training project + docs (see email)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 copy of the training Type Repository (see email)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Docker client tools (see email)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48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Zementis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7" y="1131888"/>
            <a:ext cx="6278689" cy="3492499"/>
          </a:xfrm>
        </p:spPr>
        <p:txBody>
          <a:bodyPr/>
          <a:lstStyle/>
          <a:p>
            <a:r>
              <a:rPr lang="en-US" sz="1600" dirty="0" smtClean="0">
                <a:cs typeface="Courier New" panose="02070309020205020404" pitchFamily="49" charset="0"/>
              </a:rPr>
              <a:t>EPL Plugin to embed the </a:t>
            </a:r>
            <a:r>
              <a:rPr lang="en-US" sz="1600" dirty="0" err="1" smtClean="0">
                <a:cs typeface="Courier New" panose="02070309020205020404" pitchFamily="49" charset="0"/>
              </a:rPr>
              <a:t>Zementis</a:t>
            </a:r>
            <a:r>
              <a:rPr lang="en-US" sz="1600" dirty="0" smtClean="0">
                <a:cs typeface="Courier New" panose="02070309020205020404" pitchFamily="49" charset="0"/>
              </a:rPr>
              <a:t> engine in </a:t>
            </a:r>
            <a:r>
              <a:rPr lang="en-US" sz="1600" dirty="0" err="1" smtClean="0">
                <a:cs typeface="Courier New" panose="02070309020205020404" pitchFamily="49" charset="0"/>
              </a:rPr>
              <a:t>Apama</a:t>
            </a:r>
            <a:endParaRPr lang="en-US" sz="1600" dirty="0" smtClean="0">
              <a:cs typeface="Courier New" panose="02070309020205020404" pitchFamily="49" charset="0"/>
            </a:endParaRPr>
          </a:p>
          <a:p>
            <a:endParaRPr lang="en-US" sz="1600" dirty="0" smtClean="0"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Data analytics offline to build a model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Load the model into </a:t>
            </a:r>
            <a:r>
              <a:rPr lang="en-US" sz="1600" dirty="0" err="1" smtClean="0">
                <a:cs typeface="Courier New" panose="02070309020205020404" pitchFamily="49" charset="0"/>
              </a:rPr>
              <a:t>Zemetis</a:t>
            </a:r>
            <a:r>
              <a:rPr lang="en-US" sz="1600" dirty="0" smtClean="0">
                <a:cs typeface="Courier New" panose="02070309020205020404" pitchFamily="49" charset="0"/>
              </a:rPr>
              <a:t> through </a:t>
            </a:r>
            <a:r>
              <a:rPr lang="en-US" sz="1600" dirty="0" err="1" smtClean="0">
                <a:cs typeface="Courier New" panose="02070309020205020404" pitchFamily="49" charset="0"/>
              </a:rPr>
              <a:t>Apama</a:t>
            </a:r>
            <a:endParaRPr lang="en-US" sz="1600" dirty="0" smtClean="0"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cs typeface="Courier New" panose="02070309020205020404" pitchFamily="49" charset="0"/>
              </a:rPr>
              <a:t>Apama</a:t>
            </a:r>
            <a:r>
              <a:rPr lang="en-US" sz="1600" dirty="0" smtClean="0">
                <a:cs typeface="Courier New" panose="02070309020205020404" pitchFamily="49" charset="0"/>
              </a:rPr>
              <a:t> provides pre-filtering and data normalization for real-time streams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Model execution as part of handling an event via the plugin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Make use of </a:t>
            </a:r>
            <a:r>
              <a:rPr lang="en-US" sz="1600" dirty="0" err="1" smtClean="0">
                <a:cs typeface="Courier New" panose="02070309020205020404" pitchFamily="49" charset="0"/>
              </a:rPr>
              <a:t>Apama’s</a:t>
            </a:r>
            <a:r>
              <a:rPr lang="en-US" sz="1600" dirty="0" smtClean="0">
                <a:cs typeface="Courier New" panose="02070309020205020404" pitchFamily="49" charset="0"/>
              </a:rPr>
              <a:t> integration for data sources and sinks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Can also invoke models in the </a:t>
            </a:r>
            <a:r>
              <a:rPr lang="en-US" sz="1600" dirty="0" err="1" smtClean="0">
                <a:cs typeface="Courier New" panose="02070309020205020404" pitchFamily="49" charset="0"/>
              </a:rPr>
              <a:t>Zementis</a:t>
            </a:r>
            <a:r>
              <a:rPr lang="en-US" sz="1600" dirty="0" smtClean="0">
                <a:cs typeface="Courier New" panose="02070309020205020404" pitchFamily="49" charset="0"/>
              </a:rPr>
              <a:t> server via the HTTP client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673977" y="2512093"/>
            <a:ext cx="1567129" cy="514914"/>
            <a:chOff x="6153255" y="1429251"/>
            <a:chExt cx="1567129" cy="514914"/>
          </a:xfrm>
        </p:grpSpPr>
        <p:sp>
          <p:nvSpPr>
            <p:cNvPr id="7" name="Rechteck 85"/>
            <p:cNvSpPr/>
            <p:nvPr/>
          </p:nvSpPr>
          <p:spPr>
            <a:xfrm>
              <a:off x="6153255" y="1429251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" name="Rechteck 86"/>
            <p:cNvSpPr/>
            <p:nvPr/>
          </p:nvSpPr>
          <p:spPr>
            <a:xfrm>
              <a:off x="6552034" y="1453738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" name="Rechteck 87"/>
            <p:cNvSpPr/>
            <p:nvPr/>
          </p:nvSpPr>
          <p:spPr>
            <a:xfrm>
              <a:off x="6561129" y="1451639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13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6220832" y="1547015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14" name="Rechteck 117"/>
            <p:cNvSpPr/>
            <p:nvPr/>
          </p:nvSpPr>
          <p:spPr>
            <a:xfrm>
              <a:off x="6557606" y="14443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" name="Rechteck 118"/>
            <p:cNvSpPr/>
            <p:nvPr/>
          </p:nvSpPr>
          <p:spPr>
            <a:xfrm>
              <a:off x="6563204" y="1461092"/>
              <a:ext cx="569508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27" name="Gruppieren 142"/>
          <p:cNvGrpSpPr/>
          <p:nvPr/>
        </p:nvGrpSpPr>
        <p:grpSpPr>
          <a:xfrm>
            <a:off x="7811871" y="2890583"/>
            <a:ext cx="380348" cy="343225"/>
            <a:chOff x="5942839" y="1130869"/>
            <a:chExt cx="380348" cy="343225"/>
          </a:xfrm>
        </p:grpSpPr>
        <p:sp>
          <p:nvSpPr>
            <p:cNvPr id="28" name="Round Diagonal Corner Rectangle 216"/>
            <p:cNvSpPr/>
            <p:nvPr/>
          </p:nvSpPr>
          <p:spPr>
            <a:xfrm>
              <a:off x="5942839" y="1130869"/>
              <a:ext cx="380348" cy="343225"/>
            </a:xfrm>
            <a:prstGeom prst="round2DiagRect">
              <a:avLst>
                <a:gd name="adj1" fmla="val 21773"/>
                <a:gd name="adj2" fmla="val 0"/>
              </a:avLst>
            </a:prstGeom>
            <a:solidFill>
              <a:srgbClr val="0899CC"/>
            </a:solidFill>
            <a:ln w="381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wrap="none" lIns="36000" tIns="36000" rIns="36000" bIns="36000" rtlCol="0" anchor="ctr" anchorCtr="0"/>
            <a:lstStyle/>
            <a:p>
              <a:pPr marL="35560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30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6031390" y="1206724"/>
              <a:ext cx="196248" cy="197083"/>
            </a:xfrm>
            <a:prstGeom prst="rect">
              <a:avLst/>
            </a:prstGeom>
            <a:noFill/>
            <a:extLst/>
          </p:spPr>
        </p:pic>
      </p:grpSp>
      <p:cxnSp>
        <p:nvCxnSpPr>
          <p:cNvPr id="3" name="Straight Arrow Connector 2"/>
          <p:cNvCxnSpPr>
            <a:endCxn id="15" idx="0"/>
          </p:cNvCxnSpPr>
          <p:nvPr/>
        </p:nvCxnSpPr>
        <p:spPr>
          <a:xfrm>
            <a:off x="7368680" y="1850156"/>
            <a:ext cx="0" cy="6937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2"/>
          </p:cNvCxnSpPr>
          <p:nvPr/>
        </p:nvCxnSpPr>
        <p:spPr>
          <a:xfrm>
            <a:off x="7368680" y="3014073"/>
            <a:ext cx="0" cy="7563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5" idx="3"/>
            <a:endCxn id="28" idx="3"/>
          </p:cNvCxnSpPr>
          <p:nvPr/>
        </p:nvCxnSpPr>
        <p:spPr>
          <a:xfrm>
            <a:off x="7653434" y="2779004"/>
            <a:ext cx="348611" cy="111579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52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Mashzone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1131888"/>
            <a:ext cx="4900612" cy="3492499"/>
          </a:xfrm>
        </p:spPr>
        <p:txBody>
          <a:bodyPr/>
          <a:lstStyle/>
          <a:p>
            <a:r>
              <a:rPr lang="en-US" sz="1600" dirty="0" smtClean="0">
                <a:cs typeface="Courier New" panose="02070309020205020404" pitchFamily="49" charset="0"/>
              </a:rPr>
              <a:t>In addition to </a:t>
            </a:r>
            <a:r>
              <a:rPr lang="en-US" sz="1600" dirty="0" err="1" smtClean="0">
                <a:cs typeface="Courier New" panose="02070309020205020404" pitchFamily="49" charset="0"/>
              </a:rPr>
              <a:t>Apama’s</a:t>
            </a:r>
            <a:r>
              <a:rPr lang="en-US" sz="1600" dirty="0" smtClean="0">
                <a:cs typeface="Courier New" panose="02070309020205020404" pitchFamily="49" charset="0"/>
              </a:rPr>
              <a:t> SL-based real-time dashboards can also display data in </a:t>
            </a:r>
            <a:r>
              <a:rPr lang="en-US" sz="1600" dirty="0" err="1" smtClean="0">
                <a:cs typeface="Courier New" panose="02070309020205020404" pitchFamily="49" charset="0"/>
              </a:rPr>
              <a:t>Mashzone</a:t>
            </a:r>
            <a:endParaRPr lang="en-US" sz="1600" dirty="0" smtClean="0"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cs typeface="Courier New" panose="02070309020205020404" pitchFamily="49" charset="0"/>
              </a:rPr>
              <a:t>Mashzone</a:t>
            </a:r>
            <a:r>
              <a:rPr lang="en-US" sz="1600" dirty="0" smtClean="0">
                <a:cs typeface="Courier New" panose="02070309020205020404" pitchFamily="49" charset="0"/>
              </a:rPr>
              <a:t> can accept data via DES</a:t>
            </a:r>
          </a:p>
          <a:p>
            <a:r>
              <a:rPr lang="en-US" sz="1600" dirty="0" err="1" smtClean="0">
                <a:cs typeface="Courier New" panose="02070309020205020404" pitchFamily="49" charset="0"/>
              </a:rPr>
              <a:t>Mashzone</a:t>
            </a:r>
            <a:r>
              <a:rPr lang="en-US" sz="1600" dirty="0" smtClean="0">
                <a:cs typeface="Courier New" panose="02070309020205020404" pitchFamily="49" charset="0"/>
              </a:rPr>
              <a:t> can read Terracotta DB tables written by </a:t>
            </a:r>
            <a:r>
              <a:rPr lang="en-US" sz="1600" dirty="0" err="1" smtClean="0">
                <a:cs typeface="Courier New" panose="02070309020205020404" pitchFamily="49" charset="0"/>
              </a:rPr>
              <a:t>Apama</a:t>
            </a:r>
            <a:endParaRPr lang="en-US" sz="1600" dirty="0" smtClean="0"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cs typeface="Courier New" panose="02070309020205020404" pitchFamily="49" charset="0"/>
              </a:rPr>
              <a:t>Mashzone</a:t>
            </a:r>
            <a:r>
              <a:rPr lang="en-US" sz="1600" dirty="0" smtClean="0">
                <a:cs typeface="Courier New" panose="02070309020205020404" pitchFamily="49" charset="0"/>
              </a:rPr>
              <a:t> can connect directly to </a:t>
            </a:r>
            <a:r>
              <a:rPr lang="en-US" sz="1600" dirty="0" err="1" smtClean="0">
                <a:cs typeface="Courier New" panose="02070309020205020404" pitchFamily="49" charset="0"/>
              </a:rPr>
              <a:t>Apama</a:t>
            </a:r>
            <a:r>
              <a:rPr lang="en-US" sz="1600" dirty="0" smtClean="0">
                <a:cs typeface="Courier New" panose="02070309020205020404" pitchFamily="49" charset="0"/>
              </a:rPr>
              <a:t> via the Scenario Service / </a:t>
            </a:r>
            <a:r>
              <a:rPr lang="en-US" sz="1600" dirty="0" err="1" smtClean="0">
                <a:cs typeface="Courier New" panose="02070309020205020404" pitchFamily="49" charset="0"/>
              </a:rPr>
              <a:t>Dataview</a:t>
            </a:r>
            <a:r>
              <a:rPr lang="en-US" sz="1600" dirty="0" smtClean="0">
                <a:cs typeface="Courier New" panose="02070309020205020404" pitchFamily="49" charset="0"/>
              </a:rPr>
              <a:t> API</a:t>
            </a:r>
          </a:p>
          <a:p>
            <a:endParaRPr lang="en-US" sz="1600" dirty="0"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cs typeface="Courier New" panose="02070309020205020404" pitchFamily="49" charset="0"/>
              </a:rPr>
              <a:t>Mashzone</a:t>
            </a:r>
            <a:r>
              <a:rPr lang="en-US" sz="1600" dirty="0" smtClean="0">
                <a:cs typeface="Courier New" panose="02070309020205020404" pitchFamily="49" charset="0"/>
              </a:rPr>
              <a:t> widget for triggering events in </a:t>
            </a:r>
            <a:r>
              <a:rPr lang="en-US" sz="1600" dirty="0" err="1" smtClean="0">
                <a:cs typeface="Courier New" panose="02070309020205020404" pitchFamily="49" charset="0"/>
              </a:rPr>
              <a:t>Apama</a:t>
            </a:r>
            <a:r>
              <a:rPr lang="en-US" sz="1600" dirty="0" smtClean="0">
                <a:cs typeface="Courier New" panose="02070309020205020404" pitchFamily="49" charset="0"/>
              </a:rPr>
              <a:t> from </a:t>
            </a:r>
            <a:r>
              <a:rPr lang="en-US" sz="1600" dirty="0" err="1" smtClean="0">
                <a:cs typeface="Courier New" panose="02070309020205020404" pitchFamily="49" charset="0"/>
              </a:rPr>
              <a:t>Mashzone</a:t>
            </a:r>
            <a:r>
              <a:rPr lang="en-US" sz="1600" dirty="0" smtClean="0">
                <a:cs typeface="Courier New" panose="02070309020205020404" pitchFamily="49" charset="0"/>
              </a:rPr>
              <a:t> UI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352596" y="3277553"/>
            <a:ext cx="1567129" cy="514914"/>
            <a:chOff x="5313570" y="3777864"/>
            <a:chExt cx="1567129" cy="514914"/>
          </a:xfrm>
        </p:grpSpPr>
        <p:sp>
          <p:nvSpPr>
            <p:cNvPr id="7" name="Rechteck 93"/>
            <p:cNvSpPr/>
            <p:nvPr/>
          </p:nvSpPr>
          <p:spPr>
            <a:xfrm>
              <a:off x="5313570" y="3777864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" name="Rechteck 94"/>
            <p:cNvSpPr/>
            <p:nvPr/>
          </p:nvSpPr>
          <p:spPr>
            <a:xfrm>
              <a:off x="5712349" y="3802351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" name="Rechteck 95"/>
            <p:cNvSpPr/>
            <p:nvPr/>
          </p:nvSpPr>
          <p:spPr>
            <a:xfrm>
              <a:off x="5721444" y="3800252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13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5379647" y="3895606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14" name="Rechteck 111"/>
            <p:cNvSpPr/>
            <p:nvPr/>
          </p:nvSpPr>
          <p:spPr>
            <a:xfrm>
              <a:off x="5716421" y="3792892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" name="Rechteck 112"/>
            <p:cNvSpPr/>
            <p:nvPr/>
          </p:nvSpPr>
          <p:spPr>
            <a:xfrm>
              <a:off x="5722018" y="3809683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Mashzone</a:t>
              </a: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352596" y="1423314"/>
            <a:ext cx="1567129" cy="514914"/>
            <a:chOff x="6153255" y="1429251"/>
            <a:chExt cx="1567129" cy="514914"/>
          </a:xfrm>
        </p:grpSpPr>
        <p:sp>
          <p:nvSpPr>
            <p:cNvPr id="17" name="Rechteck 85"/>
            <p:cNvSpPr/>
            <p:nvPr/>
          </p:nvSpPr>
          <p:spPr>
            <a:xfrm>
              <a:off x="6153255" y="1429251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" name="Rechteck 86"/>
            <p:cNvSpPr/>
            <p:nvPr/>
          </p:nvSpPr>
          <p:spPr>
            <a:xfrm>
              <a:off x="6552034" y="1453738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9" name="Rechteck 87"/>
            <p:cNvSpPr/>
            <p:nvPr/>
          </p:nvSpPr>
          <p:spPr>
            <a:xfrm>
              <a:off x="6561129" y="1451639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20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6220832" y="1547015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21" name="Rechteck 117"/>
            <p:cNvSpPr/>
            <p:nvPr/>
          </p:nvSpPr>
          <p:spPr>
            <a:xfrm>
              <a:off x="6557606" y="14443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2" name="Rechteck 118"/>
            <p:cNvSpPr/>
            <p:nvPr/>
          </p:nvSpPr>
          <p:spPr>
            <a:xfrm>
              <a:off x="6563203" y="1461092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3" name="Elbow Connector 2"/>
          <p:cNvCxnSpPr>
            <a:stCxn id="21" idx="2"/>
            <a:endCxn id="15" idx="0"/>
          </p:cNvCxnSpPr>
          <p:nvPr/>
        </p:nvCxnSpPr>
        <p:spPr>
          <a:xfrm rot="16200000" flipH="1">
            <a:off x="6639238" y="2619481"/>
            <a:ext cx="1378482" cy="1299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4"/>
          <p:cNvGrpSpPr>
            <a:grpSpLocks/>
          </p:cNvGrpSpPr>
          <p:nvPr/>
        </p:nvGrpSpPr>
        <p:grpSpPr>
          <a:xfrm>
            <a:off x="5601411" y="2348691"/>
            <a:ext cx="1569600" cy="518400"/>
            <a:chOff x="2539199" y="1245359"/>
            <a:chExt cx="1066800" cy="353866"/>
          </a:xfrm>
        </p:grpSpPr>
        <p:grpSp>
          <p:nvGrpSpPr>
            <p:cNvPr id="24" name="Gruppieren 274"/>
            <p:cNvGrpSpPr/>
            <p:nvPr/>
          </p:nvGrpSpPr>
          <p:grpSpPr>
            <a:xfrm>
              <a:off x="2539199" y="1245359"/>
              <a:ext cx="1066800" cy="350520"/>
              <a:chOff x="2202656" y="152400"/>
              <a:chExt cx="1066800" cy="350520"/>
            </a:xfrm>
          </p:grpSpPr>
          <p:sp>
            <p:nvSpPr>
              <p:cNvPr id="28" name="Rechteck 81"/>
              <p:cNvSpPr/>
              <p:nvPr/>
            </p:nvSpPr>
            <p:spPr>
              <a:xfrm>
                <a:off x="2202656" y="152400"/>
                <a:ext cx="1066800" cy="350044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93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9" name="Rechteck 82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93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0" name="Rechteck 83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93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25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2582140" y="1333866"/>
              <a:ext cx="177485" cy="177485"/>
            </a:xfrm>
            <a:prstGeom prst="rect">
              <a:avLst/>
            </a:prstGeom>
            <a:noFill/>
            <a:extLst/>
          </p:spPr>
        </p:pic>
        <p:sp>
          <p:nvSpPr>
            <p:cNvPr id="26" name="Rechteck 85"/>
            <p:cNvSpPr/>
            <p:nvPr/>
          </p:nvSpPr>
          <p:spPr>
            <a:xfrm>
              <a:off x="2811394" y="1263945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7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7" name="Rechteck 86"/>
            <p:cNvSpPr/>
            <p:nvPr/>
          </p:nvSpPr>
          <p:spPr>
            <a:xfrm>
              <a:off x="2815204" y="1275375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7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Terracotta</a:t>
              </a:r>
              <a:endParaRPr lang="en-US" sz="879" kern="0" dirty="0">
                <a:solidFill>
                  <a:srgbClr val="006F97">
                    <a:lumMod val="25000"/>
                  </a:srgbClr>
                </a:solidFill>
                <a:latin typeface="Arial" panose="020B0604020202020204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79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500026" y="2350434"/>
            <a:ext cx="1567129" cy="514914"/>
            <a:chOff x="6153255" y="2631713"/>
            <a:chExt cx="1567129" cy="514914"/>
          </a:xfrm>
        </p:grpSpPr>
        <p:sp>
          <p:nvSpPr>
            <p:cNvPr id="32" name="Rechteck 77"/>
            <p:cNvSpPr/>
            <p:nvPr/>
          </p:nvSpPr>
          <p:spPr>
            <a:xfrm>
              <a:off x="6153255" y="2631713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3" name="Rechteck 78"/>
            <p:cNvSpPr/>
            <p:nvPr/>
          </p:nvSpPr>
          <p:spPr>
            <a:xfrm>
              <a:off x="6552034" y="2656200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4" name="Rechteck 79"/>
            <p:cNvSpPr/>
            <p:nvPr/>
          </p:nvSpPr>
          <p:spPr>
            <a:xfrm>
              <a:off x="6561129" y="26541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35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6" cstate="print"/>
            <a:stretch>
              <a:fillRect/>
            </a:stretch>
          </p:blipFill>
          <p:spPr bwMode="auto">
            <a:xfrm>
              <a:off x="6218834" y="2749609"/>
              <a:ext cx="260724" cy="260503"/>
            </a:xfrm>
            <a:prstGeom prst="rect">
              <a:avLst/>
            </a:prstGeom>
            <a:noFill/>
            <a:extLst/>
          </p:spPr>
        </p:pic>
        <p:sp>
          <p:nvSpPr>
            <p:cNvPr id="36" name="Rechteck 88"/>
            <p:cNvSpPr/>
            <p:nvPr/>
          </p:nvSpPr>
          <p:spPr>
            <a:xfrm>
              <a:off x="6555608" y="2646785"/>
              <a:ext cx="1141766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7" name="Rechteck 89"/>
            <p:cNvSpPr/>
            <p:nvPr/>
          </p:nvSpPr>
          <p:spPr>
            <a:xfrm>
              <a:off x="6561205" y="2663576"/>
              <a:ext cx="1136169" cy="470138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Universal messaging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39" name="Elbow Connector 38"/>
          <p:cNvCxnSpPr>
            <a:stCxn id="22" idx="2"/>
            <a:endCxn id="30" idx="0"/>
          </p:cNvCxnSpPr>
          <p:nvPr/>
        </p:nvCxnSpPr>
        <p:spPr>
          <a:xfrm rot="5400000">
            <a:off x="6733309" y="1773696"/>
            <a:ext cx="445723" cy="748918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2" idx="2"/>
            <a:endCxn id="33" idx="0"/>
          </p:cNvCxnSpPr>
          <p:nvPr/>
        </p:nvCxnSpPr>
        <p:spPr>
          <a:xfrm rot="16200000" flipH="1">
            <a:off x="7680243" y="1575680"/>
            <a:ext cx="449627" cy="1148854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2"/>
            <a:endCxn id="7" idx="1"/>
          </p:cNvCxnSpPr>
          <p:nvPr/>
        </p:nvCxnSpPr>
        <p:spPr>
          <a:xfrm rot="5400000">
            <a:off x="6127963" y="3086142"/>
            <a:ext cx="673152" cy="223886"/>
          </a:xfrm>
          <a:prstGeom prst="bentConnector4">
            <a:avLst>
              <a:gd name="adj1" fmla="val 30903"/>
              <a:gd name="adj2" fmla="val 20210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4" idx="2"/>
            <a:endCxn id="11" idx="3"/>
          </p:cNvCxnSpPr>
          <p:nvPr/>
        </p:nvCxnSpPr>
        <p:spPr>
          <a:xfrm rot="5400000">
            <a:off x="7856728" y="2921351"/>
            <a:ext cx="678058" cy="566053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76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Cumulocity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1131888"/>
            <a:ext cx="5594032" cy="34924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The main 2019 Go-To-Market for </a:t>
            </a:r>
            <a:r>
              <a:rPr lang="en-US" sz="1600" dirty="0" err="1" smtClean="0">
                <a:cs typeface="Courier New" panose="02070309020205020404" pitchFamily="49" charset="0"/>
              </a:rPr>
              <a:t>Apama</a:t>
            </a:r>
            <a:endParaRPr lang="en-US" sz="1600" dirty="0" smtClean="0">
              <a:cs typeface="Courier New" panose="02070309020205020404" pitchFamily="49" charset="0"/>
            </a:endParaRPr>
          </a:p>
          <a:p>
            <a:r>
              <a:rPr lang="en-US" sz="1600" dirty="0" smtClean="0">
                <a:cs typeface="Courier New" panose="02070309020205020404" pitchFamily="49" charset="0"/>
              </a:rPr>
              <a:t>Provides analytic capabilities for </a:t>
            </a:r>
            <a:r>
              <a:rPr lang="en-US" sz="1600" dirty="0" err="1" smtClean="0">
                <a:cs typeface="Courier New" panose="02070309020205020404" pitchFamily="49" charset="0"/>
              </a:rPr>
              <a:t>Cumulocity</a:t>
            </a:r>
            <a:r>
              <a:rPr lang="en-US" sz="1600" dirty="0" smtClean="0">
                <a:cs typeface="Courier New" panose="02070309020205020404" pitchFamily="49" charset="0"/>
              </a:rPr>
              <a:t>-based applications, in cloud and on premise (Edge)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Consume measurements and other device messages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Produce alerts or device operations in response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Several ways to use </a:t>
            </a:r>
            <a:r>
              <a:rPr lang="en-US" sz="1600" dirty="0" err="1" smtClean="0">
                <a:cs typeface="Courier New" panose="02070309020205020404" pitchFamily="49" charset="0"/>
              </a:rPr>
              <a:t>Apama</a:t>
            </a:r>
            <a:r>
              <a:rPr lang="en-US" sz="1600" dirty="0" smtClean="0">
                <a:cs typeface="Courier New" panose="02070309020205020404" pitchFamily="49" charset="0"/>
              </a:rPr>
              <a:t> with </a:t>
            </a:r>
            <a:r>
              <a:rPr lang="en-US" sz="1600" dirty="0" err="1" smtClean="0">
                <a:cs typeface="Courier New" panose="02070309020205020404" pitchFamily="49" charset="0"/>
              </a:rPr>
              <a:t>Cumulocity</a:t>
            </a:r>
            <a:r>
              <a:rPr lang="en-US" sz="1600" dirty="0" smtClean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Smart Rules</a:t>
            </a:r>
          </a:p>
          <a:p>
            <a:pPr lvl="1"/>
            <a:r>
              <a:rPr lang="en-US" sz="1400" dirty="0" err="1" smtClean="0">
                <a:cs typeface="Courier New" panose="02070309020205020404" pitchFamily="49" charset="0"/>
              </a:rPr>
              <a:t>Apama</a:t>
            </a:r>
            <a:r>
              <a:rPr lang="en-US" sz="1400" dirty="0" smtClean="0">
                <a:cs typeface="Courier New" panose="02070309020205020404" pitchFamily="49" charset="0"/>
              </a:rPr>
              <a:t> EPL upload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Custom </a:t>
            </a:r>
            <a:r>
              <a:rPr lang="en-US" sz="1400" dirty="0" err="1" smtClean="0">
                <a:cs typeface="Courier New" panose="02070309020205020404" pitchFamily="49" charset="0"/>
              </a:rPr>
              <a:t>microservices</a:t>
            </a:r>
            <a:endParaRPr lang="en-US" sz="1400" dirty="0" smtClean="0">
              <a:cs typeface="Courier New" panose="02070309020205020404" pitchFamily="49" charset="0"/>
            </a:endParaRPr>
          </a:p>
          <a:p>
            <a:pPr lvl="1"/>
            <a:r>
              <a:rPr lang="en-US" sz="1400" dirty="0" err="1" smtClean="0">
                <a:cs typeface="Courier New" panose="02070309020205020404" pitchFamily="49" charset="0"/>
              </a:rPr>
              <a:t>Apama</a:t>
            </a:r>
            <a:r>
              <a:rPr lang="en-US" sz="1400" dirty="0" smtClean="0">
                <a:cs typeface="Courier New" panose="02070309020205020404" pitchFamily="49" charset="0"/>
              </a:rPr>
              <a:t> thin-Edge (coming soon)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Analytics Builder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178042" y="1374612"/>
            <a:ext cx="2725928" cy="1917228"/>
            <a:chOff x="6178042" y="1374612"/>
            <a:chExt cx="2725928" cy="1917228"/>
          </a:xfrm>
        </p:grpSpPr>
        <p:sp>
          <p:nvSpPr>
            <p:cNvPr id="3" name="Rectangle 2"/>
            <p:cNvSpPr/>
            <p:nvPr/>
          </p:nvSpPr>
          <p:spPr>
            <a:xfrm>
              <a:off x="6178042" y="1386042"/>
              <a:ext cx="2725928" cy="190579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4" name="Rechteck 121"/>
            <p:cNvSpPr/>
            <p:nvPr/>
          </p:nvSpPr>
          <p:spPr>
            <a:xfrm>
              <a:off x="6189231" y="1374612"/>
              <a:ext cx="1569600" cy="514101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" name="Rechteck 122"/>
            <p:cNvSpPr/>
            <p:nvPr/>
          </p:nvSpPr>
          <p:spPr>
            <a:xfrm>
              <a:off x="6588639" y="1399093"/>
              <a:ext cx="1163186" cy="482624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" name="Rechteck 123"/>
            <p:cNvSpPr/>
            <p:nvPr/>
          </p:nvSpPr>
          <p:spPr>
            <a:xfrm>
              <a:off x="6597748" y="1396995"/>
              <a:ext cx="1143566" cy="492417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11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6252184" y="1508844"/>
              <a:ext cx="261137" cy="260668"/>
            </a:xfrm>
            <a:prstGeom prst="rect">
              <a:avLst/>
            </a:prstGeom>
            <a:noFill/>
            <a:extLst/>
          </p:spPr>
        </p:pic>
        <p:sp>
          <p:nvSpPr>
            <p:cNvPr id="12" name="Rechteck 140"/>
            <p:cNvSpPr/>
            <p:nvPr/>
          </p:nvSpPr>
          <p:spPr>
            <a:xfrm>
              <a:off x="6589489" y="1406153"/>
              <a:ext cx="1143566" cy="492417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" name="Rechteck 141"/>
            <p:cNvSpPr/>
            <p:nvPr/>
          </p:nvSpPr>
          <p:spPr>
            <a:xfrm>
              <a:off x="6595095" y="1422940"/>
              <a:ext cx="1137960" cy="470035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Cumulocity</a:t>
              </a: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813042" y="2402042"/>
            <a:ext cx="1788346" cy="664465"/>
            <a:chOff x="6813042" y="2402042"/>
            <a:chExt cx="1788346" cy="664465"/>
          </a:xfrm>
        </p:grpSpPr>
        <p:sp>
          <p:nvSpPr>
            <p:cNvPr id="18" name="Rechteck 85"/>
            <p:cNvSpPr/>
            <p:nvPr/>
          </p:nvSpPr>
          <p:spPr>
            <a:xfrm>
              <a:off x="7034259" y="2551593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9" name="Rechteck 86"/>
            <p:cNvSpPr/>
            <p:nvPr/>
          </p:nvSpPr>
          <p:spPr>
            <a:xfrm>
              <a:off x="7433038" y="2576080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0" name="Rechteck 87"/>
            <p:cNvSpPr/>
            <p:nvPr/>
          </p:nvSpPr>
          <p:spPr>
            <a:xfrm>
              <a:off x="7442133" y="257398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21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7101836" y="2669357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22" name="Rechteck 117"/>
            <p:cNvSpPr/>
            <p:nvPr/>
          </p:nvSpPr>
          <p:spPr>
            <a:xfrm>
              <a:off x="7438610" y="2566643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3" name="Rechteck 118"/>
            <p:cNvSpPr/>
            <p:nvPr/>
          </p:nvSpPr>
          <p:spPr>
            <a:xfrm>
              <a:off x="7444207" y="2583434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  <p:sp>
          <p:nvSpPr>
            <p:cNvPr id="25" name="Rechteck 85"/>
            <p:cNvSpPr/>
            <p:nvPr/>
          </p:nvSpPr>
          <p:spPr>
            <a:xfrm>
              <a:off x="6813042" y="2402042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6" name="Rechteck 86"/>
            <p:cNvSpPr/>
            <p:nvPr/>
          </p:nvSpPr>
          <p:spPr>
            <a:xfrm>
              <a:off x="7211821" y="2426529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7" name="Rechteck 87"/>
            <p:cNvSpPr/>
            <p:nvPr/>
          </p:nvSpPr>
          <p:spPr>
            <a:xfrm>
              <a:off x="7220916" y="2424430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28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6880619" y="2519806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29" name="Rechteck 117"/>
            <p:cNvSpPr/>
            <p:nvPr/>
          </p:nvSpPr>
          <p:spPr>
            <a:xfrm>
              <a:off x="7217393" y="2417092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Rechteck 118"/>
            <p:cNvSpPr/>
            <p:nvPr/>
          </p:nvSpPr>
          <p:spPr>
            <a:xfrm>
              <a:off x="7222990" y="2433883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pic>
        <p:nvPicPr>
          <p:cNvPr id="31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042" y="3735773"/>
            <a:ext cx="726648" cy="72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3" name="Elbow Connector 32"/>
          <p:cNvCxnSpPr>
            <a:stCxn id="13" idx="2"/>
            <a:endCxn id="30" idx="0"/>
          </p:cNvCxnSpPr>
          <p:nvPr/>
        </p:nvCxnSpPr>
        <p:spPr>
          <a:xfrm rot="16200000" flipH="1">
            <a:off x="7207121" y="1849929"/>
            <a:ext cx="540908" cy="627000"/>
          </a:xfrm>
          <a:prstGeom prst="bentConnector3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1" idx="0"/>
            <a:endCxn id="13" idx="2"/>
          </p:cNvCxnSpPr>
          <p:nvPr/>
        </p:nvCxnSpPr>
        <p:spPr>
          <a:xfrm rot="5400000" flipH="1" flipV="1">
            <a:off x="5931321" y="2503020"/>
            <a:ext cx="1842798" cy="622709"/>
          </a:xfrm>
          <a:prstGeom prst="bentConnector3">
            <a:avLst>
              <a:gd name="adj1" fmla="val 8535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87"/>
          <p:cNvSpPr/>
          <p:nvPr/>
        </p:nvSpPr>
        <p:spPr>
          <a:xfrm>
            <a:off x="7883327" y="3969895"/>
            <a:ext cx="1141765" cy="492526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938" b="0" i="0" u="sng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2" name="Rechteck 117"/>
          <p:cNvSpPr/>
          <p:nvPr/>
        </p:nvSpPr>
        <p:spPr>
          <a:xfrm>
            <a:off x="7879804" y="3962557"/>
            <a:ext cx="1141765" cy="492526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81" b="0" i="0" u="sng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3" name="Rechteck 118"/>
          <p:cNvSpPr/>
          <p:nvPr/>
        </p:nvSpPr>
        <p:spPr>
          <a:xfrm>
            <a:off x="7885401" y="3979348"/>
            <a:ext cx="1136169" cy="470139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txBody>
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sng" strike="noStrike" kern="0" cap="none" spc="0" normalizeH="0" baseline="0" noProof="0" dirty="0" err="1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Apama</a:t>
            </a:r>
            <a:endParaRPr kumimoji="0" lang="en-US" sz="881" b="0" i="0" u="sng" strike="noStrike" kern="0" cap="none" spc="0" normalizeH="0" baseline="0" noProof="0" dirty="0" smtClean="0">
              <a:ln>
                <a:noFill/>
              </a:ln>
              <a:solidFill>
                <a:srgbClr val="006F97">
                  <a:lumMod val="2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81" b="0" i="0" u="sng" strike="noStrike" kern="0" cap="none" spc="0" normalizeH="0" baseline="0" noProof="0" dirty="0" smtClean="0">
              <a:ln>
                <a:noFill/>
              </a:ln>
              <a:solidFill>
                <a:srgbClr val="006F97">
                  <a:lumMod val="2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Arial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336841" y="3835077"/>
            <a:ext cx="1567129" cy="528041"/>
            <a:chOff x="7254236" y="3797956"/>
            <a:chExt cx="1567129" cy="528041"/>
          </a:xfrm>
        </p:grpSpPr>
        <p:pic>
          <p:nvPicPr>
            <p:cNvPr id="41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7543030" y="4065271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44" name="Rechteck 85"/>
            <p:cNvSpPr/>
            <p:nvPr/>
          </p:nvSpPr>
          <p:spPr>
            <a:xfrm>
              <a:off x="7254236" y="3797956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sng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5" name="Rechteck 86"/>
            <p:cNvSpPr/>
            <p:nvPr/>
          </p:nvSpPr>
          <p:spPr>
            <a:xfrm>
              <a:off x="7653015" y="3822443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sng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6" name="Rechteck 87"/>
            <p:cNvSpPr/>
            <p:nvPr/>
          </p:nvSpPr>
          <p:spPr>
            <a:xfrm>
              <a:off x="7662110" y="3820344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sng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47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7321813" y="3915720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48" name="Rechteck 117"/>
            <p:cNvSpPr/>
            <p:nvPr/>
          </p:nvSpPr>
          <p:spPr>
            <a:xfrm>
              <a:off x="7658587" y="3813006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sng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9" name="Rechteck 118"/>
            <p:cNvSpPr/>
            <p:nvPr/>
          </p:nvSpPr>
          <p:spPr>
            <a:xfrm>
              <a:off x="7664184" y="3829797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sng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endParaRPr kumimoji="0" lang="en-US" sz="881" b="0" i="0" u="sng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sng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52" name="Straight Arrow Connector 51"/>
          <p:cNvCxnSpPr>
            <a:endCxn id="31" idx="3"/>
          </p:cNvCxnSpPr>
          <p:nvPr/>
        </p:nvCxnSpPr>
        <p:spPr>
          <a:xfrm flipH="1">
            <a:off x="6904690" y="4092184"/>
            <a:ext cx="432151" cy="69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 smtClean="0">
                <a:solidFill>
                  <a:prstClr val="white"/>
                </a:solidFill>
              </a:rPr>
              <a:t>DEMO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6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 Builder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5422582" cy="3492499"/>
          </a:xfrm>
        </p:spPr>
        <p:txBody>
          <a:bodyPr/>
          <a:lstStyle/>
          <a:p>
            <a:r>
              <a:rPr lang="en-US" sz="1600" dirty="0" smtClean="0">
                <a:cs typeface="Courier New" panose="02070309020205020404" pitchFamily="49" charset="0"/>
              </a:rPr>
              <a:t>Initially built for ADAMOS / D</a:t>
            </a:r>
            <a:r>
              <a:rPr lang="en-GB" sz="1600" dirty="0" smtClean="0"/>
              <a:t>ü</a:t>
            </a:r>
            <a:r>
              <a:rPr lang="en-US" sz="1600" dirty="0" err="1" smtClean="0">
                <a:cs typeface="Courier New" panose="02070309020205020404" pitchFamily="49" charset="0"/>
              </a:rPr>
              <a:t>rr</a:t>
            </a:r>
            <a:endParaRPr lang="en-US" sz="1600" dirty="0" smtClean="0">
              <a:cs typeface="Courier New" panose="02070309020205020404" pitchFamily="49" charset="0"/>
            </a:endParaRPr>
          </a:p>
          <a:p>
            <a:r>
              <a:rPr lang="en-US" sz="1600" dirty="0" smtClean="0">
                <a:cs typeface="Courier New" panose="02070309020205020404" pitchFamily="49" charset="0"/>
              </a:rPr>
              <a:t>Graphical UI for non-coders wanting to use streaming analytics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Drag + Drop wiring UI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Designed for </a:t>
            </a:r>
            <a:r>
              <a:rPr lang="en-US" sz="1600" dirty="0">
                <a:cs typeface="Courier New" panose="02070309020205020404" pitchFamily="49" charset="0"/>
              </a:rPr>
              <a:t>d</a:t>
            </a:r>
            <a:r>
              <a:rPr lang="en-US" sz="1600" dirty="0" smtClean="0">
                <a:cs typeface="Courier New" panose="02070309020205020404" pitchFamily="49" charset="0"/>
              </a:rPr>
              <a:t>omain experts in </a:t>
            </a:r>
            <a:r>
              <a:rPr lang="en-US" sz="1600" dirty="0" err="1" smtClean="0">
                <a:cs typeface="Courier New" panose="02070309020205020404" pitchFamily="49" charset="0"/>
              </a:rPr>
              <a:t>IoT</a:t>
            </a:r>
            <a:endParaRPr lang="en-US" sz="1600" dirty="0" smtClean="0">
              <a:cs typeface="Courier New" panose="02070309020205020404" pitchFamily="49" charset="0"/>
            </a:endParaRPr>
          </a:p>
          <a:p>
            <a:r>
              <a:rPr lang="en-US" sz="1600" dirty="0" smtClean="0">
                <a:cs typeface="Courier New" panose="02070309020205020404" pitchFamily="49" charset="0"/>
              </a:rPr>
              <a:t>Library of pre-built analytics blocks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Can write domain-specific blocks with EPL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Simple block and model-management UI</a:t>
            </a:r>
          </a:p>
          <a:p>
            <a:r>
              <a:rPr lang="en-US" sz="1600" dirty="0" err="1" smtClean="0">
                <a:cs typeface="Courier New" panose="02070309020205020404" pitchFamily="49" charset="0"/>
              </a:rPr>
              <a:t>Cumulocity</a:t>
            </a:r>
            <a:r>
              <a:rPr lang="en-US" sz="1600" dirty="0" smtClean="0">
                <a:cs typeface="Courier New" panose="02070309020205020404" pitchFamily="49" charset="0"/>
              </a:rPr>
              <a:t> event sources and sinks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Provided in </a:t>
            </a:r>
            <a:r>
              <a:rPr lang="en-US" sz="1600" dirty="0" err="1" smtClean="0">
                <a:cs typeface="Courier New" panose="02070309020205020404" pitchFamily="49" charset="0"/>
              </a:rPr>
              <a:t>Cumulocity</a:t>
            </a:r>
            <a:r>
              <a:rPr lang="en-US" sz="1600" dirty="0" smtClean="0">
                <a:cs typeface="Courier New" panose="02070309020205020404" pitchFamily="49" charset="0"/>
              </a:rPr>
              <a:t> Edge April release for non-</a:t>
            </a:r>
            <a:r>
              <a:rPr lang="en-US" sz="1600" dirty="0" err="1" smtClean="0">
                <a:cs typeface="Courier New" panose="02070309020205020404" pitchFamily="49" charset="0"/>
              </a:rPr>
              <a:t>Deurr</a:t>
            </a:r>
            <a:endParaRPr lang="en-US" sz="1600" dirty="0" smtClean="0"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cs typeface="Courier New" panose="02070309020205020404" pitchFamily="49" charset="0"/>
              </a:rPr>
              <a:t>Cumulocity</a:t>
            </a:r>
            <a:r>
              <a:rPr lang="en-US" sz="1600" dirty="0" smtClean="0">
                <a:cs typeface="Courier New" panose="02070309020205020404" pitchFamily="49" charset="0"/>
              </a:rPr>
              <a:t> cloud coming this year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5" r="23659"/>
          <a:stretch/>
        </p:blipFill>
        <p:spPr bwMode="auto">
          <a:xfrm>
            <a:off x="6051668" y="1120616"/>
            <a:ext cx="2754630" cy="154929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3" descr="C:\Users\roj\Desktop\2018-07-23 10_16_42-Window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616" y="2669906"/>
            <a:ext cx="2772734" cy="200719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iagonal liegende Ecken des Rechtecks abrunden 6"/>
          <p:cNvSpPr/>
          <p:nvPr>
            <p:custDataLst>
              <p:tags r:id="rId3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 smtClean="0">
                <a:solidFill>
                  <a:prstClr val="white"/>
                </a:solidFill>
              </a:rPr>
              <a:t>DEMO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83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259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Apama</a:t>
            </a:r>
            <a:r>
              <a:rPr lang="en-US" dirty="0" smtClean="0"/>
              <a:t> Introduction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198153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/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1153389" y="976746"/>
            <a:ext cx="6837218" cy="1787236"/>
          </a:xfrm>
          <a:prstGeom prst="round2Diag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Apama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1378526" y="1258030"/>
            <a:ext cx="638694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latin typeface="+mn-lt"/>
              </a:rPr>
              <a:t>Apama</a:t>
            </a:r>
            <a:r>
              <a:rPr lang="en-GB" sz="2000" dirty="0">
                <a:latin typeface="+mn-lt"/>
              </a:rPr>
              <a:t> is an </a:t>
            </a:r>
            <a:r>
              <a:rPr lang="en-GB" sz="2000" dirty="0">
                <a:solidFill>
                  <a:schemeClr val="tx2"/>
                </a:solidFill>
                <a:latin typeface="+mn-lt"/>
              </a:rPr>
              <a:t>in-memory system </a:t>
            </a:r>
            <a:r>
              <a:rPr lang="en-GB" sz="2000" dirty="0">
                <a:latin typeface="+mn-lt"/>
              </a:rPr>
              <a:t>for </a:t>
            </a:r>
            <a:r>
              <a:rPr lang="en-GB" sz="2000" b="1" dirty="0">
                <a:latin typeface="+mn-lt"/>
              </a:rPr>
              <a:t>Complex Event Processing (CEP)</a:t>
            </a:r>
            <a:r>
              <a:rPr lang="en-GB" sz="2000" dirty="0">
                <a:latin typeface="+mn-lt"/>
              </a:rPr>
              <a:t> and </a:t>
            </a:r>
            <a:r>
              <a:rPr lang="en-GB" sz="2000" b="1" dirty="0">
                <a:latin typeface="+mn-lt"/>
              </a:rPr>
              <a:t>Streaming Analytics</a:t>
            </a:r>
            <a:r>
              <a:rPr lang="en-GB" sz="2000" dirty="0">
                <a:latin typeface="+mn-lt"/>
              </a:rPr>
              <a:t> based on a specialist </a:t>
            </a:r>
            <a:r>
              <a:rPr lang="en-GB" sz="2000" dirty="0">
                <a:solidFill>
                  <a:schemeClr val="tx2"/>
                </a:solidFill>
                <a:latin typeface="+mn-lt"/>
              </a:rPr>
              <a:t>Domain Specific Language (DSL) </a:t>
            </a:r>
            <a:r>
              <a:rPr lang="en-GB" sz="2000" dirty="0">
                <a:latin typeface="+mn-lt"/>
              </a:rPr>
              <a:t>and </a:t>
            </a:r>
            <a:r>
              <a:rPr lang="en-GB" sz="2000" dirty="0" smtClean="0">
                <a:latin typeface="+mn-lt"/>
              </a:rPr>
              <a:t>a </a:t>
            </a:r>
            <a:r>
              <a:rPr lang="en-GB" sz="2000" dirty="0" smtClean="0">
                <a:solidFill>
                  <a:schemeClr val="tx2"/>
                </a:solidFill>
                <a:latin typeface="+mn-lt"/>
              </a:rPr>
              <a:t>high </a:t>
            </a:r>
            <a:r>
              <a:rPr lang="en-GB" sz="2000" dirty="0">
                <a:solidFill>
                  <a:schemeClr val="tx2"/>
                </a:solidFill>
                <a:latin typeface="+mn-lt"/>
              </a:rPr>
              <a:t>performance </a:t>
            </a:r>
            <a:r>
              <a:rPr lang="en-GB" sz="2000" dirty="0" smtClean="0">
                <a:solidFill>
                  <a:schemeClr val="tx2"/>
                </a:solidFill>
                <a:latin typeface="+mn-lt"/>
              </a:rPr>
              <a:t>language runtime</a:t>
            </a:r>
            <a:endParaRPr lang="en-GB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" name="TextBox 7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3054659" y="4357255"/>
            <a:ext cx="3121047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2000" dirty="0" smtClean="0">
                <a:latin typeface="+mn-lt"/>
              </a:rPr>
              <a:t>This is called the </a:t>
            </a:r>
            <a:r>
              <a:rPr lang="en-GB" sz="2000" dirty="0" smtClean="0">
                <a:solidFill>
                  <a:schemeClr val="tx2"/>
                </a:solidFill>
                <a:latin typeface="+mn-lt"/>
              </a:rPr>
              <a:t>Correlator</a:t>
            </a:r>
          </a:p>
        </p:txBody>
      </p:sp>
      <p:pic>
        <p:nvPicPr>
          <p:cNvPr id="11" name="Picture 10" descr="Correlator hi-rez_150 dpi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00580" y="3070983"/>
            <a:ext cx="2809535" cy="144016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2460060" y="3683341"/>
            <a:ext cx="746999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r"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400" dirty="0" smtClean="0">
                <a:latin typeface="+mn-lt"/>
              </a:rPr>
              <a:t>Events In</a:t>
            </a:r>
          </a:p>
        </p:txBody>
      </p:sp>
      <p:sp>
        <p:nvSpPr>
          <p:cNvPr id="14" name="TextBox 13"/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6089336" y="3683341"/>
            <a:ext cx="886461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400" dirty="0" smtClean="0">
                <a:latin typeface="+mn-lt"/>
              </a:rPr>
              <a:t>Events Out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79327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Apama</a:t>
            </a:r>
            <a:r>
              <a:rPr lang="en-US" dirty="0" smtClean="0"/>
              <a:t> for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8363701" cy="3492499"/>
          </a:xfrm>
          <a:ln>
            <a:noFill/>
          </a:ln>
        </p:spPr>
        <p:txBody>
          <a:bodyPr/>
          <a:lstStyle/>
          <a:p>
            <a:r>
              <a:rPr lang="en-US" b="1" dirty="0" smtClean="0">
                <a:cs typeface="Courier New" panose="02070309020205020404" pitchFamily="49" charset="0"/>
              </a:rPr>
              <a:t>Streaming analytics:</a:t>
            </a:r>
            <a:r>
              <a:rPr lang="en-US" dirty="0" smtClean="0">
                <a:cs typeface="Courier New" panose="02070309020205020404" pitchFamily="49" charset="0"/>
              </a:rPr>
              <a:t> analyzing </a:t>
            </a:r>
            <a:r>
              <a:rPr lang="en-US" b="1" dirty="0" smtClean="0">
                <a:solidFill>
                  <a:schemeClr val="tx2"/>
                </a:solidFill>
                <a:cs typeface="Courier New" panose="02070309020205020404" pitchFamily="49" charset="0"/>
              </a:rPr>
              <a:t>real-time data</a:t>
            </a:r>
            <a:r>
              <a:rPr lang="en-US" dirty="0" smtClean="0">
                <a:cs typeface="Courier New" panose="02070309020205020404" pitchFamily="49" charset="0"/>
              </a:rPr>
              <a:t>, as it arrives, producing either </a:t>
            </a:r>
            <a:r>
              <a:rPr lang="en-US" b="1" dirty="0" smtClean="0">
                <a:solidFill>
                  <a:schemeClr val="tx2"/>
                </a:solidFill>
                <a:cs typeface="Courier New" panose="02070309020205020404" pitchFamily="49" charset="0"/>
              </a:rPr>
              <a:t>actions</a:t>
            </a:r>
            <a:r>
              <a:rPr lang="en-US" dirty="0" smtClean="0">
                <a:cs typeface="Courier New" panose="02070309020205020404" pitchFamily="49" charset="0"/>
              </a:rPr>
              <a:t> based on that data, or a refined, </a:t>
            </a:r>
            <a:r>
              <a:rPr lang="en-US" b="1" dirty="0" smtClean="0">
                <a:solidFill>
                  <a:schemeClr val="tx2"/>
                </a:solidFill>
                <a:cs typeface="Courier New" panose="02070309020205020404" pitchFamily="49" charset="0"/>
              </a:rPr>
              <a:t>higher value</a:t>
            </a:r>
            <a:r>
              <a:rPr lang="en-US" dirty="0" smtClean="0">
                <a:cs typeface="Courier New" panose="02070309020205020404" pitchFamily="49" charset="0"/>
              </a:rPr>
              <a:t>, stream of real-time data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General-purpose programming language can do any sort of analytics or processing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Pre-aggregation or filtering in either an ML or edge context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Best at: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High event volume to entity ratio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Low match rate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Calculations on aggregate data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High volume of small events</a:t>
            </a: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Stateful</a:t>
            </a:r>
            <a:r>
              <a:rPr lang="en-US" dirty="0" smtClean="0">
                <a:cs typeface="Courier New" panose="02070309020205020404" pitchFamily="49" charset="0"/>
              </a:rPr>
              <a:t> analytics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81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Apama</a:t>
            </a:r>
            <a:r>
              <a:rPr lang="en-US" dirty="0" smtClean="0"/>
              <a:t> Not for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8363701" cy="3492499"/>
          </a:xfrm>
        </p:spPr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Don’t use </a:t>
            </a:r>
            <a:r>
              <a:rPr lang="en-US" dirty="0" err="1" smtClean="0">
                <a:cs typeface="Courier New" panose="02070309020205020404" pitchFamily="49" charset="0"/>
              </a:rPr>
              <a:t>Apama</a:t>
            </a:r>
            <a:r>
              <a:rPr lang="en-US" dirty="0" smtClean="0">
                <a:cs typeface="Courier New" panose="02070309020205020404" pitchFamily="49" charset="0"/>
              </a:rPr>
              <a:t> for: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 message bus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 data store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Pure integration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You need to be careful with your design and architecture if you have: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 large (&gt;&gt;100k) number of </a:t>
            </a:r>
            <a:r>
              <a:rPr lang="en-US" i="1" dirty="0" smtClean="0">
                <a:cs typeface="Courier New" panose="02070309020205020404" pitchFamily="49" charset="0"/>
              </a:rPr>
              <a:t>entities </a:t>
            </a:r>
            <a:r>
              <a:rPr lang="en-US" dirty="0" smtClean="0">
                <a:cs typeface="Courier New" panose="02070309020205020404" pitchFamily="49" charset="0"/>
              </a:rPr>
              <a:t>in the system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Complex logic that happens on every single event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Externalized state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 err="1" smtClean="0">
                <a:cs typeface="Courier New" panose="02070309020205020404" pitchFamily="49" charset="0"/>
              </a:rPr>
              <a:t>Apama</a:t>
            </a:r>
            <a:r>
              <a:rPr lang="en-US" dirty="0" smtClean="0">
                <a:cs typeface="Courier New" panose="02070309020205020404" pitchFamily="49" charset="0"/>
              </a:rPr>
              <a:t> by itself is an ‘expert tool’ needing programmer engagement.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See tools like Analytics Builder, Smart Rules </a:t>
            </a:r>
            <a:r>
              <a:rPr lang="en-US" dirty="0" err="1" smtClean="0">
                <a:cs typeface="Courier New" panose="02070309020205020404" pitchFamily="49" charset="0"/>
              </a:rPr>
              <a:t>etc</a:t>
            </a:r>
            <a:r>
              <a:rPr lang="en-US" dirty="0" smtClean="0">
                <a:cs typeface="Courier New" panose="02070309020205020404" pitchFamily="49" charset="0"/>
              </a:rPr>
              <a:t> for ways for non-programmers to code in </a:t>
            </a:r>
            <a:r>
              <a:rPr lang="en-US" dirty="0" err="1" smtClean="0">
                <a:cs typeface="Courier New" panose="02070309020205020404" pitchFamily="49" charset="0"/>
              </a:rPr>
              <a:t>Apama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3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KEY APAMA CONCEPTS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ound Diagonal Corner Rectangle 9"/>
          <p:cNvSpPr/>
          <p:nvPr/>
        </p:nvSpPr>
        <p:spPr>
          <a:xfrm>
            <a:off x="395290" y="1131887"/>
            <a:ext cx="1456370" cy="583458"/>
          </a:xfrm>
          <a:prstGeom prst="round2DiagRect">
            <a:avLst>
              <a:gd name="adj1" fmla="val 15099"/>
              <a:gd name="adj2" fmla="val 0"/>
            </a:avLst>
          </a:prstGeom>
          <a:solidFill>
            <a:schemeClr val="accent1"/>
          </a:solidFill>
          <a:ln w="12700" cap="flat" cmpd="sng" algn="ctr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txBody>
          <a:bodyPr rot="0" spcFirstLastPara="0" vertOverflow="overflow" horzOverflow="overflow" vert="horz" wrap="square" lIns="144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ea typeface="+mn-ea"/>
                <a:cs typeface="+mn-cs"/>
              </a:rPr>
              <a:t>Correlator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" name="Textplatzhalter 3"/>
          <p:cNvSpPr txBox="1">
            <a:spLocks/>
          </p:cNvSpPr>
          <p:nvPr/>
        </p:nvSpPr>
        <p:spPr>
          <a:xfrm>
            <a:off x="1927859" y="1136300"/>
            <a:ext cx="6820853" cy="57904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lvl="0" indent="0">
              <a:lnSpc>
                <a:spcPct val="90000"/>
              </a:lnSpc>
              <a:spcBef>
                <a:spcPts val="750"/>
              </a:spcBef>
              <a:buFontTx/>
              <a:buNone/>
              <a:defRPr sz="1800"/>
            </a:lvl1pPr>
            <a:lvl2pPr marL="180000" lvl="1" indent="-180000">
              <a:lnSpc>
                <a:spcPct val="100000"/>
              </a:lnSpc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399600" lvl="2" indent="-216000">
              <a:lnSpc>
                <a:spcPct val="100000"/>
              </a:lnSpc>
              <a:spcBef>
                <a:spcPts val="38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1600"/>
            </a:lvl3pPr>
            <a:lvl4pPr marL="583200" lvl="3" indent="-180000">
              <a:lnSpc>
                <a:spcPct val="100000"/>
              </a:lnSpc>
              <a:spcBef>
                <a:spcPts val="34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763200" lvl="4" indent="-180000">
              <a:lnSpc>
                <a:spcPct val="100000"/>
              </a:lnSpc>
              <a:spcBef>
                <a:spcPts val="29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1200" baseline="0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600" dirty="0">
                <a:cs typeface="Courier New" panose="02070309020205020404" pitchFamily="49" charset="0"/>
              </a:rPr>
              <a:t>The central process which holds the EPL runtime and the in-process </a:t>
            </a:r>
            <a:r>
              <a:rPr lang="en-US" sz="1600" dirty="0" smtClean="0">
                <a:cs typeface="Courier New" panose="02070309020205020404" pitchFamily="49" charset="0"/>
              </a:rPr>
              <a:t>adapters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9" name="Textplatzhalter 3"/>
          <p:cNvSpPr txBox="1">
            <a:spLocks/>
          </p:cNvSpPr>
          <p:nvPr/>
        </p:nvSpPr>
        <p:spPr>
          <a:xfrm>
            <a:off x="1927859" y="1859345"/>
            <a:ext cx="6820854" cy="58345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lvl="0" indent="0">
              <a:lnSpc>
                <a:spcPct val="90000"/>
              </a:lnSpc>
              <a:spcBef>
                <a:spcPts val="750"/>
              </a:spcBef>
              <a:buFontTx/>
              <a:buNone/>
              <a:defRPr sz="1800"/>
            </a:lvl1pPr>
            <a:lvl2pPr marL="180000" lvl="1" indent="-180000">
              <a:lnSpc>
                <a:spcPct val="100000"/>
              </a:lnSpc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399600" lvl="2" indent="-216000">
              <a:lnSpc>
                <a:spcPct val="100000"/>
              </a:lnSpc>
              <a:spcBef>
                <a:spcPts val="38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1600"/>
            </a:lvl3pPr>
            <a:lvl4pPr marL="583200" lvl="3" indent="-180000">
              <a:lnSpc>
                <a:spcPct val="100000"/>
              </a:lnSpc>
              <a:spcBef>
                <a:spcPts val="34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763200" lvl="4" indent="-180000">
              <a:lnSpc>
                <a:spcPct val="100000"/>
              </a:lnSpc>
              <a:spcBef>
                <a:spcPts val="29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1200" baseline="0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marL="0" lvl="1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Event Programming </a:t>
            </a:r>
            <a:r>
              <a:rPr lang="en-US" sz="1600" dirty="0" smtClean="0">
                <a:cs typeface="Courier New" panose="02070309020205020404" pitchFamily="49" charset="0"/>
              </a:rPr>
              <a:t>Language</a:t>
            </a:r>
          </a:p>
          <a:p>
            <a:pPr marL="0" lvl="1" indent="0">
              <a:buNone/>
            </a:pPr>
            <a:r>
              <a:rPr lang="en-US" sz="1600" dirty="0" smtClean="0">
                <a:cs typeface="Courier New" panose="02070309020205020404" pitchFamily="49" charset="0"/>
              </a:rPr>
              <a:t>A </a:t>
            </a:r>
            <a:r>
              <a:rPr lang="en-US" sz="1600" dirty="0">
                <a:cs typeface="Courier New" panose="02070309020205020404" pitchFamily="49" charset="0"/>
              </a:rPr>
              <a:t>domain-specific language for writing event-based applications</a:t>
            </a:r>
            <a:endParaRPr lang="de-DE" sz="1600" dirty="0"/>
          </a:p>
        </p:txBody>
      </p:sp>
      <p:sp>
        <p:nvSpPr>
          <p:cNvPr id="10" name="Textplatzhalter 3"/>
          <p:cNvSpPr txBox="1">
            <a:spLocks/>
          </p:cNvSpPr>
          <p:nvPr/>
        </p:nvSpPr>
        <p:spPr>
          <a:xfrm>
            <a:off x="1927859" y="2586803"/>
            <a:ext cx="6820854" cy="58345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lvl="0" indent="0">
              <a:lnSpc>
                <a:spcPct val="90000"/>
              </a:lnSpc>
              <a:spcBef>
                <a:spcPts val="750"/>
              </a:spcBef>
              <a:buFontTx/>
              <a:buNone/>
              <a:defRPr sz="1800"/>
            </a:lvl1pPr>
            <a:lvl2pPr marL="180000" lvl="1" indent="-180000">
              <a:lnSpc>
                <a:spcPct val="100000"/>
              </a:lnSpc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399600" lvl="2" indent="-216000">
              <a:lnSpc>
                <a:spcPct val="100000"/>
              </a:lnSpc>
              <a:spcBef>
                <a:spcPts val="38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1600"/>
            </a:lvl3pPr>
            <a:lvl4pPr marL="583200" lvl="3" indent="-180000">
              <a:lnSpc>
                <a:spcPct val="100000"/>
              </a:lnSpc>
              <a:spcBef>
                <a:spcPts val="34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763200" lvl="4" indent="-180000">
              <a:lnSpc>
                <a:spcPct val="100000"/>
              </a:lnSpc>
              <a:spcBef>
                <a:spcPts val="29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1200" baseline="0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600" dirty="0">
                <a:cs typeface="Courier New" panose="02070309020205020404" pitchFamily="49" charset="0"/>
              </a:rPr>
              <a:t>The </a:t>
            </a:r>
            <a:r>
              <a:rPr lang="en-US" sz="1600" dirty="0" err="1">
                <a:cs typeface="Courier New" panose="02070309020205020404" pitchFamily="49" charset="0"/>
              </a:rPr>
              <a:t>Apama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 err="1">
                <a:cs typeface="Courier New" panose="02070309020205020404" pitchFamily="49" charset="0"/>
              </a:rPr>
              <a:t>microthreading</a:t>
            </a:r>
            <a:r>
              <a:rPr lang="en-US" sz="1600" dirty="0">
                <a:cs typeface="Courier New" panose="02070309020205020404" pitchFamily="49" charset="0"/>
              </a:rPr>
              <a:t> architecture for parallelism</a:t>
            </a:r>
          </a:p>
        </p:txBody>
      </p:sp>
      <p:sp>
        <p:nvSpPr>
          <p:cNvPr id="19" name="Textplatzhalter 3"/>
          <p:cNvSpPr txBox="1">
            <a:spLocks/>
          </p:cNvSpPr>
          <p:nvPr/>
        </p:nvSpPr>
        <p:spPr>
          <a:xfrm>
            <a:off x="1927859" y="3314261"/>
            <a:ext cx="6820854" cy="58345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lvl="0" indent="0">
              <a:lnSpc>
                <a:spcPct val="90000"/>
              </a:lnSpc>
              <a:spcBef>
                <a:spcPts val="750"/>
              </a:spcBef>
              <a:buFontTx/>
              <a:buNone/>
              <a:defRPr sz="1800"/>
            </a:lvl1pPr>
            <a:lvl2pPr marL="180000" lvl="1" indent="-180000">
              <a:lnSpc>
                <a:spcPct val="100000"/>
              </a:lnSpc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399600" lvl="2" indent="-216000">
              <a:lnSpc>
                <a:spcPct val="100000"/>
              </a:lnSpc>
              <a:spcBef>
                <a:spcPts val="38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1600"/>
            </a:lvl3pPr>
            <a:lvl4pPr marL="583200" lvl="3" indent="-180000">
              <a:lnSpc>
                <a:spcPct val="100000"/>
              </a:lnSpc>
              <a:spcBef>
                <a:spcPts val="34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763200" lvl="4" indent="-180000">
              <a:lnSpc>
                <a:spcPct val="100000"/>
              </a:lnSpc>
              <a:spcBef>
                <a:spcPts val="29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1200" baseline="0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600" dirty="0">
                <a:cs typeface="Courier New" panose="02070309020205020404" pitchFamily="49" charset="0"/>
              </a:rPr>
              <a:t>The unit of EPL code deployed into the correlator</a:t>
            </a:r>
          </a:p>
        </p:txBody>
      </p:sp>
      <p:sp>
        <p:nvSpPr>
          <p:cNvPr id="23" name="Round Diagonal Corner Rectangle 9"/>
          <p:cNvSpPr/>
          <p:nvPr/>
        </p:nvSpPr>
        <p:spPr>
          <a:xfrm>
            <a:off x="395290" y="1859345"/>
            <a:ext cx="1456370" cy="583458"/>
          </a:xfrm>
          <a:prstGeom prst="round2DiagRect">
            <a:avLst>
              <a:gd name="adj1" fmla="val 15099"/>
              <a:gd name="adj2" fmla="val 0"/>
            </a:avLst>
          </a:prstGeom>
          <a:solidFill>
            <a:schemeClr val="accent1"/>
          </a:solidFill>
          <a:ln w="12700" cap="flat" cmpd="sng" algn="ctr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txBody>
          <a:bodyPr rot="0" spcFirstLastPara="0" vertOverflow="overflow" horzOverflow="overflow" vert="horz" wrap="square" lIns="144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ea typeface="+mn-ea"/>
                <a:cs typeface="+mn-cs"/>
              </a:rPr>
              <a:t>EPL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4" name="Round Diagonal Corner Rectangle 9"/>
          <p:cNvSpPr/>
          <p:nvPr/>
        </p:nvSpPr>
        <p:spPr>
          <a:xfrm>
            <a:off x="395290" y="2586803"/>
            <a:ext cx="1456370" cy="583458"/>
          </a:xfrm>
          <a:prstGeom prst="round2DiagRect">
            <a:avLst>
              <a:gd name="adj1" fmla="val 15099"/>
              <a:gd name="adj2" fmla="val 0"/>
            </a:avLst>
          </a:prstGeom>
          <a:solidFill>
            <a:schemeClr val="accent1"/>
          </a:solidFill>
          <a:ln w="12700" cap="flat" cmpd="sng" algn="ctr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txBody>
          <a:bodyPr rot="0" spcFirstLastPara="0" vertOverflow="overflow" horzOverflow="overflow" vert="horz" wrap="square" lIns="144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ea typeface="+mn-ea"/>
                <a:cs typeface="+mn-cs"/>
              </a:rPr>
              <a:t>Context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5" name="Round Diagonal Corner Rectangle 9"/>
          <p:cNvSpPr/>
          <p:nvPr/>
        </p:nvSpPr>
        <p:spPr>
          <a:xfrm>
            <a:off x="395290" y="3314261"/>
            <a:ext cx="1456370" cy="583458"/>
          </a:xfrm>
          <a:prstGeom prst="round2DiagRect">
            <a:avLst>
              <a:gd name="adj1" fmla="val 15099"/>
              <a:gd name="adj2" fmla="val 0"/>
            </a:avLst>
          </a:prstGeom>
          <a:solidFill>
            <a:schemeClr val="accent1"/>
          </a:solidFill>
          <a:ln w="12700" cap="flat" cmpd="sng" algn="ctr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txBody>
          <a:bodyPr rot="0" spcFirstLastPara="0" vertOverflow="overflow" horzOverflow="overflow" vert="horz" wrap="square" lIns="144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ea typeface="+mn-ea"/>
                <a:cs typeface="+mn-cs"/>
              </a:rPr>
              <a:t>Monitor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7" name="Round Diagonal Corner Rectangle 9"/>
          <p:cNvSpPr/>
          <p:nvPr/>
        </p:nvSpPr>
        <p:spPr>
          <a:xfrm>
            <a:off x="395290" y="4041719"/>
            <a:ext cx="1456370" cy="583458"/>
          </a:xfrm>
          <a:prstGeom prst="round2DiagRect">
            <a:avLst>
              <a:gd name="adj1" fmla="val 15099"/>
              <a:gd name="adj2" fmla="val 0"/>
            </a:avLst>
          </a:prstGeom>
          <a:solidFill>
            <a:schemeClr val="accent1"/>
          </a:solidFill>
          <a:ln w="12700" cap="flat" cmpd="sng" algn="ctr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txBody>
          <a:bodyPr rot="0" spcFirstLastPara="0" vertOverflow="overflow" horzOverflow="overflow" vert="horz" wrap="square" lIns="144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ea typeface="+mn-ea"/>
                <a:cs typeface="+mn-cs"/>
              </a:rPr>
              <a:t>Connectivity plugins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8" name="Textplatzhalter 3"/>
          <p:cNvSpPr txBox="1">
            <a:spLocks/>
          </p:cNvSpPr>
          <p:nvPr/>
        </p:nvSpPr>
        <p:spPr>
          <a:xfrm>
            <a:off x="1981199" y="4041719"/>
            <a:ext cx="6767513" cy="58345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lvl="0" indent="0">
              <a:lnSpc>
                <a:spcPct val="90000"/>
              </a:lnSpc>
              <a:spcBef>
                <a:spcPts val="750"/>
              </a:spcBef>
              <a:buFontTx/>
              <a:buNone/>
              <a:defRPr sz="1800"/>
            </a:lvl1pPr>
            <a:lvl2pPr marL="180000" lvl="1" indent="-180000">
              <a:lnSpc>
                <a:spcPct val="100000"/>
              </a:lnSpc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399600" lvl="2" indent="-216000">
              <a:lnSpc>
                <a:spcPct val="100000"/>
              </a:lnSpc>
              <a:spcBef>
                <a:spcPts val="38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1600"/>
            </a:lvl3pPr>
            <a:lvl4pPr marL="583200" lvl="3" indent="-180000">
              <a:lnSpc>
                <a:spcPct val="100000"/>
              </a:lnSpc>
              <a:spcBef>
                <a:spcPts val="34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763200" lvl="4" indent="-180000">
              <a:lnSpc>
                <a:spcPct val="100000"/>
              </a:lnSpc>
              <a:spcBef>
                <a:spcPts val="29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1200" baseline="0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600" dirty="0">
                <a:cs typeface="Courier New" panose="02070309020205020404" pitchFamily="49" charset="0"/>
              </a:rPr>
              <a:t>How integration with external systems is written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35868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smtClean="0"/>
              <a:t>What is the correlator?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sz="1600" dirty="0"/>
              <a:t>Server process (connect over network – http or proprietary protocol for events)</a:t>
            </a:r>
          </a:p>
          <a:p>
            <a:r>
              <a:rPr lang="en-GB" sz="1600" dirty="0"/>
              <a:t>Starts empty</a:t>
            </a:r>
          </a:p>
          <a:p>
            <a:pPr lvl="1"/>
            <a:r>
              <a:rPr lang="en-GB" sz="1400" dirty="0"/>
              <a:t>Inject event definitions, </a:t>
            </a:r>
            <a:r>
              <a:rPr lang="en-GB" sz="1400" dirty="0" smtClean="0"/>
              <a:t>EPL applications</a:t>
            </a:r>
            <a:endParaRPr lang="en-GB" sz="1400" dirty="0"/>
          </a:p>
          <a:p>
            <a:pPr lvl="1"/>
            <a:r>
              <a:rPr lang="en-GB" sz="1400" dirty="0"/>
              <a:t>Can delete, re-inject</a:t>
            </a:r>
          </a:p>
          <a:p>
            <a:r>
              <a:rPr lang="en-GB" sz="1600" dirty="0"/>
              <a:t>Event-based IO</a:t>
            </a:r>
          </a:p>
          <a:p>
            <a:pPr lvl="1"/>
            <a:r>
              <a:rPr lang="en-GB" sz="1400" dirty="0"/>
              <a:t>Connect </a:t>
            </a:r>
            <a:r>
              <a:rPr lang="en-GB" sz="1400" dirty="0" smtClean="0"/>
              <a:t>adapters, clients</a:t>
            </a:r>
            <a:r>
              <a:rPr lang="en-GB" sz="1400" dirty="0"/>
              <a:t>, dashboards – send/ receive events </a:t>
            </a:r>
          </a:p>
          <a:p>
            <a:r>
              <a:rPr lang="en-GB" sz="1600" dirty="0"/>
              <a:t>Platforms</a:t>
            </a:r>
          </a:p>
          <a:p>
            <a:pPr lvl="1"/>
            <a:r>
              <a:rPr lang="en-GB" sz="1400" dirty="0"/>
              <a:t>Windows 64 bit (GUI elements only on Windows)</a:t>
            </a:r>
          </a:p>
          <a:p>
            <a:pPr lvl="1"/>
            <a:r>
              <a:rPr lang="en-GB" sz="1400" dirty="0"/>
              <a:t>Linux 64 bit</a:t>
            </a:r>
          </a:p>
          <a:p>
            <a:pPr lvl="1"/>
            <a:r>
              <a:rPr lang="en-GB" sz="1400" dirty="0"/>
              <a:t>ARM 32 </a:t>
            </a:r>
            <a:r>
              <a:rPr lang="en-GB" sz="1400" dirty="0" smtClean="0"/>
              <a:t>bit</a:t>
            </a:r>
            <a:endParaRPr lang="en-GB" sz="1400" dirty="0"/>
          </a:p>
          <a:p>
            <a:pPr lvl="1"/>
            <a:r>
              <a:rPr lang="en-GB" sz="1400" dirty="0"/>
              <a:t>Correlator is mostly C++</a:t>
            </a:r>
          </a:p>
          <a:p>
            <a:pPr lvl="1"/>
            <a:r>
              <a:rPr lang="en-GB" sz="1400" dirty="0"/>
              <a:t>Optionally runs embedded JVM (for </a:t>
            </a:r>
            <a:r>
              <a:rPr lang="en-GB" sz="1400" dirty="0" smtClean="0"/>
              <a:t>Java monitors, </a:t>
            </a:r>
            <a:r>
              <a:rPr lang="en-GB" sz="1400" dirty="0"/>
              <a:t>Java </a:t>
            </a:r>
            <a:r>
              <a:rPr lang="en-GB" sz="1400" dirty="0" smtClean="0"/>
              <a:t>plugins, </a:t>
            </a:r>
            <a:r>
              <a:rPr lang="en-GB" sz="1400" dirty="0"/>
              <a:t>JMS, </a:t>
            </a:r>
            <a:r>
              <a:rPr lang="en-GB" sz="1400" dirty="0" smtClean="0"/>
              <a:t>dist. </a:t>
            </a:r>
            <a:r>
              <a:rPr lang="en-GB" sz="1400" dirty="0" err="1" smtClean="0"/>
              <a:t>memstore</a:t>
            </a:r>
            <a:r>
              <a:rPr lang="en-GB" sz="1400" dirty="0" smtClean="0"/>
              <a:t> </a:t>
            </a:r>
            <a:r>
              <a:rPr lang="en-GB" sz="1400" dirty="0"/>
              <a:t>integration)</a:t>
            </a:r>
          </a:p>
          <a:p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44937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"/>
  <p:tag name="ISOUTLINE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Number"/>
  <p:tag name="ISOUTLINE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"/>
  <p:tag name="ISOUTLINE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Number"/>
  <p:tag name="ISOUTLINE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Marker"/>
  <p:tag name="ISOUTLINE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"/>
  <p:tag name="ISOUTLINE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Number"/>
  <p:tag name="ISOUTLINE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Marker"/>
  <p:tag name="ISOUTLINE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"/>
  <p:tag name="ISOUTLINE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Number"/>
  <p:tag name="ISOUTLINE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Marker"/>
  <p:tag name="ISOUTLINE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e3510d6-aee6-4d8c-a3b9-7cd35145b27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5.15654"/>
  <p:tag name="LEFT" val="31.12512"/>
  <p:tag name="WIDTH" val="657.7499"/>
  <p:tag name="HEIGHT" val="25.5118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51.58795"/>
  <p:tag name="LEFT" val="31.12512"/>
  <p:tag name="WIDTH" val="657.7499"/>
  <p:tag name="HEIGHT" val="25.5118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13ede00-646d-47f4-9db7-2530932abc4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87b3448-2a61-437d-b230-f211f7efadc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387758ac-f059-4338-9fa0-f301f3c6180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9611e17-5b65-455b-9220-c1aff642c9ef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222ece0-7597-4c7c-b6ec-52b0db1242b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5.15654"/>
  <p:tag name="LEFT" val="31.12512"/>
  <p:tag name="WIDTH" val="657.7499"/>
  <p:tag name="HEIGHT" val="25.5118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89.12504"/>
  <p:tag name="LEFT" val="31.12512"/>
  <p:tag name="WIDTH" val="657.7499"/>
  <p:tag name="HEIGHT" val="274.999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51.58795"/>
  <p:tag name="LEFT" val="31.12512"/>
  <p:tag name="WIDTH" val="657.7499"/>
  <p:tag name="HEIGHT" val="25.5118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5.15654"/>
  <p:tag name="LEFT" val="31.12512"/>
  <p:tag name="WIDTH" val="657.7499"/>
  <p:tag name="HEIGHT" val="25.5118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89.12504"/>
  <p:tag name="LEFT" val="31.12512"/>
  <p:tag name="WIDTH" val="657.7499"/>
  <p:tag name="HEIGHT" val="274.999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51.58795"/>
  <p:tag name="LEFT" val="31.12512"/>
  <p:tag name="WIDTH" val="657.7499"/>
  <p:tag name="HEIGHT" val="25.5118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5.15654"/>
  <p:tag name="LEFT" val="31.12512"/>
  <p:tag name="WIDTH" val="657.7499"/>
  <p:tag name="HEIGHT" val="25.5118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6c8006b-818b-46f8-bf00-870b96a8a79f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b64108d-aafc-4389-bf89-d09fead45b9b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AGENDA" val="true"/>
  <p:tag name="CUSTOMID" val="{0E069DBE-730F-4101-816F-5E2890C1BA87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 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ext Placeholder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c020c157-572b-4eee-be8d-ad6778cc21bf"/>
</p:tagLst>
</file>

<file path=ppt/theme/theme1.xml><?xml version="1.0" encoding="utf-8"?>
<a:theme xmlns:a="http://schemas.openxmlformats.org/drawingml/2006/main" name="Software AG">
  <a:themeElements>
    <a:clrScheme name="Software AG">
      <a:dk1>
        <a:srgbClr val="333333"/>
      </a:dk1>
      <a:lt1>
        <a:sysClr val="window" lastClr="FFFFFF"/>
      </a:lt1>
      <a:dk2>
        <a:srgbClr val="006F97"/>
      </a:dk2>
      <a:lt2>
        <a:srgbClr val="0899CC"/>
      </a:lt2>
      <a:accent1>
        <a:srgbClr val="0899CC"/>
      </a:accent1>
      <a:accent2>
        <a:srgbClr val="006F97"/>
      </a:accent2>
      <a:accent3>
        <a:srgbClr val="989898"/>
      </a:accent3>
      <a:accent4>
        <a:srgbClr val="0C3B60"/>
      </a:accent4>
      <a:accent5>
        <a:srgbClr val="BAD80A"/>
      </a:accent5>
      <a:accent6>
        <a:srgbClr val="FF4200"/>
      </a:accent6>
      <a:hlink>
        <a:srgbClr val="0899CC"/>
      </a:hlink>
      <a:folHlink>
        <a:srgbClr val="98989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b="1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 marL="169200" indent="-169200">
          <a:spcBef>
            <a:spcPts val="432"/>
          </a:spcBef>
          <a:buClr>
            <a:schemeClr val="bg1">
              <a:lumMod val="50000"/>
            </a:schemeClr>
          </a:buClr>
          <a:buFont typeface="Arial" panose="020B0604020202020204" pitchFamily="34" charset="0"/>
          <a:buChar char="•"/>
          <a:defRPr sz="14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ware AG.potx" id="{A164CF00-4ACA-4357-8B2E-91D2B45CA024}" vid="{22D2C9AD-158F-4696-A020-4834932E76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qs:slideUpdateInfos xmlns:qs="urn:sag:quickSlide:basic:slides">
  <qs:slideGuid>87bb3728-78d5-4329-8aa2-dadae81c6040</qs:slideGuid>
  <qs:slideTitle>(kein Titel)</qs:slideTitle>
  <qs:presentationName>SAG Slides\SAG\87bb3728-78d5-4329-8aa2-dadae81c6040.pptx</qs:presentationName>
  <qs:subCategory>b705cd95-7a4f-41aa-9985-0635ca09cd60</qs:subCategory>
  <qs:thumbNail>SAG Slides\SAG\87bb3728-78d5-4329-8aa2-dadae81c6040\Folie1.png</qs:thumbNail>
  <qs:author>Wallrodt, Claas</qs:author>
  <qs:publishingDate>12.03.2018 13:48:16</qs:publishingDate>
  <qs:isUpdatable>1</qs:isUpdatable>
  <qs:keywords1/>
</qs:slideUpdateInfos>
</file>

<file path=customXml/item10.xml><?xml version="1.0" encoding="utf-8"?>
<qs:UpdateInfoSlideData xmlns:qs="urn:sag:quickSlide:extdata:slide:updateinfo">
  <qs:ThisSlideInfo>
    <qs:SlideGuid>B574580E-4732-4933-BE63-598743B0D9F9</qs:SlideGuid>
    <qs:PublishingDate>2018-03-12T13:51:56</qs:PublishingDate>
  </qs:ThisSlideInfo>
  <qs:OrigSlideInfo>
    <qs:SlideGuid>B574580E-4732-4933-BE63-598743B0D9F9</qs:SlideGuid>
    <qs:PublishingDate>2018-03-12T13:51:56</qs:PublishingDate>
  </qs:OrigSlideInfo>
</qs:UpdateInfoSlideData>
</file>

<file path=customXml/item11.xml><?xml version="1.0" encoding="utf-8"?>
<qs:UpdateInfoSlideData xmlns:qs="urn:sag:quickSlide:extdata:slide:updateinfo">
  <qs:ThisSlideInfo>
    <qs:SlideGuid>4A93F534-991B-4EAC-8DAA-8F4E1DDB1893</qs:SlideGuid>
    <qs:PublishingDate>2018-03-12T13:51:56</qs:PublishingDate>
  </qs:ThisSlideInfo>
  <qs:OrigSlideInfo>
    <qs:SlideGuid>4A93F534-991B-4EAC-8DAA-8F4E1DDB1893</qs:SlideGuid>
    <qs:PublishingDate>2018-03-12T13:51:56</qs:PublishingDate>
  </qs:OrigSlideInfo>
</qs:UpdateInfoSlideData>
</file>

<file path=customXml/item12.xml><?xml version="1.0" encoding="utf-8"?>
<qs:outline xmlns:qs="urn:strategyCompass:quickSlide:basic:outlineOverview:2014">
  <qs:id>330</qs:id>
</qs:outline>
</file>

<file path=customXml/item13.xml><?xml version="1.0" encoding="utf-8"?>
<qs:outline xmlns:qs="urn:strategyCompass:quickSlide:basic:outline:2014">
  <qs:settings>
    <qs:designID>SoftwareAG1</qs:designID>
    <qs:numberingChecked>True</qs:numberingChecked>
    <qs:subNumberingChecked>True</qs:subNumberingChecked>
    <qs:pagesNumberChecked>True</qs:pagesNumberChecked>
    <qs:topicsChecked>True</qs:topicsChecked>
    <qs:overviewChecked>True</qs:overviewChecked>
    <qs:chapterNumberOnSlidesChecked>False</qs:chapterNumberOnSlidesChecked>
    <qs:chapterNameOnSlidesChecked>False</qs:chapterNameOnSlidesChecked>
    <qs:autoUpdateChecked>False</qs:autoUpdateChecked>
    <qs:subChaptersOnlyOnActiveChapter>False</qs:subChaptersOnlyOnActiveChapter>
    <qs:separatorOnlyActiveChapterChecked>False</qs:separatorOnlyActiveChapterChecked>
    <qs:overviewWithSubchaptersChecked>True</qs:overviewWithSubchaptersChecked>
    <qs:sectionsChecked>False</qs:sectionsChecked>
    <qs:navigationChecked>False</qs:navigationChecked>
    <qs:navigationSubChecked>False</qs:navigationSubChecked>
    <qs:linkChecked>False</qs:linkChecked>
  </qs:settings>
  <qs:title>Outline</qs:title>
  <qs:overviewpage>330</qs:overviewpage>
  <qs:chapter>
    <qs:id>331</qs:id>
    <qs:title>Apama Introduction</qs:title>
    <qs:navText/>
    <qs:number>1.</qs:number>
    <qs:position>1</qs:position>
    <qs:level>0</qs:level>
    <qs:pageNr>3</qs:pageNr>
  </qs:chapter>
  <qs:chapter>
    <qs:id>332</qs:id>
    <qs:title>Worked Examples</qs:title>
    <qs:navText/>
    <qs:number>2.</qs:number>
    <qs:position>2</qs:position>
    <qs:level>0</qs:level>
    <qs:pageNr>4</qs:pageNr>
  </qs:chapter>
  <qs:chapter>
    <qs:id>333</qs:id>
    <qs:title>Apama in the Cloud</qs:title>
    <qs:navText/>
    <qs:number>3.</qs:number>
    <qs:position>3</qs:position>
    <qs:level>0</qs:level>
    <qs:pageNr>5</qs:pageNr>
  </qs:chapter>
  <qs:chapter>
    <qs:id>334</qs:id>
    <qs:title>Apama Integration</qs:title>
    <qs:navText/>
    <qs:number>4.</qs:number>
    <qs:position>4</qs:position>
    <qs:level>0</qs:level>
    <qs:pageNr>6</qs:pageNr>
  </qs:chapter>
</qs:outline>
</file>

<file path=customXml/item2.xml><?xml version="1.0" encoding="utf-8"?>
<qs:slideUpdateInfos xmlns:qs="urn:sag:quickSlide:basic:slides">
  <qs:slideGuid>9338d771-811a-4c19-8e7b-8c56f106c892</qs:slideGuid>
  <qs:slideTitle>(kein Titel)</qs:slideTitle>
  <qs:presentationName>SAG Slides\SAG\9338d771-811a-4c19-8e7b-8c56f106c892.pptx</qs:presentationName>
  <qs:subCategory>b705cd95-7a4f-41aa-9985-0635ca09cd60</qs:subCategory>
  <qs:thumbNail>SAG Slides\SAG\9338d771-811a-4c19-8e7b-8c56f106c892\Folie1.png</qs:thumbNail>
  <qs:author>Wallrodt, Claas</qs:author>
  <qs:publishingDate>12.03.2018 13:47:17</qs:publishingDate>
  <qs:isUpdatable>1</qs:isUpdatable>
  <qs:keywords1/>
</qs:slideUpdateInfo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9513D3A72C154B8D104E416E54CE0E" ma:contentTypeVersion="0" ma:contentTypeDescription="Create a new document." ma:contentTypeScope="" ma:versionID="6ccdd1bdccaebe3156cf25bdd37b6c0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qs:slideUpdateInfos xmlns:qs="urn:sag:quickSlide:basic:slides">
  <qs:slideGuid>d06b0697-35fe-45ac-9389-16327a9ebad6</qs:slideGuid>
  <qs:slideTitle>(kein Titel)</qs:slideTitle>
  <qs:presentationName>SAG Slides\SAG\d06b0697-35fe-45ac-9389-16327a9ebad6.pptx</qs:presentationName>
  <qs:subCategory>b705cd95-7a4f-41aa-9985-0635ca09cd60</qs:subCategory>
  <qs:thumbNail>SAG Slides\SAG\d06b0697-35fe-45ac-9389-16327a9ebad6\Folie1.png</qs:thumbNail>
  <qs:author>Wallrodt, Claas</qs:author>
  <qs:publishingDate>12.03.2018 13:47:08</qs:publishingDate>
  <qs:isUpdatable>1</qs:isUpdatable>
  <qs:keywords1/>
</qs:slideUpdateInfo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qs:slideUpdateInfos xmlns:qs="urn:sag:quickSlide:basic:slides">
  <qs:slideGuid>229619db-00ff-4ec2-bb99-b7c227bd01fb</qs:slideGuid>
  <qs:slideTitle>(kein Titel)</qs:slideTitle>
  <qs:presentationName>SAG Slides\SAG\229619db-00ff-4ec2-bb99-b7c227bd01fb.pptx</qs:presentationName>
  <qs:subCategory>b705cd95-7a4f-41aa-9985-0635ca09cd60</qs:subCategory>
  <qs:thumbNail>SAG Slides\SAG\229619db-00ff-4ec2-bb99-b7c227bd01fb\Folie1.png</qs:thumbNail>
  <qs:author>Wallrodt, Claas</qs:author>
  <qs:publishingDate>12.03.2018 13:44:22</qs:publishingDate>
  <qs:isUpdatable>1</qs:isUpdatable>
  <qs:keywords1/>
</qs:slideUpdateInfos>
</file>

<file path=customXml/item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8.xml><?xml version="1.0" encoding="utf-8"?>
<qs:slideUpdateInfos xmlns:qs="urn:sag:quickSlide:basic:slides">
  <qs:slideGuid>aa08a9bd-319f-411a-9b40-d90155bc364b</qs:slideGuid>
  <qs:slideTitle>(kein Titel)</qs:slideTitle>
  <qs:presentationName>SAG Slides\SAG\aa08a9bd-319f-411a-9b40-d90155bc364b.pptx</qs:presentationName>
  <qs:subCategory>b705cd95-7a4f-41aa-9985-0635ca09cd60</qs:subCategory>
  <qs:thumbNail>SAG Slides\SAG\aa08a9bd-319f-411a-9b40-d90155bc364b\Folie1.png</qs:thumbNail>
  <qs:author>Wallrodt, Claas</qs:author>
  <qs:publishingDate>12.03.2018 13:51:05</qs:publishingDate>
  <qs:isUpdatable>1</qs:isUpdatable>
  <qs:keywords1/>
</qs:slideUpdateInfos>
</file>

<file path=customXml/item9.xml><?xml version="1.0" encoding="utf-8"?>
<qs:UpdateInfoSlideData xmlns:qs="urn:sag:quickSlide:extdata:slide:updateinfo">
  <qs:ThisSlideInfo>
    <qs:SlideGuid>7C75A685-FAFF-4A38-8EE8-51A8CB6B5EF6</qs:SlideGuid>
    <qs:PublishingDate>2018-03-12T13:47:17</qs:PublishingDate>
  </qs:ThisSlideInfo>
  <qs:OrigSlideInfo>
    <qs:SlideGuid>7C75A685-FAFF-4A38-8EE8-51A8CB6B5EF6</qs:SlideGuid>
    <qs:PublishingDate>2018-03-12T13:47:17</qs:PublishingDate>
  </qs:OrigSlideInfo>
</qs:UpdateInfoSlideData>
</file>

<file path=customXml/itemProps1.xml><?xml version="1.0" encoding="utf-8"?>
<ds:datastoreItem xmlns:ds="http://schemas.openxmlformats.org/officeDocument/2006/customXml" ds:itemID="{C4FB9AF4-3429-4306-A9A8-49D7244665CC}">
  <ds:schemaRefs>
    <ds:schemaRef ds:uri="urn:sag:quickSlide:basic:slides"/>
  </ds:schemaRefs>
</ds:datastoreItem>
</file>

<file path=customXml/itemProps10.xml><?xml version="1.0" encoding="utf-8"?>
<ds:datastoreItem xmlns:ds="http://schemas.openxmlformats.org/officeDocument/2006/customXml" ds:itemID="{5BDCE041-DAE5-472E-A9C2-F94664CDE49D}">
  <ds:schemaRefs>
    <ds:schemaRef ds:uri="urn:sag:quickSlide:extdata:slide:updateinfo"/>
  </ds:schemaRefs>
</ds:datastoreItem>
</file>

<file path=customXml/itemProps11.xml><?xml version="1.0" encoding="utf-8"?>
<ds:datastoreItem xmlns:ds="http://schemas.openxmlformats.org/officeDocument/2006/customXml" ds:itemID="{EF0A582D-D102-4461-B79F-33631AC9A221}">
  <ds:schemaRefs>
    <ds:schemaRef ds:uri="urn:sag:quickSlide:extdata:slide:updateinfo"/>
  </ds:schemaRefs>
</ds:datastoreItem>
</file>

<file path=customXml/itemProps12.xml><?xml version="1.0" encoding="utf-8"?>
<ds:datastoreItem xmlns:ds="http://schemas.openxmlformats.org/officeDocument/2006/customXml" ds:itemID="{0E069DBE-730F-4101-816F-5E2890C1BA87}">
  <ds:schemaRefs>
    <ds:schemaRef ds:uri="urn:strategyCompass:quickSlide:basic:outlineOverview:2014"/>
  </ds:schemaRefs>
</ds:datastoreItem>
</file>

<file path=customXml/itemProps13.xml><?xml version="1.0" encoding="utf-8"?>
<ds:datastoreItem xmlns:ds="http://schemas.openxmlformats.org/officeDocument/2006/customXml" ds:itemID="{D3F40E58-1D93-476F-A15C-0EBE6CD33760}">
  <ds:schemaRefs>
    <ds:schemaRef ds:uri="urn:strategyCompass:quickSlide:basic:outline:2014"/>
  </ds:schemaRefs>
</ds:datastoreItem>
</file>

<file path=customXml/itemProps2.xml><?xml version="1.0" encoding="utf-8"?>
<ds:datastoreItem xmlns:ds="http://schemas.openxmlformats.org/officeDocument/2006/customXml" ds:itemID="{B0BAE3D4-6486-4AA9-B859-4C3F16774C30}">
  <ds:schemaRefs>
    <ds:schemaRef ds:uri="urn:sag:quickSlide:basic:slides"/>
  </ds:schemaRefs>
</ds:datastoreItem>
</file>

<file path=customXml/itemProps3.xml><?xml version="1.0" encoding="utf-8"?>
<ds:datastoreItem xmlns:ds="http://schemas.openxmlformats.org/officeDocument/2006/customXml" ds:itemID="{B1587DF3-0254-448A-86DA-F7C7288B1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F3CF3098-E514-492C-804F-46DACA2D482B}">
  <ds:schemaRefs>
    <ds:schemaRef ds:uri="urn:sag:quickSlide:basic:slides"/>
  </ds:schemaRefs>
</ds:datastoreItem>
</file>

<file path=customXml/itemProps5.xml><?xml version="1.0" encoding="utf-8"?>
<ds:datastoreItem xmlns:ds="http://schemas.openxmlformats.org/officeDocument/2006/customXml" ds:itemID="{9FD850FC-C893-49E7-8AF9-E5D8BAAC83BD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A9891259-0348-43AA-AA10-62ED9EA00A8D}">
  <ds:schemaRefs>
    <ds:schemaRef ds:uri="urn:sag:quickSlide:basic:slides"/>
  </ds:schemaRefs>
</ds:datastoreItem>
</file>

<file path=customXml/itemProps7.xml><?xml version="1.0" encoding="utf-8"?>
<ds:datastoreItem xmlns:ds="http://schemas.openxmlformats.org/officeDocument/2006/customXml" ds:itemID="{545D029B-074D-42E4-8836-B016E6596DFF}">
  <ds:schemaRefs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8.xml><?xml version="1.0" encoding="utf-8"?>
<ds:datastoreItem xmlns:ds="http://schemas.openxmlformats.org/officeDocument/2006/customXml" ds:itemID="{4C19243D-5DC2-4B24-8C6F-5F437B175E34}">
  <ds:schemaRefs>
    <ds:schemaRef ds:uri="urn:sag:quickSlide:basic:slides"/>
  </ds:schemaRefs>
</ds:datastoreItem>
</file>

<file path=customXml/itemProps9.xml><?xml version="1.0" encoding="utf-8"?>
<ds:datastoreItem xmlns:ds="http://schemas.openxmlformats.org/officeDocument/2006/customXml" ds:itemID="{EBF31969-A77A-4E28-B82F-CEE934FD3E86}">
  <ds:schemaRefs>
    <ds:schemaRef ds:uri="urn:sag:quickSlide:extdata:slide:update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27749</TotalTime>
  <Words>2090</Words>
  <Application>Microsoft Office PowerPoint</Application>
  <PresentationFormat>On-screen Show (16:9)</PresentationFormat>
  <Paragraphs>381</Paragraphs>
  <Slides>34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Software AG</vt:lpstr>
      <vt:lpstr>Apama Training</vt:lpstr>
      <vt:lpstr>Outline</vt:lpstr>
      <vt:lpstr>Training Prerequisites</vt:lpstr>
      <vt:lpstr>Apama Introduction</vt:lpstr>
      <vt:lpstr>What is Apama</vt:lpstr>
      <vt:lpstr>What is Apama for</vt:lpstr>
      <vt:lpstr>What is Apama Not for</vt:lpstr>
      <vt:lpstr>KEY APAMA CONCEPTS</vt:lpstr>
      <vt:lpstr>What is the correlator?</vt:lpstr>
      <vt:lpstr>What is EPL?</vt:lpstr>
      <vt:lpstr>Apama Devops Tooling</vt:lpstr>
      <vt:lpstr>Worked Exercises</vt:lpstr>
      <vt:lpstr>Exercise Architecture</vt:lpstr>
      <vt:lpstr>Importing and Connecting to DES</vt:lpstr>
      <vt:lpstr>EVENTS</vt:lpstr>
      <vt:lpstr>Basic Apama Application</vt:lpstr>
      <vt:lpstr>Exercises #1</vt:lpstr>
      <vt:lpstr>Exercises #2</vt:lpstr>
      <vt:lpstr>Exercises #3</vt:lpstr>
      <vt:lpstr>Exercises #4</vt:lpstr>
      <vt:lpstr>Apama in the Cloud</vt:lpstr>
      <vt:lpstr>Running an apama application in the cloud</vt:lpstr>
      <vt:lpstr>Apama Integration</vt:lpstr>
      <vt:lpstr>Integration points</vt:lpstr>
      <vt:lpstr>Management and Monitoring</vt:lpstr>
      <vt:lpstr>External products</vt:lpstr>
      <vt:lpstr>SAG Products via DES</vt:lpstr>
      <vt:lpstr>Universal Messaging</vt:lpstr>
      <vt:lpstr>Terracotta</vt:lpstr>
      <vt:lpstr>Zementis</vt:lpstr>
      <vt:lpstr>Mashzone</vt:lpstr>
      <vt:lpstr>Cumulocity</vt:lpstr>
      <vt:lpstr>Analytics Builder</vt:lpstr>
      <vt:lpstr>PowerPoint Presentation</vt:lpstr>
    </vt:vector>
  </TitlesOfParts>
  <Company>Software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Vietor, Marc</dc:creator>
  <cp:lastModifiedBy>Johnson, Dr.Matthew</cp:lastModifiedBy>
  <cp:revision>112</cp:revision>
  <dcterms:created xsi:type="dcterms:W3CDTF">2018-08-13T12:03:59Z</dcterms:created>
  <dcterms:modified xsi:type="dcterms:W3CDTF">2019-02-20T17:41:03Z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0x010100D79513D3A72C154B8D104E416E54CE0E</vt:lpwstr>
  </property>
</Properties>
</file>