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49"/>
  </p:notesMasterIdLst>
  <p:handoutMasterIdLst>
    <p:handoutMasterId r:id="rId50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33" r:id="rId23"/>
    <p:sldId id="335" r:id="rId24"/>
    <p:sldId id="337" r:id="rId25"/>
    <p:sldId id="327" r:id="rId26"/>
    <p:sldId id="340" r:id="rId27"/>
    <p:sldId id="306" r:id="rId28"/>
    <p:sldId id="301" r:id="rId29"/>
    <p:sldId id="342" r:id="rId30"/>
    <p:sldId id="302" r:id="rId31"/>
    <p:sldId id="303" r:id="rId32"/>
    <p:sldId id="304" r:id="rId33"/>
    <p:sldId id="305" r:id="rId34"/>
    <p:sldId id="326" r:id="rId35"/>
    <p:sldId id="309" r:id="rId36"/>
    <p:sldId id="325" r:id="rId37"/>
    <p:sldId id="313" r:id="rId38"/>
    <p:sldId id="338" r:id="rId39"/>
    <p:sldId id="318" r:id="rId40"/>
    <p:sldId id="320" r:id="rId41"/>
    <p:sldId id="319" r:id="rId42"/>
    <p:sldId id="321" r:id="rId43"/>
    <p:sldId id="336" r:id="rId44"/>
    <p:sldId id="322" r:id="rId45"/>
    <p:sldId id="323" r:id="rId46"/>
    <p:sldId id="324" r:id="rId47"/>
    <p:sldId id="299" r:id="rId48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-102" y="-1074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17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5.xml"/><Relationship Id="rId6" Type="http://schemas.openxmlformats.org/officeDocument/2006/relationships/image" Target="../media/image34.emf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4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microsoft.com/office/2007/relationships/hdphoto" Target="../media/hdphoto1.wdp"/><Relationship Id="rId5" Type="http://schemas.openxmlformats.org/officeDocument/2006/relationships/tags" Target="../tags/tag25.xml"/><Relationship Id="rId10" Type="http://schemas.openxmlformats.org/officeDocument/2006/relationships/image" Target="../media/image15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EPL?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 smtClean="0"/>
              <a:t>EPL is </a:t>
            </a:r>
            <a:r>
              <a:rPr lang="en-GB" sz="1600" dirty="0"/>
              <a:t>event driven</a:t>
            </a:r>
          </a:p>
          <a:p>
            <a:pPr lvl="1"/>
            <a:r>
              <a:rPr lang="en-GB" sz="1400" dirty="0"/>
              <a:t>Information is passed as events</a:t>
            </a:r>
          </a:p>
          <a:p>
            <a:pPr lvl="1"/>
            <a:r>
              <a:rPr lang="en-US" sz="1400" dirty="0"/>
              <a:t>Enforces loose coupling</a:t>
            </a:r>
          </a:p>
          <a:p>
            <a:pPr lvl="1"/>
            <a:r>
              <a:rPr lang="en-US" sz="1400" dirty="0"/>
              <a:t>Consequently makes adapting to changes and extending applications faster and easier</a:t>
            </a:r>
          </a:p>
          <a:p>
            <a:r>
              <a:rPr lang="en-GB" sz="1600" dirty="0"/>
              <a:t>Non-blocking</a:t>
            </a:r>
          </a:p>
          <a:p>
            <a:pPr lvl="1"/>
            <a:r>
              <a:rPr lang="en-GB" sz="1400" dirty="0"/>
              <a:t>No blocking primitives</a:t>
            </a:r>
          </a:p>
          <a:p>
            <a:pPr lvl="1"/>
            <a:r>
              <a:rPr lang="en-GB" sz="1400" dirty="0"/>
              <a:t>Waiting for a future event involves setting up a listener and then yielding</a:t>
            </a:r>
          </a:p>
          <a:p>
            <a:pPr lvl="1"/>
            <a:r>
              <a:rPr lang="en-GB" sz="1400" dirty="0"/>
              <a:t>Always lively</a:t>
            </a:r>
          </a:p>
          <a:p>
            <a:r>
              <a:rPr lang="en-GB" sz="1600" dirty="0"/>
              <a:t>Listeners </a:t>
            </a:r>
            <a:r>
              <a:rPr lang="en-GB" sz="1600" dirty="0" smtClean="0"/>
              <a:t>are </a:t>
            </a:r>
            <a:r>
              <a:rPr lang="en-GB" sz="1600" dirty="0"/>
              <a:t>very dynamic</a:t>
            </a:r>
          </a:p>
          <a:p>
            <a:pPr lvl="1"/>
            <a:r>
              <a:rPr lang="en-GB" sz="1400" dirty="0" smtClean="0"/>
              <a:t>Typically created </a:t>
            </a:r>
            <a:r>
              <a:rPr lang="en-GB" sz="1400" dirty="0"/>
              <a:t>and destroyed </a:t>
            </a:r>
            <a:r>
              <a:rPr lang="en-GB" sz="1400" dirty="0" smtClean="0"/>
              <a:t>thousands </a:t>
            </a:r>
            <a:r>
              <a:rPr lang="en-GB" sz="1400" dirty="0"/>
              <a:t>of times per </a:t>
            </a:r>
            <a:r>
              <a:rPr lang="en-GB" sz="1400" dirty="0" smtClean="0"/>
              <a:t>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87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95288" y="1433292"/>
            <a:ext cx="4104713" cy="2725959"/>
          </a:xfrm>
        </p:spPr>
        <p:txBody>
          <a:bodyPr/>
          <a:lstStyle/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 / CD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644001" y="1433292"/>
            <a:ext cx="4104713" cy="2725959"/>
          </a:xfrm>
        </p:spPr>
        <p:txBody>
          <a:bodyPr/>
          <a:lstStyle/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42143" y="2435091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570861" y="1391409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13426" y="1391409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13426" y="3463943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570861" y="3463943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38968" y="3463943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62827" y="1696236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42143" y="1679871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885439" y="1825891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19492" y="3257610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64740" y="1812363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194380" y="3115805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145609" cy="3492499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r>
              <a:rPr lang="en-US" sz="1600" dirty="0" smtClean="0"/>
              <a:t>The project has been pre-configured with the connection to 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42" y="1160145"/>
            <a:ext cx="52482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032250" cy="349249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85862"/>
            <a:ext cx="4724925" cy="2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1912307"/>
            <a:chOff x="395288" y="1131889"/>
            <a:chExt cx="8353425" cy="1529846"/>
          </a:xfrm>
        </p:grpSpPr>
        <p:sp>
          <p:nvSpPr>
            <p:cNvPr id="6" name="Rectangle 5"/>
            <p:cNvSpPr/>
            <p:nvPr>
              <p:custDataLst>
                <p:tags r:id="rId6"/>
              </p:custDataLst>
            </p:nvPr>
          </p:nvSpPr>
          <p:spPr>
            <a:xfrm>
              <a:off x="881541" y="1131889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1625" dirty="0" smtClean="0">
                  <a:solidFill>
                    <a:schemeClr val="tx1"/>
                  </a:solidFill>
                </a:rPr>
                <a:t> Introduction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7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8"/>
              </p:custDataLst>
            </p:nvPr>
          </p:nvSpPr>
          <p:spPr>
            <a:xfrm>
              <a:off x="881541" y="1534247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smtClean="0">
                  <a:solidFill>
                    <a:schemeClr val="tx1"/>
                  </a:solidFill>
                </a:rPr>
                <a:t>Worked Exercises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9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10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11"/>
              </p:custDataLst>
            </p:nvPr>
          </p:nvSpPr>
          <p:spPr>
            <a:xfrm>
              <a:off x="881541" y="1936605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1625" dirty="0" smtClean="0">
                  <a:solidFill>
                    <a:schemeClr val="tx1"/>
                  </a:solidFill>
                </a:rPr>
                <a:t> in the Cloud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2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3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4"/>
              </p:custDataLst>
            </p:nvPr>
          </p:nvSpPr>
          <p:spPr>
            <a:xfrm>
              <a:off x="881541" y="2338963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smtClean="0">
                  <a:solidFill>
                    <a:schemeClr val="tx1"/>
                  </a:solidFill>
                </a:rPr>
                <a:t>Apama Integration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5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6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iagonal liegende Ecken des Rechtecks abrunden 6"/>
          <p:cNvSpPr/>
          <p:nvPr>
            <p:custDataLst>
              <p:tags r:id="rId5"/>
            </p:custDataLst>
          </p:nvPr>
        </p:nvSpPr>
        <p:spPr>
          <a:xfrm>
            <a:off x="7270522" y="5119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rgbClr val="9898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all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Draft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JMS framework (Not using standard mapping rules</a:t>
            </a:r>
            <a:r>
              <a:rPr lang="en-US" sz="12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20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27" name="Rechteck 85"/>
          <p:cNvSpPr/>
          <p:nvPr/>
        </p:nvSpPr>
        <p:spPr>
          <a:xfrm>
            <a:off x="6009087" y="2752123"/>
            <a:ext cx="1567129" cy="1625567"/>
          </a:xfrm>
          <a:prstGeom prst="rect">
            <a:avLst/>
          </a:prstGeom>
          <a:solidFill>
            <a:srgbClr val="0899CC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hteck 86"/>
          <p:cNvSpPr/>
          <p:nvPr/>
        </p:nvSpPr>
        <p:spPr>
          <a:xfrm>
            <a:off x="6403103" y="2767084"/>
            <a:ext cx="1161355" cy="1601079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hteck 87"/>
          <p:cNvSpPr/>
          <p:nvPr/>
        </p:nvSpPr>
        <p:spPr>
          <a:xfrm>
            <a:off x="6416961" y="2774510"/>
            <a:ext cx="1141765" cy="160317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Picture 164" descr="C:\Users\luj\Dropbox\SAG WORK\SAG WORK\SAG_PPT\Graphics Library_PPT\icons\icon35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76664" y="2869887"/>
            <a:ext cx="260725" cy="260726"/>
          </a:xfrm>
          <a:prstGeom prst="rect">
            <a:avLst/>
          </a:prstGeom>
          <a:noFill/>
          <a:extLst/>
        </p:spPr>
      </p:pic>
      <p:sp>
        <p:nvSpPr>
          <p:cNvPr id="31" name="Rechteck 117"/>
          <p:cNvSpPr/>
          <p:nvPr/>
        </p:nvSpPr>
        <p:spPr>
          <a:xfrm>
            <a:off x="6413438" y="2767173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hteck 118"/>
          <p:cNvSpPr/>
          <p:nvPr/>
        </p:nvSpPr>
        <p:spPr>
          <a:xfrm>
            <a:off x="6419035" y="2783964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Correlator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3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3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cxnSp>
        <p:nvCxnSpPr>
          <p:cNvPr id="45" name="Elbow Connector 44"/>
          <p:cNvCxnSpPr>
            <a:endCxn id="27" idx="0"/>
          </p:cNvCxnSpPr>
          <p:nvPr/>
        </p:nvCxnSpPr>
        <p:spPr>
          <a:xfrm rot="16200000" flipH="1">
            <a:off x="6547921" y="2507392"/>
            <a:ext cx="489460" cy="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178"/>
          <p:cNvGrpSpPr/>
          <p:nvPr/>
        </p:nvGrpSpPr>
        <p:grpSpPr>
          <a:xfrm>
            <a:off x="6608624" y="3331095"/>
            <a:ext cx="368051" cy="343225"/>
            <a:chOff x="4450443" y="3119181"/>
            <a:chExt cx="368051" cy="343225"/>
          </a:xfrm>
        </p:grpSpPr>
        <p:sp>
          <p:nvSpPr>
            <p:cNvPr id="59" name="Round Diagonal Corner Rectangle 216"/>
            <p:cNvSpPr/>
            <p:nvPr/>
          </p:nvSpPr>
          <p:spPr>
            <a:xfrm>
              <a:off x="4450443" y="3119181"/>
              <a:ext cx="368051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4538781" y="3192767"/>
              <a:ext cx="196584" cy="196248"/>
            </a:xfrm>
            <a:prstGeom prst="rect">
              <a:avLst/>
            </a:prstGeom>
            <a:noFill/>
            <a:extLst/>
          </p:spPr>
        </p:pic>
      </p:grpSp>
      <p:grpSp>
        <p:nvGrpSpPr>
          <p:cNvPr id="64" name="Gruppieren 172"/>
          <p:cNvGrpSpPr/>
          <p:nvPr/>
        </p:nvGrpSpPr>
        <p:grpSpPr>
          <a:xfrm>
            <a:off x="6616625" y="1529627"/>
            <a:ext cx="371918" cy="343225"/>
            <a:chOff x="7397250" y="2674895"/>
            <a:chExt cx="371918" cy="343225"/>
          </a:xfrm>
        </p:grpSpPr>
        <p:sp>
          <p:nvSpPr>
            <p:cNvPr id="65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6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7107038" y="1243925"/>
            <a:ext cx="84478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Out-of-process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sp>
        <p:nvSpPr>
          <p:cNvPr id="67" name="TextBox 66"/>
          <p:cNvSpPr txBox="1"/>
          <p:nvPr/>
        </p:nvSpPr>
        <p:spPr>
          <a:xfrm>
            <a:off x="7967755" y="2820713"/>
            <a:ext cx="59631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In-process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cxnSp>
        <p:nvCxnSpPr>
          <p:cNvPr id="70" name="Elbow Connector 69"/>
          <p:cNvCxnSpPr>
            <a:stCxn id="37" idx="0"/>
          </p:cNvCxnSpPr>
          <p:nvPr/>
        </p:nvCxnSpPr>
        <p:spPr>
          <a:xfrm>
            <a:off x="7755180" y="3020774"/>
            <a:ext cx="893520" cy="238925"/>
          </a:xfrm>
          <a:prstGeom prst="bentConnector3">
            <a:avLst>
              <a:gd name="adj1" fmla="val 2015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83469" y="3887512"/>
            <a:ext cx="62356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Language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Extensions</a:t>
            </a:r>
            <a:endParaRPr lang="en-GB" sz="1000" dirty="0" err="1" smtClean="0"/>
          </a:p>
        </p:txBody>
      </p:sp>
      <p:cxnSp>
        <p:nvCxnSpPr>
          <p:cNvPr id="76" name="Elbow Connector 75"/>
          <p:cNvCxnSpPr>
            <a:stCxn id="59" idx="0"/>
            <a:endCxn id="74" idx="3"/>
          </p:cNvCxnSpPr>
          <p:nvPr/>
        </p:nvCxnSpPr>
        <p:spPr>
          <a:xfrm>
            <a:off x="6976675" y="3502708"/>
            <a:ext cx="130363" cy="564341"/>
          </a:xfrm>
          <a:prstGeom prst="bentConnector3">
            <a:avLst>
              <a:gd name="adj1" fmla="val 27535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3"/>
          </p:cNvCxnSpPr>
          <p:nvPr/>
        </p:nvCxnSpPr>
        <p:spPr>
          <a:xfrm rot="5400000" flipH="1" flipV="1">
            <a:off x="7055848" y="917291"/>
            <a:ext cx="359073" cy="865600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8" idx="3"/>
          </p:cNvCxnSpPr>
          <p:nvPr/>
        </p:nvCxnSpPr>
        <p:spPr>
          <a:xfrm>
            <a:off x="7564458" y="3567624"/>
            <a:ext cx="1084242" cy="425256"/>
          </a:xfrm>
          <a:prstGeom prst="bentConnector3">
            <a:avLst>
              <a:gd name="adj1" fmla="val 3664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38433" y="3567624"/>
            <a:ext cx="32701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Client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APIs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ourier New" panose="02070309020205020404" pitchFamily="49" charset="0"/>
              </a:rPr>
              <a:t>Prometheus / </a:t>
            </a:r>
            <a:r>
              <a:rPr lang="en-US" sz="1600" dirty="0" err="1">
                <a:cs typeface="Courier New" panose="02070309020205020404" pitchFamily="49" charset="0"/>
              </a:rPr>
              <a:t>Grafana</a:t>
            </a:r>
            <a:r>
              <a:rPr lang="en-US" sz="1600" dirty="0">
                <a:cs typeface="Courier New" panose="02070309020205020404" pitchFamily="49" charset="0"/>
              </a:rPr>
              <a:t> consume </a:t>
            </a:r>
            <a:r>
              <a:rPr lang="en-US" sz="1600" dirty="0" smtClean="0">
                <a:cs typeface="Courier New" panose="02070309020205020404" pitchFamily="49" charset="0"/>
              </a:rPr>
              <a:t>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</a:t>
            </a:r>
            <a:r>
              <a:rPr lang="en-US" sz="1400" dirty="0">
                <a:cs typeface="Courier New" panose="02070309020205020404" pitchFamily="49" charset="0"/>
              </a:rPr>
              <a:t>via in-process </a:t>
            </a:r>
            <a:r>
              <a:rPr lang="en-US" sz="1400" dirty="0" smtClean="0">
                <a:cs typeface="Courier New" panose="02070309020205020404" pitchFamily="49" charset="0"/>
              </a:rPr>
              <a:t>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17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9087" y="275212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3" name="Gruppieren 172"/>
          <p:cNvGrpSpPr/>
          <p:nvPr/>
        </p:nvGrpSpPr>
        <p:grpSpPr>
          <a:xfrm>
            <a:off x="6233076" y="3095424"/>
            <a:ext cx="371918" cy="343225"/>
            <a:chOff x="7397250" y="2674895"/>
            <a:chExt cx="371918" cy="343225"/>
          </a:xfrm>
        </p:grpSpPr>
        <p:sp>
          <p:nvSpPr>
            <p:cNvPr id="24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grpSp>
        <p:nvGrpSpPr>
          <p:cNvPr id="2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2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pic>
        <p:nvPicPr>
          <p:cNvPr id="29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5" y="2977208"/>
            <a:ext cx="567191" cy="567191"/>
          </a:xfrm>
          <a:prstGeom prst="rect">
            <a:avLst/>
          </a:prstGeom>
        </p:spPr>
      </p:pic>
      <p:pic>
        <p:nvPicPr>
          <p:cNvPr id="30" name="Grafik 2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4" y="1725122"/>
            <a:ext cx="567191" cy="567191"/>
          </a:xfrm>
          <a:prstGeom prst="rect">
            <a:avLst/>
          </a:prstGeom>
        </p:spPr>
      </p:pic>
      <p:pic>
        <p:nvPicPr>
          <p:cNvPr id="31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35" y="986866"/>
            <a:ext cx="567191" cy="567191"/>
          </a:xfrm>
          <a:prstGeom prst="rect">
            <a:avLst/>
          </a:prstGeom>
        </p:spPr>
      </p:pic>
      <p:pic>
        <p:nvPicPr>
          <p:cNvPr id="32" name="Grafik 12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00" y="986867"/>
            <a:ext cx="567191" cy="567191"/>
          </a:xfrm>
          <a:prstGeom prst="rect">
            <a:avLst/>
          </a:prstGeom>
        </p:spPr>
      </p:pic>
      <p:pic>
        <p:nvPicPr>
          <p:cNvPr id="33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23" y="4187891"/>
            <a:ext cx="567191" cy="567191"/>
          </a:xfrm>
          <a:prstGeom prst="rect">
            <a:avLst/>
          </a:prstGeom>
        </p:spPr>
      </p:pic>
      <p:pic>
        <p:nvPicPr>
          <p:cNvPr id="34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51" y="3730691"/>
            <a:ext cx="567191" cy="567191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7" idx="0"/>
          </p:cNvCxnSpPr>
          <p:nvPr/>
        </p:nvCxnSpPr>
        <p:spPr>
          <a:xfrm rot="16200000" flipH="1">
            <a:off x="6547922" y="2507392"/>
            <a:ext cx="489459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30" idx="1"/>
          </p:cNvCxnSpPr>
          <p:nvPr/>
        </p:nvCxnSpPr>
        <p:spPr>
          <a:xfrm flipV="1">
            <a:off x="7576216" y="2008718"/>
            <a:ext cx="671198" cy="305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22" idx="0"/>
          </p:cNvCxnSpPr>
          <p:nvPr/>
        </p:nvCxnSpPr>
        <p:spPr>
          <a:xfrm>
            <a:off x="6470726" y="1270462"/>
            <a:ext cx="511022" cy="516467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2" idx="1"/>
            <a:endCxn id="21" idx="0"/>
          </p:cNvCxnSpPr>
          <p:nvPr/>
        </p:nvCxnSpPr>
        <p:spPr>
          <a:xfrm rot="10800000" flipV="1">
            <a:off x="6978950" y="1270462"/>
            <a:ext cx="492651" cy="49967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1"/>
            <a:endCxn id="33" idx="0"/>
          </p:cNvCxnSpPr>
          <p:nvPr/>
        </p:nvCxnSpPr>
        <p:spPr>
          <a:xfrm rot="5400000">
            <a:off x="6005256" y="3774112"/>
            <a:ext cx="749242" cy="78316"/>
          </a:xfrm>
          <a:prstGeom prst="bentConnector3">
            <a:avLst>
              <a:gd name="adj1" fmla="val 19425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1"/>
            <a:endCxn id="34" idx="0"/>
          </p:cNvCxnSpPr>
          <p:nvPr/>
        </p:nvCxnSpPr>
        <p:spPr>
          <a:xfrm rot="16200000" flipH="1">
            <a:off x="6739120" y="3118564"/>
            <a:ext cx="292042" cy="93221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0"/>
            <a:endCxn id="29" idx="1"/>
          </p:cNvCxnSpPr>
          <p:nvPr/>
        </p:nvCxnSpPr>
        <p:spPr>
          <a:xfrm>
            <a:off x="7755180" y="3020774"/>
            <a:ext cx="492235" cy="24003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47103" y="4394542"/>
            <a:ext cx="34144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REST</a:t>
            </a:r>
            <a:endParaRPr lang="en-GB" sz="1000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68184" y="3781491"/>
            <a:ext cx="51777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Message</a:t>
            </a:r>
            <a:br>
              <a:rPr lang="en-US" sz="1000" dirty="0" smtClean="0"/>
            </a:br>
            <a:r>
              <a:rPr lang="en-US" sz="1000" dirty="0" smtClean="0"/>
              <a:t>Busses</a:t>
            </a:r>
            <a:endParaRPr lang="en-GB" sz="1000" dirty="0" err="1" smtClean="0"/>
          </a:p>
        </p:txBody>
      </p:sp>
      <p:sp>
        <p:nvSpPr>
          <p:cNvPr id="59" name="TextBox 58"/>
          <p:cNvSpPr txBox="1"/>
          <p:nvPr/>
        </p:nvSpPr>
        <p:spPr>
          <a:xfrm>
            <a:off x="8360290" y="2823662"/>
            <a:ext cx="25648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JMS</a:t>
            </a:r>
            <a:endParaRPr lang="en-GB" sz="1000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6520934" y="1366411"/>
            <a:ext cx="35426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SOAP</a:t>
            </a:r>
            <a:endParaRPr lang="en-GB" sz="1000" dirty="0" err="1" smtClean="0"/>
          </a:p>
        </p:txBody>
      </p:sp>
      <p:sp>
        <p:nvSpPr>
          <p:cNvPr id="61" name="TextBox 60"/>
          <p:cNvSpPr txBox="1"/>
          <p:nvPr/>
        </p:nvSpPr>
        <p:spPr>
          <a:xfrm>
            <a:off x="8076694" y="1193517"/>
            <a:ext cx="609141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Databases</a:t>
            </a:r>
            <a:endParaRPr lang="en-GB" sz="1000" dirty="0" err="1" smtClean="0"/>
          </a:p>
        </p:txBody>
      </p:sp>
      <p:sp>
        <p:nvSpPr>
          <p:cNvPr id="62" name="TextBox 61"/>
          <p:cNvSpPr txBox="1"/>
          <p:nvPr/>
        </p:nvSpPr>
        <p:spPr>
          <a:xfrm>
            <a:off x="8306295" y="2348984"/>
            <a:ext cx="45365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Finance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600" dirty="0" err="1" smtClean="0">
                <a:cs typeface="Courier New" panose="02070309020205020404" pitchFamily="49" charset="0"/>
              </a:rPr>
              <a:t>Protobuf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encoding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600" dirty="0" err="1" smtClean="0">
                <a:cs typeface="Courier New" panose="02070309020205020404" pitchFamily="49" charset="0"/>
              </a:rPr>
              <a:t>Doctypes</a:t>
            </a:r>
            <a:r>
              <a:rPr lang="en-US" sz="1600" dirty="0" smtClean="0"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Supports reliable messaging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992941" y="3769469"/>
            <a:ext cx="1567129" cy="514914"/>
            <a:chOff x="6992941" y="3769469"/>
            <a:chExt cx="1567129" cy="514914"/>
          </a:xfrm>
        </p:grpSpPr>
        <p:sp>
          <p:nvSpPr>
            <p:cNvPr id="22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0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Integration </a:t>
              </a: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server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13570" y="3777864"/>
            <a:ext cx="1567129" cy="514914"/>
            <a:chOff x="5313570" y="3777864"/>
            <a:chExt cx="1567129" cy="514914"/>
          </a:xfrm>
        </p:grpSpPr>
        <p:sp>
          <p:nvSpPr>
            <p:cNvPr id="30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8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3570" y="1416317"/>
            <a:ext cx="1567129" cy="514914"/>
            <a:chOff x="6153255" y="1429251"/>
            <a:chExt cx="1567129" cy="514914"/>
          </a:xfrm>
        </p:grpSpPr>
        <p:sp>
          <p:nvSpPr>
            <p:cNvPr id="38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13570" y="2325623"/>
            <a:ext cx="2233159" cy="938998"/>
            <a:chOff x="5820240" y="2334387"/>
            <a:chExt cx="2233159" cy="938998"/>
          </a:xfrm>
        </p:grpSpPr>
        <p:sp>
          <p:nvSpPr>
            <p:cNvPr id="2" name="Rectangle 1"/>
            <p:cNvSpPr/>
            <p:nvPr/>
          </p:nvSpPr>
          <p:spPr>
            <a:xfrm>
              <a:off x="5820240" y="2334387"/>
              <a:ext cx="2233159" cy="93899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057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12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09557" y="2409519"/>
              <a:ext cx="262653" cy="15317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881" dirty="0" smtClean="0"/>
                <a:t>DES</a:t>
              </a:r>
              <a:endParaRPr lang="en-GB" sz="881" dirty="0" err="1" smtClean="0"/>
            </a:p>
          </p:txBody>
        </p:sp>
      </p:grpSp>
      <p:cxnSp>
        <p:nvCxnSpPr>
          <p:cNvPr id="46" name="Elbow Connector 45"/>
          <p:cNvCxnSpPr>
            <a:stCxn id="37" idx="2"/>
            <a:endCxn id="2" idx="0"/>
          </p:cNvCxnSpPr>
          <p:nvPr/>
        </p:nvCxnSpPr>
        <p:spPr>
          <a:xfrm rot="16200000" flipH="1">
            <a:off x="6157213" y="2052686"/>
            <a:ext cx="407326" cy="138547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" idx="2"/>
            <a:endCxn id="31" idx="0"/>
          </p:cNvCxnSpPr>
          <p:nvPr/>
        </p:nvCxnSpPr>
        <p:spPr>
          <a:xfrm rot="5400000">
            <a:off x="6092724" y="3464925"/>
            <a:ext cx="537730" cy="137123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1" idx="0"/>
            <a:endCxn id="2" idx="2"/>
          </p:cNvCxnSpPr>
          <p:nvPr/>
        </p:nvCxnSpPr>
        <p:spPr>
          <a:xfrm rot="16200000" flipV="1">
            <a:off x="6927945" y="2766826"/>
            <a:ext cx="539862" cy="153545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7"/>
          <p:cNvGrpSpPr>
            <a:grpSpLocks/>
          </p:cNvGrpSpPr>
          <p:nvPr/>
        </p:nvGrpSpPr>
        <p:grpSpPr>
          <a:xfrm>
            <a:off x="6989906" y="1416374"/>
            <a:ext cx="1573200" cy="514800"/>
            <a:chOff x="2541133" y="2670869"/>
            <a:chExt cx="1066800" cy="350520"/>
          </a:xfrm>
        </p:grpSpPr>
        <p:grpSp>
          <p:nvGrpSpPr>
            <p:cNvPr id="60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64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6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62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62" idx="2"/>
            <a:endCxn id="2" idx="3"/>
          </p:cNvCxnSpPr>
          <p:nvPr/>
        </p:nvCxnSpPr>
        <p:spPr>
          <a:xfrm rot="5400000">
            <a:off x="7323865" y="2151040"/>
            <a:ext cx="866946" cy="42121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7356" y="1429251"/>
            <a:ext cx="1567129" cy="514914"/>
            <a:chOff x="6153255" y="1429251"/>
            <a:chExt cx="1567129" cy="514914"/>
          </a:xfrm>
        </p:grpSpPr>
        <p:sp>
          <p:nvSpPr>
            <p:cNvPr id="22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47356" y="2235081"/>
            <a:ext cx="1567129" cy="514914"/>
            <a:chOff x="6153255" y="2631713"/>
            <a:chExt cx="1567129" cy="514914"/>
          </a:xfrm>
        </p:grpSpPr>
        <p:sp>
          <p:nvSpPr>
            <p:cNvPr id="29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3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6" name="Elbow Connector 35"/>
          <p:cNvCxnSpPr>
            <a:stCxn id="27" idx="2"/>
            <a:endCxn id="34" idx="0"/>
          </p:cNvCxnSpPr>
          <p:nvPr/>
        </p:nvCxnSpPr>
        <p:spPr>
          <a:xfrm rot="5400000">
            <a:off x="7156534" y="2098088"/>
            <a:ext cx="335713" cy="199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84" y="287852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Grafik 8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80" y="3647216"/>
            <a:ext cx="726648" cy="726648"/>
          </a:xfrm>
          <a:prstGeom prst="rect">
            <a:avLst/>
          </a:prstGeom>
        </p:spPr>
      </p:pic>
      <p:pic>
        <p:nvPicPr>
          <p:cNvPr id="43" name="Grafik 10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16" y="3914651"/>
            <a:ext cx="726648" cy="726648"/>
          </a:xfrm>
          <a:prstGeom prst="rect">
            <a:avLst/>
          </a:prstGeom>
        </p:spPr>
      </p:pic>
      <p:pic>
        <p:nvPicPr>
          <p:cNvPr id="44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52" y="3647216"/>
            <a:ext cx="726648" cy="726648"/>
          </a:xfrm>
          <a:prstGeom prst="rect">
            <a:avLst/>
          </a:prstGeom>
        </p:spPr>
      </p:pic>
      <p:pic>
        <p:nvPicPr>
          <p:cNvPr id="45" name="Grafik 14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9" y="2878523"/>
            <a:ext cx="851813" cy="726648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31" idx="2"/>
            <a:endCxn id="41" idx="1"/>
          </p:cNvCxnSpPr>
          <p:nvPr/>
        </p:nvCxnSpPr>
        <p:spPr>
          <a:xfrm rot="16200000" flipH="1">
            <a:off x="7429722" y="2646385"/>
            <a:ext cx="491852" cy="699071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2"/>
            <a:endCxn id="42" idx="0"/>
          </p:cNvCxnSpPr>
          <p:nvPr/>
        </p:nvCxnSpPr>
        <p:spPr>
          <a:xfrm rot="16200000" flipH="1">
            <a:off x="7167280" y="2895991"/>
            <a:ext cx="904537" cy="597912"/>
          </a:xfrm>
          <a:prstGeom prst="bentConnector3">
            <a:avLst>
              <a:gd name="adj1" fmla="val 843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1" idx="2"/>
            <a:endCxn id="45" idx="3"/>
          </p:cNvCxnSpPr>
          <p:nvPr/>
        </p:nvCxnSpPr>
        <p:spPr>
          <a:xfrm rot="5400000">
            <a:off x="6598042" y="2513776"/>
            <a:ext cx="491852" cy="964291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3" idx="2"/>
            <a:endCxn id="44" idx="0"/>
          </p:cNvCxnSpPr>
          <p:nvPr/>
        </p:nvCxnSpPr>
        <p:spPr>
          <a:xfrm rot="5400000">
            <a:off x="6373616" y="2700239"/>
            <a:ext cx="904537" cy="989416"/>
          </a:xfrm>
          <a:prstGeom prst="bentConnector3">
            <a:avLst>
              <a:gd name="adj1" fmla="val 8566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1" idx="2"/>
            <a:endCxn id="43" idx="0"/>
          </p:cNvCxnSpPr>
          <p:nvPr/>
        </p:nvCxnSpPr>
        <p:spPr>
          <a:xfrm rot="5400000">
            <a:off x="6643149" y="3231687"/>
            <a:ext cx="1164656" cy="201273"/>
          </a:xfrm>
          <a:prstGeom prst="bentConnector3">
            <a:avLst>
              <a:gd name="adj1" fmla="val 82386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873941" cy="3492499"/>
          </a:xfrm>
        </p:spPr>
        <p:txBody>
          <a:bodyPr/>
          <a:lstStyle/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600" dirty="0" err="1" smtClean="0">
                <a:cs typeface="Courier New" panose="02070309020205020404" pitchFamily="49" charset="0"/>
              </a:rPr>
              <a:t>BigMemory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clients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37138" y="1416317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uppieren 4"/>
          <p:cNvGrpSpPr>
            <a:grpSpLocks/>
          </p:cNvGrpSpPr>
          <p:nvPr/>
        </p:nvGrpSpPr>
        <p:grpSpPr>
          <a:xfrm>
            <a:off x="6335903" y="3394457"/>
            <a:ext cx="1569600" cy="518400"/>
            <a:chOff x="2539199" y="1245359"/>
            <a:chExt cx="1066800" cy="353866"/>
          </a:xfrm>
        </p:grpSpPr>
        <p:grpSp>
          <p:nvGrpSpPr>
            <p:cNvPr id="17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1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9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24" name="Grafik 12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54" y="2403644"/>
            <a:ext cx="518400" cy="518400"/>
          </a:xfrm>
          <a:prstGeom prst="rect">
            <a:avLst/>
          </a:prstGeom>
        </p:spPr>
      </p:pic>
      <p:pic>
        <p:nvPicPr>
          <p:cNvPr id="25" name="Picture 6" descr="Z:\Mariya_projects\Terracotta Icons &amp; Images\Terracotta icons\Terracotta DB Icons\SAG_Terracotta_Icon_Durable_V2_Oct1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9354" r="19928" b="53606"/>
          <a:stretch/>
        </p:blipFill>
        <p:spPr bwMode="auto">
          <a:xfrm>
            <a:off x="5535810" y="2403644"/>
            <a:ext cx="1115516" cy="5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7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09" y="1794807"/>
            <a:ext cx="385392" cy="38539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Elbow Connector 4"/>
          <p:cNvCxnSpPr>
            <a:stCxn id="26" idx="2"/>
            <a:endCxn id="22" idx="0"/>
          </p:cNvCxnSpPr>
          <p:nvPr/>
        </p:nvCxnSpPr>
        <p:spPr>
          <a:xfrm rot="5400000">
            <a:off x="6697567" y="2799537"/>
            <a:ext cx="1238677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2"/>
            <a:endCxn id="25" idx="3"/>
          </p:cNvCxnSpPr>
          <p:nvPr/>
        </p:nvCxnSpPr>
        <p:spPr>
          <a:xfrm rot="5400000">
            <a:off x="6742794" y="2088732"/>
            <a:ext cx="482645" cy="665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2"/>
            <a:endCxn id="24" idx="1"/>
          </p:cNvCxnSpPr>
          <p:nvPr/>
        </p:nvCxnSpPr>
        <p:spPr>
          <a:xfrm rot="16200000" flipH="1">
            <a:off x="7357107" y="2139996"/>
            <a:ext cx="482645" cy="56304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Apama</a:t>
            </a:r>
            <a:r>
              <a:rPr lang="en-US" dirty="0" smtClean="0"/>
              <a:t> installed (e.g. </a:t>
            </a:r>
            <a:r>
              <a:rPr lang="en-US" dirty="0" smtClean="0">
                <a:hlinkClick r:id="rId2"/>
              </a:rPr>
              <a:t>http://apamacommunity.com/downloads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Docker client tools (see email)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7" y="1131888"/>
            <a:ext cx="6278689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engine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Load the model into </a:t>
            </a:r>
            <a:r>
              <a:rPr lang="en-US" sz="1600" dirty="0" err="1" smtClean="0">
                <a:cs typeface="Courier New" panose="02070309020205020404" pitchFamily="49" charset="0"/>
              </a:rPr>
              <a:t>Zemetis</a:t>
            </a:r>
            <a:r>
              <a:rPr lang="en-US" sz="1600" dirty="0" smtClean="0">
                <a:cs typeface="Courier New" panose="02070309020205020404" pitchFamily="49" charset="0"/>
              </a:rPr>
              <a:t> through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Make use of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server via the HTTP client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673977" y="251209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4" y="1461092"/>
              <a:ext cx="569508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7" name="Gruppieren 142"/>
          <p:cNvGrpSpPr/>
          <p:nvPr/>
        </p:nvGrpSpPr>
        <p:grpSpPr>
          <a:xfrm>
            <a:off x="7811871" y="2890583"/>
            <a:ext cx="380348" cy="343225"/>
            <a:chOff x="5942839" y="1130869"/>
            <a:chExt cx="380348" cy="343225"/>
          </a:xfrm>
        </p:grpSpPr>
        <p:sp>
          <p:nvSpPr>
            <p:cNvPr id="28" name="Round Diagonal Corner Rectangle 216"/>
            <p:cNvSpPr/>
            <p:nvPr/>
          </p:nvSpPr>
          <p:spPr>
            <a:xfrm>
              <a:off x="5942839" y="1130869"/>
              <a:ext cx="38034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31390" y="1206724"/>
              <a:ext cx="196248" cy="197083"/>
            </a:xfrm>
            <a:prstGeom prst="rect">
              <a:avLst/>
            </a:prstGeom>
            <a:noFill/>
            <a:extLst/>
          </p:spPr>
        </p:pic>
      </p:grpSp>
      <p:cxnSp>
        <p:nvCxnSpPr>
          <p:cNvPr id="3" name="Straight Arrow Connector 2"/>
          <p:cNvCxnSpPr>
            <a:endCxn id="15" idx="0"/>
          </p:cNvCxnSpPr>
          <p:nvPr/>
        </p:nvCxnSpPr>
        <p:spPr>
          <a:xfrm>
            <a:off x="7368680" y="1850156"/>
            <a:ext cx="0" cy="6937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7368680" y="3014073"/>
            <a:ext cx="0" cy="7563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28" idx="3"/>
          </p:cNvCxnSpPr>
          <p:nvPr/>
        </p:nvCxnSpPr>
        <p:spPr>
          <a:xfrm>
            <a:off x="7653434" y="2779004"/>
            <a:ext cx="348611" cy="111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90061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 addition to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600" dirty="0" err="1" smtClean="0">
                <a:cs typeface="Courier New" panose="02070309020205020404" pitchFamily="49" charset="0"/>
              </a:rPr>
              <a:t>Dataview</a:t>
            </a:r>
            <a:r>
              <a:rPr lang="en-US" sz="16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from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2596" y="3277553"/>
            <a:ext cx="1567129" cy="514914"/>
            <a:chOff x="5313570" y="3777864"/>
            <a:chExt cx="1567129" cy="514914"/>
          </a:xfrm>
        </p:grpSpPr>
        <p:sp>
          <p:nvSpPr>
            <p:cNvPr id="7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52596" y="1423314"/>
            <a:ext cx="1567129" cy="514914"/>
            <a:chOff x="6153255" y="1429251"/>
            <a:chExt cx="1567129" cy="514914"/>
          </a:xfrm>
        </p:grpSpPr>
        <p:sp>
          <p:nvSpPr>
            <p:cNvPr id="1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" name="Elbow Connector 2"/>
          <p:cNvCxnSpPr>
            <a:stCxn id="21" idx="2"/>
            <a:endCxn id="15" idx="0"/>
          </p:cNvCxnSpPr>
          <p:nvPr/>
        </p:nvCxnSpPr>
        <p:spPr>
          <a:xfrm rot="16200000" flipH="1">
            <a:off x="6639238" y="2619481"/>
            <a:ext cx="1378482" cy="12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4"/>
          <p:cNvGrpSpPr>
            <a:grpSpLocks/>
          </p:cNvGrpSpPr>
          <p:nvPr/>
        </p:nvGrpSpPr>
        <p:grpSpPr>
          <a:xfrm>
            <a:off x="5601411" y="2348691"/>
            <a:ext cx="1569600" cy="518400"/>
            <a:chOff x="2539199" y="1245359"/>
            <a:chExt cx="1066800" cy="353866"/>
          </a:xfrm>
        </p:grpSpPr>
        <p:grpSp>
          <p:nvGrpSpPr>
            <p:cNvPr id="24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8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6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00026" y="2350434"/>
            <a:ext cx="1567129" cy="514914"/>
            <a:chOff x="6153255" y="2631713"/>
            <a:chExt cx="1567129" cy="514914"/>
          </a:xfrm>
        </p:grpSpPr>
        <p:sp>
          <p:nvSpPr>
            <p:cNvPr id="32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6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" name="Elbow Connector 38"/>
          <p:cNvCxnSpPr>
            <a:stCxn id="22" idx="2"/>
            <a:endCxn id="30" idx="0"/>
          </p:cNvCxnSpPr>
          <p:nvPr/>
        </p:nvCxnSpPr>
        <p:spPr>
          <a:xfrm rot="5400000">
            <a:off x="6733309" y="1773696"/>
            <a:ext cx="445723" cy="74891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33" idx="0"/>
          </p:cNvCxnSpPr>
          <p:nvPr/>
        </p:nvCxnSpPr>
        <p:spPr>
          <a:xfrm rot="16200000" flipH="1">
            <a:off x="7680243" y="1575680"/>
            <a:ext cx="449627" cy="11488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7" idx="1"/>
          </p:cNvCxnSpPr>
          <p:nvPr/>
        </p:nvCxnSpPr>
        <p:spPr>
          <a:xfrm rot="5400000">
            <a:off x="6127963" y="3086142"/>
            <a:ext cx="673152" cy="223886"/>
          </a:xfrm>
          <a:prstGeom prst="bentConnector4">
            <a:avLst>
              <a:gd name="adj1" fmla="val 30903"/>
              <a:gd name="adj2" fmla="val 2021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2"/>
            <a:endCxn id="11" idx="3"/>
          </p:cNvCxnSpPr>
          <p:nvPr/>
        </p:nvCxnSpPr>
        <p:spPr>
          <a:xfrm rot="5400000">
            <a:off x="7856728" y="2921351"/>
            <a:ext cx="678058" cy="5660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8042" y="1374612"/>
            <a:ext cx="2725928" cy="1917228"/>
            <a:chOff x="6178042" y="1374612"/>
            <a:chExt cx="2725928" cy="1917228"/>
          </a:xfrm>
        </p:grpSpPr>
        <p:sp>
          <p:nvSpPr>
            <p:cNvPr id="3" name="Rectangle 2"/>
            <p:cNvSpPr/>
            <p:nvPr/>
          </p:nvSpPr>
          <p:spPr>
            <a:xfrm>
              <a:off x="6178042" y="1386042"/>
              <a:ext cx="2725928" cy="190579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121"/>
            <p:cNvSpPr/>
            <p:nvPr/>
          </p:nvSpPr>
          <p:spPr>
            <a:xfrm>
              <a:off x="6189231" y="1374612"/>
              <a:ext cx="1569600" cy="514101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22"/>
            <p:cNvSpPr/>
            <p:nvPr/>
          </p:nvSpPr>
          <p:spPr>
            <a:xfrm>
              <a:off x="6588639" y="1399093"/>
              <a:ext cx="1163186" cy="4826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123"/>
            <p:cNvSpPr/>
            <p:nvPr/>
          </p:nvSpPr>
          <p:spPr>
            <a:xfrm>
              <a:off x="6597748" y="1396995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52184" y="1508844"/>
              <a:ext cx="261137" cy="260668"/>
            </a:xfrm>
            <a:prstGeom prst="rect">
              <a:avLst/>
            </a:prstGeom>
            <a:noFill/>
            <a:extLst/>
          </p:spPr>
        </p:pic>
        <p:sp>
          <p:nvSpPr>
            <p:cNvPr id="12" name="Rechteck 140"/>
            <p:cNvSpPr/>
            <p:nvPr/>
          </p:nvSpPr>
          <p:spPr>
            <a:xfrm>
              <a:off x="6589489" y="1406153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141"/>
            <p:cNvSpPr/>
            <p:nvPr/>
          </p:nvSpPr>
          <p:spPr>
            <a:xfrm>
              <a:off x="6595095" y="1422940"/>
              <a:ext cx="1137960" cy="47003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Cumulocity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13042" y="2402042"/>
            <a:ext cx="1788346" cy="664465"/>
            <a:chOff x="6813042" y="2402042"/>
            <a:chExt cx="1788346" cy="664465"/>
          </a:xfrm>
        </p:grpSpPr>
        <p:sp>
          <p:nvSpPr>
            <p:cNvPr id="18" name="Rechteck 85"/>
            <p:cNvSpPr/>
            <p:nvPr/>
          </p:nvSpPr>
          <p:spPr>
            <a:xfrm>
              <a:off x="7034259" y="255159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6"/>
            <p:cNvSpPr/>
            <p:nvPr/>
          </p:nvSpPr>
          <p:spPr>
            <a:xfrm>
              <a:off x="7433038" y="257608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7"/>
            <p:cNvSpPr/>
            <p:nvPr/>
          </p:nvSpPr>
          <p:spPr>
            <a:xfrm>
              <a:off x="7442133" y="257398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101836" y="266935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2" name="Rechteck 117"/>
            <p:cNvSpPr/>
            <p:nvPr/>
          </p:nvSpPr>
          <p:spPr>
            <a:xfrm>
              <a:off x="7438610" y="256664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8"/>
            <p:cNvSpPr/>
            <p:nvPr/>
          </p:nvSpPr>
          <p:spPr>
            <a:xfrm>
              <a:off x="7444207" y="258343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25" name="Rechteck 85"/>
            <p:cNvSpPr/>
            <p:nvPr/>
          </p:nvSpPr>
          <p:spPr>
            <a:xfrm>
              <a:off x="6813042" y="2402042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hteck 86"/>
            <p:cNvSpPr/>
            <p:nvPr/>
          </p:nvSpPr>
          <p:spPr>
            <a:xfrm>
              <a:off x="7211821" y="2426529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7"/>
            <p:cNvSpPr/>
            <p:nvPr/>
          </p:nvSpPr>
          <p:spPr>
            <a:xfrm>
              <a:off x="7220916" y="2424430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880619" y="25198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9" name="Rechteck 117"/>
            <p:cNvSpPr/>
            <p:nvPr/>
          </p:nvSpPr>
          <p:spPr>
            <a:xfrm>
              <a:off x="7217393" y="24170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118"/>
            <p:cNvSpPr/>
            <p:nvPr/>
          </p:nvSpPr>
          <p:spPr>
            <a:xfrm>
              <a:off x="7222990" y="24338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42" y="373577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Elbow Connector 32"/>
          <p:cNvCxnSpPr>
            <a:stCxn id="13" idx="2"/>
            <a:endCxn id="30" idx="0"/>
          </p:cNvCxnSpPr>
          <p:nvPr/>
        </p:nvCxnSpPr>
        <p:spPr>
          <a:xfrm rot="16200000" flipH="1">
            <a:off x="7207121" y="1849929"/>
            <a:ext cx="540908" cy="62700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0"/>
            <a:endCxn id="13" idx="2"/>
          </p:cNvCxnSpPr>
          <p:nvPr/>
        </p:nvCxnSpPr>
        <p:spPr>
          <a:xfrm rot="5400000" flipH="1" flipV="1">
            <a:off x="5931321" y="2503020"/>
            <a:ext cx="1842798" cy="622709"/>
          </a:xfrm>
          <a:prstGeom prst="bentConnector3">
            <a:avLst>
              <a:gd name="adj1" fmla="val 853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87"/>
          <p:cNvSpPr/>
          <p:nvPr/>
        </p:nvSpPr>
        <p:spPr>
          <a:xfrm>
            <a:off x="7883327" y="3969895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hteck 117"/>
          <p:cNvSpPr/>
          <p:nvPr/>
        </p:nvSpPr>
        <p:spPr>
          <a:xfrm>
            <a:off x="7879804" y="3962557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hteck 118"/>
          <p:cNvSpPr/>
          <p:nvPr/>
        </p:nvSpPr>
        <p:spPr>
          <a:xfrm>
            <a:off x="7885401" y="3979348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36841" y="3835077"/>
            <a:ext cx="1567129" cy="528041"/>
            <a:chOff x="7254236" y="3797956"/>
            <a:chExt cx="1567129" cy="528041"/>
          </a:xfrm>
        </p:grpSpPr>
        <p:pic>
          <p:nvPicPr>
            <p:cNvPr id="4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543030" y="4065271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4" name="Rechteck 85"/>
            <p:cNvSpPr/>
            <p:nvPr/>
          </p:nvSpPr>
          <p:spPr>
            <a:xfrm>
              <a:off x="7254236" y="3797956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hteck 86"/>
            <p:cNvSpPr/>
            <p:nvPr/>
          </p:nvSpPr>
          <p:spPr>
            <a:xfrm>
              <a:off x="7653015" y="3822443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7"/>
            <p:cNvSpPr/>
            <p:nvPr/>
          </p:nvSpPr>
          <p:spPr>
            <a:xfrm>
              <a:off x="7662110" y="3820344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321813" y="3915720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8" name="Rechteck 117"/>
            <p:cNvSpPr/>
            <p:nvPr/>
          </p:nvSpPr>
          <p:spPr>
            <a:xfrm>
              <a:off x="7658587" y="3813006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Rechteck 118"/>
            <p:cNvSpPr/>
            <p:nvPr/>
          </p:nvSpPr>
          <p:spPr>
            <a:xfrm>
              <a:off x="7664184" y="3829797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2" name="Straight Arrow Connector 51"/>
          <p:cNvCxnSpPr>
            <a:endCxn id="31" idx="3"/>
          </p:cNvCxnSpPr>
          <p:nvPr/>
        </p:nvCxnSpPr>
        <p:spPr>
          <a:xfrm flipH="1">
            <a:off x="6904690" y="4092184"/>
            <a:ext cx="432151" cy="6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42258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600" dirty="0" smtClean="0"/>
              <a:t>ü</a:t>
            </a:r>
            <a:r>
              <a:rPr lang="en-US" sz="1600" dirty="0" err="1" smtClean="0">
                <a:cs typeface="Courier New" panose="02070309020205020404" pitchFamily="49" charset="0"/>
              </a:rPr>
              <a:t>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Designed for </a:t>
            </a:r>
            <a:r>
              <a:rPr lang="en-US" sz="1600" dirty="0"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cs typeface="Courier New" panose="02070309020205020404" pitchFamily="49" charset="0"/>
              </a:rPr>
              <a:t>omain experts in </a:t>
            </a:r>
            <a:r>
              <a:rPr lang="en-US" sz="1600" dirty="0" err="1" smtClean="0">
                <a:cs typeface="Courier New" panose="02070309020205020404" pitchFamily="49" charset="0"/>
              </a:rPr>
              <a:t>IoT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Provided in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600" dirty="0" err="1" smtClean="0">
                <a:cs typeface="Courier New" panose="02070309020205020404" pitchFamily="49" charset="0"/>
              </a:rPr>
              <a:t>Deurr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cloud coming this year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659"/>
          <a:stretch/>
        </p:blipFill>
        <p:spPr bwMode="auto">
          <a:xfrm>
            <a:off x="6051668" y="1120616"/>
            <a:ext cx="2754630" cy="15492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 descr="C:\Users\roj\Desktop\2018-07-23 10_16_42-Window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16" y="2669906"/>
            <a:ext cx="2772734" cy="20071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3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cs typeface="Courier New" panose="02070309020205020404" pitchFamily="49" charset="0"/>
              </a:rPr>
              <a:t>Streaming analytics:</a:t>
            </a:r>
            <a:r>
              <a:rPr lang="en-US" dirty="0" smtClean="0">
                <a:cs typeface="Courier New" panose="02070309020205020404" pitchFamily="49" charset="0"/>
              </a:rPr>
              <a:t> analyzing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real-time data</a:t>
            </a:r>
            <a:r>
              <a:rPr lang="en-US" dirty="0" smtClean="0">
                <a:cs typeface="Courier New" panose="02070309020205020404" pitchFamily="49" charset="0"/>
              </a:rPr>
              <a:t>, as it arrives, producing either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actions</a:t>
            </a:r>
            <a:r>
              <a:rPr lang="en-US" dirty="0" smtClean="0">
                <a:cs typeface="Courier New" panose="02070309020205020404" pitchFamily="49" charset="0"/>
              </a:rPr>
              <a:t> based on that data, or a refined,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higher value</a:t>
            </a:r>
            <a:r>
              <a:rPr lang="en-US" dirty="0" smtClean="0">
                <a:cs typeface="Courier New" panose="02070309020205020404" pitchFamily="49" charset="0"/>
              </a:rPr>
              <a:t>, stream of real-time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General-purpose programming language can do any sort of analytics or processing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Pre-aggregation or filtering in either an ML or edge context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Best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event volume to entity ratio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Low match rate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Calculations on aggregate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volume of small events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Stateful</a:t>
            </a:r>
            <a:r>
              <a:rPr lang="en-US" dirty="0" smtClean="0">
                <a:cs typeface="Courier New" panose="02070309020205020404" pitchFamily="49" charset="0"/>
              </a:rPr>
              <a:t> analytics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ound Diagonal Corner Rectangle 9"/>
          <p:cNvSpPr/>
          <p:nvPr/>
        </p:nvSpPr>
        <p:spPr>
          <a:xfrm>
            <a:off x="395290" y="1131887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Correlator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1927859" y="1136300"/>
            <a:ext cx="6820853" cy="5790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central process which holds the EPL runtime and the in-process </a:t>
            </a:r>
            <a:r>
              <a:rPr lang="en-US" sz="1600" dirty="0" smtClean="0">
                <a:cs typeface="Courier New" panose="02070309020205020404" pitchFamily="49" charset="0"/>
              </a:rPr>
              <a:t>adapters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1927859" y="1859345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lvl="1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Event Programming </a:t>
            </a:r>
            <a:r>
              <a:rPr lang="en-US" sz="1600" dirty="0" smtClean="0">
                <a:cs typeface="Courier New" panose="02070309020205020404" pitchFamily="49" charset="0"/>
              </a:rPr>
              <a:t>Language</a:t>
            </a:r>
          </a:p>
          <a:p>
            <a:pPr marL="0" lvl="1" indent="0"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A </a:t>
            </a:r>
            <a:r>
              <a:rPr lang="en-US" sz="1600" dirty="0">
                <a:cs typeface="Courier New" panose="02070309020205020404" pitchFamily="49" charset="0"/>
              </a:rPr>
              <a:t>domain-specific language for writing event-based applications</a:t>
            </a:r>
            <a:endParaRPr lang="de-DE" sz="1600" dirty="0"/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1927859" y="2586803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dirty="0" err="1">
                <a:cs typeface="Courier New" panose="02070309020205020404" pitchFamily="49" charset="0"/>
              </a:rPr>
              <a:t>Apama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microthreading</a:t>
            </a:r>
            <a:r>
              <a:rPr lang="en-US" sz="1600" dirty="0">
                <a:cs typeface="Courier New" panose="02070309020205020404" pitchFamily="49" charset="0"/>
              </a:rPr>
              <a:t> architecture for parallelism</a:t>
            </a: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1927859" y="3314261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unit of EPL code deployed into the correlator</a:t>
            </a:r>
          </a:p>
        </p:txBody>
      </p:sp>
      <p:sp>
        <p:nvSpPr>
          <p:cNvPr id="23" name="Round Diagonal Corner Rectangle 9"/>
          <p:cNvSpPr/>
          <p:nvPr/>
        </p:nvSpPr>
        <p:spPr>
          <a:xfrm>
            <a:off x="395290" y="1859345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EPL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Round Diagonal Corner Rectangle 9"/>
          <p:cNvSpPr/>
          <p:nvPr/>
        </p:nvSpPr>
        <p:spPr>
          <a:xfrm>
            <a:off x="395290" y="2586803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Context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ound Diagonal Corner Rectangle 9"/>
          <p:cNvSpPr/>
          <p:nvPr/>
        </p:nvSpPr>
        <p:spPr>
          <a:xfrm>
            <a:off x="395290" y="3314261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Monitor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Round Diagonal Corner Rectangle 9"/>
          <p:cNvSpPr/>
          <p:nvPr/>
        </p:nvSpPr>
        <p:spPr>
          <a:xfrm>
            <a:off x="395290" y="4041719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Connectivity plugins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platzhalter 3"/>
          <p:cNvSpPr txBox="1">
            <a:spLocks/>
          </p:cNvSpPr>
          <p:nvPr/>
        </p:nvSpPr>
        <p:spPr>
          <a:xfrm>
            <a:off x="1981199" y="4041719"/>
            <a:ext cx="6767513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How integration with external systems is written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the correlator?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/>
              <a:t>Server process (connect over network – http or proprietary protocol for events)</a:t>
            </a:r>
          </a:p>
          <a:p>
            <a:r>
              <a:rPr lang="en-GB" sz="1600" dirty="0"/>
              <a:t>Starts empty</a:t>
            </a:r>
          </a:p>
          <a:p>
            <a:pPr lvl="1"/>
            <a:r>
              <a:rPr lang="en-GB" sz="1400" dirty="0"/>
              <a:t>Inject event definitions, </a:t>
            </a:r>
            <a:r>
              <a:rPr lang="en-GB" sz="1400" dirty="0" smtClean="0"/>
              <a:t>EPL applications</a:t>
            </a:r>
            <a:endParaRPr lang="en-GB" sz="1400" dirty="0"/>
          </a:p>
          <a:p>
            <a:pPr lvl="1"/>
            <a:r>
              <a:rPr lang="en-GB" sz="1400" dirty="0"/>
              <a:t>Can delete, re-inject</a:t>
            </a:r>
          </a:p>
          <a:p>
            <a:r>
              <a:rPr lang="en-GB" sz="1600" dirty="0"/>
              <a:t>Event-based IO</a:t>
            </a:r>
          </a:p>
          <a:p>
            <a:pPr lvl="1"/>
            <a:r>
              <a:rPr lang="en-GB" sz="1400" dirty="0"/>
              <a:t>Connect </a:t>
            </a:r>
            <a:r>
              <a:rPr lang="en-GB" sz="1400" dirty="0" smtClean="0"/>
              <a:t>adapters, clients</a:t>
            </a:r>
            <a:r>
              <a:rPr lang="en-GB" sz="1400" dirty="0"/>
              <a:t>, dashboards – send/ receive events </a:t>
            </a:r>
          </a:p>
          <a:p>
            <a:r>
              <a:rPr lang="en-GB" sz="1600" dirty="0"/>
              <a:t>Platforms</a:t>
            </a:r>
          </a:p>
          <a:p>
            <a:pPr lvl="1"/>
            <a:r>
              <a:rPr lang="en-GB" sz="1400" dirty="0"/>
              <a:t>Windows 64 bit (GUI elements only on Windows)</a:t>
            </a:r>
          </a:p>
          <a:p>
            <a:pPr lvl="1"/>
            <a:r>
              <a:rPr lang="en-GB" sz="1400" dirty="0"/>
              <a:t>Linux 64 bit</a:t>
            </a:r>
          </a:p>
          <a:p>
            <a:pPr lvl="1"/>
            <a:r>
              <a:rPr lang="en-GB" sz="1400" dirty="0"/>
              <a:t>ARM 32 </a:t>
            </a:r>
            <a:r>
              <a:rPr lang="en-GB" sz="1400" dirty="0" smtClean="0"/>
              <a:t>bit</a:t>
            </a:r>
            <a:endParaRPr lang="en-GB" sz="1400" dirty="0"/>
          </a:p>
          <a:p>
            <a:pPr lvl="1"/>
            <a:r>
              <a:rPr lang="en-GB" sz="1400" dirty="0"/>
              <a:t>Correlator is mostly C++</a:t>
            </a:r>
          </a:p>
          <a:p>
            <a:pPr lvl="1"/>
            <a:r>
              <a:rPr lang="en-GB" sz="1400" dirty="0"/>
              <a:t>Optionally runs embedded JVM (for </a:t>
            </a:r>
            <a:r>
              <a:rPr lang="en-GB" sz="1400" dirty="0" smtClean="0"/>
              <a:t>Java monitors, </a:t>
            </a:r>
            <a:r>
              <a:rPr lang="en-GB" sz="1400" dirty="0"/>
              <a:t>Java </a:t>
            </a:r>
            <a:r>
              <a:rPr lang="en-GB" sz="1400" dirty="0" smtClean="0"/>
              <a:t>plugins, </a:t>
            </a:r>
            <a:r>
              <a:rPr lang="en-GB" sz="1400" dirty="0"/>
              <a:t>JMS, </a:t>
            </a:r>
            <a:r>
              <a:rPr lang="en-GB" sz="1400" dirty="0" smtClean="0"/>
              <a:t>dist. </a:t>
            </a:r>
            <a:r>
              <a:rPr lang="en-GB" sz="1400" dirty="0" err="1" smtClean="0"/>
              <a:t>memstore</a:t>
            </a:r>
            <a:r>
              <a:rPr lang="en-GB" sz="1400" dirty="0" smtClean="0"/>
              <a:t> </a:t>
            </a:r>
            <a:r>
              <a:rPr lang="en-GB" sz="1400" dirty="0"/>
              <a:t>integration)</a:t>
            </a:r>
          </a:p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9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 Placeholder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c020c157-572b-4eee-be8d-ad6778cc21bf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26324</TotalTime>
  <Words>2090</Words>
  <Application>Microsoft Office PowerPoint</Application>
  <PresentationFormat>On-screen Show (16:9)</PresentationFormat>
  <Paragraphs>381</Paragraphs>
  <Slides>34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What is the correlator?</vt:lpstr>
      <vt:lpstr>What is EPL?</vt:lpstr>
      <vt:lpstr>Apama Devops Tooling</vt:lpstr>
      <vt:lpstr>Worked Exercises</vt:lpstr>
      <vt:lpstr>Exercise Architecture</vt:lpstr>
      <vt:lpstr>Importing and Connecting to DES</vt:lpstr>
      <vt:lpstr>EVENTS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110</cp:revision>
  <dcterms:created xsi:type="dcterms:W3CDTF">2018-08-13T12:03:59Z</dcterms:created>
  <dcterms:modified xsi:type="dcterms:W3CDTF">2019-02-19T17:56:05Z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