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0.xml" ContentType="application/vnd.openxmlformats-officedocument.presentationml.tags+xml"/>
  <Override PartName="/ppt/notesSlides/notesSlide2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51"/>
  </p:notesMasterIdLst>
  <p:handoutMasterIdLst>
    <p:handoutMasterId r:id="rId52"/>
  </p:handoutMasterIdLst>
  <p:sldIdLst>
    <p:sldId id="298" r:id="rId15"/>
    <p:sldId id="330" r:id="rId16"/>
    <p:sldId id="341" r:id="rId17"/>
    <p:sldId id="310" r:id="rId18"/>
    <p:sldId id="331" r:id="rId19"/>
    <p:sldId id="314" r:id="rId20"/>
    <p:sldId id="315" r:id="rId21"/>
    <p:sldId id="339" r:id="rId22"/>
    <p:sldId id="333" r:id="rId23"/>
    <p:sldId id="335" r:id="rId24"/>
    <p:sldId id="337" r:id="rId25"/>
    <p:sldId id="327" r:id="rId26"/>
    <p:sldId id="340" r:id="rId27"/>
    <p:sldId id="306" r:id="rId28"/>
    <p:sldId id="301" r:id="rId29"/>
    <p:sldId id="342" r:id="rId30"/>
    <p:sldId id="302" r:id="rId31"/>
    <p:sldId id="303" r:id="rId32"/>
    <p:sldId id="304" r:id="rId33"/>
    <p:sldId id="305" r:id="rId34"/>
    <p:sldId id="326" r:id="rId35"/>
    <p:sldId id="309" r:id="rId36"/>
    <p:sldId id="325" r:id="rId37"/>
    <p:sldId id="313" r:id="rId38"/>
    <p:sldId id="338" r:id="rId39"/>
    <p:sldId id="318" r:id="rId40"/>
    <p:sldId id="320" r:id="rId41"/>
    <p:sldId id="319" r:id="rId42"/>
    <p:sldId id="321" r:id="rId43"/>
    <p:sldId id="336" r:id="rId44"/>
    <p:sldId id="322" r:id="rId45"/>
    <p:sldId id="323" r:id="rId46"/>
    <p:sldId id="324" r:id="rId47"/>
    <p:sldId id="343" r:id="rId48"/>
    <p:sldId id="344" r:id="rId49"/>
    <p:sldId id="299" r:id="rId50"/>
  </p:sldIdLst>
  <p:sldSz cx="9144000" cy="5143500" type="screen16x9"/>
  <p:notesSz cx="9144000" cy="6858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0000CC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3" autoAdjust="0"/>
    <p:restoredTop sz="82897" autoAdjust="0"/>
  </p:normalViewPr>
  <p:slideViewPr>
    <p:cSldViewPr snapToGrid="0" showGuides="1">
      <p:cViewPr varScale="1">
        <p:scale>
          <a:sx n="82" d="100"/>
          <a:sy n="82" d="100"/>
        </p:scale>
        <p:origin x="-720" y="-90"/>
      </p:cViewPr>
      <p:guideLst>
        <p:guide orient="horz" pos="3004"/>
        <p:guide orient="horz" pos="1847"/>
        <p:guide orient="horz" pos="1756"/>
        <p:guide orient="horz" pos="713"/>
        <p:guide pos="5511"/>
        <p:guide pos="249"/>
        <p:guide pos="1950"/>
        <p:guide pos="1945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8" d="100"/>
          <a:sy n="268" d="100"/>
        </p:scale>
        <p:origin x="-376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cs typeface="Courier New" panose="02070309020205020404" pitchFamily="49" charset="0"/>
              </a:rPr>
              <a:t>In-process adapters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Standard, interchangeable mapping rules and content decoders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MQTT, Kafka, UM message busses, HTTP REST client / server,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codecs for JSON, mapping rules. Community-provided codecs for other formats.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JMS framework (Not using standard mapping rules)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EPL Extensions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 and Python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plug-ins for R, </a:t>
            </a:r>
            <a:r>
              <a:rPr lang="en-US" sz="1200" dirty="0" err="1" smtClean="0">
                <a:cs typeface="Courier New" panose="02070309020205020404" pitchFamily="49" charset="0"/>
              </a:rPr>
              <a:t>Matlab</a:t>
            </a:r>
            <a:r>
              <a:rPr lang="en-US" sz="1200" dirty="0" smtClean="0">
                <a:cs typeface="Courier New" panose="02070309020205020404" pitchFamily="49" charset="0"/>
              </a:rPr>
              <a:t>, Terracotta,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Quantlib</a:t>
            </a:r>
            <a:r>
              <a:rPr lang="en-US" sz="1200" dirty="0" smtClean="0">
                <a:cs typeface="Courier New" panose="02070309020205020404" pitchFamily="49" charset="0"/>
              </a:rPr>
              <a:t> (GCS)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Legacy external IAF-based adapters 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C, Java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Capital Markets, Databases, </a:t>
            </a:r>
            <a:r>
              <a:rPr lang="en-US" sz="1200" dirty="0" err="1" smtClean="0">
                <a:cs typeface="Courier New" panose="02070309020205020404" pitchFamily="49" charset="0"/>
              </a:rPr>
              <a:t>WebServices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r>
              <a:rPr lang="en-US" sz="1400" dirty="0" smtClean="0">
                <a:cs typeface="Courier New" panose="02070309020205020404" pitchFamily="49" charset="0"/>
              </a:rPr>
              <a:t>Client APIs in </a:t>
            </a:r>
            <a:r>
              <a:rPr lang="en-US" sz="1400" b="1" dirty="0" smtClean="0">
                <a:cs typeface="Courier New" panose="02070309020205020404" pitchFamily="49" charset="0"/>
              </a:rPr>
              <a:t>Java, C++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 for profiling and debugging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Command-line management tools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Generic REST API for statistics monitoring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JSON or XML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System statistics and application-specific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Java / C++ APIs for custom clients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Prometheus / </a:t>
            </a:r>
            <a:r>
              <a:rPr lang="en-US" sz="1600" dirty="0" err="1" smtClean="0">
                <a:cs typeface="Courier New" panose="02070309020205020404" pitchFamily="49" charset="0"/>
              </a:rPr>
              <a:t>Grafana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CommandCentral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O4I consume metrics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Supported JMS busses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Universal Messaging, </a:t>
            </a:r>
            <a:r>
              <a:rPr lang="en-US" sz="1400" dirty="0" err="1" smtClean="0">
                <a:cs typeface="Courier New" panose="02070309020205020404" pitchFamily="49" charset="0"/>
              </a:rPr>
              <a:t>HornetQ</a:t>
            </a:r>
            <a:r>
              <a:rPr lang="en-US" sz="1400" dirty="0" smtClean="0"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cs typeface="Courier New" panose="02070309020205020404" pitchFamily="49" charset="0"/>
              </a:rPr>
              <a:t>RabbitMQ</a:t>
            </a:r>
            <a:r>
              <a:rPr lang="en-US" sz="1400" dirty="0" smtClean="0">
                <a:cs typeface="Courier New" panose="02070309020205020404" pitchFamily="49" charset="0"/>
              </a:rPr>
              <a:t>, WebLogic, WebSphere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Other messaging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Kafka, MQTT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Supported Databases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Uses the </a:t>
            </a:r>
            <a:r>
              <a:rPr lang="en-US" sz="1400" dirty="0" err="1" smtClean="0">
                <a:cs typeface="Courier New" panose="02070309020205020404" pitchFamily="49" charset="0"/>
              </a:rPr>
              <a:t>DataDirect</a:t>
            </a:r>
            <a:r>
              <a:rPr lang="en-US" sz="1400" dirty="0" smtClean="0">
                <a:cs typeface="Courier New" panose="02070309020205020404" pitchFamily="49" charset="0"/>
              </a:rPr>
              <a:t> drivers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Oracle, MySQL, DB2, MSSQL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Web-based integration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REST via in-process adapter  (client and server)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SOAP via legacy IAF adapter (but use </a:t>
            </a:r>
            <a:r>
              <a:rPr lang="en-US" sz="1400" dirty="0" err="1" smtClean="0">
                <a:cs typeface="Courier New" panose="02070309020205020404" pitchFamily="49" charset="0"/>
              </a:rPr>
              <a:t>wMIS</a:t>
            </a:r>
            <a:r>
              <a:rPr lang="en-US" sz="14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Capital Markets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Many market data feeds, often FIX-base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UM-based messaging with Google </a:t>
            </a:r>
            <a:r>
              <a:rPr lang="en-US" sz="1200" dirty="0" err="1" smtClean="0">
                <a:cs typeface="Courier New" panose="02070309020205020404" pitchFamily="49" charset="0"/>
              </a:rPr>
              <a:t>Protobuf</a:t>
            </a:r>
            <a:r>
              <a:rPr lang="en-US" sz="1200" dirty="0" smtClean="0">
                <a:cs typeface="Courier New" panose="02070309020205020404" pitchFamily="49" charset="0"/>
              </a:rPr>
              <a:t> encoding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Automatic mapping between IS </a:t>
            </a:r>
            <a:r>
              <a:rPr lang="en-US" sz="1200" dirty="0" err="1" smtClean="0">
                <a:cs typeface="Courier New" panose="02070309020205020404" pitchFamily="49" charset="0"/>
              </a:rPr>
              <a:t>Doctypes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events and wire format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Can author types in IS or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Designer integration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One channel per message type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Supports reliable messaging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Universal Messaging provides integration with a very large number of external systems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messaging protocols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client languages (including JavaScript)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has native integration with UM which can talk to any other client using any protocol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Use multiple pre-defined or custom mapping codecs</a:t>
            </a:r>
          </a:p>
          <a:p>
            <a:r>
              <a:rPr lang="en-US" sz="1600" b="1" dirty="0" smtClean="0">
                <a:cs typeface="Courier New" panose="02070309020205020404" pitchFamily="49" charset="0"/>
              </a:rPr>
              <a:t>Note:</a:t>
            </a:r>
            <a:r>
              <a:rPr lang="en-US" sz="1600" dirty="0" smtClean="0">
                <a:cs typeface="Courier New" panose="02070309020205020404" pitchFamily="49" charset="0"/>
              </a:rPr>
              <a:t> No reliable messaging, topics only</a:t>
            </a: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Also can use JMS to talk to UM which does support reliable messaging and queues.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But harder to use non-XML encodings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provides an EPL plugin which can store data for sharing between Monitors and Contexts. 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This can be an in-memory store, an on-disk store, or Terracotta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Disk store is persisted from in-memory on-demand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Key-Multi Value store (NoSQL)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Synchronous writes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Support for Terracotta DB and </a:t>
            </a:r>
            <a:r>
              <a:rPr lang="en-US" sz="1200" dirty="0" err="1" smtClean="0">
                <a:cs typeface="Courier New" panose="02070309020205020404" pitchFamily="49" charset="0"/>
              </a:rPr>
              <a:t>BigMemory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Terracotta allows sharing of the store data between multiple correlators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Terracotta DB allows sharing of the store data to non-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EPL Plugin to embed the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 engine in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endParaRPr lang="en-US" sz="12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Data analytics offline to build a model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Load the model into </a:t>
            </a:r>
            <a:r>
              <a:rPr lang="en-US" sz="1200" dirty="0" err="1" smtClean="0">
                <a:cs typeface="Courier New" panose="02070309020205020404" pitchFamily="49" charset="0"/>
              </a:rPr>
              <a:t>Zemetis</a:t>
            </a:r>
            <a:r>
              <a:rPr lang="en-US" sz="1200" dirty="0" smtClean="0">
                <a:cs typeface="Courier New" panose="02070309020205020404" pitchFamily="49" charset="0"/>
              </a:rPr>
              <a:t> through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provides pre-filtering and data normalization for real-time streams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Model execution as part of handling an event via the plugin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Make use of </a:t>
            </a:r>
            <a:r>
              <a:rPr lang="en-US" sz="1200" dirty="0" err="1" smtClean="0">
                <a:cs typeface="Courier New" panose="02070309020205020404" pitchFamily="49" charset="0"/>
              </a:rPr>
              <a:t>Apama’s</a:t>
            </a:r>
            <a:r>
              <a:rPr lang="en-US" sz="1200" dirty="0" smtClean="0">
                <a:cs typeface="Courier New" panose="02070309020205020404" pitchFamily="49" charset="0"/>
              </a:rPr>
              <a:t> integration for data sources and sinks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Can also invoke models in the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 server via the HTTP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In addition to </a:t>
            </a:r>
            <a:r>
              <a:rPr lang="en-US" sz="1200" dirty="0" err="1" smtClean="0">
                <a:cs typeface="Courier New" panose="02070309020205020404" pitchFamily="49" charset="0"/>
              </a:rPr>
              <a:t>Apama’s</a:t>
            </a:r>
            <a:r>
              <a:rPr lang="en-US" sz="1200" dirty="0" smtClean="0">
                <a:cs typeface="Courier New" panose="02070309020205020404" pitchFamily="49" charset="0"/>
              </a:rPr>
              <a:t> SL-based real-time dashboards can also display data in </a:t>
            </a: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accept data via DES</a:t>
            </a: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read Terracotta DB tables written by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connect directly to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via the Scenario Service / </a:t>
            </a:r>
            <a:r>
              <a:rPr lang="en-US" sz="1200" dirty="0" err="1" smtClean="0">
                <a:cs typeface="Courier New" panose="02070309020205020404" pitchFamily="49" charset="0"/>
              </a:rPr>
              <a:t>Dataview</a:t>
            </a:r>
            <a:r>
              <a:rPr lang="en-US" sz="1200" dirty="0" smtClean="0">
                <a:cs typeface="Courier New" panose="02070309020205020404" pitchFamily="49" charset="0"/>
              </a:rPr>
              <a:t> API</a:t>
            </a:r>
          </a:p>
          <a:p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widget for triggering events in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from </a:t>
            </a: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Provides analytic capabilities for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-based applications, in cloud and on premise (Edge)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Consume measurements and other device messages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Produce alerts or device operations in response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Several ways to use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with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Smart Rules</a:t>
            </a: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EPL upload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Custom </a:t>
            </a:r>
            <a:r>
              <a:rPr lang="en-US" sz="1400" dirty="0" err="1" smtClean="0">
                <a:cs typeface="Courier New" panose="02070309020205020404" pitchFamily="49" charset="0"/>
              </a:rPr>
              <a:t>microservices</a:t>
            </a:r>
            <a:r>
              <a:rPr lang="en-US" sz="1400" dirty="0" smtClean="0">
                <a:cs typeface="Courier New" panose="02070309020205020404" pitchFamily="49" charset="0"/>
              </a:rPr>
              <a:t> / external </a:t>
            </a:r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endParaRPr lang="en-US" sz="1400" dirty="0" smtClean="0">
              <a:cs typeface="Courier New" panose="02070309020205020404" pitchFamily="49" charset="0"/>
            </a:endParaRP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thin-Edge (coming soon)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Analytics 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Initially built for ADAMOS / D</a:t>
            </a:r>
            <a:r>
              <a:rPr lang="en-GB" sz="1200" dirty="0" smtClean="0"/>
              <a:t>ü</a:t>
            </a:r>
            <a:r>
              <a:rPr lang="en-US" sz="1200" dirty="0" err="1" smtClean="0">
                <a:cs typeface="Courier New" panose="02070309020205020404" pitchFamily="49" charset="0"/>
              </a:rPr>
              <a:t>rr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Graphical UI for non-coders wanting to use streaming analytics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Drag + Drop wiring UI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Designed for domain experts in </a:t>
            </a:r>
            <a:r>
              <a:rPr lang="en-US" sz="1200" dirty="0" err="1" smtClean="0">
                <a:cs typeface="Courier New" panose="02070309020205020404" pitchFamily="49" charset="0"/>
              </a:rPr>
              <a:t>IoT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Library of pre-built analytics blocks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Can write domain-specific blocks with EPL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Simple block and model-management UI</a:t>
            </a:r>
          </a:p>
          <a:p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event sources and sinks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Provided in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Edge April release for non-</a:t>
            </a:r>
            <a:r>
              <a:rPr lang="en-US" sz="1200" dirty="0" err="1" smtClean="0">
                <a:cs typeface="Courier New" panose="02070309020205020404" pitchFamily="49" charset="0"/>
              </a:rPr>
              <a:t>Deurr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cloud coming this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 smtClean="0"/>
              <a:t>Server process (connect over network – http or proprietary protocol for events)</a:t>
            </a:r>
          </a:p>
          <a:p>
            <a:r>
              <a:rPr lang="en-GB" sz="1600" dirty="0" smtClean="0"/>
              <a:t>Starts empty</a:t>
            </a:r>
          </a:p>
          <a:p>
            <a:pPr lvl="1"/>
            <a:r>
              <a:rPr lang="en-GB" sz="1400" dirty="0" smtClean="0"/>
              <a:t>Inject event definitions, EPL applications</a:t>
            </a:r>
          </a:p>
          <a:p>
            <a:pPr lvl="1"/>
            <a:r>
              <a:rPr lang="en-GB" sz="1400" dirty="0" smtClean="0"/>
              <a:t>Can delete, re-inject</a:t>
            </a:r>
          </a:p>
          <a:p>
            <a:r>
              <a:rPr lang="en-GB" sz="1600" dirty="0" smtClean="0"/>
              <a:t>Event-based IO</a:t>
            </a:r>
          </a:p>
          <a:p>
            <a:pPr lvl="1"/>
            <a:r>
              <a:rPr lang="en-GB" sz="1400" dirty="0" smtClean="0"/>
              <a:t>Connect adapters, clients, dashboards – send/ receive events </a:t>
            </a:r>
          </a:p>
          <a:p>
            <a:r>
              <a:rPr lang="en-GB" sz="1600" dirty="0" smtClean="0"/>
              <a:t>Platforms</a:t>
            </a:r>
          </a:p>
          <a:p>
            <a:pPr lvl="1"/>
            <a:r>
              <a:rPr lang="en-GB" sz="1400" dirty="0" smtClean="0"/>
              <a:t>Windows 64 bit (GUI elements only on Windows)</a:t>
            </a:r>
          </a:p>
          <a:p>
            <a:pPr lvl="1"/>
            <a:r>
              <a:rPr lang="en-GB" sz="1400" dirty="0" smtClean="0"/>
              <a:t>Linux 64 bit</a:t>
            </a:r>
          </a:p>
          <a:p>
            <a:pPr lvl="1"/>
            <a:r>
              <a:rPr lang="en-GB" sz="1400" dirty="0" smtClean="0"/>
              <a:t>ARM 32 bit</a:t>
            </a:r>
          </a:p>
          <a:p>
            <a:pPr lvl="1"/>
            <a:r>
              <a:rPr lang="en-GB" sz="1400" dirty="0" smtClean="0"/>
              <a:t>Correlator is mostly C++</a:t>
            </a:r>
          </a:p>
          <a:p>
            <a:pPr lvl="1"/>
            <a:r>
              <a:rPr lang="en-GB" sz="1400" dirty="0" smtClean="0"/>
              <a:t>Optionally runs embedded JVM (for Java monitors, Java plugins, JMS, dist. </a:t>
            </a:r>
            <a:r>
              <a:rPr lang="en-GB" sz="1400" dirty="0" err="1" smtClean="0"/>
              <a:t>memstore</a:t>
            </a:r>
            <a:r>
              <a:rPr lang="en-GB" sz="1400" dirty="0" smtClean="0"/>
              <a:t> integration)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1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 smtClean="0"/>
              <a:t>EPL is event driven</a:t>
            </a:r>
          </a:p>
          <a:p>
            <a:pPr lvl="1"/>
            <a:r>
              <a:rPr lang="en-GB" sz="1400" dirty="0" smtClean="0"/>
              <a:t>Information is passed as events</a:t>
            </a:r>
          </a:p>
          <a:p>
            <a:pPr lvl="1"/>
            <a:r>
              <a:rPr lang="en-US" sz="1400" dirty="0" smtClean="0"/>
              <a:t>Enforces loose coupling</a:t>
            </a:r>
          </a:p>
          <a:p>
            <a:pPr lvl="1"/>
            <a:r>
              <a:rPr lang="en-US" sz="1400" dirty="0" smtClean="0"/>
              <a:t>Consequently makes adapting to changes and extending applications faster and easier</a:t>
            </a:r>
          </a:p>
          <a:p>
            <a:r>
              <a:rPr lang="en-GB" sz="1600" dirty="0" smtClean="0"/>
              <a:t>Non-blocking</a:t>
            </a:r>
          </a:p>
          <a:p>
            <a:pPr lvl="1"/>
            <a:r>
              <a:rPr lang="en-GB" sz="1400" dirty="0" smtClean="0"/>
              <a:t>No blocking primitives</a:t>
            </a:r>
          </a:p>
          <a:p>
            <a:pPr lvl="1"/>
            <a:r>
              <a:rPr lang="en-GB" sz="1400" dirty="0" smtClean="0"/>
              <a:t>Waiting for a future event involves setting up a listener and then yielding</a:t>
            </a:r>
          </a:p>
          <a:p>
            <a:pPr lvl="1"/>
            <a:r>
              <a:rPr lang="en-GB" sz="1400" dirty="0" smtClean="0"/>
              <a:t>Always lively</a:t>
            </a:r>
          </a:p>
          <a:p>
            <a:r>
              <a:rPr lang="en-GB" sz="1600" dirty="0" smtClean="0"/>
              <a:t>Listeners are very dynamic</a:t>
            </a:r>
          </a:p>
          <a:p>
            <a:pPr lvl="1"/>
            <a:r>
              <a:rPr lang="en-GB" sz="1400" dirty="0" smtClean="0"/>
              <a:t>Typically created and destroyed thousands of times per second</a:t>
            </a:r>
          </a:p>
          <a:p>
            <a:r>
              <a:rPr lang="en-GB" sz="1600" dirty="0" smtClean="0"/>
              <a:t>Actor based</a:t>
            </a:r>
          </a:p>
          <a:p>
            <a:pPr lvl="1"/>
            <a:r>
              <a:rPr lang="en-GB" sz="1400" dirty="0" smtClean="0"/>
              <a:t>“monitors” are the unit of encapsulation</a:t>
            </a:r>
          </a:p>
          <a:p>
            <a:pPr lvl="1"/>
            <a:r>
              <a:rPr lang="en-GB" sz="1400" dirty="0" smtClean="0"/>
              <a:t>Also very dynamic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7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65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" y="0"/>
            <a:ext cx="9143086" cy="476885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3687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6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949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ipe\Desktop\dadaj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0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9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760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ipe\Desktop\fafa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1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5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408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uj\Documents\EVENTS\CeBIT\CeBIT_2018\SAG_CeBIT_2018_PPT-Template\SAG_CeBIT_2018_PPT_B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5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277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3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4" r:id="rId2"/>
    <p:sldLayoutId id="2147483731" r:id="rId3"/>
    <p:sldLayoutId id="2147483777" r:id="rId4"/>
    <p:sldLayoutId id="2147483728" r:id="rId5"/>
    <p:sldLayoutId id="2147483721" r:id="rId6"/>
    <p:sldLayoutId id="2147483735" r:id="rId7"/>
    <p:sldLayoutId id="2147483738" r:id="rId8"/>
    <p:sldLayoutId id="2147483766" r:id="rId9"/>
    <p:sldLayoutId id="2147483775" r:id="rId10"/>
    <p:sldLayoutId id="2147483776" r:id="rId11"/>
    <p:sldLayoutId id="2147483725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  <p:sldLayoutId id="2147483778" r:id="rId23"/>
    <p:sldLayoutId id="2147483779" r:id="rId24"/>
    <p:sldLayoutId id="2147483780" r:id="rId25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customXml" Target="../../customXml/item12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17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customXml" Target="../../customXml/item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customXml" Target="../../customXml/item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9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3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5" Type="http://schemas.openxmlformats.org/officeDocument/2006/relationships/image" Target="../media/image49.emf"/><Relationship Id="rId4" Type="http://schemas.openxmlformats.org/officeDocument/2006/relationships/image" Target="../media/image23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amacommunity.com/downloads" TargetMode="Externa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54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0.xml"/><Relationship Id="rId6" Type="http://schemas.openxmlformats.org/officeDocument/2006/relationships/image" Target="../media/image49.emf"/><Relationship Id="rId5" Type="http://schemas.openxmlformats.org/officeDocument/2006/relationships/image" Target="../media/image26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43.xml"/><Relationship Id="rId7" Type="http://schemas.openxmlformats.org/officeDocument/2006/relationships/image" Target="../media/image6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macommunity.com/docs/" TargetMode="External"/><Relationship Id="rId2" Type="http://schemas.openxmlformats.org/officeDocument/2006/relationships/hyperlink" Target="http://www.apamacommunity.com/blog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ApamaCommunity/Creations-Index" TargetMode="External"/><Relationship Id="rId5" Type="http://schemas.openxmlformats.org/officeDocument/2006/relationships/hyperlink" Target="https://github.com/SoftwareAG" TargetMode="External"/><Relationship Id="rId4" Type="http://schemas.openxmlformats.org/officeDocument/2006/relationships/hyperlink" Target="https://github.com/SoftwareAG/apama-streaming-analytics-intro-training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microsoft.com/office/2007/relationships/hdphoto" Target="../media/hdphoto1.wdp"/><Relationship Id="rId4" Type="http://schemas.openxmlformats.org/officeDocument/2006/relationships/tags" Target="../tags/tag22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 Matthew Johnson</a:t>
            </a:r>
          </a:p>
          <a:p>
            <a:r>
              <a:rPr lang="en-US" dirty="0" err="1" smtClean="0"/>
              <a:t>Apama</a:t>
            </a:r>
            <a:r>
              <a:rPr lang="en-US" dirty="0" smtClean="0"/>
              <a:t> R&amp;D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61" y="1943855"/>
            <a:ext cx="5220000" cy="432000"/>
          </a:xfrm>
        </p:spPr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288" y="2373650"/>
            <a:ext cx="5310000" cy="414000"/>
          </a:xfrm>
        </p:spPr>
        <p:txBody>
          <a:bodyPr/>
          <a:lstStyle/>
          <a:p>
            <a:r>
              <a:rPr lang="en-US" dirty="0" smtClean="0"/>
              <a:t>Introduction and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EPL?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sz="2400" dirty="0" smtClean="0"/>
              <a:t>Event driven</a:t>
            </a:r>
            <a:endParaRPr lang="en-GB" sz="2400" dirty="0"/>
          </a:p>
          <a:p>
            <a:pPr>
              <a:lnSpc>
                <a:spcPct val="200000"/>
              </a:lnSpc>
            </a:pPr>
            <a:r>
              <a:rPr lang="en-GB" sz="2400" dirty="0" smtClean="0"/>
              <a:t>Non-blocking</a:t>
            </a:r>
            <a:endParaRPr lang="en-GB" sz="2400" dirty="0"/>
          </a:p>
          <a:p>
            <a:pPr>
              <a:lnSpc>
                <a:spcPct val="200000"/>
              </a:lnSpc>
            </a:pPr>
            <a:r>
              <a:rPr lang="en-GB" sz="2400" dirty="0" smtClean="0"/>
              <a:t>Dynamic</a:t>
            </a:r>
            <a:endParaRPr lang="en-GB" sz="2400" dirty="0"/>
          </a:p>
          <a:p>
            <a:pPr>
              <a:lnSpc>
                <a:spcPct val="200000"/>
              </a:lnSpc>
            </a:pPr>
            <a:r>
              <a:rPr lang="en-GB" sz="2400" dirty="0" smtClean="0"/>
              <a:t>Actor based</a:t>
            </a:r>
            <a:endParaRPr lang="en-GB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887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err="1" smtClean="0"/>
              <a:t>Apama</a:t>
            </a:r>
            <a:r>
              <a:rPr lang="en-GB" dirty="0" smtClean="0"/>
              <a:t> </a:t>
            </a:r>
            <a:r>
              <a:rPr lang="en-GB" dirty="0" err="1" smtClean="0"/>
              <a:t>Devops</a:t>
            </a:r>
            <a:r>
              <a:rPr lang="en-GB" dirty="0" smtClean="0"/>
              <a:t> Tooling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/>
          </p:nvPr>
        </p:nvSpPr>
        <p:spPr>
          <a:xfrm>
            <a:off x="395288" y="1271242"/>
            <a:ext cx="4104713" cy="2725959"/>
          </a:xfrm>
        </p:spPr>
        <p:txBody>
          <a:bodyPr/>
          <a:lstStyle/>
          <a:p>
            <a:r>
              <a:rPr lang="en-US" dirty="0" smtClean="0"/>
              <a:t>Create projects in Software AG Designer</a:t>
            </a:r>
          </a:p>
          <a:p>
            <a:r>
              <a:rPr lang="en-US" dirty="0" smtClean="0"/>
              <a:t>Build project source from source control with automatable command-line tools</a:t>
            </a:r>
          </a:p>
          <a:p>
            <a:r>
              <a:rPr lang="en-US" dirty="0" smtClean="0"/>
              <a:t>Automated testing tools</a:t>
            </a:r>
          </a:p>
          <a:p>
            <a:r>
              <a:rPr lang="en-US" dirty="0" smtClean="0"/>
              <a:t>Entire CI / CD pipeline automatable within Docker</a:t>
            </a:r>
          </a:p>
          <a:p>
            <a:r>
              <a:rPr lang="en-US" dirty="0" smtClean="0"/>
              <a:t>Require automated tests to pass before publishing images / deploying</a:t>
            </a:r>
          </a:p>
          <a:p>
            <a:r>
              <a:rPr lang="en-US" dirty="0" err="1" smtClean="0"/>
              <a:t>Parameterizable</a:t>
            </a:r>
            <a:r>
              <a:rPr lang="en-US" dirty="0" smtClean="0"/>
              <a:t> for dev / test / prod deployments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95288" y="983242"/>
            <a:ext cx="4104712" cy="288000"/>
          </a:xfrm>
        </p:spPr>
        <p:txBody>
          <a:bodyPr/>
          <a:lstStyle/>
          <a:p>
            <a:r>
              <a:rPr lang="en-US" dirty="0" smtClean="0"/>
              <a:t>CI / CD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644000" y="983242"/>
            <a:ext cx="4104712" cy="2880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4644001" y="1271242"/>
            <a:ext cx="4104713" cy="2725959"/>
          </a:xfrm>
        </p:spPr>
        <p:txBody>
          <a:bodyPr/>
          <a:lstStyle/>
          <a:p>
            <a:r>
              <a:rPr lang="en-US" dirty="0" smtClean="0"/>
              <a:t>Ships with open-source testing framework </a:t>
            </a:r>
            <a:r>
              <a:rPr lang="en-US" dirty="0" err="1" smtClean="0"/>
              <a:t>PySys</a:t>
            </a:r>
            <a:r>
              <a:rPr lang="en-US" dirty="0" smtClean="0"/>
              <a:t> and </a:t>
            </a:r>
            <a:r>
              <a:rPr lang="en-US" dirty="0" err="1" smtClean="0"/>
              <a:t>Apama</a:t>
            </a:r>
            <a:r>
              <a:rPr lang="en-US" dirty="0" smtClean="0"/>
              <a:t>-specific extensions</a:t>
            </a:r>
          </a:p>
          <a:p>
            <a:pPr lvl="1"/>
            <a:r>
              <a:rPr lang="en-US" dirty="0" smtClean="0"/>
              <a:t>Generic python-based system/integration testing framework</a:t>
            </a:r>
          </a:p>
          <a:p>
            <a:pPr lvl="1"/>
            <a:r>
              <a:rPr lang="en-US" dirty="0" smtClean="0"/>
              <a:t>Easy to use and full power of python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Automatable</a:t>
            </a:r>
          </a:p>
          <a:p>
            <a:r>
              <a:rPr lang="en-US" dirty="0" smtClean="0"/>
              <a:t>Unit test frameworks for EPL and connectivity plug-ins</a:t>
            </a:r>
            <a:endParaRPr lang="en-GB" dirty="0"/>
          </a:p>
        </p:txBody>
      </p:sp>
      <p:sp>
        <p:nvSpPr>
          <p:cNvPr id="13" name="AutoShape 16"/>
          <p:cNvSpPr txBox="1">
            <a:spLocks/>
          </p:cNvSpPr>
          <p:nvPr/>
        </p:nvSpPr>
        <p:spPr bwMode="gray">
          <a:xfrm>
            <a:off x="395289" y="4159251"/>
            <a:ext cx="2160000" cy="574674"/>
          </a:xfrm>
          <a:prstGeom prst="homePlate">
            <a:avLst>
              <a:gd name="adj" fmla="val 35010"/>
            </a:avLst>
          </a:prstGeom>
          <a:solidFill>
            <a:schemeClr val="accent4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kern="1200">
                <a:solidFill>
                  <a:schemeClr val="tx2"/>
                </a:solidFill>
                <a:latin typeface="+mn-lt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  <a:lvl2pPr marL="1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3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5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72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90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0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4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Develop</a:t>
            </a:r>
          </a:p>
        </p:txBody>
      </p:sp>
      <p:sp>
        <p:nvSpPr>
          <p:cNvPr id="14" name="AutoShape 36"/>
          <p:cNvSpPr txBox="1">
            <a:spLocks/>
          </p:cNvSpPr>
          <p:nvPr/>
        </p:nvSpPr>
        <p:spPr bwMode="gray">
          <a:xfrm>
            <a:off x="4532466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1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Package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AutoShape 36"/>
          <p:cNvSpPr txBox="1">
            <a:spLocks/>
          </p:cNvSpPr>
          <p:nvPr/>
        </p:nvSpPr>
        <p:spPr bwMode="gray">
          <a:xfrm>
            <a:off x="6588713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Deploy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AutoShape 36"/>
          <p:cNvSpPr txBox="1">
            <a:spLocks/>
          </p:cNvSpPr>
          <p:nvPr/>
        </p:nvSpPr>
        <p:spPr bwMode="gray">
          <a:xfrm>
            <a:off x="2460394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tx2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Test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82"/>
          <a:stretch/>
        </p:blipFill>
        <p:spPr>
          <a:xfrm>
            <a:off x="0" y="-6220"/>
            <a:ext cx="9144000" cy="4779833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0"/>
            <a:ext cx="6730482" cy="4773613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Exercises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65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Architecture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6" name="Gruppieren 5"/>
          <p:cNvGrpSpPr>
            <a:grpSpLocks/>
          </p:cNvGrpSpPr>
          <p:nvPr/>
        </p:nvGrpSpPr>
        <p:grpSpPr>
          <a:xfrm>
            <a:off x="3442143" y="2435091"/>
            <a:ext cx="1800000" cy="590400"/>
            <a:chOff x="2541596" y="1726338"/>
            <a:chExt cx="1066800" cy="350520"/>
          </a:xfrm>
        </p:grpSpPr>
        <p:grpSp>
          <p:nvGrpSpPr>
            <p:cNvPr id="7" name="Gruppieren 279"/>
            <p:cNvGrpSpPr/>
            <p:nvPr/>
          </p:nvGrpSpPr>
          <p:grpSpPr>
            <a:xfrm>
              <a:off x="2541596" y="1726338"/>
              <a:ext cx="1066800" cy="350520"/>
              <a:chOff x="2202656" y="152400"/>
              <a:chExt cx="1066800" cy="350520"/>
            </a:xfrm>
          </p:grpSpPr>
          <p:sp>
            <p:nvSpPr>
              <p:cNvPr id="11" name="Rechteck 77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78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79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586238" y="1806594"/>
              <a:ext cx="177484" cy="177334"/>
            </a:xfrm>
            <a:prstGeom prst="rect">
              <a:avLst/>
            </a:prstGeom>
            <a:noFill/>
            <a:extLst/>
          </p:spPr>
        </p:pic>
        <p:sp>
          <p:nvSpPr>
            <p:cNvPr id="9" name="Rechteck 88"/>
            <p:cNvSpPr/>
            <p:nvPr/>
          </p:nvSpPr>
          <p:spPr>
            <a:xfrm>
              <a:off x="2815492" y="173659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hteck 89"/>
            <p:cNvSpPr/>
            <p:nvPr/>
          </p:nvSpPr>
          <p:spPr>
            <a:xfrm>
              <a:off x="2819302" y="174802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Connection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1" name="Gruppieren 4"/>
          <p:cNvGrpSpPr>
            <a:grpSpLocks/>
          </p:cNvGrpSpPr>
          <p:nvPr/>
        </p:nvGrpSpPr>
        <p:grpSpPr>
          <a:xfrm>
            <a:off x="570861" y="1391409"/>
            <a:ext cx="1800000" cy="590400"/>
            <a:chOff x="2536821" y="1254547"/>
            <a:chExt cx="1066800" cy="350520"/>
          </a:xfrm>
        </p:grpSpPr>
        <p:grpSp>
          <p:nvGrpSpPr>
            <p:cNvPr id="2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2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Robot Sensor Simulator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9" name="Gruppieren 4"/>
          <p:cNvGrpSpPr>
            <a:grpSpLocks/>
          </p:cNvGrpSpPr>
          <p:nvPr/>
        </p:nvGrpSpPr>
        <p:grpSpPr>
          <a:xfrm>
            <a:off x="6313426" y="1391409"/>
            <a:ext cx="1800000" cy="590400"/>
            <a:chOff x="2530096" y="1251349"/>
            <a:chExt cx="1066800" cy="350520"/>
          </a:xfrm>
        </p:grpSpPr>
        <p:grpSp>
          <p:nvGrpSpPr>
            <p:cNvPr id="30" name="Gruppieren 249"/>
            <p:cNvGrpSpPr/>
            <p:nvPr/>
          </p:nvGrpSpPr>
          <p:grpSpPr>
            <a:xfrm>
              <a:off x="2530096" y="1251349"/>
              <a:ext cx="1066800" cy="350520"/>
              <a:chOff x="2202656" y="152400"/>
              <a:chExt cx="1066800" cy="350520"/>
            </a:xfrm>
          </p:grpSpPr>
          <p:sp>
            <p:nvSpPr>
              <p:cNvPr id="34" name="Rechteck 101"/>
              <p:cNvSpPr/>
              <p:nvPr/>
            </p:nvSpPr>
            <p:spPr>
              <a:xfrm>
                <a:off x="2202656" y="152400"/>
                <a:ext cx="1066800" cy="350043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76437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2" name="Rechteck 105"/>
            <p:cNvSpPr/>
            <p:nvPr/>
          </p:nvSpPr>
          <p:spPr>
            <a:xfrm>
              <a:off x="2805691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106"/>
            <p:cNvSpPr/>
            <p:nvPr/>
          </p:nvSpPr>
          <p:spPr>
            <a:xfrm>
              <a:off x="2809501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Dashboard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>
          <a:xfrm>
            <a:off x="6313426" y="3463943"/>
            <a:ext cx="1800000" cy="590400"/>
            <a:chOff x="6153255" y="1429251"/>
            <a:chExt cx="1567129" cy="514914"/>
          </a:xfrm>
        </p:grpSpPr>
        <p:sp>
          <p:nvSpPr>
            <p:cNvPr id="45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>
          <a:xfrm>
            <a:off x="570861" y="3463943"/>
            <a:ext cx="1800000" cy="590400"/>
            <a:chOff x="6153255" y="1429251"/>
            <a:chExt cx="1567129" cy="514914"/>
          </a:xfrm>
        </p:grpSpPr>
        <p:sp>
          <p:nvSpPr>
            <p:cNvPr id="52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5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>
          <a:xfrm>
            <a:off x="3438968" y="3463943"/>
            <a:ext cx="1800000" cy="590400"/>
            <a:chOff x="6153255" y="1429251"/>
            <a:chExt cx="1567129" cy="514914"/>
          </a:xfrm>
        </p:grpSpPr>
        <p:sp>
          <p:nvSpPr>
            <p:cNvPr id="59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63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65"/>
          <p:cNvCxnSpPr>
            <a:stCxn id="27" idx="3"/>
            <a:endCxn id="11" idx="1"/>
          </p:cNvCxnSpPr>
          <p:nvPr/>
        </p:nvCxnSpPr>
        <p:spPr>
          <a:xfrm>
            <a:off x="2362827" y="1696236"/>
            <a:ext cx="1079316" cy="10336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3"/>
          </p:cNvCxnSpPr>
          <p:nvPr/>
        </p:nvCxnSpPr>
        <p:spPr>
          <a:xfrm flipV="1">
            <a:off x="5242143" y="1679871"/>
            <a:ext cx="1071283" cy="105001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" idx="2"/>
            <a:endCxn id="57" idx="0"/>
          </p:cNvCxnSpPr>
          <p:nvPr/>
        </p:nvCxnSpPr>
        <p:spPr>
          <a:xfrm rot="5400000">
            <a:off x="2885439" y="1825891"/>
            <a:ext cx="483350" cy="2865773"/>
          </a:xfrm>
          <a:prstGeom prst="bentConnector3">
            <a:avLst>
              <a:gd name="adj1" fmla="val 48029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0"/>
            <a:endCxn id="9" idx="2"/>
          </p:cNvCxnSpPr>
          <p:nvPr/>
        </p:nvCxnSpPr>
        <p:spPr>
          <a:xfrm rot="16200000" flipV="1">
            <a:off x="4319492" y="3257610"/>
            <a:ext cx="483350" cy="2334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9" idx="0"/>
            <a:endCxn id="9" idx="2"/>
          </p:cNvCxnSpPr>
          <p:nvPr/>
        </p:nvCxnSpPr>
        <p:spPr>
          <a:xfrm rot="16200000" flipV="1">
            <a:off x="5764740" y="1812363"/>
            <a:ext cx="464097" cy="2873576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194380" y="3115805"/>
            <a:ext cx="2295525" cy="1285875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Connecting to 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740780"/>
            <a:ext cx="4145609" cy="3883607"/>
          </a:xfrm>
        </p:spPr>
        <p:txBody>
          <a:bodyPr/>
          <a:lstStyle/>
          <a:p>
            <a:r>
              <a:rPr lang="en-US" sz="1600" dirty="0" smtClean="0"/>
              <a:t>Open Project from Filesystem</a:t>
            </a:r>
          </a:p>
          <a:p>
            <a:pPr marL="0" indent="0">
              <a:buNone/>
            </a:pPr>
            <a:r>
              <a:rPr lang="en-US" sz="500" dirty="0"/>
              <a:t> </a:t>
            </a:r>
            <a:endParaRPr lang="en-US" sz="500" dirty="0" smtClean="0"/>
          </a:p>
          <a:p>
            <a:r>
              <a:rPr lang="en-US" sz="1600" dirty="0" smtClean="0"/>
              <a:t>The project has been pre-configured with the connection to UM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Copy </a:t>
            </a:r>
            <a:r>
              <a:rPr lang="en-US" sz="1600" dirty="0" err="1" smtClean="0"/>
              <a:t>TypeRepository</a:t>
            </a:r>
            <a:r>
              <a:rPr lang="en-US" sz="1600" dirty="0" smtClean="0"/>
              <a:t> from inside the project to: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C:/SoftwareAG/common/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TypeRepository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You need to import the specific types you want to use. You can get this dialogue by opening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/connectivity/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EventTypeList.apamades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/>
              <a:t>Save the page </a:t>
            </a:r>
            <a:r>
              <a:rPr lang="en-US" sz="1600" dirty="0" smtClean="0"/>
              <a:t>once you’ve added the types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0"/>
          <a:stretch/>
        </p:blipFill>
        <p:spPr bwMode="auto">
          <a:xfrm>
            <a:off x="4758192" y="1151489"/>
            <a:ext cx="400636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Apama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3224211" cy="3492499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This is the main type of event we’ll start looking at in the training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fields of primitive types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a constant for sending and receiving events of this type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Events can also have actions to provide utility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91" y="998094"/>
            <a:ext cx="5928685" cy="355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Apama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946720"/>
            <a:ext cx="4032250" cy="3677667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obotMonitor.mon</a:t>
            </a:r>
            <a:r>
              <a:rPr lang="en-US" dirty="0" smtClean="0"/>
              <a:t> is a basic </a:t>
            </a:r>
            <a:r>
              <a:rPr lang="en-US" dirty="0" err="1" smtClean="0"/>
              <a:t>Apama</a:t>
            </a:r>
            <a:r>
              <a:rPr lang="en-US" dirty="0" smtClean="0"/>
              <a:t> monitor.</a:t>
            </a:r>
            <a:br>
              <a:rPr lang="en-US" dirty="0" smtClean="0"/>
            </a:br>
            <a:r>
              <a:rPr lang="en-US" sz="1400" dirty="0" smtClean="0"/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basic component of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program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 smtClean="0">
                <a:cs typeface="Courier New" panose="02070309020205020404" pitchFamily="49" charset="0"/>
              </a:rPr>
              <a:t>. It has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 smtClean="0">
                <a:cs typeface="Courier New" panose="02070309020205020404" pitchFamily="49" charset="0"/>
              </a:rPr>
              <a:t> action which is run at startup.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subscribes to a DES channel, signals that it’s ready to receive events and then logs to tell us so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There’s a space for us to insert code to actually do something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2051" name="Picture 3" descr="C:\Users\matj\Pictures\samp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7" y="946720"/>
            <a:ext cx="6023144" cy="37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Send a one-off test Alert from your application (substitute your name):</a:t>
            </a:r>
          </a:p>
          <a:p>
            <a:pPr marL="230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“Test alert”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Now Run your code as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Application. The console should show the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log output and your alert should show on my dashboard.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Stop it when you’re done so we can make more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Receive sensor events and alert the temperature: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sensor 1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Alert for any sensor above a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(temperature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 ” </a:t>
            </a:r>
            <a:b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Look for multiple related events in series: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&gt;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tr1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temperature &gt;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tr2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both sensors above threshold”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cs typeface="Courier New" panose="02070309020205020404" pitchFamily="49" charset="0"/>
              </a:rPr>
              <a:t>Aggregate temperature and warn on aggregate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“Average temperature for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>
          <a:xfrm>
            <a:off x="395288" y="1131889"/>
            <a:ext cx="10441779" cy="3302661"/>
            <a:chOff x="395288" y="1131889"/>
            <a:chExt cx="8353425" cy="1477074"/>
          </a:xfrm>
        </p:grpSpPr>
        <p:sp>
          <p:nvSpPr>
            <p:cNvPr id="6" name="Rectangle 5"/>
            <p:cNvSpPr/>
            <p:nvPr>
              <p:custDataLst>
                <p:tags r:id="rId4"/>
              </p:custDataLst>
            </p:nvPr>
          </p:nvSpPr>
          <p:spPr>
            <a:xfrm>
              <a:off x="881541" y="1131889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Introduction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Diagonal Corner Rectangle 6"/>
            <p:cNvSpPr/>
            <p:nvPr>
              <p:custDataLst>
                <p:tags r:id="rId5"/>
              </p:custDataLst>
            </p:nvPr>
          </p:nvSpPr>
          <p:spPr>
            <a:xfrm>
              <a:off x="466308" y="1131889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1.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>
              <p:custDataLst>
                <p:tags r:id="rId6"/>
              </p:custDataLst>
            </p:nvPr>
          </p:nvSpPr>
          <p:spPr>
            <a:xfrm>
              <a:off x="881541" y="1534247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smtClean="0">
                  <a:solidFill>
                    <a:schemeClr val="tx1"/>
                  </a:solidFill>
                </a:rPr>
                <a:t>Worked Exercises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Diagonal Corner Rectangle 9"/>
            <p:cNvSpPr/>
            <p:nvPr>
              <p:custDataLst>
                <p:tags r:id="rId7"/>
              </p:custDataLst>
            </p:nvPr>
          </p:nvSpPr>
          <p:spPr>
            <a:xfrm>
              <a:off x="466308" y="1534247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2.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outlineMarker"/>
            <p:cNvCxnSpPr/>
            <p:nvPr>
              <p:custDataLst>
                <p:tags r:id="rId8"/>
              </p:custDataLst>
            </p:nvPr>
          </p:nvCxnSpPr>
          <p:spPr>
            <a:xfrm>
              <a:off x="395288" y="1476647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>
            <a:xfrm>
              <a:off x="881541" y="1936605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 the Cloud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Diagonal Corner Rectangle 13"/>
            <p:cNvSpPr/>
            <p:nvPr>
              <p:custDataLst>
                <p:tags r:id="rId10"/>
              </p:custDataLst>
            </p:nvPr>
          </p:nvSpPr>
          <p:spPr>
            <a:xfrm>
              <a:off x="466308" y="1936605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3.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outlineMarker"/>
            <p:cNvCxnSpPr/>
            <p:nvPr>
              <p:custDataLst>
                <p:tags r:id="rId11"/>
              </p:custDataLst>
            </p:nvPr>
          </p:nvCxnSpPr>
          <p:spPr>
            <a:xfrm>
              <a:off x="395288" y="1879005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>
              <p:custDataLst>
                <p:tags r:id="rId12"/>
              </p:custDataLst>
            </p:nvPr>
          </p:nvSpPr>
          <p:spPr>
            <a:xfrm>
              <a:off x="881541" y="2338963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Integration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 Diagonal Corner Rectangle 17"/>
            <p:cNvSpPr/>
            <p:nvPr>
              <p:custDataLst>
                <p:tags r:id="rId13"/>
              </p:custDataLst>
            </p:nvPr>
          </p:nvSpPr>
          <p:spPr>
            <a:xfrm>
              <a:off x="466308" y="2338963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dirty="0" smtClean="0">
                  <a:solidFill>
                    <a:schemeClr val="bg1"/>
                  </a:solidFill>
                </a:rPr>
                <a:t>4.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outlineMarker"/>
            <p:cNvCxnSpPr/>
            <p:nvPr>
              <p:custDataLst>
                <p:tags r:id="rId14"/>
              </p:custDataLst>
            </p:nvPr>
          </p:nvCxnSpPr>
          <p:spPr>
            <a:xfrm>
              <a:off x="395288" y="2281363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 varies more than +/- 1 degree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temperature sensors </a:t>
            </a:r>
            <a:r>
              <a:rPr lang="en-US" dirty="0"/>
              <a:t>on one robot </a:t>
            </a:r>
            <a:r>
              <a:rPr lang="en-US" dirty="0" smtClean="0"/>
              <a:t>more than 5 degrees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count of how many robots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exists but isn’t sending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is reporting explicit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spikes outside historic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updates less than every 2s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min/max/mean values for each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list of all robots with their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temperature sensor is stuck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 robot only sends values for one sensor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Temperature sensor is on average increasing over time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Robot with temperature outside the range of the other robots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Anything else interesting you might be able to calculate or monitor for – I want to see your ideas!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(Now it’s your turn)</a:t>
            </a:r>
            <a:endParaRPr lang="en-US" i="1" dirty="0"/>
          </a:p>
        </p:txBody>
      </p:sp>
      <p:sp>
        <p:nvSpPr>
          <p:cNvPr id="11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Group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 the Cloud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598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</a:t>
            </a:r>
            <a:r>
              <a:rPr lang="en-US" dirty="0" err="1" smtClean="0"/>
              <a:t>apama</a:t>
            </a:r>
            <a:r>
              <a:rPr lang="en-US" dirty="0" smtClean="0"/>
              <a:t> application in the cloud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8363700" cy="3492499"/>
          </a:xfrm>
        </p:spPr>
        <p:txBody>
          <a:bodyPr/>
          <a:lstStyle/>
          <a:p>
            <a:r>
              <a:rPr lang="en-US" dirty="0" smtClean="0"/>
              <a:t>Right click on the project and select </a:t>
            </a:r>
            <a:r>
              <a:rPr lang="en-US" dirty="0" err="1" smtClean="0"/>
              <a:t>Apama</a:t>
            </a:r>
            <a:r>
              <a:rPr lang="en-US" dirty="0" smtClean="0"/>
              <a:t> -&gt; Add Docker Support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Open a command window and browse to the project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Setup connection to the Docker server: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DOCKER_HOST=hydra.apama.com:2375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the project as an image (replace with your username):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-t username/client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client_project</a:t>
            </a:r>
            <a:endParaRPr lang="en-US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Run it in the cloud: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username -d username/client</a:t>
            </a:r>
          </a:p>
          <a:p>
            <a:r>
              <a:rPr lang="en-US" dirty="0">
                <a:cs typeface="Courier New" panose="02070309020205020404" pitchFamily="49" charset="0"/>
              </a:rPr>
              <a:t>Check the </a:t>
            </a:r>
            <a:r>
              <a:rPr lang="en-US" dirty="0" smtClean="0">
                <a:cs typeface="Courier New" panose="02070309020205020404" pitchFamily="49" charset="0"/>
              </a:rPr>
              <a:t>logs, then stop and delete it: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 -f username</a:t>
            </a:r>
            <a:b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username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Integration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51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points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243924"/>
            <a:ext cx="5091111" cy="3137387"/>
          </a:xfrm>
        </p:spPr>
        <p:txBody>
          <a:bodyPr/>
          <a:lstStyle/>
          <a:p>
            <a:r>
              <a:rPr lang="en-US" sz="2000" dirty="0" smtClean="0">
                <a:cs typeface="Courier New" panose="02070309020205020404" pitchFamily="49" charset="0"/>
              </a:rPr>
              <a:t>In-process adapters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r>
              <a:rPr lang="en-US" sz="2000" dirty="0" smtClean="0">
                <a:cs typeface="Courier New" panose="02070309020205020404" pitchFamily="49" charset="0"/>
              </a:rPr>
              <a:t>EPL Extensions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r>
              <a:rPr lang="en-US" sz="2000" dirty="0" smtClean="0">
                <a:cs typeface="Courier New" panose="02070309020205020404" pitchFamily="49" charset="0"/>
              </a:rPr>
              <a:t>Legacy </a:t>
            </a:r>
            <a:r>
              <a:rPr lang="en-US" sz="2000" dirty="0">
                <a:cs typeface="Courier New" panose="02070309020205020404" pitchFamily="49" charset="0"/>
              </a:rPr>
              <a:t>external </a:t>
            </a:r>
            <a:r>
              <a:rPr lang="en-US" sz="2000" dirty="0" smtClean="0">
                <a:cs typeface="Courier New" panose="02070309020205020404" pitchFamily="49" charset="0"/>
              </a:rPr>
              <a:t/>
            </a:r>
            <a:br>
              <a:rPr lang="en-US" sz="2000" dirty="0" smtClean="0">
                <a:cs typeface="Courier New" panose="02070309020205020404" pitchFamily="49" charset="0"/>
              </a:rPr>
            </a:br>
            <a:r>
              <a:rPr lang="en-US" sz="2000" dirty="0" smtClean="0">
                <a:cs typeface="Courier New" panose="02070309020205020404" pitchFamily="49" charset="0"/>
              </a:rPr>
              <a:t>IAF-based </a:t>
            </a:r>
            <a:r>
              <a:rPr lang="en-US" sz="2000" dirty="0">
                <a:cs typeface="Courier New" panose="02070309020205020404" pitchFamily="49" charset="0"/>
              </a:rPr>
              <a:t>adapters 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r>
              <a:rPr lang="en-US" sz="2000" dirty="0" smtClean="0">
                <a:cs typeface="Courier New" panose="02070309020205020404" pitchFamily="49" charset="0"/>
              </a:rPr>
              <a:t>Client APIs</a:t>
            </a:r>
            <a:endParaRPr lang="en-US" sz="1400" b="1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75380" y="4960856"/>
            <a:ext cx="2268000" cy="92333"/>
          </a:xfrm>
        </p:spPr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87" name="Group 86"/>
          <p:cNvGrpSpPr>
            <a:grpSpLocks/>
          </p:cNvGrpSpPr>
          <p:nvPr/>
        </p:nvGrpSpPr>
        <p:grpSpPr>
          <a:xfrm>
            <a:off x="5549743" y="542123"/>
            <a:ext cx="3167535" cy="3848563"/>
            <a:chOff x="6009087" y="1170554"/>
            <a:chExt cx="2639613" cy="3207136"/>
          </a:xfrm>
        </p:grpSpPr>
        <p:grpSp>
          <p:nvGrpSpPr>
            <p:cNvPr id="19" name="Group 18"/>
            <p:cNvGrpSpPr/>
            <p:nvPr/>
          </p:nvGrpSpPr>
          <p:grpSpPr>
            <a:xfrm>
              <a:off x="6009087" y="1751915"/>
              <a:ext cx="1567129" cy="514914"/>
              <a:chOff x="6992941" y="3769469"/>
              <a:chExt cx="1567129" cy="514914"/>
            </a:xfrm>
          </p:grpSpPr>
          <p:sp>
            <p:nvSpPr>
              <p:cNvPr id="20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4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7" kern="0" dirty="0" smtClean="0">
                    <a:solidFill>
                      <a:srgbClr val="006F97">
                        <a:lumMod val="25000"/>
                      </a:srgbClr>
                    </a:solidFill>
                    <a:latin typeface="Arial" panose="020B0604020202020204"/>
                    <a:cs typeface="Arial" pitchFamily="34" charset="0"/>
                  </a:rPr>
                  <a:t>IAF</a:t>
                </a: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sp>
          <p:nvSpPr>
            <p:cNvPr id="27" name="Rechteck 85"/>
            <p:cNvSpPr/>
            <p:nvPr/>
          </p:nvSpPr>
          <p:spPr>
            <a:xfrm>
              <a:off x="6009087" y="2752123"/>
              <a:ext cx="1567129" cy="1625567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hteck 86"/>
            <p:cNvSpPr/>
            <p:nvPr/>
          </p:nvSpPr>
          <p:spPr>
            <a:xfrm>
              <a:off x="6403103" y="2767084"/>
              <a:ext cx="1161355" cy="160107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hteck 87"/>
            <p:cNvSpPr/>
            <p:nvPr/>
          </p:nvSpPr>
          <p:spPr>
            <a:xfrm>
              <a:off x="6416961" y="2774510"/>
              <a:ext cx="1141765" cy="160317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76664" y="2869887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31" name="Rechteck 117"/>
            <p:cNvSpPr/>
            <p:nvPr/>
          </p:nvSpPr>
          <p:spPr>
            <a:xfrm>
              <a:off x="6413438" y="2767173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hteck 118"/>
            <p:cNvSpPr/>
            <p:nvPr/>
          </p:nvSpPr>
          <p:spPr>
            <a:xfrm>
              <a:off x="6419035" y="2783964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Correlator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grpSp>
          <p:nvGrpSpPr>
            <p:cNvPr id="36" name="Gruppieren 172"/>
            <p:cNvGrpSpPr/>
            <p:nvPr/>
          </p:nvGrpSpPr>
          <p:grpSpPr>
            <a:xfrm>
              <a:off x="7383262" y="2849161"/>
              <a:ext cx="371918" cy="343225"/>
              <a:chOff x="7397250" y="2674895"/>
              <a:chExt cx="371918" cy="343225"/>
            </a:xfrm>
          </p:grpSpPr>
          <p:sp>
            <p:nvSpPr>
              <p:cNvPr id="37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cxnSp>
          <p:nvCxnSpPr>
            <p:cNvPr id="45" name="Elbow Connector 44"/>
            <p:cNvCxnSpPr>
              <a:endCxn id="27" idx="0"/>
            </p:cNvCxnSpPr>
            <p:nvPr/>
          </p:nvCxnSpPr>
          <p:spPr>
            <a:xfrm rot="16200000" flipH="1">
              <a:off x="6547921" y="2507392"/>
              <a:ext cx="489460" cy="2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pieren 178"/>
            <p:cNvGrpSpPr/>
            <p:nvPr/>
          </p:nvGrpSpPr>
          <p:grpSpPr>
            <a:xfrm>
              <a:off x="6608624" y="3331095"/>
              <a:ext cx="368051" cy="343225"/>
              <a:chOff x="4450443" y="3119181"/>
              <a:chExt cx="368051" cy="343225"/>
            </a:xfrm>
          </p:grpSpPr>
          <p:sp>
            <p:nvSpPr>
              <p:cNvPr id="59" name="Round Diagonal Corner Rectangle 216"/>
              <p:cNvSpPr/>
              <p:nvPr/>
            </p:nvSpPr>
            <p:spPr>
              <a:xfrm>
                <a:off x="4450443" y="3119181"/>
                <a:ext cx="368051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6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4538781" y="3192767"/>
                <a:ext cx="196584" cy="196248"/>
              </a:xfrm>
              <a:prstGeom prst="rect">
                <a:avLst/>
              </a:prstGeom>
              <a:noFill/>
              <a:extLst/>
            </p:spPr>
          </p:pic>
        </p:grpSp>
        <p:grpSp>
          <p:nvGrpSpPr>
            <p:cNvPr id="64" name="Gruppieren 172"/>
            <p:cNvGrpSpPr/>
            <p:nvPr/>
          </p:nvGrpSpPr>
          <p:grpSpPr>
            <a:xfrm>
              <a:off x="6616625" y="1529627"/>
              <a:ext cx="371918" cy="343225"/>
              <a:chOff x="7397250" y="2674895"/>
              <a:chExt cx="371918" cy="343225"/>
            </a:xfrm>
          </p:grpSpPr>
          <p:sp>
            <p:nvSpPr>
              <p:cNvPr id="65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66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7021277" y="1243925"/>
              <a:ext cx="1016305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Out-of-process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Adapters</a:t>
              </a:r>
              <a:endParaRPr lang="en-GB" sz="1200" dirty="0" err="1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07642" y="2820713"/>
              <a:ext cx="716543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In-process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Adapters</a:t>
              </a:r>
              <a:endParaRPr lang="en-GB" sz="1200" dirty="0" err="1" smtClean="0"/>
            </a:p>
          </p:txBody>
        </p:sp>
        <p:cxnSp>
          <p:nvCxnSpPr>
            <p:cNvPr id="70" name="Elbow Connector 69"/>
            <p:cNvCxnSpPr>
              <a:stCxn id="37" idx="0"/>
            </p:cNvCxnSpPr>
            <p:nvPr/>
          </p:nvCxnSpPr>
          <p:spPr>
            <a:xfrm>
              <a:off x="7755180" y="3020774"/>
              <a:ext cx="893520" cy="238925"/>
            </a:xfrm>
            <a:prstGeom prst="bentConnector3">
              <a:avLst>
                <a:gd name="adj1" fmla="val 2015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20151" y="3887512"/>
              <a:ext cx="750205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Language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Extensions</a:t>
              </a:r>
              <a:endParaRPr lang="en-GB" sz="1200" dirty="0" err="1" smtClean="0"/>
            </a:p>
          </p:txBody>
        </p:sp>
        <p:cxnSp>
          <p:nvCxnSpPr>
            <p:cNvPr id="76" name="Elbow Connector 75"/>
            <p:cNvCxnSpPr>
              <a:stCxn id="59" idx="0"/>
              <a:endCxn id="74" idx="3"/>
            </p:cNvCxnSpPr>
            <p:nvPr/>
          </p:nvCxnSpPr>
          <p:spPr>
            <a:xfrm>
              <a:off x="6976675" y="3502708"/>
              <a:ext cx="193681" cy="595118"/>
            </a:xfrm>
            <a:prstGeom prst="bentConnector3">
              <a:avLst>
                <a:gd name="adj1" fmla="val 218029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65" idx="3"/>
            </p:cNvCxnSpPr>
            <p:nvPr/>
          </p:nvCxnSpPr>
          <p:spPr>
            <a:xfrm rot="5400000" flipH="1" flipV="1">
              <a:off x="7055848" y="917291"/>
              <a:ext cx="359073" cy="865600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28" idx="3"/>
            </p:cNvCxnSpPr>
            <p:nvPr/>
          </p:nvCxnSpPr>
          <p:spPr>
            <a:xfrm>
              <a:off x="7564458" y="3567624"/>
              <a:ext cx="1084242" cy="425256"/>
            </a:xfrm>
            <a:prstGeom prst="bentConnector3">
              <a:avLst>
                <a:gd name="adj1" fmla="val 36647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8006373" y="3567624"/>
              <a:ext cx="391134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Client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APIs</a:t>
              </a:r>
              <a:endParaRPr lang="en-GB" sz="1200" dirty="0" err="1" smtClean="0"/>
            </a:p>
          </p:txBody>
        </p:sp>
      </p:grp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12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110619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110619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25" y="2626183"/>
            <a:ext cx="540964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2626183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343656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343656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3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16" y="1572702"/>
            <a:ext cx="912211" cy="91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54" y="1645366"/>
            <a:ext cx="839547" cy="83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Monitoring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4098" name="Picture 2" descr="http://www.apamacommunity.com/wp-content/uploads/2018/12/grafana-dashboard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94959" y="408095"/>
            <a:ext cx="3337561" cy="43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sp>
        <p:nvSpPr>
          <p:cNvPr id="2" name="AutoShape 4" descr="Image result for r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6" descr="Image result for re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92149"/>
            <a:ext cx="1670293" cy="101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34" y="1060642"/>
            <a:ext cx="1509779" cy="59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" descr="Image result for xm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13" y="942291"/>
            <a:ext cx="714650" cy="7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14" descr="Image result for c++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588085"/>
            <a:ext cx="2922282" cy="70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310088"/>
            <a:ext cx="2336156" cy="80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136533"/>
            <a:ext cx="3907480" cy="59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products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51081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JMS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Other messaging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Databases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cs typeface="Courier New" panose="02070309020205020404" pitchFamily="49" charset="0"/>
              </a:rPr>
              <a:t>Webservices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Capital markets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3" name="Group 62"/>
          <p:cNvGrpSpPr>
            <a:grpSpLocks/>
          </p:cNvGrpSpPr>
          <p:nvPr/>
        </p:nvGrpSpPr>
        <p:grpSpPr>
          <a:xfrm>
            <a:off x="4989110" y="292366"/>
            <a:ext cx="3537337" cy="4521859"/>
            <a:chOff x="5903535" y="986866"/>
            <a:chExt cx="2947781" cy="376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6009087" y="1751915"/>
              <a:ext cx="1567129" cy="514914"/>
              <a:chOff x="6992941" y="3769469"/>
              <a:chExt cx="1567129" cy="514914"/>
            </a:xfrm>
          </p:grpSpPr>
          <p:sp>
            <p:nvSpPr>
              <p:cNvPr id="17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1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7" kern="0" dirty="0" smtClean="0">
                    <a:solidFill>
                      <a:srgbClr val="006F97">
                        <a:lumMod val="25000"/>
                      </a:srgbClr>
                    </a:solidFill>
                    <a:latin typeface="Arial" panose="020B0604020202020204"/>
                    <a:cs typeface="Arial" pitchFamily="34" charset="0"/>
                  </a:rPr>
                  <a:t>IAF</a:t>
                </a: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09087" y="2752123"/>
              <a:ext cx="1567129" cy="514914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Correlator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3" name="Gruppieren 172"/>
            <p:cNvGrpSpPr/>
            <p:nvPr/>
          </p:nvGrpSpPr>
          <p:grpSpPr>
            <a:xfrm>
              <a:off x="6233076" y="3095424"/>
              <a:ext cx="371918" cy="343225"/>
              <a:chOff x="7397250" y="2674895"/>
              <a:chExt cx="371918" cy="343225"/>
            </a:xfrm>
          </p:grpSpPr>
          <p:sp>
            <p:nvSpPr>
              <p:cNvPr id="24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grpSp>
          <p:nvGrpSpPr>
            <p:cNvPr id="26" name="Gruppieren 172"/>
            <p:cNvGrpSpPr/>
            <p:nvPr/>
          </p:nvGrpSpPr>
          <p:grpSpPr>
            <a:xfrm>
              <a:off x="7383262" y="2849161"/>
              <a:ext cx="371918" cy="343225"/>
              <a:chOff x="7397250" y="2674895"/>
              <a:chExt cx="371918" cy="343225"/>
            </a:xfrm>
          </p:grpSpPr>
          <p:sp>
            <p:nvSpPr>
              <p:cNvPr id="27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9" name="Grafik 10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415" y="2977208"/>
              <a:ext cx="567191" cy="567191"/>
            </a:xfrm>
            <a:prstGeom prst="rect">
              <a:avLst/>
            </a:prstGeom>
          </p:spPr>
        </p:pic>
        <p:pic>
          <p:nvPicPr>
            <p:cNvPr id="30" name="Grafik 2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414" y="1725122"/>
              <a:ext cx="567191" cy="567191"/>
            </a:xfrm>
            <a:prstGeom prst="rect">
              <a:avLst/>
            </a:prstGeom>
          </p:spPr>
        </p:pic>
        <p:pic>
          <p:nvPicPr>
            <p:cNvPr id="31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535" y="986866"/>
              <a:ext cx="567191" cy="567191"/>
            </a:xfrm>
            <a:prstGeom prst="rect">
              <a:avLst/>
            </a:prstGeom>
          </p:spPr>
        </p:pic>
        <p:pic>
          <p:nvPicPr>
            <p:cNvPr id="32" name="Grafik 12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1600" y="986867"/>
              <a:ext cx="567191" cy="567191"/>
            </a:xfrm>
            <a:prstGeom prst="rect">
              <a:avLst/>
            </a:prstGeom>
          </p:spPr>
        </p:pic>
        <p:pic>
          <p:nvPicPr>
            <p:cNvPr id="33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7123" y="4187891"/>
              <a:ext cx="567191" cy="567191"/>
            </a:xfrm>
            <a:prstGeom prst="rect">
              <a:avLst/>
            </a:prstGeom>
          </p:spPr>
        </p:pic>
        <p:pic>
          <p:nvPicPr>
            <p:cNvPr id="34" name="Grafik 10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651" y="3730691"/>
              <a:ext cx="567191" cy="567191"/>
            </a:xfrm>
            <a:prstGeom prst="rect">
              <a:avLst/>
            </a:prstGeom>
          </p:spPr>
        </p:pic>
        <p:cxnSp>
          <p:nvCxnSpPr>
            <p:cNvPr id="5" name="Elbow Connector 4"/>
            <p:cNvCxnSpPr>
              <a:endCxn id="7" idx="0"/>
            </p:cNvCxnSpPr>
            <p:nvPr/>
          </p:nvCxnSpPr>
          <p:spPr>
            <a:xfrm rot="16200000" flipH="1">
              <a:off x="6547922" y="2507392"/>
              <a:ext cx="489459" cy="1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7" idx="3"/>
              <a:endCxn id="30" idx="1"/>
            </p:cNvCxnSpPr>
            <p:nvPr/>
          </p:nvCxnSpPr>
          <p:spPr>
            <a:xfrm flipV="1">
              <a:off x="7576216" y="2008718"/>
              <a:ext cx="671198" cy="305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1" idx="3"/>
              <a:endCxn id="22" idx="0"/>
            </p:cNvCxnSpPr>
            <p:nvPr/>
          </p:nvCxnSpPr>
          <p:spPr>
            <a:xfrm>
              <a:off x="6470726" y="1270462"/>
              <a:ext cx="511022" cy="516467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2" idx="1"/>
              <a:endCxn id="21" idx="0"/>
            </p:cNvCxnSpPr>
            <p:nvPr/>
          </p:nvCxnSpPr>
          <p:spPr>
            <a:xfrm rot="10800000" flipV="1">
              <a:off x="6978950" y="1270462"/>
              <a:ext cx="492651" cy="499675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1"/>
              <a:endCxn id="33" idx="0"/>
            </p:cNvCxnSpPr>
            <p:nvPr/>
          </p:nvCxnSpPr>
          <p:spPr>
            <a:xfrm rot="5400000">
              <a:off x="6005256" y="3774112"/>
              <a:ext cx="749242" cy="78316"/>
            </a:xfrm>
            <a:prstGeom prst="bentConnector3">
              <a:avLst>
                <a:gd name="adj1" fmla="val 19425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4" idx="1"/>
              <a:endCxn id="34" idx="0"/>
            </p:cNvCxnSpPr>
            <p:nvPr/>
          </p:nvCxnSpPr>
          <p:spPr>
            <a:xfrm rot="16200000" flipH="1">
              <a:off x="6739120" y="3118564"/>
              <a:ext cx="292042" cy="932212"/>
            </a:xfrm>
            <a:prstGeom prst="bentConnector3">
              <a:avLst>
                <a:gd name="adj1" fmla="val 50000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7" idx="0"/>
              <a:endCxn id="29" idx="1"/>
            </p:cNvCxnSpPr>
            <p:nvPr/>
          </p:nvCxnSpPr>
          <p:spPr>
            <a:xfrm>
              <a:off x="7755180" y="3020774"/>
              <a:ext cx="492235" cy="240030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47103" y="4394542"/>
              <a:ext cx="410369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REST</a:t>
              </a:r>
              <a:endParaRPr lang="en-GB" sz="1200" dirty="0" err="1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68184" y="3781491"/>
              <a:ext cx="621965" cy="3693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Message</a:t>
              </a:r>
              <a:br>
                <a:rPr lang="en-US" sz="1200" dirty="0" smtClean="0"/>
              </a:br>
              <a:r>
                <a:rPr lang="en-US" sz="1200" dirty="0" smtClean="0"/>
                <a:t>Busses</a:t>
              </a:r>
              <a:endParaRPr lang="en-GB" sz="1200" dirty="0" err="1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60290" y="2823662"/>
              <a:ext cx="307777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JMS</a:t>
              </a:r>
              <a:endParaRPr lang="en-GB" sz="1200" dirty="0" err="1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0934" y="1366411"/>
              <a:ext cx="428002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SOAP</a:t>
              </a:r>
              <a:endParaRPr lang="en-GB" sz="1200" dirty="0" err="1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76694" y="1193517"/>
              <a:ext cx="732573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Databases</a:t>
              </a:r>
              <a:endParaRPr lang="en-GB" sz="1200" dirty="0" err="1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06295" y="2348984"/>
              <a:ext cx="545021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Finance</a:t>
              </a:r>
              <a:endParaRPr lang="en-GB" sz="12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725352" cy="34924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UM + </a:t>
            </a:r>
            <a:r>
              <a:rPr lang="en-US" sz="2800" dirty="0" err="1" smtClean="0">
                <a:cs typeface="Courier New" panose="02070309020205020404" pitchFamily="49" charset="0"/>
              </a:rPr>
              <a:t>Protobuf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Automatic mapping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Designer integration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 Products via 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9" name="Group 68"/>
          <p:cNvGrpSpPr>
            <a:grpSpLocks/>
          </p:cNvGrpSpPr>
          <p:nvPr/>
        </p:nvGrpSpPr>
        <p:grpSpPr>
          <a:xfrm>
            <a:off x="4908445" y="1103792"/>
            <a:ext cx="3899443" cy="3451753"/>
            <a:chOff x="5313570" y="1416317"/>
            <a:chExt cx="3249536" cy="2876461"/>
          </a:xfrm>
        </p:grpSpPr>
        <p:grpSp>
          <p:nvGrpSpPr>
            <p:cNvPr id="57" name="Group 56"/>
            <p:cNvGrpSpPr/>
            <p:nvPr/>
          </p:nvGrpSpPr>
          <p:grpSpPr>
            <a:xfrm>
              <a:off x="6992941" y="3769469"/>
              <a:ext cx="1567129" cy="514914"/>
              <a:chOff x="6992941" y="3769469"/>
              <a:chExt cx="1567129" cy="514914"/>
            </a:xfrm>
          </p:grpSpPr>
          <p:sp>
            <p:nvSpPr>
              <p:cNvPr id="22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9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0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Integration </a:t>
                </a: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server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13570" y="3777864"/>
              <a:ext cx="1567129" cy="514914"/>
              <a:chOff x="5313570" y="3777864"/>
              <a:chExt cx="1567129" cy="514914"/>
            </a:xfrm>
          </p:grpSpPr>
          <p:sp>
            <p:nvSpPr>
              <p:cNvPr id="30" name="Rechteck 93"/>
              <p:cNvSpPr/>
              <p:nvPr/>
            </p:nvSpPr>
            <p:spPr>
              <a:xfrm>
                <a:off x="5313570" y="3777864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hteck 94"/>
              <p:cNvSpPr/>
              <p:nvPr/>
            </p:nvSpPr>
            <p:spPr>
              <a:xfrm>
                <a:off x="5712349" y="3802351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Rechteck 95"/>
              <p:cNvSpPr/>
              <p:nvPr/>
            </p:nvSpPr>
            <p:spPr>
              <a:xfrm>
                <a:off x="5721444" y="380025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7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5379647" y="38956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8" name="Rechteck 111"/>
              <p:cNvSpPr/>
              <p:nvPr/>
            </p:nvSpPr>
            <p:spPr>
              <a:xfrm>
                <a:off x="5716421" y="37928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hteck 112"/>
              <p:cNvSpPr/>
              <p:nvPr/>
            </p:nvSpPr>
            <p:spPr>
              <a:xfrm>
                <a:off x="5722018" y="38096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Mashzone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313570" y="1416317"/>
              <a:ext cx="1567129" cy="514914"/>
              <a:chOff x="6153255" y="1429251"/>
              <a:chExt cx="1567129" cy="514914"/>
            </a:xfrm>
          </p:grpSpPr>
          <p:sp>
            <p:nvSpPr>
              <p:cNvPr id="38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6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313570" y="2325623"/>
              <a:ext cx="2233159" cy="938998"/>
              <a:chOff x="5820240" y="2334387"/>
              <a:chExt cx="2233159" cy="93899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820240" y="2334387"/>
                <a:ext cx="2233159" cy="93899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468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2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909557" y="2409519"/>
                <a:ext cx="277320" cy="16267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  <a:buClr>
                    <a:schemeClr val="bg1">
                      <a:lumMod val="50000"/>
                    </a:schemeClr>
                  </a:buClr>
                </a:pPr>
                <a:r>
                  <a:rPr lang="en-US" sz="1057" dirty="0" smtClean="0"/>
                  <a:t>DES</a:t>
                </a:r>
                <a:endParaRPr lang="en-GB" sz="1057" dirty="0" err="1" smtClean="0"/>
              </a:p>
            </p:txBody>
          </p:sp>
        </p:grpSp>
        <p:cxnSp>
          <p:nvCxnSpPr>
            <p:cNvPr id="46" name="Elbow Connector 45"/>
            <p:cNvCxnSpPr>
              <a:stCxn id="37" idx="2"/>
              <a:endCxn id="2" idx="0"/>
            </p:cNvCxnSpPr>
            <p:nvPr/>
          </p:nvCxnSpPr>
          <p:spPr>
            <a:xfrm rot="16200000" flipH="1">
              <a:off x="6157213" y="2052686"/>
              <a:ext cx="407326" cy="138547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" idx="2"/>
              <a:endCxn id="31" idx="0"/>
            </p:cNvCxnSpPr>
            <p:nvPr/>
          </p:nvCxnSpPr>
          <p:spPr>
            <a:xfrm rot="5400000">
              <a:off x="6092724" y="3464925"/>
              <a:ext cx="537730" cy="137123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1" idx="0"/>
              <a:endCxn id="2" idx="2"/>
            </p:cNvCxnSpPr>
            <p:nvPr/>
          </p:nvCxnSpPr>
          <p:spPr>
            <a:xfrm rot="16200000" flipV="1">
              <a:off x="6927945" y="2766826"/>
              <a:ext cx="539862" cy="1535452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pieren 7"/>
            <p:cNvGrpSpPr>
              <a:grpSpLocks/>
            </p:cNvGrpSpPr>
            <p:nvPr/>
          </p:nvGrpSpPr>
          <p:grpSpPr>
            <a:xfrm>
              <a:off x="6989906" y="1416374"/>
              <a:ext cx="1573200" cy="514800"/>
              <a:chOff x="2541133" y="2670869"/>
              <a:chExt cx="1066800" cy="350520"/>
            </a:xfrm>
          </p:grpSpPr>
          <p:grpSp>
            <p:nvGrpSpPr>
              <p:cNvPr id="60" name="Gruppieren 296"/>
              <p:cNvGrpSpPr/>
              <p:nvPr/>
            </p:nvGrpSpPr>
            <p:grpSpPr>
              <a:xfrm>
                <a:off x="2541133" y="2670869"/>
                <a:ext cx="1066800" cy="350520"/>
                <a:chOff x="2202656" y="152400"/>
                <a:chExt cx="1066800" cy="350520"/>
              </a:xfrm>
            </p:grpSpPr>
            <p:sp>
              <p:nvSpPr>
                <p:cNvPr id="64" name="Rechteck 113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057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hteck 114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057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echteck 115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057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6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 bwMode="auto">
              <a:xfrm>
                <a:off x="2586476" y="2753989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62" name="Rechteck 130"/>
              <p:cNvSpPr/>
              <p:nvPr/>
            </p:nvSpPr>
            <p:spPr>
              <a:xfrm>
                <a:off x="2815730" y="2684068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" name="Rechteck 131"/>
              <p:cNvSpPr/>
              <p:nvPr/>
            </p:nvSpPr>
            <p:spPr>
              <a:xfrm>
                <a:off x="2819540" y="2695498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Designer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8" name="Elbow Connector 67"/>
            <p:cNvCxnSpPr>
              <a:stCxn id="62" idx="2"/>
              <a:endCxn id="2" idx="3"/>
            </p:cNvCxnSpPr>
            <p:nvPr/>
          </p:nvCxnSpPr>
          <p:spPr>
            <a:xfrm rot="5400000">
              <a:off x="7323865" y="2151040"/>
              <a:ext cx="866946" cy="421218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4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Messaging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85372" cy="34924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 smtClean="0">
                <a:cs typeface="Courier New" panose="02070309020205020404" pitchFamily="49" charset="0"/>
              </a:rPr>
              <a:t>JMS or Native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cs typeface="Courier New" panose="02070309020205020404" pitchFamily="49" charset="0"/>
              </a:rPr>
              <a:t>Multiple protocols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cs typeface="Courier New" panose="02070309020205020404" pitchFamily="49" charset="0"/>
              </a:rPr>
              <a:t>Multiple languages</a:t>
            </a:r>
          </a:p>
          <a:p>
            <a:pPr>
              <a:lnSpc>
                <a:spcPct val="200000"/>
              </a:lnSpc>
            </a:pP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5" name="Group 64"/>
          <p:cNvGrpSpPr>
            <a:grpSpLocks/>
          </p:cNvGrpSpPr>
          <p:nvPr/>
        </p:nvGrpSpPr>
        <p:grpSpPr>
          <a:xfrm>
            <a:off x="4896534" y="757901"/>
            <a:ext cx="3890187" cy="3854457"/>
            <a:chOff x="5510009" y="1429251"/>
            <a:chExt cx="3241823" cy="3212048"/>
          </a:xfrm>
        </p:grpSpPr>
        <p:grpSp>
          <p:nvGrpSpPr>
            <p:cNvPr id="3" name="Group 2"/>
            <p:cNvGrpSpPr/>
            <p:nvPr/>
          </p:nvGrpSpPr>
          <p:grpSpPr>
            <a:xfrm>
              <a:off x="6347356" y="1429251"/>
              <a:ext cx="1567129" cy="514914"/>
              <a:chOff x="6153255" y="1429251"/>
              <a:chExt cx="1567129" cy="514914"/>
            </a:xfrm>
          </p:grpSpPr>
          <p:sp>
            <p:nvSpPr>
              <p:cNvPr id="22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6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347356" y="2235081"/>
              <a:ext cx="1567129" cy="514914"/>
              <a:chOff x="6153255" y="2631713"/>
              <a:chExt cx="1567129" cy="514914"/>
            </a:xfrm>
          </p:grpSpPr>
          <p:sp>
            <p:nvSpPr>
              <p:cNvPr id="29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2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3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6" name="Elbow Connector 35"/>
            <p:cNvCxnSpPr>
              <a:stCxn id="27" idx="2"/>
              <a:endCxn id="34" idx="0"/>
            </p:cNvCxnSpPr>
            <p:nvPr/>
          </p:nvCxnSpPr>
          <p:spPr>
            <a:xfrm rot="5400000">
              <a:off x="7156534" y="2098088"/>
              <a:ext cx="335713" cy="1998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184" y="2878523"/>
              <a:ext cx="726648" cy="726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Grafik 8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180" y="3647216"/>
              <a:ext cx="726648" cy="726648"/>
            </a:xfrm>
            <a:prstGeom prst="rect">
              <a:avLst/>
            </a:prstGeom>
          </p:spPr>
        </p:pic>
        <p:pic>
          <p:nvPicPr>
            <p:cNvPr id="43" name="Grafik 10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1516" y="3914651"/>
              <a:ext cx="726648" cy="726648"/>
            </a:xfrm>
            <a:prstGeom prst="rect">
              <a:avLst/>
            </a:prstGeom>
          </p:spPr>
        </p:pic>
        <p:pic>
          <p:nvPicPr>
            <p:cNvPr id="44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852" y="3647216"/>
              <a:ext cx="726648" cy="726648"/>
            </a:xfrm>
            <a:prstGeom prst="rect">
              <a:avLst/>
            </a:prstGeom>
          </p:spPr>
        </p:pic>
        <p:pic>
          <p:nvPicPr>
            <p:cNvPr id="45" name="Grafik 14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009" y="2878523"/>
              <a:ext cx="851813" cy="726648"/>
            </a:xfrm>
            <a:prstGeom prst="rect">
              <a:avLst/>
            </a:prstGeom>
          </p:spPr>
        </p:pic>
        <p:cxnSp>
          <p:nvCxnSpPr>
            <p:cNvPr id="50" name="Elbow Connector 49"/>
            <p:cNvCxnSpPr>
              <a:stCxn id="31" idx="2"/>
              <a:endCxn id="41" idx="1"/>
            </p:cNvCxnSpPr>
            <p:nvPr/>
          </p:nvCxnSpPr>
          <p:spPr>
            <a:xfrm rot="16200000" flipH="1">
              <a:off x="7429722" y="2646385"/>
              <a:ext cx="491852" cy="69907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3" idx="2"/>
              <a:endCxn id="42" idx="0"/>
            </p:cNvCxnSpPr>
            <p:nvPr/>
          </p:nvCxnSpPr>
          <p:spPr>
            <a:xfrm rot="16200000" flipH="1">
              <a:off x="7167280" y="2895991"/>
              <a:ext cx="904537" cy="597912"/>
            </a:xfrm>
            <a:prstGeom prst="bentConnector3">
              <a:avLst>
                <a:gd name="adj1" fmla="val 8439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1" idx="2"/>
              <a:endCxn id="45" idx="3"/>
            </p:cNvCxnSpPr>
            <p:nvPr/>
          </p:nvCxnSpPr>
          <p:spPr>
            <a:xfrm rot="5400000">
              <a:off x="6598042" y="2513776"/>
              <a:ext cx="491852" cy="96429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33" idx="2"/>
              <a:endCxn id="44" idx="0"/>
            </p:cNvCxnSpPr>
            <p:nvPr/>
          </p:nvCxnSpPr>
          <p:spPr>
            <a:xfrm rot="5400000">
              <a:off x="6373616" y="2700239"/>
              <a:ext cx="904537" cy="989416"/>
            </a:xfrm>
            <a:prstGeom prst="bentConnector3">
              <a:avLst>
                <a:gd name="adj1" fmla="val 8566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31" idx="2"/>
              <a:endCxn id="43" idx="0"/>
            </p:cNvCxnSpPr>
            <p:nvPr/>
          </p:nvCxnSpPr>
          <p:spPr>
            <a:xfrm rot="5400000">
              <a:off x="6643149" y="3231687"/>
              <a:ext cx="1164656" cy="201273"/>
            </a:xfrm>
            <a:prstGeom prst="bentConnector3">
              <a:avLst>
                <a:gd name="adj1" fmla="val 82386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4873941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EPL Storage plugin: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In-memory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On-disk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Terracotta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Share data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Between contexts/monitors (in-memory)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Between correlators (</a:t>
            </a:r>
            <a:r>
              <a:rPr lang="en-US" dirty="0" err="1" smtClean="0">
                <a:cs typeface="Courier New" panose="02070309020205020404" pitchFamily="49" charset="0"/>
              </a:rPr>
              <a:t>BigMemory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Between products (</a:t>
            </a:r>
            <a:r>
              <a:rPr lang="en-US" dirty="0" err="1" smtClean="0">
                <a:cs typeface="Courier New" panose="02070309020205020404" pitchFamily="49" charset="0"/>
              </a:rPr>
              <a:t>TerracottaDB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32" name="Group 31"/>
          <p:cNvGrpSpPr>
            <a:grpSpLocks/>
          </p:cNvGrpSpPr>
          <p:nvPr/>
        </p:nvGrpSpPr>
        <p:grpSpPr>
          <a:xfrm>
            <a:off x="5095960" y="1323717"/>
            <a:ext cx="3435053" cy="2995848"/>
            <a:chOff x="5535810" y="1416317"/>
            <a:chExt cx="2862544" cy="2496540"/>
          </a:xfrm>
        </p:grpSpPr>
        <p:grpSp>
          <p:nvGrpSpPr>
            <p:cNvPr id="6" name="Group 5"/>
            <p:cNvGrpSpPr/>
            <p:nvPr/>
          </p:nvGrpSpPr>
          <p:grpSpPr>
            <a:xfrm>
              <a:off x="6337138" y="1416317"/>
              <a:ext cx="1567129" cy="514914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Gruppieren 4"/>
            <p:cNvGrpSpPr>
              <a:grpSpLocks/>
            </p:cNvGrpSpPr>
            <p:nvPr/>
          </p:nvGrpSpPr>
          <p:grpSpPr>
            <a:xfrm>
              <a:off x="6335903" y="3394457"/>
              <a:ext cx="1569600" cy="518400"/>
              <a:chOff x="2539199" y="1245359"/>
              <a:chExt cx="1066800" cy="353866"/>
            </a:xfrm>
          </p:grpSpPr>
          <p:grpSp>
            <p:nvGrpSpPr>
              <p:cNvPr id="17" name="Gruppieren 274"/>
              <p:cNvGrpSpPr/>
              <p:nvPr/>
            </p:nvGrpSpPr>
            <p:grpSpPr>
              <a:xfrm>
                <a:off x="2539199" y="1245359"/>
                <a:ext cx="1066800" cy="350520"/>
                <a:chOff x="2202656" y="152400"/>
                <a:chExt cx="1066800" cy="350520"/>
              </a:xfrm>
            </p:grpSpPr>
            <p:sp>
              <p:nvSpPr>
                <p:cNvPr id="21" name="Rechteck 81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hteck 82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hteck 83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2582140" y="1333866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9" name="Rechteck 85"/>
              <p:cNvSpPr/>
              <p:nvPr/>
            </p:nvSpPr>
            <p:spPr>
              <a:xfrm>
                <a:off x="2811394" y="1263945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Rechteck 86"/>
              <p:cNvSpPr/>
              <p:nvPr/>
            </p:nvSpPr>
            <p:spPr>
              <a:xfrm>
                <a:off x="2815204" y="1275375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5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Terracotta</a:t>
                </a:r>
                <a:endParaRPr lang="en-US" sz="1055" kern="0" dirty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pic>
          <p:nvPicPr>
            <p:cNvPr id="24" name="Grafik 12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954" y="2403644"/>
              <a:ext cx="518400" cy="518400"/>
            </a:xfrm>
            <a:prstGeom prst="rect">
              <a:avLst/>
            </a:prstGeom>
          </p:spPr>
        </p:pic>
        <p:pic>
          <p:nvPicPr>
            <p:cNvPr id="25" name="Picture 6" descr="Z:\Mariya_projects\Terracotta Icons &amp; Images\Terracotta icons\Terracotta DB Icons\SAG_Terracotta_Icon_Durable_V2_Oct17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5" t="19354" r="19928" b="53606"/>
            <a:stretch/>
          </p:blipFill>
          <p:spPr bwMode="auto">
            <a:xfrm>
              <a:off x="5535810" y="2403644"/>
              <a:ext cx="1115516" cy="51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fik 7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209" y="1794807"/>
              <a:ext cx="385392" cy="385392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5" name="Elbow Connector 4"/>
            <p:cNvCxnSpPr>
              <a:stCxn id="26" idx="2"/>
              <a:endCxn id="22" idx="0"/>
            </p:cNvCxnSpPr>
            <p:nvPr/>
          </p:nvCxnSpPr>
          <p:spPr>
            <a:xfrm rot="5400000">
              <a:off x="6697567" y="2799537"/>
              <a:ext cx="1238677" cy="1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2"/>
              <a:endCxn id="25" idx="3"/>
            </p:cNvCxnSpPr>
            <p:nvPr/>
          </p:nvCxnSpPr>
          <p:spPr>
            <a:xfrm rot="5400000">
              <a:off x="6742794" y="2088732"/>
              <a:ext cx="482645" cy="665579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6" idx="2"/>
              <a:endCxn id="24" idx="1"/>
            </p:cNvCxnSpPr>
            <p:nvPr/>
          </p:nvCxnSpPr>
          <p:spPr>
            <a:xfrm rot="16200000" flipH="1">
              <a:off x="7357107" y="2139996"/>
              <a:ext cx="482645" cy="563049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9" y="1030148"/>
            <a:ext cx="8353424" cy="3594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participate in this training you will need: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laptop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Apama</a:t>
            </a:r>
            <a:r>
              <a:rPr lang="en-US" sz="2000" dirty="0" smtClean="0"/>
              <a:t> installed (e.g. </a:t>
            </a:r>
            <a:r>
              <a:rPr lang="en-US" sz="2000" dirty="0" smtClean="0">
                <a:hlinkClick r:id="rId2"/>
              </a:rPr>
              <a:t>http://apamacommunity.com/downloads</a:t>
            </a:r>
            <a:r>
              <a:rPr lang="en-US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copy of the training project + docs (see email)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copy of the training Type Repository (see email)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Docker client tools (see email)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5914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Zementis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7" y="1131888"/>
            <a:ext cx="6278689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Courier New" panose="02070309020205020404" pitchFamily="49" charset="0"/>
              </a:rPr>
              <a:t>Model execution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r>
              <a:rPr lang="en-US" sz="2400" dirty="0" smtClean="0">
                <a:cs typeface="Courier New" panose="02070309020205020404" pitchFamily="49" charset="0"/>
              </a:rPr>
              <a:t> data cleaning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r>
              <a:rPr lang="en-US" sz="2400" dirty="0" smtClean="0">
                <a:cs typeface="Courier New" panose="02070309020205020404" pitchFamily="49" charset="0"/>
              </a:rPr>
              <a:t> integration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cs typeface="Courier New" panose="02070309020205020404" pitchFamily="49" charset="0"/>
              </a:rPr>
              <a:t>Zementis</a:t>
            </a:r>
            <a:r>
              <a:rPr lang="en-US" sz="2400" dirty="0" smtClean="0">
                <a:cs typeface="Courier New" panose="020703090202050204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Embedded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External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868277" y="2603000"/>
            <a:ext cx="1880555" cy="617897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4" y="1461092"/>
              <a:ext cx="569508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7" name="Gruppieren 142"/>
          <p:cNvGrpSpPr/>
          <p:nvPr/>
        </p:nvGrpSpPr>
        <p:grpSpPr>
          <a:xfrm>
            <a:off x="6233750" y="3057188"/>
            <a:ext cx="456418" cy="411870"/>
            <a:chOff x="5942839" y="1130869"/>
            <a:chExt cx="380348" cy="343225"/>
          </a:xfrm>
        </p:grpSpPr>
        <p:sp>
          <p:nvSpPr>
            <p:cNvPr id="28" name="Round Diagonal Corner Rectangle 216"/>
            <p:cNvSpPr/>
            <p:nvPr/>
          </p:nvSpPr>
          <p:spPr>
            <a:xfrm>
              <a:off x="5942839" y="1130869"/>
              <a:ext cx="38034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31390" y="1206724"/>
              <a:ext cx="196248" cy="197083"/>
            </a:xfrm>
            <a:prstGeom prst="rect">
              <a:avLst/>
            </a:prstGeom>
            <a:noFill/>
            <a:extLst/>
          </p:spPr>
        </p:pic>
      </p:grpSp>
      <p:cxnSp>
        <p:nvCxnSpPr>
          <p:cNvPr id="3" name="Straight Arrow Connector 2"/>
          <p:cNvCxnSpPr>
            <a:endCxn id="15" idx="0"/>
          </p:cNvCxnSpPr>
          <p:nvPr/>
        </p:nvCxnSpPr>
        <p:spPr>
          <a:xfrm>
            <a:off x="5701921" y="1808676"/>
            <a:ext cx="0" cy="832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</p:cNvCxnSpPr>
          <p:nvPr/>
        </p:nvCxnSpPr>
        <p:spPr>
          <a:xfrm>
            <a:off x="5701921" y="3205376"/>
            <a:ext cx="0" cy="907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3"/>
            <a:endCxn id="28" idx="3"/>
          </p:cNvCxnSpPr>
          <p:nvPr/>
        </p:nvCxnSpPr>
        <p:spPr>
          <a:xfrm>
            <a:off x="6043625" y="2923294"/>
            <a:ext cx="418333" cy="1338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7"/>
          <p:cNvGrpSpPr>
            <a:grpSpLocks/>
          </p:cNvGrpSpPr>
          <p:nvPr/>
        </p:nvGrpSpPr>
        <p:grpSpPr>
          <a:xfrm>
            <a:off x="6614888" y="1501956"/>
            <a:ext cx="1879200" cy="613440"/>
            <a:chOff x="2542049" y="2670476"/>
            <a:chExt cx="1066800" cy="350520"/>
          </a:xfrm>
        </p:grpSpPr>
        <p:grpSp>
          <p:nvGrpSpPr>
            <p:cNvPr id="52" name="Gruppieren 264"/>
            <p:cNvGrpSpPr/>
            <p:nvPr/>
          </p:nvGrpSpPr>
          <p:grpSpPr>
            <a:xfrm>
              <a:off x="2542049" y="2670476"/>
              <a:ext cx="1066800" cy="350520"/>
              <a:chOff x="2202656" y="152400"/>
              <a:chExt cx="1066800" cy="350520"/>
            </a:xfrm>
          </p:grpSpPr>
          <p:sp>
            <p:nvSpPr>
              <p:cNvPr id="56" name="Rechteck 89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hteck 90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hteck 91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5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89107" y="2751825"/>
              <a:ext cx="176733" cy="177485"/>
            </a:xfrm>
            <a:prstGeom prst="rect">
              <a:avLst/>
            </a:prstGeom>
            <a:noFill/>
            <a:extLst/>
          </p:spPr>
        </p:pic>
        <p:sp>
          <p:nvSpPr>
            <p:cNvPr id="54" name="Rechteck 114"/>
            <p:cNvSpPr/>
            <p:nvPr/>
          </p:nvSpPr>
          <p:spPr>
            <a:xfrm>
              <a:off x="2817985" y="2681904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" name="Rechteck 115"/>
            <p:cNvSpPr/>
            <p:nvPr/>
          </p:nvSpPr>
          <p:spPr>
            <a:xfrm>
              <a:off x="2821795" y="2693334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Zementis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0" name="Elbow Connector 59"/>
          <p:cNvCxnSpPr>
            <a:stCxn id="7" idx="3"/>
            <a:endCxn id="58" idx="2"/>
          </p:cNvCxnSpPr>
          <p:nvPr/>
        </p:nvCxnSpPr>
        <p:spPr>
          <a:xfrm flipV="1">
            <a:off x="6748832" y="2115396"/>
            <a:ext cx="1039718" cy="79613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Mashzone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900612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Courier New" panose="02070309020205020404" pitchFamily="49" charset="0"/>
              </a:rPr>
              <a:t>Suite </a:t>
            </a:r>
            <a:r>
              <a:rPr lang="en-US" sz="2400" dirty="0" err="1" smtClean="0">
                <a:cs typeface="Courier New" panose="02070309020205020404" pitchFamily="49" charset="0"/>
              </a:rPr>
              <a:t>dashboarding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Courier New" panose="02070309020205020404" pitchFamily="49" charset="0"/>
              </a:rPr>
              <a:t>Integration via: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Terracotta DB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Direct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Courier New" panose="02070309020205020404" pitchFamily="49" charset="0"/>
              </a:rPr>
              <a:t>Send events to </a:t>
            </a: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617536" y="1342288"/>
            <a:ext cx="4158893" cy="2842984"/>
            <a:chOff x="5601411" y="1423314"/>
            <a:chExt cx="3465744" cy="2369153"/>
          </a:xfrm>
        </p:grpSpPr>
        <p:grpSp>
          <p:nvGrpSpPr>
            <p:cNvPr id="6" name="Group 5"/>
            <p:cNvGrpSpPr/>
            <p:nvPr/>
          </p:nvGrpSpPr>
          <p:grpSpPr>
            <a:xfrm>
              <a:off x="6352596" y="3277553"/>
              <a:ext cx="1567129" cy="514914"/>
              <a:chOff x="5313570" y="3777864"/>
              <a:chExt cx="1567129" cy="514914"/>
            </a:xfrm>
          </p:grpSpPr>
          <p:sp>
            <p:nvSpPr>
              <p:cNvPr id="7" name="Rechteck 93"/>
              <p:cNvSpPr/>
              <p:nvPr/>
            </p:nvSpPr>
            <p:spPr>
              <a:xfrm>
                <a:off x="5313570" y="3777864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94"/>
              <p:cNvSpPr/>
              <p:nvPr/>
            </p:nvSpPr>
            <p:spPr>
              <a:xfrm>
                <a:off x="5712349" y="3802351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95"/>
              <p:cNvSpPr/>
              <p:nvPr/>
            </p:nvSpPr>
            <p:spPr>
              <a:xfrm>
                <a:off x="5721444" y="380025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5379647" y="38956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1"/>
              <p:cNvSpPr/>
              <p:nvPr/>
            </p:nvSpPr>
            <p:spPr>
              <a:xfrm>
                <a:off x="5716421" y="37928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2"/>
              <p:cNvSpPr/>
              <p:nvPr/>
            </p:nvSpPr>
            <p:spPr>
              <a:xfrm>
                <a:off x="5722018" y="38096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Mashzone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52596" y="1423314"/>
              <a:ext cx="1567129" cy="514914"/>
              <a:chOff x="6153255" y="1429251"/>
              <a:chExt cx="1567129" cy="514914"/>
            </a:xfrm>
          </p:grpSpPr>
          <p:sp>
            <p:nvSpPr>
              <p:cNvPr id="1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1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" name="Elbow Connector 2"/>
            <p:cNvCxnSpPr>
              <a:stCxn id="21" idx="2"/>
              <a:endCxn id="15" idx="0"/>
            </p:cNvCxnSpPr>
            <p:nvPr/>
          </p:nvCxnSpPr>
          <p:spPr>
            <a:xfrm rot="16200000" flipH="1">
              <a:off x="6639238" y="2619481"/>
              <a:ext cx="1378482" cy="129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4"/>
            <p:cNvGrpSpPr>
              <a:grpSpLocks/>
            </p:cNvGrpSpPr>
            <p:nvPr/>
          </p:nvGrpSpPr>
          <p:grpSpPr>
            <a:xfrm>
              <a:off x="5601411" y="2348691"/>
              <a:ext cx="1569600" cy="518400"/>
              <a:chOff x="2539199" y="1245359"/>
              <a:chExt cx="1066800" cy="353866"/>
            </a:xfrm>
          </p:grpSpPr>
          <p:grpSp>
            <p:nvGrpSpPr>
              <p:cNvPr id="24" name="Gruppieren 274"/>
              <p:cNvGrpSpPr/>
              <p:nvPr/>
            </p:nvGrpSpPr>
            <p:grpSpPr>
              <a:xfrm>
                <a:off x="2539199" y="1245359"/>
                <a:ext cx="1066800" cy="350520"/>
                <a:chOff x="2202656" y="152400"/>
                <a:chExt cx="1066800" cy="350520"/>
              </a:xfrm>
            </p:grpSpPr>
            <p:sp>
              <p:nvSpPr>
                <p:cNvPr id="28" name="Rechteck 81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hteck 82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hteck 83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2582140" y="1333866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6" name="Rechteck 85"/>
              <p:cNvSpPr/>
              <p:nvPr/>
            </p:nvSpPr>
            <p:spPr>
              <a:xfrm>
                <a:off x="2811394" y="1263945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86"/>
              <p:cNvSpPr/>
              <p:nvPr/>
            </p:nvSpPr>
            <p:spPr>
              <a:xfrm>
                <a:off x="2815204" y="1275375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5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Terracotta</a:t>
                </a:r>
                <a:endParaRPr lang="en-US" sz="1055" kern="0" dirty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500026" y="2350434"/>
              <a:ext cx="1567129" cy="514914"/>
              <a:chOff x="6153255" y="2631713"/>
              <a:chExt cx="1567129" cy="514914"/>
            </a:xfrm>
          </p:grpSpPr>
          <p:sp>
            <p:nvSpPr>
              <p:cNvPr id="32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6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9" name="Elbow Connector 38"/>
            <p:cNvCxnSpPr>
              <a:stCxn id="22" idx="2"/>
              <a:endCxn id="30" idx="0"/>
            </p:cNvCxnSpPr>
            <p:nvPr/>
          </p:nvCxnSpPr>
          <p:spPr>
            <a:xfrm rot="5400000">
              <a:off x="6733309" y="1773696"/>
              <a:ext cx="445723" cy="748918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2" idx="2"/>
              <a:endCxn id="33" idx="0"/>
            </p:cNvCxnSpPr>
            <p:nvPr/>
          </p:nvCxnSpPr>
          <p:spPr>
            <a:xfrm rot="16200000" flipH="1">
              <a:off x="7680243" y="1575680"/>
              <a:ext cx="449627" cy="1148854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7" idx="2"/>
              <a:endCxn id="7" idx="1"/>
            </p:cNvCxnSpPr>
            <p:nvPr/>
          </p:nvCxnSpPr>
          <p:spPr>
            <a:xfrm rot="5400000">
              <a:off x="6127963" y="3086142"/>
              <a:ext cx="673152" cy="223886"/>
            </a:xfrm>
            <a:prstGeom prst="bentConnector4">
              <a:avLst>
                <a:gd name="adj1" fmla="val 30903"/>
                <a:gd name="adj2" fmla="val 20210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4" idx="2"/>
              <a:endCxn id="11" idx="3"/>
            </p:cNvCxnSpPr>
            <p:nvPr/>
          </p:nvCxnSpPr>
          <p:spPr>
            <a:xfrm rot="5400000">
              <a:off x="7856728" y="2921351"/>
              <a:ext cx="678058" cy="56605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Cumulocity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5594032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2000" dirty="0" err="1" smtClean="0">
                <a:cs typeface="Courier New" panose="02070309020205020404" pitchFamily="49" charset="0"/>
              </a:rPr>
              <a:t>Apama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Provides analytic capabilities for </a:t>
            </a: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cs typeface="Courier New" panose="02070309020205020404" pitchFamily="49" charset="0"/>
              </a:rPr>
              <a:t>Smart Rules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r>
              <a:rPr lang="en-US" sz="1800" dirty="0" smtClean="0">
                <a:cs typeface="Courier New" panose="02070309020205020404" pitchFamily="49" charset="0"/>
              </a:rPr>
              <a:t> EPL upload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cs typeface="Courier New" panose="02070309020205020404" pitchFamily="49" charset="0"/>
              </a:rPr>
              <a:t>Custom </a:t>
            </a:r>
            <a:r>
              <a:rPr lang="en-US" sz="1800" dirty="0" err="1" smtClean="0">
                <a:cs typeface="Courier New" panose="02070309020205020404" pitchFamily="49" charset="0"/>
              </a:rPr>
              <a:t>microservices</a:t>
            </a:r>
            <a:r>
              <a:rPr lang="en-US" sz="1800" dirty="0" smtClean="0">
                <a:cs typeface="Courier New" panose="02070309020205020404" pitchFamily="49" charset="0"/>
              </a:rPr>
              <a:t> / external </a:t>
            </a: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r>
              <a:rPr lang="en-US" sz="1800" dirty="0" smtClean="0">
                <a:cs typeface="Courier New" panose="02070309020205020404" pitchFamily="49" charset="0"/>
              </a:rPr>
              <a:t> thin-Edge (coming soon)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53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>
          <a:xfrm>
            <a:off x="5668743" y="415332"/>
            <a:ext cx="3245637" cy="4415749"/>
            <a:chOff x="6178042" y="588957"/>
            <a:chExt cx="2847050" cy="3873464"/>
          </a:xfrm>
        </p:grpSpPr>
        <p:grpSp>
          <p:nvGrpSpPr>
            <p:cNvPr id="5" name="Group 4"/>
            <p:cNvGrpSpPr/>
            <p:nvPr/>
          </p:nvGrpSpPr>
          <p:grpSpPr>
            <a:xfrm>
              <a:off x="6178042" y="1374612"/>
              <a:ext cx="2725928" cy="1917228"/>
              <a:chOff x="6178042" y="1374612"/>
              <a:chExt cx="2725928" cy="19172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8042" y="1386042"/>
                <a:ext cx="2725928" cy="190579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596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hteck 121"/>
              <p:cNvSpPr/>
              <p:nvPr/>
            </p:nvSpPr>
            <p:spPr>
              <a:xfrm>
                <a:off x="6189231" y="1374612"/>
                <a:ext cx="1569600" cy="514101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22"/>
              <p:cNvSpPr/>
              <p:nvPr/>
            </p:nvSpPr>
            <p:spPr>
              <a:xfrm>
                <a:off x="6588639" y="1399093"/>
                <a:ext cx="1163186" cy="482624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hteck 123"/>
              <p:cNvSpPr/>
              <p:nvPr/>
            </p:nvSpPr>
            <p:spPr>
              <a:xfrm>
                <a:off x="6597748" y="1396995"/>
                <a:ext cx="1143566" cy="49241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52184" y="1508844"/>
                <a:ext cx="261137" cy="260668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2" name="Rechteck 140"/>
              <p:cNvSpPr/>
              <p:nvPr/>
            </p:nvSpPr>
            <p:spPr>
              <a:xfrm>
                <a:off x="6589489" y="1406153"/>
                <a:ext cx="1143566" cy="49241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141"/>
              <p:cNvSpPr/>
              <p:nvPr/>
            </p:nvSpPr>
            <p:spPr>
              <a:xfrm>
                <a:off x="6595095" y="1422940"/>
                <a:ext cx="1137960" cy="470035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Cumulocity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813042" y="2402042"/>
              <a:ext cx="1788346" cy="664465"/>
              <a:chOff x="6813042" y="2402042"/>
              <a:chExt cx="1788346" cy="664465"/>
            </a:xfrm>
          </p:grpSpPr>
          <p:sp>
            <p:nvSpPr>
              <p:cNvPr id="18" name="Rechteck 85"/>
              <p:cNvSpPr/>
              <p:nvPr/>
            </p:nvSpPr>
            <p:spPr>
              <a:xfrm>
                <a:off x="7034259" y="255159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86"/>
              <p:cNvSpPr/>
              <p:nvPr/>
            </p:nvSpPr>
            <p:spPr>
              <a:xfrm>
                <a:off x="7433038" y="257608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Rechteck 87"/>
              <p:cNvSpPr/>
              <p:nvPr/>
            </p:nvSpPr>
            <p:spPr>
              <a:xfrm>
                <a:off x="7442133" y="257398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101836" y="2669357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2" name="Rechteck 117"/>
              <p:cNvSpPr/>
              <p:nvPr/>
            </p:nvSpPr>
            <p:spPr>
              <a:xfrm>
                <a:off x="7438610" y="2566643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118"/>
              <p:cNvSpPr/>
              <p:nvPr/>
            </p:nvSpPr>
            <p:spPr>
              <a:xfrm>
                <a:off x="7444207" y="2583434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" name="Rechteck 85"/>
              <p:cNvSpPr/>
              <p:nvPr/>
            </p:nvSpPr>
            <p:spPr>
              <a:xfrm>
                <a:off x="6813042" y="2402042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Rechteck 86"/>
              <p:cNvSpPr/>
              <p:nvPr/>
            </p:nvSpPr>
            <p:spPr>
              <a:xfrm>
                <a:off x="7211821" y="2426529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87"/>
              <p:cNvSpPr/>
              <p:nvPr/>
            </p:nvSpPr>
            <p:spPr>
              <a:xfrm>
                <a:off x="7220916" y="2424430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6880619" y="25198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9" name="Rechteck 117"/>
              <p:cNvSpPr/>
              <p:nvPr/>
            </p:nvSpPr>
            <p:spPr>
              <a:xfrm>
                <a:off x="7217393" y="24170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118"/>
              <p:cNvSpPr/>
              <p:nvPr/>
            </p:nvSpPr>
            <p:spPr>
              <a:xfrm>
                <a:off x="7222990" y="24338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31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042" y="3735773"/>
              <a:ext cx="726648" cy="726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Elbow Connector 32"/>
            <p:cNvCxnSpPr>
              <a:stCxn id="13" idx="2"/>
              <a:endCxn id="30" idx="0"/>
            </p:cNvCxnSpPr>
            <p:nvPr/>
          </p:nvCxnSpPr>
          <p:spPr>
            <a:xfrm rot="16200000" flipH="1">
              <a:off x="7207121" y="1849929"/>
              <a:ext cx="540908" cy="627000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1" idx="0"/>
              <a:endCxn id="13" idx="2"/>
            </p:cNvCxnSpPr>
            <p:nvPr/>
          </p:nvCxnSpPr>
          <p:spPr>
            <a:xfrm rot="5400000" flipH="1" flipV="1">
              <a:off x="5931321" y="2503020"/>
              <a:ext cx="1842798" cy="622709"/>
            </a:xfrm>
            <a:prstGeom prst="bentConnector3">
              <a:avLst>
                <a:gd name="adj1" fmla="val 8535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87"/>
            <p:cNvSpPr/>
            <p:nvPr/>
          </p:nvSpPr>
          <p:spPr>
            <a:xfrm>
              <a:off x="7883327" y="3969895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50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hteck 117"/>
            <p:cNvSpPr/>
            <p:nvPr/>
          </p:nvSpPr>
          <p:spPr>
            <a:xfrm>
              <a:off x="7879804" y="39625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Rechteck 118"/>
            <p:cNvSpPr/>
            <p:nvPr/>
          </p:nvSpPr>
          <p:spPr>
            <a:xfrm>
              <a:off x="7885401" y="3979348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4" b="0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336841" y="3835077"/>
              <a:ext cx="1567129" cy="528041"/>
              <a:chOff x="7254236" y="3797956"/>
              <a:chExt cx="1567129" cy="528041"/>
            </a:xfrm>
          </p:grpSpPr>
          <p:pic>
            <p:nvPicPr>
              <p:cNvPr id="4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543030" y="4065271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44" name="Rechteck 85"/>
              <p:cNvSpPr/>
              <p:nvPr/>
            </p:nvSpPr>
            <p:spPr>
              <a:xfrm>
                <a:off x="7254236" y="3797956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Rechteck 86"/>
              <p:cNvSpPr/>
              <p:nvPr/>
            </p:nvSpPr>
            <p:spPr>
              <a:xfrm>
                <a:off x="7653015" y="3822443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Rechteck 87"/>
              <p:cNvSpPr/>
              <p:nvPr/>
            </p:nvSpPr>
            <p:spPr>
              <a:xfrm>
                <a:off x="7662110" y="3820344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47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321813" y="3915720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48" name="Rechteck 117"/>
              <p:cNvSpPr/>
              <p:nvPr/>
            </p:nvSpPr>
            <p:spPr>
              <a:xfrm>
                <a:off x="7658587" y="3813006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Rechteck 118"/>
              <p:cNvSpPr/>
              <p:nvPr/>
            </p:nvSpPr>
            <p:spPr>
              <a:xfrm>
                <a:off x="7664184" y="3829797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52" name="Straight Arrow Connector 51"/>
            <p:cNvCxnSpPr>
              <a:endCxn id="31" idx="3"/>
            </p:cNvCxnSpPr>
            <p:nvPr/>
          </p:nvCxnSpPr>
          <p:spPr>
            <a:xfrm flipH="1">
              <a:off x="6904690" y="4092184"/>
              <a:ext cx="432151" cy="69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7336841" y="588957"/>
              <a:ext cx="1567129" cy="528041"/>
              <a:chOff x="7254236" y="3797956"/>
              <a:chExt cx="1567129" cy="528041"/>
            </a:xfrm>
          </p:grpSpPr>
          <p:pic>
            <p:nvPicPr>
              <p:cNvPr id="5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543030" y="4065271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56" name="Rechteck 85"/>
              <p:cNvSpPr/>
              <p:nvPr/>
            </p:nvSpPr>
            <p:spPr>
              <a:xfrm>
                <a:off x="7254236" y="3797956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hteck 86"/>
              <p:cNvSpPr/>
              <p:nvPr/>
            </p:nvSpPr>
            <p:spPr>
              <a:xfrm>
                <a:off x="7653015" y="3822443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hteck 87"/>
              <p:cNvSpPr/>
              <p:nvPr/>
            </p:nvSpPr>
            <p:spPr>
              <a:xfrm>
                <a:off x="7662110" y="3820344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59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321813" y="3915720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60" name="Rechteck 117"/>
              <p:cNvSpPr/>
              <p:nvPr/>
            </p:nvSpPr>
            <p:spPr>
              <a:xfrm>
                <a:off x="7658587" y="3813006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1" name="Rechteck 118"/>
              <p:cNvSpPr/>
              <p:nvPr/>
            </p:nvSpPr>
            <p:spPr>
              <a:xfrm>
                <a:off x="7664184" y="3829797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3" name="Elbow Connector 62"/>
            <p:cNvCxnSpPr>
              <a:stCxn id="56" idx="1"/>
              <a:endCxn id="13" idx="0"/>
            </p:cNvCxnSpPr>
            <p:nvPr/>
          </p:nvCxnSpPr>
          <p:spPr>
            <a:xfrm rot="10800000" flipV="1">
              <a:off x="7164075" y="846064"/>
              <a:ext cx="172766" cy="57687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Builder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493134"/>
            <a:ext cx="5422582" cy="31312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Drag + Drop GUI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cs typeface="Courier New" panose="02070309020205020404" pitchFamily="49" charset="0"/>
              </a:rPr>
              <a:t>IoT</a:t>
            </a:r>
            <a:r>
              <a:rPr lang="en-US" sz="2000" dirty="0" smtClean="0">
                <a:cs typeface="Courier New" panose="02070309020205020404" pitchFamily="49" charset="0"/>
              </a:rPr>
              <a:t> domain experts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Analytics Library or custom EPL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Can write domain-specific blocks with EPL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 Edge (April)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 Cloud (Soon)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>
          <a:xfrm>
            <a:off x="5533316" y="472416"/>
            <a:ext cx="3327281" cy="4267786"/>
            <a:chOff x="6042616" y="1120616"/>
            <a:chExt cx="2772734" cy="3556488"/>
          </a:xfrm>
        </p:grpSpPr>
        <p:pic>
          <p:nvPicPr>
            <p:cNvPr id="6" name="Picture 2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5" r="23659"/>
            <a:stretch/>
          </p:blipFill>
          <p:spPr bwMode="auto">
            <a:xfrm>
              <a:off x="6051668" y="1120616"/>
              <a:ext cx="2754630" cy="154929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3" descr="C:\Users\roj\Desktop\2018-07-23 10_16_42-Window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616" y="2669906"/>
              <a:ext cx="2772734" cy="200719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sp>
        <p:nvSpPr>
          <p:cNvPr id="3" name="AutoShape 2" descr="Image result for adamo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0" y="862437"/>
            <a:ext cx="2469949" cy="4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5" y="862437"/>
            <a:ext cx="895199" cy="4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sizing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8" y="1314450"/>
            <a:ext cx="5472111" cy="33337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How much memory does Java need?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Minimums aren’t useful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Similar applications are a guide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Testing </a:t>
            </a:r>
            <a:r>
              <a:rPr lang="en-US" sz="2400" dirty="0" err="1" smtClean="0"/>
              <a:t>testing</a:t>
            </a:r>
            <a:r>
              <a:rPr lang="en-US" sz="2400" dirty="0" smtClean="0"/>
              <a:t> </a:t>
            </a:r>
            <a:r>
              <a:rPr lang="en-US" sz="2400" dirty="0" err="1" smtClean="0"/>
              <a:t>testing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029325" y="3181350"/>
            <a:ext cx="106680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4100" y="3009900"/>
            <a:ext cx="1066800" cy="8572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875" y="2638426"/>
            <a:ext cx="1362075" cy="10953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1275" y="2314577"/>
            <a:ext cx="1533525" cy="12953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38912" y="1885950"/>
            <a:ext cx="1757363" cy="15525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2268" y="1538289"/>
            <a:ext cx="2088357" cy="176688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9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Community blog posts: </a:t>
            </a:r>
            <a:r>
              <a:rPr lang="en-US" dirty="0">
                <a:hlinkClick r:id="rId2"/>
              </a:rPr>
              <a:t>http://www.apamacommunity.com/blog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Apama</a:t>
            </a:r>
            <a:r>
              <a:rPr lang="en-US" dirty="0" smtClean="0"/>
              <a:t> documentation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http://www.apamacommunity.com/docs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dirty="0" smtClean="0"/>
              <a:t>course: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github.com/SoftwareAG/apama-streaming-analytics-intro-training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Samples in your installation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Training on </a:t>
            </a:r>
            <a:r>
              <a:rPr lang="en-US" dirty="0" err="1" smtClean="0"/>
              <a:t>iLearn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More resources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Official </a:t>
            </a:r>
            <a:r>
              <a:rPr lang="en-US" dirty="0" smtClean="0">
                <a:hlinkClick r:id="rId5"/>
              </a:rPr>
              <a:t>https://github.com/SoftwareAG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Community: </a:t>
            </a: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github.com/ApamaCommunity/Creations-Index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Introduction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981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53389" y="976746"/>
            <a:ext cx="6837218" cy="1787236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Apama</a:t>
            </a:r>
            <a:endParaRPr lang="en-GB" dirty="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78526" y="1258030"/>
            <a:ext cx="6386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n-lt"/>
              </a:rPr>
              <a:t>Apama</a:t>
            </a:r>
            <a:r>
              <a:rPr lang="en-GB" sz="2000" dirty="0">
                <a:latin typeface="+mn-lt"/>
              </a:rPr>
              <a:t> is an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in-memory system </a:t>
            </a:r>
            <a:r>
              <a:rPr lang="en-GB" sz="2000" dirty="0">
                <a:latin typeface="+mn-lt"/>
              </a:rPr>
              <a:t>for </a:t>
            </a:r>
            <a:r>
              <a:rPr lang="en-GB" sz="2000" b="1" dirty="0">
                <a:latin typeface="+mn-lt"/>
              </a:rPr>
              <a:t>Complex Event Processing (CEP)</a:t>
            </a:r>
            <a:r>
              <a:rPr lang="en-GB" sz="2000" dirty="0">
                <a:latin typeface="+mn-lt"/>
              </a:rPr>
              <a:t> and </a:t>
            </a:r>
            <a:r>
              <a:rPr lang="en-GB" sz="2000" b="1" dirty="0">
                <a:latin typeface="+mn-lt"/>
              </a:rPr>
              <a:t>Streaming Analytics</a:t>
            </a:r>
            <a:r>
              <a:rPr lang="en-GB" sz="2000" dirty="0">
                <a:latin typeface="+mn-lt"/>
              </a:rPr>
              <a:t> based on a specialist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Domain Specific Language (DSL) </a:t>
            </a:r>
            <a:r>
              <a:rPr lang="en-GB" sz="2000" dirty="0">
                <a:latin typeface="+mn-lt"/>
              </a:rPr>
              <a:t>and </a:t>
            </a:r>
            <a:r>
              <a:rPr lang="en-GB" sz="2000" dirty="0" smtClean="0">
                <a:latin typeface="+mn-lt"/>
              </a:rPr>
              <a:t>a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high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performance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language runtime</a:t>
            </a:r>
            <a:endParaRPr lang="en-GB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054659" y="4357255"/>
            <a:ext cx="312104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2000" dirty="0" smtClean="0">
                <a:latin typeface="+mn-lt"/>
              </a:rPr>
              <a:t>This is called the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Correlator</a:t>
            </a:r>
          </a:p>
        </p:txBody>
      </p:sp>
      <p:pic>
        <p:nvPicPr>
          <p:cNvPr id="11" name="Picture 10" descr="Correlator hi-rez_150 dpi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0580" y="3070983"/>
            <a:ext cx="2809535" cy="144016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460060" y="3683341"/>
            <a:ext cx="746999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In</a:t>
            </a:r>
          </a:p>
        </p:txBody>
      </p:sp>
      <p:sp>
        <p:nvSpPr>
          <p:cNvPr id="14" name="TextBox 1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089336" y="3683341"/>
            <a:ext cx="88646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932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49124"/>
            <a:ext cx="8363701" cy="3675263"/>
          </a:xfrm>
          <a:ln>
            <a:noFill/>
          </a:ln>
        </p:spPr>
        <p:txBody>
          <a:bodyPr/>
          <a:lstStyle/>
          <a:p>
            <a:r>
              <a:rPr lang="en-US" b="1" dirty="0" smtClean="0">
                <a:cs typeface="Courier New" panose="02070309020205020404" pitchFamily="49" charset="0"/>
              </a:rPr>
              <a:t>Streaming analytics:</a:t>
            </a:r>
            <a:r>
              <a:rPr lang="en-US" dirty="0" smtClean="0">
                <a:cs typeface="Courier New" panose="02070309020205020404" pitchFamily="49" charset="0"/>
              </a:rPr>
              <a:t> analyzing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real-time data</a:t>
            </a:r>
            <a:r>
              <a:rPr lang="en-US" dirty="0" smtClean="0">
                <a:cs typeface="Courier New" panose="02070309020205020404" pitchFamily="49" charset="0"/>
              </a:rPr>
              <a:t>, as it arrives, producing either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actions</a:t>
            </a:r>
            <a:r>
              <a:rPr lang="en-US" dirty="0" smtClean="0">
                <a:cs typeface="Courier New" panose="02070309020205020404" pitchFamily="49" charset="0"/>
              </a:rPr>
              <a:t> based on that data, or a refined,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higher value</a:t>
            </a:r>
            <a:r>
              <a:rPr lang="en-US" dirty="0" smtClean="0">
                <a:cs typeface="Courier New" panose="02070309020205020404" pitchFamily="49" charset="0"/>
              </a:rPr>
              <a:t>, stream of real-time data</a:t>
            </a:r>
          </a:p>
          <a:p>
            <a:pPr marL="0" indent="0">
              <a:buNone/>
            </a:pPr>
            <a:r>
              <a:rPr lang="en-US" sz="600" dirty="0">
                <a:cs typeface="Courier New" panose="02070309020205020404" pitchFamily="49" charset="0"/>
              </a:rPr>
              <a:t> </a:t>
            </a:r>
            <a:endParaRPr lang="en-US" sz="1000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General-purpose</a:t>
            </a:r>
            <a:r>
              <a:rPr lang="en-US" dirty="0" smtClean="0">
                <a:cs typeface="Courier New" panose="02070309020205020404" pitchFamily="49" charset="0"/>
              </a:rPr>
              <a:t> programming language can do any sort of analytics or processing</a:t>
            </a:r>
          </a:p>
          <a:p>
            <a:pPr marL="0" indent="0">
              <a:buNone/>
            </a:pPr>
            <a:r>
              <a:rPr lang="en-US" sz="700" dirty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Pre-aggregation</a:t>
            </a:r>
            <a:r>
              <a:rPr lang="en-US" dirty="0" smtClean="0">
                <a:cs typeface="Courier New" panose="02070309020205020404" pitchFamily="49" charset="0"/>
              </a:rPr>
              <a:t> or filtering in either an ML or edge context</a:t>
            </a:r>
          </a:p>
          <a:p>
            <a:pPr marL="0" indent="0">
              <a:buNone/>
            </a:pPr>
            <a:r>
              <a:rPr lang="en-US" sz="1200" dirty="0" smtClean="0">
                <a:cs typeface="Courier New" panose="02070309020205020404" pitchFamily="49" charset="0"/>
              </a:rPr>
              <a:t> 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Best at: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event volume to entity ratio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Low match rate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Calculations on aggregate data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volume of small events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Stateful</a:t>
            </a:r>
            <a:r>
              <a:rPr lang="en-US" dirty="0" smtClean="0">
                <a:cs typeface="Courier New" panose="02070309020205020404" pitchFamily="49" charset="0"/>
              </a:rPr>
              <a:t> analytics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Not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37550"/>
            <a:ext cx="8363701" cy="36868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Don’t use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for: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message bus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data store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Pure integration</a:t>
            </a:r>
          </a:p>
          <a:p>
            <a:pPr marL="0" indent="-61200">
              <a:buNone/>
            </a:pPr>
            <a:r>
              <a:rPr lang="en-US" sz="600" dirty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You need to be careful with your design and architecture if you have: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large (&gt;&gt;100k) number of </a:t>
            </a:r>
            <a:r>
              <a:rPr lang="en-US" i="1" dirty="0" smtClean="0">
                <a:cs typeface="Courier New" panose="02070309020205020404" pitchFamily="49" charset="0"/>
              </a:rPr>
              <a:t>entities </a:t>
            </a:r>
            <a:r>
              <a:rPr lang="en-US" dirty="0" smtClean="0">
                <a:cs typeface="Courier New" panose="02070309020205020404" pitchFamily="49" charset="0"/>
              </a:rPr>
              <a:t>in the system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Complex logic that happens on every single event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Externalized state</a:t>
            </a:r>
          </a:p>
          <a:p>
            <a:pPr marL="0" indent="0">
              <a:buNone/>
            </a:pPr>
            <a:r>
              <a:rPr lang="en-US" sz="600" dirty="0">
                <a:cs typeface="Courier New" panose="02070309020205020404" pitchFamily="49" charset="0"/>
              </a:rPr>
              <a:t> 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by itself is an ‘expert tool’ needing programmer engagement.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See tools like Analytics Builder, Smart Rules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for ways for non-programmers to code in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1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APAMA CONCEPTS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95290" y="911962"/>
            <a:ext cx="8353422" cy="583458"/>
            <a:chOff x="395290" y="1131887"/>
            <a:chExt cx="8353422" cy="583458"/>
          </a:xfrm>
        </p:grpSpPr>
        <p:sp>
          <p:nvSpPr>
            <p:cNvPr id="5" name="Round Diagonal Corner Rectangle 9"/>
            <p:cNvSpPr/>
            <p:nvPr/>
          </p:nvSpPr>
          <p:spPr>
            <a:xfrm>
              <a:off x="395290" y="1131887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Correlator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Textplatzhalter 3"/>
            <p:cNvSpPr txBox="1">
              <a:spLocks/>
            </p:cNvSpPr>
            <p:nvPr/>
          </p:nvSpPr>
          <p:spPr>
            <a:xfrm>
              <a:off x="1927859" y="1200150"/>
              <a:ext cx="6820853" cy="496145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central process which holds the EPL runtime and the in-process </a:t>
              </a:r>
              <a:r>
                <a:rPr lang="en-US" sz="1600" dirty="0" smtClean="0">
                  <a:cs typeface="Courier New" panose="02070309020205020404" pitchFamily="49" charset="0"/>
                </a:rPr>
                <a:t>adapters</a:t>
              </a:r>
              <a:endParaRPr lang="en-US" sz="1600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5290" y="1689639"/>
            <a:ext cx="8353423" cy="583458"/>
            <a:chOff x="395290" y="1859345"/>
            <a:chExt cx="8353423" cy="583458"/>
          </a:xfrm>
        </p:grpSpPr>
        <p:sp>
          <p:nvSpPr>
            <p:cNvPr id="9" name="Textplatzhalter 3"/>
            <p:cNvSpPr txBox="1">
              <a:spLocks/>
            </p:cNvSpPr>
            <p:nvPr/>
          </p:nvSpPr>
          <p:spPr>
            <a:xfrm>
              <a:off x="1927859" y="1859345"/>
              <a:ext cx="6820854" cy="583458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marL="0" lvl="1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Event Programming </a:t>
              </a:r>
              <a:r>
                <a:rPr lang="en-US" sz="1600" dirty="0" smtClean="0">
                  <a:cs typeface="Courier New" panose="02070309020205020404" pitchFamily="49" charset="0"/>
                </a:rPr>
                <a:t>Language</a:t>
              </a:r>
            </a:p>
            <a:p>
              <a:pPr marL="0" lvl="1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A </a:t>
              </a:r>
              <a:r>
                <a:rPr lang="en-US" sz="1600" dirty="0">
                  <a:cs typeface="Courier New" panose="02070309020205020404" pitchFamily="49" charset="0"/>
                </a:rPr>
                <a:t>domain-specific language for writing event-based applications</a:t>
              </a:r>
              <a:endParaRPr lang="de-DE" sz="1600" dirty="0"/>
            </a:p>
          </p:txBody>
        </p:sp>
        <p:sp>
          <p:nvSpPr>
            <p:cNvPr id="23" name="Round Diagonal Corner Rectangle 9"/>
            <p:cNvSpPr/>
            <p:nvPr/>
          </p:nvSpPr>
          <p:spPr>
            <a:xfrm>
              <a:off x="395290" y="1859345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EPL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5290" y="2467316"/>
            <a:ext cx="8353423" cy="592983"/>
            <a:chOff x="395290" y="2586803"/>
            <a:chExt cx="8353423" cy="592983"/>
          </a:xfrm>
        </p:grpSpPr>
        <p:sp>
          <p:nvSpPr>
            <p:cNvPr id="10" name="Textplatzhalter 3"/>
            <p:cNvSpPr txBox="1">
              <a:spLocks/>
            </p:cNvSpPr>
            <p:nvPr/>
          </p:nvSpPr>
          <p:spPr>
            <a:xfrm>
              <a:off x="1927859" y="2743200"/>
              <a:ext cx="6820854" cy="43658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</a:t>
              </a:r>
              <a:r>
                <a:rPr lang="en-US" sz="1600" dirty="0" err="1">
                  <a:cs typeface="Courier New" panose="02070309020205020404" pitchFamily="49" charset="0"/>
                </a:rPr>
                <a:t>Apama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cs typeface="Courier New" panose="02070309020205020404" pitchFamily="49" charset="0"/>
                </a:rPr>
                <a:t>micro-threading </a:t>
              </a:r>
              <a:r>
                <a:rPr lang="en-US" sz="1600" dirty="0">
                  <a:cs typeface="Courier New" panose="02070309020205020404" pitchFamily="49" charset="0"/>
                </a:rPr>
                <a:t>architecture for parallelism</a:t>
              </a:r>
            </a:p>
          </p:txBody>
        </p:sp>
        <p:sp>
          <p:nvSpPr>
            <p:cNvPr id="24" name="Round Diagonal Corner Rectangle 9"/>
            <p:cNvSpPr/>
            <p:nvPr/>
          </p:nvSpPr>
          <p:spPr>
            <a:xfrm>
              <a:off x="395290" y="2586803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290" y="3254518"/>
            <a:ext cx="8353423" cy="592982"/>
            <a:chOff x="395290" y="3314261"/>
            <a:chExt cx="8353423" cy="592982"/>
          </a:xfrm>
        </p:grpSpPr>
        <p:sp>
          <p:nvSpPr>
            <p:cNvPr id="19" name="Textplatzhalter 3"/>
            <p:cNvSpPr txBox="1">
              <a:spLocks/>
            </p:cNvSpPr>
            <p:nvPr/>
          </p:nvSpPr>
          <p:spPr>
            <a:xfrm>
              <a:off x="1927859" y="3457574"/>
              <a:ext cx="6820854" cy="44966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unit of EPL code deployed into the correlator</a:t>
              </a:r>
            </a:p>
          </p:txBody>
        </p:sp>
        <p:sp>
          <p:nvSpPr>
            <p:cNvPr id="25" name="Round Diagonal Corner Rectangle 9"/>
            <p:cNvSpPr/>
            <p:nvPr/>
          </p:nvSpPr>
          <p:spPr>
            <a:xfrm>
              <a:off x="395290" y="3314261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Monitor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5290" y="4041719"/>
            <a:ext cx="8353422" cy="583458"/>
            <a:chOff x="395290" y="4041719"/>
            <a:chExt cx="8353422" cy="583458"/>
          </a:xfrm>
        </p:grpSpPr>
        <p:sp>
          <p:nvSpPr>
            <p:cNvPr id="27" name="Round Diagonal Corner Rectangle 9"/>
            <p:cNvSpPr/>
            <p:nvPr/>
          </p:nvSpPr>
          <p:spPr>
            <a:xfrm>
              <a:off x="395290" y="4041719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Connectivity plugins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Textplatzhalter 3"/>
            <p:cNvSpPr txBox="1">
              <a:spLocks/>
            </p:cNvSpPr>
            <p:nvPr/>
          </p:nvSpPr>
          <p:spPr>
            <a:xfrm>
              <a:off x="1981199" y="4200525"/>
              <a:ext cx="6767513" cy="424652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How integration with external systems is written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86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the correlator?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395289" y="902826"/>
            <a:ext cx="8353424" cy="3721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Server process </a:t>
            </a:r>
            <a:endParaRPr lang="en-GB" sz="2800" dirty="0" smtClean="0"/>
          </a:p>
          <a:p>
            <a:pPr>
              <a:lnSpc>
                <a:spcPct val="150000"/>
              </a:lnSpc>
            </a:pPr>
            <a:r>
              <a:rPr lang="en-GB" sz="2800" dirty="0" smtClean="0"/>
              <a:t>Starts empty, deploy applications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800" dirty="0"/>
              <a:t>Event-based </a:t>
            </a:r>
            <a:r>
              <a:rPr lang="en-GB" sz="2800" dirty="0" smtClean="0"/>
              <a:t>IO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800" dirty="0"/>
              <a:t>Platforms</a:t>
            </a:r>
          </a:p>
          <a:p>
            <a:pPr>
              <a:lnSpc>
                <a:spcPct val="150000"/>
              </a:lnSpc>
            </a:pPr>
            <a:endParaRPr lang="en-GB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08" y="383361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117" y="383361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24" y="383361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00" y="383361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1" y="3833617"/>
            <a:ext cx="510634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93" y="3833617"/>
            <a:ext cx="1988446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e3510d6-aee6-4d8c-a3b9-7cd35145b2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3ede00-646d-47f4-9db7-2530932abc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7b3448-2a61-437d-b230-f211f7efadc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87758ac-f059-4338-9fa0-f301f3c6180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611e17-5b65-455b-9220-c1aff642c9e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22ece0-7597-4c7c-b6ec-52b0db1242b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c8006b-818b-46f8-bf00-870b96a8a79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b64108d-aafc-4389-bf89-d09fead45b9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0E069DBE-730F-4101-816F-5E2890C1BA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quickSlide:basic:slides">
  <qs:slideGuid>87bb3728-78d5-4329-8aa2-dadae81c6040</qs:slideGuid>
  <qs:slideTitle>(kein Titel)</qs:slideTitle>
  <qs:presentationName>SAG Slides\SAG\87bb3728-78d5-4329-8aa2-dadae81c6040.pptx</qs:presentationName>
  <qs:subCategory>b705cd95-7a4f-41aa-9985-0635ca09cd60</qs:subCategory>
  <qs:thumbNail>SAG Slides\SAG\87bb3728-78d5-4329-8aa2-dadae81c6040\Folie1.png</qs:thumbNail>
  <qs:author>Wallrodt, Claas</qs:author>
  <qs:publishingDate>12.03.2018 13:48:16</qs:publishingDate>
  <qs:isUpdatable>1</qs:isUpdatable>
  <qs:keywords1/>
</qs:slideUpdateInfos>
</file>

<file path=customXml/item10.xml><?xml version="1.0" encoding="utf-8"?>
<qs:UpdateInfoSlideData xmlns:qs="urn:sag:quickSlide:extdata:slide:updateinfo">
  <qs:ThisSlideInfo>
    <qs:SlideGuid>B574580E-4732-4933-BE63-598743B0D9F9</qs:SlideGuid>
    <qs:PublishingDate>2018-03-12T13:51:56</qs:PublishingDate>
  </qs:ThisSlideInfo>
  <qs:OrigSlideInfo>
    <qs:SlideGuid>B574580E-4732-4933-BE63-598743B0D9F9</qs:SlideGuid>
    <qs:PublishingDate>2018-03-12T13:51:56</qs:PublishingDate>
  </qs:OrigSlideInfo>
</qs:UpdateInfoSlideData>
</file>

<file path=customXml/item11.xml><?xml version="1.0" encoding="utf-8"?>
<qs:UpdateInfoSlideData xmlns:qs="urn:sag:quickSlide:extdata:slide:updateinfo">
  <qs:ThisSlideInfo>
    <qs:SlideGuid>4A93F534-991B-4EAC-8DAA-8F4E1DDB1893</qs:SlideGuid>
    <qs:PublishingDate>2018-03-12T13:51:56</qs:PublishingDate>
  </qs:ThisSlideInfo>
  <qs:OrigSlideInfo>
    <qs:SlideGuid>4A93F534-991B-4EAC-8DAA-8F4E1DDB1893</qs:SlideGuid>
    <qs:PublishingDate>2018-03-12T13:51:56</qs:PublishingDate>
  </qs:OrigSlideInfo>
</qs:UpdateInfoSlideData>
</file>

<file path=customXml/item12.xml><?xml version="1.0" encoding="utf-8"?>
<qs:outline xmlns:qs="urn:strategyCompass:quickSlide:basic:outlineOverview:2014">
  <qs:id>330</qs:id>
</qs:outline>
</file>

<file path=customXml/item13.xml><?xml version="1.0" encoding="utf-8"?>
<qs:outline xmlns:qs="urn:strategyCompass:quickSlide:basic:outline:2014">
  <qs:settings>
    <qs:designID>SoftwareAG1</qs:designID>
    <qs:numberingChecked>True</qs:numberingChecked>
    <qs:subNumberingChecked>True</qs:subNumberingChecked>
    <qs:pagesNumberChecked>True</qs:pagesNumberChecked>
    <qs:topicsChecked>True</qs: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Outline</qs:title>
  <qs:overviewpage>330</qs:overviewpage>
  <qs:chapter>
    <qs:id>331</qs:id>
    <qs:title>Apama Introduction</qs:title>
    <qs:navText/>
    <qs:number>1.</qs:number>
    <qs:position>1</qs:position>
    <qs:level>0</qs:level>
    <qs:pageNr>3</qs:pageNr>
  </qs:chapter>
  <qs:chapter>
    <qs:id>332</qs:id>
    <qs:title>Worked Examples</qs:title>
    <qs:navText/>
    <qs:number>2.</qs:number>
    <qs:position>2</qs:position>
    <qs:level>0</qs:level>
    <qs:pageNr>4</qs:pageNr>
  </qs:chapter>
  <qs:chapter>
    <qs:id>333</qs:id>
    <qs:title>Apama in the Cloud</qs:title>
    <qs:navText/>
    <qs:number>3.</qs:number>
    <qs:position>3</qs:position>
    <qs:level>0</qs:level>
    <qs:pageNr>5</qs:pageNr>
  </qs:chapter>
  <qs:chapter>
    <qs:id>334</qs:id>
    <qs:title>Apama Integration</qs:title>
    <qs:navText/>
    <qs:number>4.</qs:number>
    <qs:position>4</qs:position>
    <qs:level>0</qs:level>
    <qs:pageNr>6</qs:pageNr>
  </qs:chapter>
</qs:outline>
</file>

<file path=customXml/item2.xml><?xml version="1.0" encoding="utf-8"?>
<qs:slideUpdateInfos xmlns:qs="urn:sag:quickSlide:basic:slides">
  <qs:slideGuid>9338d771-811a-4c19-8e7b-8c56f106c892</qs:slideGuid>
  <qs:slideTitle>(kein Titel)</qs:slideTitle>
  <qs:presentationName>SAG Slides\SAG\9338d771-811a-4c19-8e7b-8c56f106c892.pptx</qs:presentationName>
  <qs:subCategory>b705cd95-7a4f-41aa-9985-0635ca09cd60</qs:subCategory>
  <qs:thumbNail>SAG Slides\SAG\9338d771-811a-4c19-8e7b-8c56f106c892\Folie1.png</qs:thumbNail>
  <qs:author>Wallrodt, Claas</qs:author>
  <qs:publishingDate>12.03.2018 13:47:17</qs:publishingDate>
  <qs:isUpdatable>1</qs:isUpdatable>
  <qs:keywords1/>
</qs:slideUpdateInfo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slideUpdateInfos xmlns:qs="urn:sag:quickSlide:basic:slides">
  <qs:slideGuid>d06b0697-35fe-45ac-9389-16327a9ebad6</qs:slideGuid>
  <qs:slideTitle>(kein Titel)</qs:slideTitle>
  <qs:presentationName>SAG Slides\SAG\d06b0697-35fe-45ac-9389-16327a9ebad6.pptx</qs:presentationName>
  <qs:subCategory>b705cd95-7a4f-41aa-9985-0635ca09cd60</qs:subCategory>
  <qs:thumbNail>SAG Slides\SAG\d06b0697-35fe-45ac-9389-16327a9ebad6\Folie1.png</qs:thumbNail>
  <qs:author>Wallrodt, Claas</qs:author>
  <qs:publishingDate>12.03.2018 13:47:08</qs:publishingDate>
  <qs:isUpdatable>1</qs:isUpdatable>
  <qs:keywords1/>
</qs:slideUpdateInfo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qs:slideUpdateInfos xmlns:qs="urn:sag:quickSlide:basic:slides">
  <qs:slideGuid>229619db-00ff-4ec2-bb99-b7c227bd01fb</qs:slideGuid>
  <qs:slideTitle>(kein Titel)</qs:slideTitle>
  <qs:presentationName>SAG Slides\SAG\229619db-00ff-4ec2-bb99-b7c227bd01fb.pptx</qs:presentationName>
  <qs:subCategory>b705cd95-7a4f-41aa-9985-0635ca09cd60</qs:subCategory>
  <qs:thumbNail>SAG Slides\SAG\229619db-00ff-4ec2-bb99-b7c227bd01fb\Folie1.png</qs:thumbNail>
  <qs:author>Wallrodt, Claas</qs:author>
  <qs:publishingDate>12.03.2018 13:44:22</qs:publishingDate>
  <qs:isUpdatable>1</qs:isUpdatable>
  <qs:keywords1/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quickSlide:basic:slides">
  <qs:slideGuid>aa08a9bd-319f-411a-9b40-d90155bc364b</qs:slideGuid>
  <qs:slideTitle>(kein Titel)</qs:slideTitle>
  <qs:presentationName>SAG Slides\SAG\aa08a9bd-319f-411a-9b40-d90155bc364b.pptx</qs:presentationName>
  <qs:subCategory>b705cd95-7a4f-41aa-9985-0635ca09cd60</qs:subCategory>
  <qs:thumbNail>SAG Slides\SAG\aa08a9bd-319f-411a-9b40-d90155bc364b\Folie1.png</qs:thumbNail>
  <qs:author>Wallrodt, Claas</qs:author>
  <qs:publishingDate>12.03.2018 13:51:05</qs:publishingDate>
  <qs:isUpdatable>1</qs:isUpdatable>
  <qs:keywords1/>
</qs:slideUpdateInfos>
</file>

<file path=customXml/item9.xml><?xml version="1.0" encoding="utf-8"?>
<qs:UpdateInfoSlideData xmlns:qs="urn:sag:quickSlide:extdata:slide:updateinfo">
  <qs:ThisSlideInfo>
    <qs:SlideGuid>7C75A685-FAFF-4A38-8EE8-51A8CB6B5EF6</qs:SlideGuid>
    <qs:PublishingDate>2018-03-12T13:47:17</qs:PublishingDate>
  </qs:ThisSlideInfo>
  <qs:OrigSlideInfo>
    <qs:SlideGuid>7C75A685-FAFF-4A38-8EE8-51A8CB6B5EF6</qs:SlideGuid>
    <qs:PublishingDate>2018-03-12T13:47:17</qs:PublishingDate>
  </qs:OrigSlideInfo>
</qs:UpdateInfoSlideData>
</file>

<file path=customXml/itemProps1.xml><?xml version="1.0" encoding="utf-8"?>
<ds:datastoreItem xmlns:ds="http://schemas.openxmlformats.org/officeDocument/2006/customXml" ds:itemID="{C4FB9AF4-3429-4306-A9A8-49D7244665CC}">
  <ds:schemaRefs>
    <ds:schemaRef ds:uri="urn:sag:quickSlide:basic:slides"/>
  </ds:schemaRefs>
</ds:datastoreItem>
</file>

<file path=customXml/itemProps10.xml><?xml version="1.0" encoding="utf-8"?>
<ds:datastoreItem xmlns:ds="http://schemas.openxmlformats.org/officeDocument/2006/customXml" ds:itemID="{5BDCE041-DAE5-472E-A9C2-F94664CDE49D}">
  <ds:schemaRefs>
    <ds:schemaRef ds:uri="urn:sag:quickSlide:extdata:slide:updateinfo"/>
  </ds:schemaRefs>
</ds:datastoreItem>
</file>

<file path=customXml/itemProps11.xml><?xml version="1.0" encoding="utf-8"?>
<ds:datastoreItem xmlns:ds="http://schemas.openxmlformats.org/officeDocument/2006/customXml" ds:itemID="{EF0A582D-D102-4461-B79F-33631AC9A221}">
  <ds:schemaRefs>
    <ds:schemaRef ds:uri="urn:sag:quickSlide:extdata:slide:updateinfo"/>
  </ds:schemaRefs>
</ds:datastoreItem>
</file>

<file path=customXml/itemProps12.xml><?xml version="1.0" encoding="utf-8"?>
<ds:datastoreItem xmlns:ds="http://schemas.openxmlformats.org/officeDocument/2006/customXml" ds:itemID="{0E069DBE-730F-4101-816F-5E2890C1BA87}">
  <ds:schemaRefs>
    <ds:schemaRef ds:uri="urn:strategyCompass:quickSlide:basic:outlineOverview:2014"/>
  </ds:schemaRefs>
</ds:datastoreItem>
</file>

<file path=customXml/itemProps13.xml><?xml version="1.0" encoding="utf-8"?>
<ds:datastoreItem xmlns:ds="http://schemas.openxmlformats.org/officeDocument/2006/customXml" ds:itemID="{D3F40E58-1D93-476F-A15C-0EBE6CD33760}">
  <ds:schemaRefs>
    <ds:schemaRef ds:uri="urn:strategyCompass:quickSlide:basic:outline:2014"/>
  </ds:schemaRefs>
</ds:datastoreItem>
</file>

<file path=customXml/itemProps2.xml><?xml version="1.0" encoding="utf-8"?>
<ds:datastoreItem xmlns:ds="http://schemas.openxmlformats.org/officeDocument/2006/customXml" ds:itemID="{B0BAE3D4-6486-4AA9-B859-4C3F16774C30}">
  <ds:schemaRefs>
    <ds:schemaRef ds:uri="urn:sag:quickSlide:basic:slides"/>
  </ds:schemaRefs>
</ds:datastoreItem>
</file>

<file path=customXml/itemProps3.xml><?xml version="1.0" encoding="utf-8"?>
<ds:datastoreItem xmlns:ds="http://schemas.openxmlformats.org/officeDocument/2006/customXml" ds:itemID="{B1587DF3-0254-448A-86DA-F7C7288B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3CF3098-E514-492C-804F-46DACA2D482B}">
  <ds:schemaRefs>
    <ds:schemaRef ds:uri="urn:sag:quickSlide:basic:slides"/>
  </ds:schemaRefs>
</ds:datastoreItem>
</file>

<file path=customXml/itemProps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9891259-0348-43AA-AA10-62ED9EA00A8D}">
  <ds:schemaRefs>
    <ds:schemaRef ds:uri="urn:sag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4C19243D-5DC2-4B24-8C6F-5F437B175E34}">
  <ds:schemaRefs>
    <ds:schemaRef ds:uri="urn:sag:quickSlide:basic:slides"/>
  </ds:schemaRefs>
</ds:datastoreItem>
</file>

<file path=customXml/itemProps9.xml><?xml version="1.0" encoding="utf-8"?>
<ds:datastoreItem xmlns:ds="http://schemas.openxmlformats.org/officeDocument/2006/customXml" ds:itemID="{EBF31969-A77A-4E28-B82F-CEE934FD3E86}">
  <ds:schemaRefs>
    <ds:schemaRef ds:uri="urn:sag:quickSlide:extdata:slide:update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36326</TotalTime>
  <Words>2346</Words>
  <Application>Microsoft Office PowerPoint</Application>
  <PresentationFormat>On-screen Show (16:9)</PresentationFormat>
  <Paragraphs>466</Paragraphs>
  <Slides>36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Software AG</vt:lpstr>
      <vt:lpstr>Apama Training</vt:lpstr>
      <vt:lpstr>Outline</vt:lpstr>
      <vt:lpstr>Training Prerequisites</vt:lpstr>
      <vt:lpstr>Apama Introduction</vt:lpstr>
      <vt:lpstr>What is Apama</vt:lpstr>
      <vt:lpstr>What is Apama for</vt:lpstr>
      <vt:lpstr>What is Apama Not for</vt:lpstr>
      <vt:lpstr>KEY APAMA CONCEPTS</vt:lpstr>
      <vt:lpstr>What is the correlator?</vt:lpstr>
      <vt:lpstr>What is EPL?</vt:lpstr>
      <vt:lpstr>Apama Devops Tooling</vt:lpstr>
      <vt:lpstr>Worked Exercises</vt:lpstr>
      <vt:lpstr>Exercise Architecture</vt:lpstr>
      <vt:lpstr>Importing and Connecting to DES</vt:lpstr>
      <vt:lpstr>An Apama EVENT</vt:lpstr>
      <vt:lpstr>Basic Apama Application</vt:lpstr>
      <vt:lpstr>Exercises #1</vt:lpstr>
      <vt:lpstr>Exercises #2</vt:lpstr>
      <vt:lpstr>Exercises #3</vt:lpstr>
      <vt:lpstr>Exercises #4</vt:lpstr>
      <vt:lpstr>Apama in the Cloud</vt:lpstr>
      <vt:lpstr>Running an apama application in the cloud</vt:lpstr>
      <vt:lpstr>Apama Integration</vt:lpstr>
      <vt:lpstr>Integration points</vt:lpstr>
      <vt:lpstr>Management and Monitoring</vt:lpstr>
      <vt:lpstr>External products</vt:lpstr>
      <vt:lpstr>SAG Products via DES</vt:lpstr>
      <vt:lpstr>Universal Messaging</vt:lpstr>
      <vt:lpstr>Terracotta</vt:lpstr>
      <vt:lpstr>Zementis</vt:lpstr>
      <vt:lpstr>Mashzone</vt:lpstr>
      <vt:lpstr>Cumulocity</vt:lpstr>
      <vt:lpstr>Analytics Builder</vt:lpstr>
      <vt:lpstr>Some notes on sizing</vt:lpstr>
      <vt:lpstr>Questions and Further Reading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Vietor, Marc</dc:creator>
  <cp:lastModifiedBy>Johnson, Dr.Matthew</cp:lastModifiedBy>
  <cp:revision>146</cp:revision>
  <dcterms:created xsi:type="dcterms:W3CDTF">2018-08-13T12:03:59Z</dcterms:created>
  <dcterms:modified xsi:type="dcterms:W3CDTF">2019-02-26T16:38:04Z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