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7" r:id="rId1"/>
    <p:sldMasterId id="2147483669" r:id="rId2"/>
    <p:sldMasterId id="2147483690" r:id="rId3"/>
  </p:sldMasterIdLst>
  <p:notesMasterIdLst>
    <p:notesMasterId r:id="rId15"/>
  </p:notesMasterIdLst>
  <p:sldIdLst>
    <p:sldId id="256" r:id="rId4"/>
    <p:sldId id="718" r:id="rId5"/>
    <p:sldId id="257" r:id="rId6"/>
    <p:sldId id="2147480338" r:id="rId7"/>
    <p:sldId id="2147480340" r:id="rId8"/>
    <p:sldId id="719" r:id="rId9"/>
    <p:sldId id="2147480339" r:id="rId10"/>
    <p:sldId id="717" r:id="rId11"/>
    <p:sldId id="270" r:id="rId12"/>
    <p:sldId id="282" r:id="rId13"/>
    <p:sldId id="28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C32C47-1599-41D7-869D-96482C30CB24}">
  <a:tblStyle styleId="{17C32C47-1599-41D7-869D-96482C30CB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>
      <p:cViewPr varScale="1">
        <p:scale>
          <a:sx n="161" d="100"/>
          <a:sy n="161" d="100"/>
        </p:scale>
        <p:origin x="144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c63e9cce2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c63e9cce2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73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c63e9cce2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c63e9cce2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f6e1f1f0f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cf6e1f1f0f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2cf6e1f1f0f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50cc9842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50cc9842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14FA605F-2433-E662-A5BF-F48C7A897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f6e1f1f0f_0_77:notes">
            <a:extLst>
              <a:ext uri="{FF2B5EF4-FFF2-40B4-BE49-F238E27FC236}">
                <a16:creationId xmlns:a16="http://schemas.microsoft.com/office/drawing/2014/main" id="{9455A14F-C1C5-8AD3-6259-C53C6EEB9A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cf6e1f1f0f_0_77:notes">
            <a:extLst>
              <a:ext uri="{FF2B5EF4-FFF2-40B4-BE49-F238E27FC236}">
                <a16:creationId xmlns:a16="http://schemas.microsoft.com/office/drawing/2014/main" id="{E0842169-8819-C1A8-E6EE-C06BD1B65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2cf6e1f1f0f_0_77:notes">
            <a:extLst>
              <a:ext uri="{FF2B5EF4-FFF2-40B4-BE49-F238E27FC236}">
                <a16:creationId xmlns:a16="http://schemas.microsoft.com/office/drawing/2014/main" id="{8696E2C3-B46C-9174-472E-686C9A7BDB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485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6601D5A3-CBC8-D1EB-385B-24449FCE2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f6e1f1f0f_0_77:notes">
            <a:extLst>
              <a:ext uri="{FF2B5EF4-FFF2-40B4-BE49-F238E27FC236}">
                <a16:creationId xmlns:a16="http://schemas.microsoft.com/office/drawing/2014/main" id="{81482084-3FBA-D789-A83A-E7192EF20D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cf6e1f1f0f_0_77:notes">
            <a:extLst>
              <a:ext uri="{FF2B5EF4-FFF2-40B4-BE49-F238E27FC236}">
                <a16:creationId xmlns:a16="http://schemas.microsoft.com/office/drawing/2014/main" id="{75657E05-E218-84D4-3CE2-CC4247677D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g2cf6e1f1f0f_0_77:notes">
            <a:extLst>
              <a:ext uri="{FF2B5EF4-FFF2-40B4-BE49-F238E27FC236}">
                <a16:creationId xmlns:a16="http://schemas.microsoft.com/office/drawing/2014/main" id="{EB6352BB-56D7-22CA-0009-EB72F0D2A4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958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89a2eca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89a2eca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B09C023D-50AE-FD26-1695-39376DB00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c45920f7d_0_200:notes">
            <a:extLst>
              <a:ext uri="{FF2B5EF4-FFF2-40B4-BE49-F238E27FC236}">
                <a16:creationId xmlns:a16="http://schemas.microsoft.com/office/drawing/2014/main" id="{1539150F-BC2B-1812-C4FD-A0837CF54E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c45920f7d_0_200:notes">
            <a:extLst>
              <a:ext uri="{FF2B5EF4-FFF2-40B4-BE49-F238E27FC236}">
                <a16:creationId xmlns:a16="http://schemas.microsoft.com/office/drawing/2014/main" id="{1AF1D00F-E36D-2BA7-8E45-EE3668866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383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ad12b30cb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g2ead12b30cb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c45920f7d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ac45920f7d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2856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4465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1294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402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549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3643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16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0060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6528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2" name="Google Shape;12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87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38638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8727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311701" y="2150851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84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11701" y="445025"/>
            <a:ext cx="8520525" cy="5726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609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11700" y="555601"/>
            <a:ext cx="2808000" cy="75577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11700" y="1389601"/>
            <a:ext cx="2808000" cy="317947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342892" lvl="0" indent="-247644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1pPr>
            <a:lvl2pPr marL="685783" lvl="1" indent="-24764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2pPr>
            <a:lvl3pPr marL="1028675" lvl="2" indent="-247644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3pPr>
            <a:lvl4pPr marL="1371566" lvl="3" indent="-247644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4pPr>
            <a:lvl5pPr marL="1714457" lvl="4" indent="-24764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5pPr>
            <a:lvl6pPr marL="2057348" lvl="5" indent="-247644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6pPr>
            <a:lvl7pPr marL="2400240" lvl="6" indent="-247644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00"/>
            </a:lvl7pPr>
            <a:lvl8pPr marL="2743132" lvl="7" indent="-24764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200"/>
            </a:lvl8pPr>
            <a:lvl9pPr marL="3086023" lvl="8" indent="-247644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07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90250" y="450151"/>
            <a:ext cx="6367725" cy="4090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344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265501" y="1233175"/>
            <a:ext cx="4045275" cy="1482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42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265501" y="2803075"/>
            <a:ext cx="4045275" cy="12350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4939501" y="724075"/>
            <a:ext cx="3836925" cy="369517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342892" lvl="0" indent="-28574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685783" lvl="1" indent="-261932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028675" lvl="2" indent="-261932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371566" lvl="3" indent="-261932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1714457" lvl="4" indent="-261932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057348" lvl="5" indent="-261932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2400240" lvl="6" indent="-261932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2743132" lvl="7" indent="-261932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3086023" lvl="8" indent="-261932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7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1" y="4230575"/>
            <a:ext cx="5998725" cy="6050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342892" lvl="0" indent="-17144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82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 hasCustomPrompt="1"/>
          </p:nvPr>
        </p:nvSpPr>
        <p:spPr>
          <a:xfrm>
            <a:off x="311701" y="1106126"/>
            <a:ext cx="8520525" cy="196357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311701" y="3152225"/>
            <a:ext cx="8520525" cy="13007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342892" lvl="0" indent="-285743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685783" lvl="1" indent="-261932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028675" lvl="2" indent="-261932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371566" lvl="3" indent="-261932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1714457" lvl="4" indent="-261932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057348" lvl="5" indent="-261932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2400240" lvl="6" indent="-261932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2743132" lvl="7" indent="-261932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3086023" lvl="8" indent="-261932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702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56785" y="4749851"/>
            <a:ext cx="548775" cy="3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9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38178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311701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8520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975">
                <a:solidFill>
                  <a:schemeClr val="dk2"/>
                </a:solidFill>
              </a:defRPr>
            </a:lvl1pPr>
            <a:lvl2pPr lvl="1" algn="r" rtl="0">
              <a:buNone/>
              <a:defRPr sz="975">
                <a:solidFill>
                  <a:schemeClr val="dk2"/>
                </a:solidFill>
              </a:defRPr>
            </a:lvl2pPr>
            <a:lvl3pPr lvl="2" algn="r" rtl="0">
              <a:buNone/>
              <a:defRPr sz="975">
                <a:solidFill>
                  <a:schemeClr val="dk2"/>
                </a:solidFill>
              </a:defRPr>
            </a:lvl3pPr>
            <a:lvl4pPr lvl="3" algn="r" rtl="0">
              <a:buNone/>
              <a:defRPr sz="975">
                <a:solidFill>
                  <a:schemeClr val="dk2"/>
                </a:solidFill>
              </a:defRPr>
            </a:lvl4pPr>
            <a:lvl5pPr lvl="4" algn="r" rtl="0">
              <a:buNone/>
              <a:defRPr sz="975">
                <a:solidFill>
                  <a:schemeClr val="dk2"/>
                </a:solidFill>
              </a:defRPr>
            </a:lvl5pPr>
            <a:lvl6pPr lvl="5" algn="r" rtl="0">
              <a:buNone/>
              <a:defRPr sz="975">
                <a:solidFill>
                  <a:schemeClr val="dk2"/>
                </a:solidFill>
              </a:defRPr>
            </a:lvl6pPr>
            <a:lvl7pPr lvl="6" algn="r" rtl="0">
              <a:buNone/>
              <a:defRPr sz="975">
                <a:solidFill>
                  <a:schemeClr val="dk2"/>
                </a:solidFill>
              </a:defRPr>
            </a:lvl7pPr>
            <a:lvl8pPr lvl="7" algn="r" rtl="0">
              <a:buNone/>
              <a:defRPr sz="975">
                <a:solidFill>
                  <a:schemeClr val="dk2"/>
                </a:solidFill>
              </a:defRPr>
            </a:lvl8pPr>
            <a:lvl9pPr lvl="8" algn="r" rtl="0">
              <a:buNone/>
              <a:defRPr sz="975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393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2" descr="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105291" y="6631"/>
            <a:ext cx="5272209" cy="1633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2" descr="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4101776" y="-7350"/>
            <a:ext cx="5272211" cy="116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22" descr="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96825" y="3674725"/>
            <a:ext cx="5673792" cy="175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2" descr="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93044" y="4191684"/>
            <a:ext cx="5673794" cy="125634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2"/>
          <p:cNvSpPr txBox="1"/>
          <p:nvPr/>
        </p:nvSpPr>
        <p:spPr>
          <a:xfrm>
            <a:off x="877675" y="1916125"/>
            <a:ext cx="4679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Candidate Exercise</a:t>
            </a:r>
            <a:endParaRPr sz="36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1" name="Google Shape;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812" y="576354"/>
            <a:ext cx="2367125" cy="23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/>
          <p:nvPr/>
        </p:nvSpPr>
        <p:spPr>
          <a:xfrm>
            <a:off x="877675" y="3428829"/>
            <a:ext cx="4934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Date</a:t>
            </a:r>
            <a:endParaRPr sz="1800" dirty="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3" name="Google Shape;93;p22"/>
          <p:cNvPicPr preferRelativeResize="0"/>
          <p:nvPr/>
        </p:nvPicPr>
        <p:blipFill>
          <a:blip r:embed="rId5">
            <a:alphaModFix/>
          </a:blip>
          <a:srcRect l="5869" t="26426" r="4304" b="24024"/>
          <a:stretch/>
        </p:blipFill>
        <p:spPr>
          <a:xfrm>
            <a:off x="877675" y="823528"/>
            <a:ext cx="3024554" cy="86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gital tablet with a variety of tools&#10;&#10;Description automatically generated">
            <a:extLst>
              <a:ext uri="{FF2B5EF4-FFF2-40B4-BE49-F238E27FC236}">
                <a16:creationId xmlns:a16="http://schemas.microsoft.com/office/drawing/2014/main" id="{EC370F35-1051-C588-CA79-1709E4959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5693" y="2654758"/>
            <a:ext cx="1821182" cy="1821182"/>
          </a:xfrm>
          <a:prstGeom prst="rect">
            <a:avLst/>
          </a:prstGeom>
        </p:spPr>
      </p:pic>
      <p:pic>
        <p:nvPicPr>
          <p:cNvPr id="5" name="Picture 4" descr="A computer screen with a blue circle and a plus and a blue circle&#10;&#10;Description automatically generated">
            <a:extLst>
              <a:ext uri="{FF2B5EF4-FFF2-40B4-BE49-F238E27FC236}">
                <a16:creationId xmlns:a16="http://schemas.microsoft.com/office/drawing/2014/main" id="{7230CF0F-1C39-B864-5572-40075BB5B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276" y="1088586"/>
            <a:ext cx="2118013" cy="21180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/>
          <p:nvPr/>
        </p:nvSpPr>
        <p:spPr>
          <a:xfrm>
            <a:off x="0" y="2513674"/>
            <a:ext cx="9144000" cy="2630126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41" name="Google Shape;241;p28" descr="27"/>
          <p:cNvPicPr preferRelativeResize="0"/>
          <p:nvPr/>
        </p:nvPicPr>
        <p:blipFill rotWithShape="1">
          <a:blip r:embed="rId3">
            <a:alphaModFix/>
          </a:blip>
          <a:srcRect b="10778"/>
          <a:stretch/>
        </p:blipFill>
        <p:spPr>
          <a:xfrm>
            <a:off x="-704850" y="3165350"/>
            <a:ext cx="6263276" cy="22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 descr="27"/>
          <p:cNvPicPr preferRelativeResize="0"/>
          <p:nvPr/>
        </p:nvPicPr>
        <p:blipFill rotWithShape="1">
          <a:blip r:embed="rId3">
            <a:alphaModFix/>
          </a:blip>
          <a:srcRect b="16666"/>
          <a:stretch/>
        </p:blipFill>
        <p:spPr>
          <a:xfrm>
            <a:off x="-700675" y="3816390"/>
            <a:ext cx="6263276" cy="147280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 txBox="1"/>
          <p:nvPr/>
        </p:nvSpPr>
        <p:spPr>
          <a:xfrm>
            <a:off x="206829" y="2695967"/>
            <a:ext cx="2792988" cy="174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RESPECT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</a:t>
            </a:r>
          </a:p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cs typeface="Arial"/>
                <a:sym typeface="Avenir"/>
              </a:rPr>
              <a:t>Foster a respectful workplace that fuels open communication, creativity, and innovation by valuing and empowering our customers, partners, and employees.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cs typeface="Arial"/>
              <a:sym typeface="Avenir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2836210" y="2695967"/>
            <a:ext cx="3089488" cy="152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CURIOSITY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</a:t>
            </a:r>
          </a:p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cs typeface="Arial"/>
                <a:sym typeface="Avenir"/>
              </a:rPr>
              <a:t>Promote a culture of curiosity in all aspects of our work, encouraging an inquisitive approach towards our customers and solutions.</a:t>
            </a:r>
          </a:p>
        </p:txBody>
      </p:sp>
      <p:sp>
        <p:nvSpPr>
          <p:cNvPr id="248" name="Google Shape;248;p28"/>
          <p:cNvSpPr txBox="1"/>
          <p:nvPr/>
        </p:nvSpPr>
        <p:spPr>
          <a:xfrm>
            <a:off x="5767279" y="2713195"/>
            <a:ext cx="2815117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ADAPTABILITY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</a:t>
            </a:r>
          </a:p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cs typeface="Arial"/>
              <a:sym typeface="Avenir"/>
            </a:endParaRPr>
          </a:p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cs typeface="Arial"/>
                <a:sym typeface="Avenir"/>
              </a:rPr>
              <a:t>Be ready and accepting of change to maintain a competitive edge and stay ahead of competition.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cs typeface="Arial"/>
              <a:sym typeface="Avenir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4">
            <a:alphaModFix/>
          </a:blip>
          <a:srcRect r="75826"/>
          <a:stretch/>
        </p:blipFill>
        <p:spPr>
          <a:xfrm>
            <a:off x="8635550" y="195248"/>
            <a:ext cx="316298" cy="29769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/>
          <p:nvPr/>
        </p:nvSpPr>
        <p:spPr>
          <a:xfrm>
            <a:off x="292975" y="293600"/>
            <a:ext cx="390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Cumulus Values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28"/>
          <p:cNvSpPr txBox="1">
            <a:spLocks noGrp="1"/>
          </p:cNvSpPr>
          <p:nvPr>
            <p:ph type="sldNum" idx="12"/>
          </p:nvPr>
        </p:nvSpPr>
        <p:spPr>
          <a:xfrm>
            <a:off x="7362583" y="4739425"/>
            <a:ext cx="1734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Confidential | </a:t>
            </a:r>
            <a:fld id="{00000000-1234-1234-1234-123412341234}" type="slidenum"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E196F1-45A8-AEF3-5367-AEBBED56ED94}"/>
              </a:ext>
            </a:extLst>
          </p:cNvPr>
          <p:cNvSpPr/>
          <p:nvPr/>
        </p:nvSpPr>
        <p:spPr>
          <a:xfrm>
            <a:off x="984629" y="1130277"/>
            <a:ext cx="1237388" cy="1193220"/>
          </a:xfrm>
          <a:prstGeom prst="ellipse">
            <a:avLst/>
          </a:prstGeom>
          <a:solidFill>
            <a:srgbClr val="05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AC82B30-D2ED-F0C9-3467-DC029A621E04}"/>
              </a:ext>
            </a:extLst>
          </p:cNvPr>
          <p:cNvSpPr/>
          <p:nvPr/>
        </p:nvSpPr>
        <p:spPr>
          <a:xfrm>
            <a:off x="3711768" y="1119658"/>
            <a:ext cx="1237388" cy="1193220"/>
          </a:xfrm>
          <a:prstGeom prst="ellipse">
            <a:avLst/>
          </a:prstGeom>
          <a:solidFill>
            <a:srgbClr val="05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8314CE-6405-836D-E4C1-E0C2629EC173}"/>
              </a:ext>
            </a:extLst>
          </p:cNvPr>
          <p:cNvSpPr/>
          <p:nvPr/>
        </p:nvSpPr>
        <p:spPr>
          <a:xfrm>
            <a:off x="6613901" y="1130277"/>
            <a:ext cx="1237388" cy="1193220"/>
          </a:xfrm>
          <a:prstGeom prst="ellipse">
            <a:avLst/>
          </a:prstGeom>
          <a:solidFill>
            <a:srgbClr val="05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7" name="Graphic 6" descr="Handshake with solid fill">
            <a:extLst>
              <a:ext uri="{FF2B5EF4-FFF2-40B4-BE49-F238E27FC236}">
                <a16:creationId xmlns:a16="http://schemas.microsoft.com/office/drawing/2014/main" id="{10C4D288-0698-C0F0-49D8-0E4DE6782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2711" y="1463924"/>
            <a:ext cx="635176" cy="635176"/>
          </a:xfrm>
          <a:prstGeom prst="rect">
            <a:avLst/>
          </a:prstGeom>
        </p:spPr>
      </p:pic>
      <p:pic>
        <p:nvPicPr>
          <p:cNvPr id="11" name="Graphic 10" descr="Lights On with solid fill">
            <a:extLst>
              <a:ext uri="{FF2B5EF4-FFF2-40B4-BE49-F238E27FC236}">
                <a16:creationId xmlns:a16="http://schemas.microsoft.com/office/drawing/2014/main" id="{27792D7D-E6AE-0E76-4176-D02B253CE1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9753" y="1436178"/>
            <a:ext cx="581417" cy="581417"/>
          </a:xfrm>
          <a:prstGeom prst="rect">
            <a:avLst/>
          </a:prstGeom>
        </p:spPr>
      </p:pic>
      <p:pic>
        <p:nvPicPr>
          <p:cNvPr id="13" name="Graphic 12" descr="Flowers in pot with solid fill">
            <a:extLst>
              <a:ext uri="{FF2B5EF4-FFF2-40B4-BE49-F238E27FC236}">
                <a16:creationId xmlns:a16="http://schemas.microsoft.com/office/drawing/2014/main" id="{0D09CD87-BF23-DF6E-A643-FB589C7954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41886" y="1463924"/>
            <a:ext cx="581417" cy="58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8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28">
            <a:extLst>
              <a:ext uri="{FF2B5EF4-FFF2-40B4-BE49-F238E27FC236}">
                <a16:creationId xmlns:a16="http://schemas.microsoft.com/office/drawing/2014/main" id="{1E82B235-6CF6-676E-4CE2-EC2DB3973F37}"/>
              </a:ext>
            </a:extLst>
          </p:cNvPr>
          <p:cNvSpPr/>
          <p:nvPr/>
        </p:nvSpPr>
        <p:spPr>
          <a:xfrm>
            <a:off x="0" y="2513674"/>
            <a:ext cx="9144000" cy="2630126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 txBox="1"/>
          <p:nvPr/>
        </p:nvSpPr>
        <p:spPr>
          <a:xfrm>
            <a:off x="3059198" y="2688291"/>
            <a:ext cx="2866500" cy="174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0" marR="63500" lvl="0" indent="0" algn="ctr" defTabSz="91440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"/>
                <a:cs typeface="Arial"/>
                <a:sym typeface="Avenir"/>
              </a:rPr>
              <a:t>DO IT RIGHT, SAFELY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  <a:p>
            <a:pPr marL="63500" marR="63500" lvl="0" indent="0" algn="ctr" defTabSz="914400" rtl="0" eaLnBrk="1" fontAlgn="auto" latinLnBrk="0" hangingPunct="1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cs typeface="Arial"/>
                <a:sym typeface="Avenir"/>
              </a:rPr>
              <a:t>Provide best in class software and services to enable our customers to always get Work 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cs typeface="Arial"/>
                <a:sym typeface="Avenir"/>
              </a:rPr>
              <a:t>o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cs typeface="Arial"/>
                <a:sym typeface="Avenir"/>
              </a:rPr>
              <a:t>ne Right, meet and exceed all safety standards, and support our mission of eliminating global rework. </a:t>
            </a:r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cs typeface="Arial"/>
              <a:sym typeface="Arial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6026035" y="2688291"/>
            <a:ext cx="2611704" cy="152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EVANGELIZE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rial"/>
              </a:rPr>
              <a:t>Always promote our Work 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rial"/>
              </a:rPr>
              <a:t>o</a:t>
            </a: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rial"/>
              </a:rPr>
              <a:t>ne Right brand, solving problems for our customers. </a:t>
            </a:r>
          </a:p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Avenir"/>
              <a:cs typeface="Avenir"/>
              <a:sym typeface="Arial"/>
            </a:endParaRPr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3">
            <a:alphaModFix/>
          </a:blip>
          <a:srcRect r="75826"/>
          <a:stretch/>
        </p:blipFill>
        <p:spPr>
          <a:xfrm>
            <a:off x="8635550" y="195248"/>
            <a:ext cx="316298" cy="29769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8"/>
          <p:cNvSpPr txBox="1"/>
          <p:nvPr/>
        </p:nvSpPr>
        <p:spPr>
          <a:xfrm>
            <a:off x="292975" y="293600"/>
            <a:ext cx="3906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Cumulus Values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1" name="Google Shape;251;p28"/>
          <p:cNvSpPr txBox="1">
            <a:spLocks noGrp="1"/>
          </p:cNvSpPr>
          <p:nvPr>
            <p:ph type="sldNum" idx="12"/>
          </p:nvPr>
        </p:nvSpPr>
        <p:spPr>
          <a:xfrm>
            <a:off x="7362583" y="4739425"/>
            <a:ext cx="1734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Confidential | </a:t>
            </a:r>
            <a:fld id="{00000000-1234-1234-1234-123412341234}" type="slidenum"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Google Shape;246;p28">
            <a:extLst>
              <a:ext uri="{FF2B5EF4-FFF2-40B4-BE49-F238E27FC236}">
                <a16:creationId xmlns:a16="http://schemas.microsoft.com/office/drawing/2014/main" id="{576D3FC9-CE19-94AC-0AA7-11EB9BBE57A3}"/>
              </a:ext>
            </a:extLst>
          </p:cNvPr>
          <p:cNvSpPr txBox="1"/>
          <p:nvPr/>
        </p:nvSpPr>
        <p:spPr>
          <a:xfrm>
            <a:off x="292975" y="2669304"/>
            <a:ext cx="2591400" cy="174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SERVE OUR CUSTOMERS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Be Responsive.  Act with Integrity.  Be Useful. Value a bias toward action.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  <a:p>
            <a:pPr marL="63500" marR="6350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4BFC7-1039-9D2D-4084-42AAAB71E2AB}"/>
              </a:ext>
            </a:extLst>
          </p:cNvPr>
          <p:cNvSpPr/>
          <p:nvPr/>
        </p:nvSpPr>
        <p:spPr>
          <a:xfrm>
            <a:off x="984629" y="1130277"/>
            <a:ext cx="1237388" cy="1193220"/>
          </a:xfrm>
          <a:prstGeom prst="ellipse">
            <a:avLst/>
          </a:prstGeom>
          <a:solidFill>
            <a:srgbClr val="05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828C4-0B84-D1EF-CDBB-10A3EE421307}"/>
              </a:ext>
            </a:extLst>
          </p:cNvPr>
          <p:cNvSpPr/>
          <p:nvPr/>
        </p:nvSpPr>
        <p:spPr>
          <a:xfrm>
            <a:off x="3711768" y="1119658"/>
            <a:ext cx="1237388" cy="1193220"/>
          </a:xfrm>
          <a:prstGeom prst="ellipse">
            <a:avLst/>
          </a:prstGeom>
          <a:solidFill>
            <a:srgbClr val="05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0BF73B-C1C6-40D4-A540-25BE319562F9}"/>
              </a:ext>
            </a:extLst>
          </p:cNvPr>
          <p:cNvSpPr/>
          <p:nvPr/>
        </p:nvSpPr>
        <p:spPr>
          <a:xfrm>
            <a:off x="6613901" y="1130277"/>
            <a:ext cx="1237388" cy="1193220"/>
          </a:xfrm>
          <a:prstGeom prst="ellipse">
            <a:avLst/>
          </a:prstGeom>
          <a:solidFill>
            <a:srgbClr val="05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13" name="Google Shape;241;p28" descr="27">
            <a:extLst>
              <a:ext uri="{FF2B5EF4-FFF2-40B4-BE49-F238E27FC236}">
                <a16:creationId xmlns:a16="http://schemas.microsoft.com/office/drawing/2014/main" id="{0F88A356-6B30-5791-0695-CED4A1BBD8A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10778"/>
          <a:stretch/>
        </p:blipFill>
        <p:spPr>
          <a:xfrm>
            <a:off x="-704850" y="3165350"/>
            <a:ext cx="6263276" cy="22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42;p28" descr="27">
            <a:extLst>
              <a:ext uri="{FF2B5EF4-FFF2-40B4-BE49-F238E27FC236}">
                <a16:creationId xmlns:a16="http://schemas.microsoft.com/office/drawing/2014/main" id="{7C99EF4B-3EC6-6751-244D-E01325D2C8B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16666"/>
          <a:stretch/>
        </p:blipFill>
        <p:spPr>
          <a:xfrm>
            <a:off x="-700675" y="3816390"/>
            <a:ext cx="6263276" cy="1472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raphic 15" descr="Construction worker male with solid fill">
            <a:extLst>
              <a:ext uri="{FF2B5EF4-FFF2-40B4-BE49-F238E27FC236}">
                <a16:creationId xmlns:a16="http://schemas.microsoft.com/office/drawing/2014/main" id="{D92C079B-3B74-B969-0F96-5186ABF9D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346" y="1473214"/>
            <a:ext cx="575953" cy="575953"/>
          </a:xfrm>
          <a:prstGeom prst="rect">
            <a:avLst/>
          </a:prstGeom>
        </p:spPr>
      </p:pic>
      <p:pic>
        <p:nvPicPr>
          <p:cNvPr id="18" name="Graphic 17" descr="Construction Barricade with solid fill">
            <a:extLst>
              <a:ext uri="{FF2B5EF4-FFF2-40B4-BE49-F238E27FC236}">
                <a16:creationId xmlns:a16="http://schemas.microsoft.com/office/drawing/2014/main" id="{20BD0066-84A6-F43C-A47C-63E14C2A6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50861" y="1442679"/>
            <a:ext cx="575953" cy="575953"/>
          </a:xfrm>
          <a:prstGeom prst="rect">
            <a:avLst/>
          </a:prstGeom>
        </p:spPr>
      </p:pic>
      <p:pic>
        <p:nvPicPr>
          <p:cNvPr id="22" name="Graphic 21" descr="Viral with solid fill">
            <a:extLst>
              <a:ext uri="{FF2B5EF4-FFF2-40B4-BE49-F238E27FC236}">
                <a16:creationId xmlns:a16="http://schemas.microsoft.com/office/drawing/2014/main" id="{6F18A887-35B9-47F0-AD43-DAFD5DA474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44618" y="1438910"/>
            <a:ext cx="575953" cy="5759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4750" y="0"/>
            <a:ext cx="3664500" cy="52041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23" descr="27"/>
          <p:cNvPicPr preferRelativeResize="0"/>
          <p:nvPr/>
        </p:nvPicPr>
        <p:blipFill rotWithShape="1">
          <a:blip r:embed="rId3">
            <a:alphaModFix/>
          </a:blip>
          <a:srcRect r="45127"/>
          <a:stretch/>
        </p:blipFill>
        <p:spPr>
          <a:xfrm>
            <a:off x="-7957" y="3416905"/>
            <a:ext cx="3906600" cy="22062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1" name="Google Shape;101;p23" descr="27"/>
          <p:cNvPicPr preferRelativeResize="0"/>
          <p:nvPr/>
        </p:nvPicPr>
        <p:blipFill rotWithShape="1">
          <a:blip r:embed="rId3">
            <a:alphaModFix/>
          </a:blip>
          <a:srcRect r="45127"/>
          <a:stretch/>
        </p:blipFill>
        <p:spPr>
          <a:xfrm>
            <a:off x="-3210" y="4065580"/>
            <a:ext cx="3906600" cy="1576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2" name="Google Shape;102;p23"/>
          <p:cNvPicPr preferRelativeResize="0"/>
          <p:nvPr/>
        </p:nvPicPr>
        <p:blipFill rotWithShape="1">
          <a:blip r:embed="rId4">
            <a:alphaModFix/>
          </a:blip>
          <a:srcRect r="75826"/>
          <a:stretch/>
        </p:blipFill>
        <p:spPr>
          <a:xfrm>
            <a:off x="8635550" y="195248"/>
            <a:ext cx="316298" cy="2976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3"/>
          <p:cNvSpPr txBox="1"/>
          <p:nvPr/>
        </p:nvSpPr>
        <p:spPr>
          <a:xfrm>
            <a:off x="7286383" y="4815625"/>
            <a:ext cx="1734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Confidential | </a:t>
            </a:r>
            <a:fld id="{00000000-1234-1234-1234-123412341234}" type="slidenum">
              <a:rPr lang="en" sz="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2</a:t>
            </a:fld>
            <a:endParaRPr sz="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23"/>
          <p:cNvSpPr txBox="1"/>
          <p:nvPr/>
        </p:nvSpPr>
        <p:spPr>
          <a:xfrm>
            <a:off x="4132783" y="457184"/>
            <a:ext cx="28953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200" b="1">
                <a:solidFill>
                  <a:srgbClr val="00B0F0"/>
                </a:solidFill>
                <a:latin typeface="Avenir"/>
                <a:ea typeface="Avenir"/>
                <a:cs typeface="Avenir"/>
                <a:sym typeface="Avenir"/>
              </a:rPr>
              <a:t>Agenda</a:t>
            </a:r>
            <a:endParaRPr sz="3200" b="1" i="0" u="none" strike="noStrike" cap="none">
              <a:solidFill>
                <a:srgbClr val="00B0F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23"/>
          <p:cNvSpPr txBox="1"/>
          <p:nvPr/>
        </p:nvSpPr>
        <p:spPr>
          <a:xfrm>
            <a:off x="2321033" y="1515737"/>
            <a:ext cx="878400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01</a:t>
            </a:r>
            <a:endParaRPr sz="2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" sz="2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" sz="2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02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" sz="2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" sz="2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" sz="2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03</a:t>
            </a:r>
            <a:endParaRPr sz="2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0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54961-4FD1-21F3-105E-C13214534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550" y="195248"/>
            <a:ext cx="310923" cy="298730"/>
          </a:xfrm>
          <a:prstGeom prst="rect">
            <a:avLst/>
          </a:prstGeom>
        </p:spPr>
      </p:pic>
      <p:sp>
        <p:nvSpPr>
          <p:cNvPr id="4" name="Google Shape;105;p23">
            <a:extLst>
              <a:ext uri="{FF2B5EF4-FFF2-40B4-BE49-F238E27FC236}">
                <a16:creationId xmlns:a16="http://schemas.microsoft.com/office/drawing/2014/main" id="{D620C5E8-D260-62D8-F17C-D34370CB4356}"/>
              </a:ext>
            </a:extLst>
          </p:cNvPr>
          <p:cNvSpPr txBox="1"/>
          <p:nvPr/>
        </p:nvSpPr>
        <p:spPr>
          <a:xfrm>
            <a:off x="3740988" y="1471782"/>
            <a:ext cx="5061105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itchFamily="2" charset="2"/>
              <a:buChar char="q"/>
            </a:pPr>
            <a:r>
              <a:rPr lang="en" sz="20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A little About Me</a:t>
            </a:r>
            <a:endParaRPr lang="en-US" sz="2000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7">
              <a:buSzPts val="3000"/>
            </a:pPr>
            <a:r>
              <a:rPr lang="en-US" sz="12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       Roughly 5 minutes to tell us about yourself and some context</a:t>
            </a:r>
            <a:endParaRPr sz="1200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Google Shape;105;p23">
            <a:extLst>
              <a:ext uri="{FF2B5EF4-FFF2-40B4-BE49-F238E27FC236}">
                <a16:creationId xmlns:a16="http://schemas.microsoft.com/office/drawing/2014/main" id="{905DFFD3-5412-C810-93C6-0E02F073C246}"/>
              </a:ext>
            </a:extLst>
          </p:cNvPr>
          <p:cNvSpPr txBox="1"/>
          <p:nvPr/>
        </p:nvSpPr>
        <p:spPr>
          <a:xfrm>
            <a:off x="3740988" y="2656102"/>
            <a:ext cx="5061105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itchFamily="2" charset="2"/>
              <a:buChar char="q"/>
            </a:pPr>
            <a:r>
              <a:rPr lang="en" sz="20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Portfolio Accomplishment</a:t>
            </a:r>
            <a:endParaRPr lang="en-US" sz="2000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lvl="7">
              <a:buSzPts val="3000"/>
            </a:pPr>
            <a:r>
              <a:rPr lang="en-US" sz="12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       Showcase one or two career highlights. Spend 5 mins on each</a:t>
            </a:r>
            <a:endParaRPr sz="1200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" name="Google Shape;105;p23">
            <a:extLst>
              <a:ext uri="{FF2B5EF4-FFF2-40B4-BE49-F238E27FC236}">
                <a16:creationId xmlns:a16="http://schemas.microsoft.com/office/drawing/2014/main" id="{118C41AA-771F-24FF-1D04-E32E63FB4A0C}"/>
              </a:ext>
            </a:extLst>
          </p:cNvPr>
          <p:cNvSpPr txBox="1"/>
          <p:nvPr/>
        </p:nvSpPr>
        <p:spPr>
          <a:xfrm>
            <a:off x="3740988" y="3909847"/>
            <a:ext cx="5061105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Wingdings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Presentation/Demo</a:t>
            </a:r>
          </a:p>
          <a:p>
            <a:pPr lvl="7">
              <a:buSzPts val="3000"/>
            </a:pPr>
            <a:r>
              <a:rPr lang="en-US" sz="1200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        Spend about 30 minutes walking through the demo with Q/A</a:t>
            </a:r>
            <a:endParaRPr sz="1200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3"/>
          <p:cNvPicPr preferRelativeResize="0"/>
          <p:nvPr/>
        </p:nvPicPr>
        <p:blipFill rotWithShape="1">
          <a:blip r:embed="rId3">
            <a:alphaModFix/>
          </a:blip>
          <a:srcRect r="75826"/>
          <a:stretch/>
        </p:blipFill>
        <p:spPr>
          <a:xfrm>
            <a:off x="8635550" y="195248"/>
            <a:ext cx="316298" cy="2976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7362583" y="4739425"/>
            <a:ext cx="1734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Confidential | </a:t>
            </a:r>
            <a:fld id="{00000000-1234-1234-1234-123412341234}" type="slidenum">
              <a:rPr lang="en" sz="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3</a:t>
            </a:fld>
            <a:endParaRPr sz="800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Google Shape;748;p19">
            <a:extLst>
              <a:ext uri="{FF2B5EF4-FFF2-40B4-BE49-F238E27FC236}">
                <a16:creationId xmlns:a16="http://schemas.microsoft.com/office/drawing/2014/main" id="{77AD5FA2-B342-E030-E482-9C4836737E32}"/>
              </a:ext>
            </a:extLst>
          </p:cNvPr>
          <p:cNvSpPr/>
          <p:nvPr/>
        </p:nvSpPr>
        <p:spPr>
          <a:xfrm>
            <a:off x="286700" y="1214845"/>
            <a:ext cx="4555577" cy="172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Getting to Know You</a:t>
            </a:r>
            <a:endParaRPr sz="2400" b="1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  <a:p>
            <a:pPr algn="ctr">
              <a:buSzPts val="1100"/>
            </a:pPr>
            <a:br>
              <a:rPr lang="en-US" sz="2250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</a:br>
            <a:r>
              <a:rPr lang="en-US" sz="1800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I love coding!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AC4601A-9C1F-F5F6-811B-4DA0CB9F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>
            <a:extLst>
              <a:ext uri="{FF2B5EF4-FFF2-40B4-BE49-F238E27FC236}">
                <a16:creationId xmlns:a16="http://schemas.microsoft.com/office/drawing/2014/main" id="{B523125D-5CC3-BC53-8E91-C5E4299668FC}"/>
              </a:ext>
            </a:extLst>
          </p:cNvPr>
          <p:cNvSpPr/>
          <p:nvPr/>
        </p:nvSpPr>
        <p:spPr>
          <a:xfrm>
            <a:off x="4750" y="0"/>
            <a:ext cx="3664500" cy="52041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23" descr="27">
            <a:extLst>
              <a:ext uri="{FF2B5EF4-FFF2-40B4-BE49-F238E27FC236}">
                <a16:creationId xmlns:a16="http://schemas.microsoft.com/office/drawing/2014/main" id="{B4AE5060-E390-B1B4-906F-787A87575E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5127"/>
          <a:stretch/>
        </p:blipFill>
        <p:spPr>
          <a:xfrm>
            <a:off x="-7957" y="3416905"/>
            <a:ext cx="3906600" cy="22062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1" name="Google Shape;101;p23" descr="27">
            <a:extLst>
              <a:ext uri="{FF2B5EF4-FFF2-40B4-BE49-F238E27FC236}">
                <a16:creationId xmlns:a16="http://schemas.microsoft.com/office/drawing/2014/main" id="{EDE59128-DC0E-DA68-A34B-5BD2171E8F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5127"/>
          <a:stretch/>
        </p:blipFill>
        <p:spPr>
          <a:xfrm>
            <a:off x="-3210" y="4065580"/>
            <a:ext cx="3906600" cy="1576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2" name="Google Shape;102;p23">
            <a:extLst>
              <a:ext uri="{FF2B5EF4-FFF2-40B4-BE49-F238E27FC236}">
                <a16:creationId xmlns:a16="http://schemas.microsoft.com/office/drawing/2014/main" id="{18B84917-7478-1C65-8D7C-1E50BF0B6F5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826"/>
          <a:stretch/>
        </p:blipFill>
        <p:spPr>
          <a:xfrm>
            <a:off x="8635550" y="195248"/>
            <a:ext cx="316298" cy="2976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3">
            <a:extLst>
              <a:ext uri="{FF2B5EF4-FFF2-40B4-BE49-F238E27FC236}">
                <a16:creationId xmlns:a16="http://schemas.microsoft.com/office/drawing/2014/main" id="{178027C9-6828-12BD-A11D-E91D85B72875}"/>
              </a:ext>
            </a:extLst>
          </p:cNvPr>
          <p:cNvSpPr txBox="1"/>
          <p:nvPr/>
        </p:nvSpPr>
        <p:spPr>
          <a:xfrm>
            <a:off x="7286383" y="4815625"/>
            <a:ext cx="1734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Confidential | </a:t>
            </a:r>
            <a:fld id="{00000000-1234-1234-1234-123412341234}" type="slidenum">
              <a:rPr lang="en" sz="80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4</a:t>
            </a:fld>
            <a:endParaRPr sz="80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" name="Google Shape;144;p27">
            <a:extLst>
              <a:ext uri="{FF2B5EF4-FFF2-40B4-BE49-F238E27FC236}">
                <a16:creationId xmlns:a16="http://schemas.microsoft.com/office/drawing/2014/main" id="{BA37DEBE-5908-B6CF-21C7-2D783E0B7CB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5826"/>
          <a:stretch/>
        </p:blipFill>
        <p:spPr>
          <a:xfrm>
            <a:off x="8704985" y="195248"/>
            <a:ext cx="316298" cy="2976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48;p19">
            <a:extLst>
              <a:ext uri="{FF2B5EF4-FFF2-40B4-BE49-F238E27FC236}">
                <a16:creationId xmlns:a16="http://schemas.microsoft.com/office/drawing/2014/main" id="{06D24672-E458-FBF2-D679-60D9754D999F}"/>
              </a:ext>
            </a:extLst>
          </p:cNvPr>
          <p:cNvSpPr/>
          <p:nvPr/>
        </p:nvSpPr>
        <p:spPr>
          <a:xfrm>
            <a:off x="-7957" y="419715"/>
            <a:ext cx="3677207" cy="99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Portfolio – Project Name</a:t>
            </a:r>
            <a:endParaRPr sz="2400" b="1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" name="Google Shape;748;p19">
            <a:extLst>
              <a:ext uri="{FF2B5EF4-FFF2-40B4-BE49-F238E27FC236}">
                <a16:creationId xmlns:a16="http://schemas.microsoft.com/office/drawing/2014/main" id="{205522B7-F0C2-00C5-FB53-A4BAB7F9F8C0}"/>
              </a:ext>
            </a:extLst>
          </p:cNvPr>
          <p:cNvSpPr/>
          <p:nvPr/>
        </p:nvSpPr>
        <p:spPr>
          <a:xfrm>
            <a:off x="4750" y="2571750"/>
            <a:ext cx="3477921" cy="172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Key takeaway</a:t>
            </a:r>
            <a:endParaRPr lang="en-US" sz="1800" dirty="0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Google Shape;748;p19">
            <a:extLst>
              <a:ext uri="{FF2B5EF4-FFF2-40B4-BE49-F238E27FC236}">
                <a16:creationId xmlns:a16="http://schemas.microsoft.com/office/drawing/2014/main" id="{557AC270-28A2-C8A0-DBF3-1126BAD65EF0}"/>
              </a:ext>
            </a:extLst>
          </p:cNvPr>
          <p:cNvSpPr/>
          <p:nvPr/>
        </p:nvSpPr>
        <p:spPr>
          <a:xfrm>
            <a:off x="3738685" y="419715"/>
            <a:ext cx="4555577" cy="172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Problems</a:t>
            </a:r>
          </a:p>
          <a:p>
            <a:pPr algn="ctr">
              <a:buSzPts val="1100"/>
            </a:pPr>
            <a:endParaRPr lang="en-US" sz="2400" b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buSzPts val="1100"/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Bullet 1</a:t>
            </a:r>
          </a:p>
          <a:p>
            <a:pPr marL="285750" indent="-285750">
              <a:buSzPts val="1100"/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Bullet 2</a:t>
            </a:r>
          </a:p>
          <a:p>
            <a:pPr marL="285750" indent="-285750">
              <a:buSzPts val="1100"/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Bullet 3</a:t>
            </a:r>
            <a:endParaRPr sz="1800" b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48;p19">
            <a:extLst>
              <a:ext uri="{FF2B5EF4-FFF2-40B4-BE49-F238E27FC236}">
                <a16:creationId xmlns:a16="http://schemas.microsoft.com/office/drawing/2014/main" id="{A9BBF685-0DD5-EBBB-A3C3-DFDC9B350DED}"/>
              </a:ext>
            </a:extLst>
          </p:cNvPr>
          <p:cNvSpPr/>
          <p:nvPr/>
        </p:nvSpPr>
        <p:spPr>
          <a:xfrm>
            <a:off x="3738685" y="2602050"/>
            <a:ext cx="4555577" cy="172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Results</a:t>
            </a:r>
          </a:p>
          <a:p>
            <a:pPr algn="ctr">
              <a:buSzPts val="1100"/>
            </a:pPr>
            <a:endParaRPr lang="en-US" sz="2400" b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buSzPts val="1100"/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Bullet 1</a:t>
            </a:r>
          </a:p>
          <a:p>
            <a:pPr marL="285750" indent="-285750">
              <a:buSzPts val="1100"/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Bullet 2</a:t>
            </a:r>
          </a:p>
          <a:p>
            <a:pPr marL="285750" indent="-285750">
              <a:buSzPts val="1100"/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Bullet 3</a:t>
            </a:r>
            <a:endParaRPr sz="1800" b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406319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D7F887BE-66E4-F3D7-D4E9-4526D51E9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>
            <a:extLst>
              <a:ext uri="{FF2B5EF4-FFF2-40B4-BE49-F238E27FC236}">
                <a16:creationId xmlns:a16="http://schemas.microsoft.com/office/drawing/2014/main" id="{9F61E06B-1B4F-E342-1CAB-EE421A981CAA}"/>
              </a:ext>
            </a:extLst>
          </p:cNvPr>
          <p:cNvSpPr/>
          <p:nvPr/>
        </p:nvSpPr>
        <p:spPr>
          <a:xfrm>
            <a:off x="4750" y="0"/>
            <a:ext cx="3664500" cy="52041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23" descr="27">
            <a:extLst>
              <a:ext uri="{FF2B5EF4-FFF2-40B4-BE49-F238E27FC236}">
                <a16:creationId xmlns:a16="http://schemas.microsoft.com/office/drawing/2014/main" id="{CA69E5FE-EF6F-8B2E-3CF7-CC835CE3CD3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5127"/>
          <a:stretch/>
        </p:blipFill>
        <p:spPr>
          <a:xfrm>
            <a:off x="-7957" y="3416905"/>
            <a:ext cx="3906600" cy="22062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1" name="Google Shape;101;p23" descr="27">
            <a:extLst>
              <a:ext uri="{FF2B5EF4-FFF2-40B4-BE49-F238E27FC236}">
                <a16:creationId xmlns:a16="http://schemas.microsoft.com/office/drawing/2014/main" id="{1FDD8E2B-AC32-1B7A-AB65-A02E3B52DD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5127"/>
          <a:stretch/>
        </p:blipFill>
        <p:spPr>
          <a:xfrm>
            <a:off x="-3210" y="4065580"/>
            <a:ext cx="3906600" cy="1576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2" name="Google Shape;102;p23">
            <a:extLst>
              <a:ext uri="{FF2B5EF4-FFF2-40B4-BE49-F238E27FC236}">
                <a16:creationId xmlns:a16="http://schemas.microsoft.com/office/drawing/2014/main" id="{BA602D5E-C061-A69C-CF6A-5B199997B09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826"/>
          <a:stretch/>
        </p:blipFill>
        <p:spPr>
          <a:xfrm>
            <a:off x="8635550" y="195248"/>
            <a:ext cx="316298" cy="2976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3">
            <a:extLst>
              <a:ext uri="{FF2B5EF4-FFF2-40B4-BE49-F238E27FC236}">
                <a16:creationId xmlns:a16="http://schemas.microsoft.com/office/drawing/2014/main" id="{9C6C76C5-D2B3-F8D3-B4A4-431452448B29}"/>
              </a:ext>
            </a:extLst>
          </p:cNvPr>
          <p:cNvSpPr txBox="1"/>
          <p:nvPr/>
        </p:nvSpPr>
        <p:spPr>
          <a:xfrm>
            <a:off x="7286383" y="4815625"/>
            <a:ext cx="1734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Confidential | </a:t>
            </a:r>
            <a:fld id="{00000000-1234-1234-1234-123412341234}" type="slidenum">
              <a:rPr lang="en" sz="80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5</a:t>
            </a:fld>
            <a:endParaRPr sz="80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" name="Google Shape;144;p27">
            <a:extLst>
              <a:ext uri="{FF2B5EF4-FFF2-40B4-BE49-F238E27FC236}">
                <a16:creationId xmlns:a16="http://schemas.microsoft.com/office/drawing/2014/main" id="{A201C94B-BC9E-455A-BD66-3C7ED8BD9E3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75826"/>
          <a:stretch/>
        </p:blipFill>
        <p:spPr>
          <a:xfrm>
            <a:off x="8704985" y="195248"/>
            <a:ext cx="316298" cy="2976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48;p19">
            <a:extLst>
              <a:ext uri="{FF2B5EF4-FFF2-40B4-BE49-F238E27FC236}">
                <a16:creationId xmlns:a16="http://schemas.microsoft.com/office/drawing/2014/main" id="{21698FD2-8250-5D37-C9D4-ACD7BE4DC873}"/>
              </a:ext>
            </a:extLst>
          </p:cNvPr>
          <p:cNvSpPr/>
          <p:nvPr/>
        </p:nvSpPr>
        <p:spPr>
          <a:xfrm>
            <a:off x="-7957" y="419715"/>
            <a:ext cx="3677207" cy="99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Portfolio – Project Name</a:t>
            </a:r>
            <a:endParaRPr sz="2400" b="1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" name="Google Shape;748;p19">
            <a:extLst>
              <a:ext uri="{FF2B5EF4-FFF2-40B4-BE49-F238E27FC236}">
                <a16:creationId xmlns:a16="http://schemas.microsoft.com/office/drawing/2014/main" id="{FF6220B6-B081-6E32-8553-8821993EF626}"/>
              </a:ext>
            </a:extLst>
          </p:cNvPr>
          <p:cNvSpPr/>
          <p:nvPr/>
        </p:nvSpPr>
        <p:spPr>
          <a:xfrm>
            <a:off x="4750" y="2571750"/>
            <a:ext cx="3477921" cy="172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rgbClr val="0070C0"/>
                </a:solidFill>
                <a:latin typeface="Avenir"/>
                <a:ea typeface="Avenir"/>
                <a:cs typeface="Avenir"/>
                <a:sym typeface="Avenir"/>
              </a:rPr>
              <a:t>Key takeaway</a:t>
            </a:r>
            <a:endParaRPr lang="en-US" sz="1800" dirty="0">
              <a:solidFill>
                <a:srgbClr val="0070C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Google Shape;748;p19">
            <a:extLst>
              <a:ext uri="{FF2B5EF4-FFF2-40B4-BE49-F238E27FC236}">
                <a16:creationId xmlns:a16="http://schemas.microsoft.com/office/drawing/2014/main" id="{E736D4B3-02D7-385D-DA2C-85A728D5ED32}"/>
              </a:ext>
            </a:extLst>
          </p:cNvPr>
          <p:cNvSpPr/>
          <p:nvPr/>
        </p:nvSpPr>
        <p:spPr>
          <a:xfrm>
            <a:off x="3738685" y="419715"/>
            <a:ext cx="4555577" cy="172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Problems</a:t>
            </a:r>
          </a:p>
          <a:p>
            <a:pPr algn="ctr">
              <a:buSzPts val="1100"/>
            </a:pPr>
            <a:endParaRPr lang="en-US" sz="2400" b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buSzPts val="1100"/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Bullet 1</a:t>
            </a:r>
          </a:p>
          <a:p>
            <a:pPr marL="285750" indent="-285750">
              <a:buSzPts val="1100"/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Bullet 2</a:t>
            </a:r>
          </a:p>
          <a:p>
            <a:pPr marL="285750" indent="-285750">
              <a:buSzPts val="1100"/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Bullet 3</a:t>
            </a:r>
            <a:endParaRPr sz="1800" b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48;p19">
            <a:extLst>
              <a:ext uri="{FF2B5EF4-FFF2-40B4-BE49-F238E27FC236}">
                <a16:creationId xmlns:a16="http://schemas.microsoft.com/office/drawing/2014/main" id="{CD844C3D-E51F-9136-C188-BC9674D1CDCB}"/>
              </a:ext>
            </a:extLst>
          </p:cNvPr>
          <p:cNvSpPr/>
          <p:nvPr/>
        </p:nvSpPr>
        <p:spPr>
          <a:xfrm>
            <a:off x="3738685" y="2602050"/>
            <a:ext cx="4555577" cy="1727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Results</a:t>
            </a:r>
          </a:p>
          <a:p>
            <a:pPr algn="ctr">
              <a:buSzPts val="1100"/>
            </a:pPr>
            <a:endParaRPr lang="en-US" sz="2400" b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285750" indent="-285750">
              <a:buSzPts val="1100"/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Bullet 1</a:t>
            </a:r>
          </a:p>
          <a:p>
            <a:pPr marL="285750" indent="-285750">
              <a:buSzPts val="1100"/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Bullet 2</a:t>
            </a:r>
          </a:p>
          <a:p>
            <a:pPr marL="285750" indent="-285750">
              <a:buSzPts val="1100"/>
              <a:buFont typeface="Wingdings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  <a:latin typeface="Avenir"/>
                <a:ea typeface="Avenir"/>
                <a:cs typeface="Avenir"/>
                <a:sym typeface="Avenir"/>
              </a:rPr>
              <a:t>Bullet 3</a:t>
            </a:r>
            <a:endParaRPr sz="1800" b="1" dirty="0">
              <a:solidFill>
                <a:schemeClr val="tx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78238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0" y="0"/>
            <a:ext cx="9144000" cy="17196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42" name="Google Shape;142;p27" descr="27"/>
          <p:cNvPicPr preferRelativeResize="0"/>
          <p:nvPr/>
        </p:nvPicPr>
        <p:blipFill rotWithShape="1">
          <a:blip r:embed="rId3">
            <a:alphaModFix/>
          </a:blip>
          <a:srcRect b="40926"/>
          <a:stretch/>
        </p:blipFill>
        <p:spPr>
          <a:xfrm flipH="1">
            <a:off x="4070158" y="664425"/>
            <a:ext cx="5226242" cy="113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 descr="27"/>
          <p:cNvPicPr preferRelativeResize="0"/>
          <p:nvPr/>
        </p:nvPicPr>
        <p:blipFill rotWithShape="1">
          <a:blip r:embed="rId3">
            <a:alphaModFix/>
          </a:blip>
          <a:srcRect b="54166"/>
          <a:stretch/>
        </p:blipFill>
        <p:spPr>
          <a:xfrm flipH="1">
            <a:off x="4066675" y="1170559"/>
            <a:ext cx="5226242" cy="629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 rotWithShape="1">
          <a:blip r:embed="rId4">
            <a:alphaModFix/>
          </a:blip>
          <a:srcRect r="75826"/>
          <a:stretch/>
        </p:blipFill>
        <p:spPr>
          <a:xfrm>
            <a:off x="8635550" y="195248"/>
            <a:ext cx="316298" cy="29769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7362583" y="4739425"/>
            <a:ext cx="1734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Confidential | </a:t>
            </a:r>
            <a:fld id="{00000000-1234-1234-1234-123412341234}" type="slidenum"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202020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Google Shape;748;p19">
            <a:extLst>
              <a:ext uri="{FF2B5EF4-FFF2-40B4-BE49-F238E27FC236}">
                <a16:creationId xmlns:a16="http://schemas.microsoft.com/office/drawing/2014/main" id="{5D886EC5-6D5C-75AD-E95B-28066CB94E7D}"/>
              </a:ext>
            </a:extLst>
          </p:cNvPr>
          <p:cNvSpPr/>
          <p:nvPr/>
        </p:nvSpPr>
        <p:spPr>
          <a:xfrm>
            <a:off x="310554" y="306635"/>
            <a:ext cx="4555577" cy="141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Demo &amp; Discussion</a:t>
            </a:r>
            <a:endParaRPr sz="2400" b="1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Shape 182">
          <a:extLst>
            <a:ext uri="{FF2B5EF4-FFF2-40B4-BE49-F238E27FC236}">
              <a16:creationId xmlns:a16="http://schemas.microsoft.com/office/drawing/2014/main" id="{C9354CC4-45A9-CAF7-7033-D2AD47662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30" descr="27">
            <a:extLst>
              <a:ext uri="{FF2B5EF4-FFF2-40B4-BE49-F238E27FC236}">
                <a16:creationId xmlns:a16="http://schemas.microsoft.com/office/drawing/2014/main" id="{CA78B015-7B0E-16F7-EE45-1F5414E5FC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0778"/>
          <a:stretch/>
        </p:blipFill>
        <p:spPr>
          <a:xfrm rot="10800000">
            <a:off x="1559844" y="0"/>
            <a:ext cx="7586369" cy="220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 descr="27">
            <a:extLst>
              <a:ext uri="{FF2B5EF4-FFF2-40B4-BE49-F238E27FC236}">
                <a16:creationId xmlns:a16="http://schemas.microsoft.com/office/drawing/2014/main" id="{6487D00D-7249-8B85-A61D-4BE6623FEA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6666"/>
          <a:stretch/>
        </p:blipFill>
        <p:spPr>
          <a:xfrm rot="10800000">
            <a:off x="1554787" y="6707"/>
            <a:ext cx="7586369" cy="1472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>
            <a:extLst>
              <a:ext uri="{FF2B5EF4-FFF2-40B4-BE49-F238E27FC236}">
                <a16:creationId xmlns:a16="http://schemas.microsoft.com/office/drawing/2014/main" id="{649BBD00-44C1-13E1-516C-DC5B46EBC79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75826"/>
          <a:stretch/>
        </p:blipFill>
        <p:spPr>
          <a:xfrm>
            <a:off x="8635550" y="195248"/>
            <a:ext cx="316298" cy="29769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>
            <a:extLst>
              <a:ext uri="{FF2B5EF4-FFF2-40B4-BE49-F238E27FC236}">
                <a16:creationId xmlns:a16="http://schemas.microsoft.com/office/drawing/2014/main" id="{47B8F24B-5D03-BF28-222B-8B527F814E1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362583" y="4739425"/>
            <a:ext cx="1734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Confidential | </a:t>
            </a:r>
            <a:fld id="{00000000-1234-1234-1234-123412341234}" type="slidenum">
              <a:rPr lang="en" sz="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7</a:t>
            </a:fld>
            <a:endParaRPr sz="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Google Shape;748;p19">
            <a:extLst>
              <a:ext uri="{FF2B5EF4-FFF2-40B4-BE49-F238E27FC236}">
                <a16:creationId xmlns:a16="http://schemas.microsoft.com/office/drawing/2014/main" id="{E88C991A-453D-C3C1-FD39-26D5BA903E57}"/>
              </a:ext>
            </a:extLst>
          </p:cNvPr>
          <p:cNvSpPr/>
          <p:nvPr/>
        </p:nvSpPr>
        <p:spPr>
          <a:xfrm>
            <a:off x="310554" y="306635"/>
            <a:ext cx="6774058" cy="45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Describe your process and blockers</a:t>
            </a:r>
            <a:endParaRPr sz="2400" b="1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27382-A84E-7175-43E8-71E9FE5F41CE}"/>
              </a:ext>
            </a:extLst>
          </p:cNvPr>
          <p:cNvSpPr txBox="1"/>
          <p:nvPr/>
        </p:nvSpPr>
        <p:spPr>
          <a:xfrm>
            <a:off x="123244" y="724616"/>
            <a:ext cx="8974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Avenir Next Regular"/>
                <a:cs typeface="Avenir Next Regular"/>
              </a:rPr>
              <a:t>Give us a little insight into how you approached the problem, where you got tripped up or stuck, and how you resolved it. </a:t>
            </a:r>
          </a:p>
        </p:txBody>
      </p:sp>
      <p:sp>
        <p:nvSpPr>
          <p:cNvPr id="4" name="Google Shape;271;p10">
            <a:extLst>
              <a:ext uri="{FF2B5EF4-FFF2-40B4-BE49-F238E27FC236}">
                <a16:creationId xmlns:a16="http://schemas.microsoft.com/office/drawing/2014/main" id="{40195CDA-4826-1130-3E1E-5551CA491243}"/>
              </a:ext>
            </a:extLst>
          </p:cNvPr>
          <p:cNvSpPr txBox="1">
            <a:spLocks/>
          </p:cNvSpPr>
          <p:nvPr/>
        </p:nvSpPr>
        <p:spPr>
          <a:xfrm>
            <a:off x="461176" y="1517141"/>
            <a:ext cx="4301655" cy="342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Your text goes here</a:t>
            </a:r>
          </a:p>
        </p:txBody>
      </p:sp>
      <p:sp>
        <p:nvSpPr>
          <p:cNvPr id="5" name="Google Shape;271;p10">
            <a:extLst>
              <a:ext uri="{FF2B5EF4-FFF2-40B4-BE49-F238E27FC236}">
                <a16:creationId xmlns:a16="http://schemas.microsoft.com/office/drawing/2014/main" id="{3BFD8D20-1C95-D56C-6039-092E781B3F2C}"/>
              </a:ext>
            </a:extLst>
          </p:cNvPr>
          <p:cNvSpPr txBox="1">
            <a:spLocks/>
          </p:cNvSpPr>
          <p:nvPr/>
        </p:nvSpPr>
        <p:spPr>
          <a:xfrm>
            <a:off x="4610363" y="1511649"/>
            <a:ext cx="4301655" cy="342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buClr>
                <a:srgbClr val="0070C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Your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46698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/>
          <p:nvPr/>
        </p:nvSpPr>
        <p:spPr>
          <a:xfrm>
            <a:off x="0" y="1493375"/>
            <a:ext cx="9144000" cy="36693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44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22328"/>
            <a:ext cx="9144000" cy="114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4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5550" y="195248"/>
            <a:ext cx="316298" cy="29769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4"/>
          <p:cNvSpPr txBox="1"/>
          <p:nvPr/>
        </p:nvSpPr>
        <p:spPr>
          <a:xfrm>
            <a:off x="7274050" y="4331275"/>
            <a:ext cx="715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sz="600" b="0" i="0" u="none" strike="noStrike" kern="0" cap="none" spc="0" normalizeH="0" baseline="0" noProof="0">
              <a:ln>
                <a:noFill/>
              </a:ln>
              <a:solidFill>
                <a:srgbClr val="01ABED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Google Shape;276;p46">
            <a:extLst>
              <a:ext uri="{FF2B5EF4-FFF2-40B4-BE49-F238E27FC236}">
                <a16:creationId xmlns:a16="http://schemas.microsoft.com/office/drawing/2014/main" id="{9F077B08-3CFD-1F81-5317-76BD56CDEB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362583" y="4739425"/>
            <a:ext cx="1734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Confidential | </a:t>
            </a:r>
            <a:fld id="{00000000-1234-1234-1234-123412341234}" type="slidenum">
              <a:rPr kumimoji="0" lang="en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  <a:tabLst/>
                <a:defRPr/>
              </a:pPr>
              <a:t>8</a:t>
            </a:fld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Google Shape;748;p19">
            <a:extLst>
              <a:ext uri="{FF2B5EF4-FFF2-40B4-BE49-F238E27FC236}">
                <a16:creationId xmlns:a16="http://schemas.microsoft.com/office/drawing/2014/main" id="{094A042B-40AB-265D-E44C-2C15916DA43A}"/>
              </a:ext>
            </a:extLst>
          </p:cNvPr>
          <p:cNvSpPr/>
          <p:nvPr/>
        </p:nvSpPr>
        <p:spPr>
          <a:xfrm>
            <a:off x="938707" y="2301162"/>
            <a:ext cx="6774058" cy="456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buSzPts val="1100"/>
            </a:pPr>
            <a:r>
              <a:rPr lang="en-US" sz="2400" b="1" dirty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Thank You!</a:t>
            </a:r>
            <a:endParaRPr sz="2400" b="1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/>
          <p:nvPr/>
        </p:nvSpPr>
        <p:spPr>
          <a:xfrm>
            <a:off x="5479500" y="0"/>
            <a:ext cx="36645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 rotWithShape="1">
          <a:blip r:embed="rId3">
            <a:alphaModFix/>
          </a:blip>
          <a:srcRect r="75826"/>
          <a:stretch/>
        </p:blipFill>
        <p:spPr>
          <a:xfrm>
            <a:off x="8635550" y="271448"/>
            <a:ext cx="316298" cy="29769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6"/>
          <p:cNvSpPr txBox="1">
            <a:spLocks noGrp="1"/>
          </p:cNvSpPr>
          <p:nvPr>
            <p:ph type="sldNum" idx="12"/>
          </p:nvPr>
        </p:nvSpPr>
        <p:spPr>
          <a:xfrm>
            <a:off x="7362583" y="4815625"/>
            <a:ext cx="17349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Confidential | </a:t>
            </a:r>
            <a:fld id="{00000000-1234-1234-1234-123412341234}" type="slidenum">
              <a:rPr lang="en" sz="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9</a:t>
            </a:fld>
            <a:endParaRPr sz="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Google Shape;145;p27">
            <a:extLst>
              <a:ext uri="{FF2B5EF4-FFF2-40B4-BE49-F238E27FC236}">
                <a16:creationId xmlns:a16="http://schemas.microsoft.com/office/drawing/2014/main" id="{5A95279F-0818-0CCB-945E-FE9CF10D9C51}"/>
              </a:ext>
            </a:extLst>
          </p:cNvPr>
          <p:cNvSpPr txBox="1">
            <a:spLocks/>
          </p:cNvSpPr>
          <p:nvPr/>
        </p:nvSpPr>
        <p:spPr>
          <a:xfrm>
            <a:off x="7362583" y="4739425"/>
            <a:ext cx="1734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80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t>Confidential | </a:t>
            </a:r>
            <a:fld id="{00000000-1234-1234-1234-123412341234}" type="slidenum">
              <a:rPr lang="en" sz="800" smtClean="0">
                <a:solidFill>
                  <a:schemeClr val="bg1"/>
                </a:solidFill>
                <a:latin typeface="Avenir"/>
                <a:ea typeface="Avenir"/>
                <a:cs typeface="Avenir"/>
                <a:sym typeface="Avenir"/>
              </a:rPr>
              <a:pPr>
                <a:defRPr/>
              </a:pPr>
              <a:t>9</a:t>
            </a:fld>
            <a:endParaRPr sz="800" dirty="0">
              <a:solidFill>
                <a:schemeClr val="bg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335</Words>
  <Application>Microsoft Macintosh PowerPoint</Application>
  <PresentationFormat>On-screen Show (16:9)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</vt:lpstr>
      <vt:lpstr>Avenir Next Regular</vt:lpstr>
      <vt:lpstr>Wingdings</vt:lpstr>
      <vt:lpstr>Simple Light</vt:lpstr>
      <vt:lpstr>1_Simple Light</vt:lpstr>
      <vt:lpstr>2_Simple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Meghan Golden</dc:creator>
  <cp:lastModifiedBy>Chiz Chikwendu</cp:lastModifiedBy>
  <cp:revision>27</cp:revision>
  <dcterms:modified xsi:type="dcterms:W3CDTF">2025-03-05T19:12:45Z</dcterms:modified>
</cp:coreProperties>
</file>