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6"/>
  </p:notesMasterIdLst>
  <p:handoutMasterIdLst>
    <p:handoutMasterId r:id="rId27"/>
  </p:handoutMasterIdLst>
  <p:sldIdLst>
    <p:sldId id="274" r:id="rId5"/>
    <p:sldId id="440" r:id="rId6"/>
    <p:sldId id="441" r:id="rId7"/>
    <p:sldId id="442" r:id="rId8"/>
    <p:sldId id="444" r:id="rId9"/>
    <p:sldId id="443" r:id="rId10"/>
    <p:sldId id="445" r:id="rId11"/>
    <p:sldId id="447" r:id="rId12"/>
    <p:sldId id="448" r:id="rId13"/>
    <p:sldId id="457" r:id="rId14"/>
    <p:sldId id="449" r:id="rId15"/>
    <p:sldId id="451" r:id="rId16"/>
    <p:sldId id="452" r:id="rId17"/>
    <p:sldId id="453" r:id="rId18"/>
    <p:sldId id="454" r:id="rId19"/>
    <p:sldId id="455" r:id="rId20"/>
    <p:sldId id="456" r:id="rId21"/>
    <p:sldId id="450" r:id="rId22"/>
    <p:sldId id="361" r:id="rId23"/>
    <p:sldId id="458" r:id="rId24"/>
    <p:sldId id="273"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Overview" id="{6AD545CB-984A-C44E-A330-FCB82DB6898D}">
          <p14:sldIdLst>
            <p14:sldId id="274"/>
          </p14:sldIdLst>
        </p14:section>
        <p14:section name="Enterprise Storage Primer" id="{702881C1-4102-8C4D-A711-9AA74F2EB3C0}">
          <p14:sldIdLst>
            <p14:sldId id="440"/>
            <p14:sldId id="445"/>
            <p14:sldId id="439"/>
            <p14:sldId id="449"/>
            <p14:sldId id="458"/>
            <p14:sldId id="441"/>
            <p14:sldId id="456"/>
            <p14:sldId id="448"/>
          </p14:sldIdLst>
        </p14:section>
        <p14:section name="VMware" id="{50B17694-CA6A-9E49-AD69-BEDD9849CD55}">
          <p14:sldIdLst>
            <p14:sldId id="460"/>
            <p14:sldId id="461"/>
            <p14:sldId id="462"/>
          </p14:sldIdLst>
        </p14:section>
        <p14:section name="Network Implications" id="{BF8894B8-0E07-F941-94C2-9CAA6303284E}">
          <p14:sldIdLst>
            <p14:sldId id="442"/>
            <p14:sldId id="451"/>
            <p14:sldId id="455"/>
            <p14:sldId id="452"/>
            <p14:sldId id="453"/>
            <p14:sldId id="457"/>
            <p14:sldId id="454"/>
            <p14:sldId id="464"/>
            <p14:sldId id="463"/>
          </p14:sldIdLst>
        </p14:section>
        <p14:section name="Axcient Case Study" id="{556BE293-E4E1-0141-812E-5D1DC4F44619}">
          <p14:sldIdLst>
            <p14:sldId id="431"/>
            <p14:sldId id="436"/>
            <p14:sldId id="427"/>
            <p14:sldId id="430"/>
            <p14:sldId id="437"/>
            <p14:sldId id="428"/>
            <p14:sldId id="429"/>
            <p14:sldId id="443"/>
          </p14:sldIdLst>
        </p14:section>
        <p14:section name="Wrap up" id="{C9B5A8D4-5EFB-954A-B98C-7F7D2DB4088E}">
          <p14:sldIdLst>
            <p14:sldId id="447"/>
            <p14:sldId id="361"/>
            <p14:sldId id="273"/>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12235C"/>
    <a:srgbClr val="2F92D4"/>
    <a:srgbClr val="0F732D"/>
    <a:srgbClr val="36981E"/>
    <a:srgbClr val="B1E3E3"/>
    <a:srgbClr val="5A5A5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0" autoAdjust="0"/>
    <p:restoredTop sz="96215" autoAdjust="0"/>
  </p:normalViewPr>
  <p:slideViewPr>
    <p:cSldViewPr snapToGrid="0" snapToObjects="1">
      <p:cViewPr varScale="1">
        <p:scale>
          <a:sx n="94" d="100"/>
          <a:sy n="94" d="100"/>
        </p:scale>
        <p:origin x="-678" y="-9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62" d="100"/>
          <a:sy n="62" d="100"/>
        </p:scale>
        <p:origin x="2532"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1F3732-D76A-9A40-AE7E-8E1FB3042846}" type="datetimeFigureOut">
              <a:rPr lang="en-US" smtClean="0"/>
              <a:pPr/>
              <a:t>11/4/2014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1D66B1-19D2-8542-AA20-970FCE258E12}" type="slidenum">
              <a:rPr lang="en-US" smtClean="0"/>
              <a:pPr/>
              <a:t>‹N°›</a:t>
            </a:fld>
            <a:endParaRPr lang="en-US"/>
          </a:p>
        </p:txBody>
      </p:sp>
    </p:spTree>
    <p:extLst>
      <p:ext uri="{BB962C8B-B14F-4D97-AF65-F5344CB8AC3E}">
        <p14:creationId xmlns="" xmlns:p14="http://schemas.microsoft.com/office/powerpoint/2010/main" val="23696239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D2C52-78B2-E24B-B72B-A584B1362918}" type="datetimeFigureOut">
              <a:rPr lang="en-US" smtClean="0"/>
              <a:pPr/>
              <a:t>11/4/2014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52896-B62E-8246-9974-D43B2F060197}" type="slidenum">
              <a:rPr lang="en-US" smtClean="0"/>
              <a:pPr/>
              <a:t>‹N°›</a:t>
            </a:fld>
            <a:endParaRPr lang="en-US"/>
          </a:p>
        </p:txBody>
      </p:sp>
    </p:spTree>
    <p:extLst>
      <p:ext uri="{BB962C8B-B14F-4D97-AF65-F5344CB8AC3E}">
        <p14:creationId xmlns="" xmlns:p14="http://schemas.microsoft.com/office/powerpoint/2010/main" val="5191154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Delivery Notes</a:t>
            </a:r>
          </a:p>
          <a:p>
            <a:pPr marL="171450" indent="-171450">
              <a:buFont typeface="Arial" panose="020B0604020202020204" pitchFamily="34" charset="0"/>
              <a:buChar char="•"/>
            </a:pPr>
            <a:r>
              <a:rPr lang="en-US" dirty="0" smtClean="0"/>
              <a:t>Audience: Cumulus Networks and Partner Technical Sales</a:t>
            </a:r>
          </a:p>
          <a:p>
            <a:pPr marL="171450" indent="-171450">
              <a:buFont typeface="Arial" panose="020B0604020202020204" pitchFamily="34" charset="0"/>
              <a:buChar char="•"/>
            </a:pPr>
            <a:r>
              <a:rPr lang="en-US" dirty="0" smtClean="0"/>
              <a:t>This is a technical-oriented</a:t>
            </a:r>
            <a:r>
              <a:rPr lang="en-US" baseline="0" dirty="0" smtClean="0"/>
              <a:t> </a:t>
            </a:r>
            <a:r>
              <a:rPr lang="en-US" dirty="0" smtClean="0"/>
              <a:t>deck covering how to sell and position Cumulus Linux.</a:t>
            </a:r>
          </a:p>
          <a:p>
            <a:pPr marL="171450" indent="-171450">
              <a:buFont typeface="Arial" panose="020B0604020202020204" pitchFamily="34" charset="0"/>
              <a:buChar char="•"/>
            </a:pPr>
            <a:r>
              <a:rPr lang="en-US" dirty="0" smtClean="0"/>
              <a:t>See</a:t>
            </a:r>
            <a:r>
              <a:rPr lang="en-US" baseline="0" dirty="0" smtClean="0"/>
              <a:t> the CL-Sales deck on a business-oriented introduction.</a:t>
            </a:r>
          </a:p>
        </p:txBody>
      </p:sp>
      <p:sp>
        <p:nvSpPr>
          <p:cNvPr id="4" name="Slide Number Placeholder 3"/>
          <p:cNvSpPr>
            <a:spLocks noGrp="1"/>
          </p:cNvSpPr>
          <p:nvPr>
            <p:ph type="sldNum" sz="quarter" idx="10"/>
          </p:nvPr>
        </p:nvSpPr>
        <p:spPr/>
        <p:txBody>
          <a:bodyPr/>
          <a:lstStyle/>
          <a:p>
            <a:fld id="{7BE52896-B62E-8246-9974-D43B2F060197}" type="slidenum">
              <a:rPr lang="en-US" smtClean="0"/>
              <a:pPr/>
              <a:t>1</a:t>
            </a:fld>
            <a:endParaRPr lang="en-US"/>
          </a:p>
        </p:txBody>
      </p:sp>
    </p:spTree>
    <p:extLst>
      <p:ext uri="{BB962C8B-B14F-4D97-AF65-F5344CB8AC3E}">
        <p14:creationId xmlns="" xmlns:p14="http://schemas.microsoft.com/office/powerpoint/2010/main" val="3113513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14442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Franklin Gothic Book"/>
                <a:cs typeface="Franklin Gothic Book"/>
              </a:rPr>
              <a:t>v</a:t>
            </a:r>
            <a:endParaRPr lang="en-US" dirty="0">
              <a:latin typeface="Franklin Gothic Book"/>
              <a:cs typeface="Franklin Gothic Book"/>
            </a:endParaRPr>
          </a:p>
        </p:txBody>
      </p:sp>
      <p:pic>
        <p:nvPicPr>
          <p:cNvPr id="14" name="Picture 13"/>
          <p:cNvPicPr>
            <a:picLocks noChangeAspect="1"/>
          </p:cNvPicPr>
          <p:nvPr userDrawn="1"/>
        </p:nvPicPr>
        <p:blipFill>
          <a:blip r:embed="rId2"/>
          <a:stretch>
            <a:fillRect/>
          </a:stretch>
        </p:blipFill>
        <p:spPr>
          <a:xfrm>
            <a:off x="4045848" y="345721"/>
            <a:ext cx="1027240" cy="1027240"/>
          </a:xfrm>
          <a:prstGeom prst="rect">
            <a:avLst/>
          </a:prstGeom>
        </p:spPr>
      </p:pic>
      <p:sp>
        <p:nvSpPr>
          <p:cNvPr id="2" name="Title 1"/>
          <p:cNvSpPr>
            <a:spLocks noGrp="1"/>
          </p:cNvSpPr>
          <p:nvPr>
            <p:ph type="ctrTitle" hasCustomPrompt="1"/>
          </p:nvPr>
        </p:nvSpPr>
        <p:spPr>
          <a:xfrm>
            <a:off x="685800" y="1855619"/>
            <a:ext cx="7772400" cy="962916"/>
          </a:xfrm>
        </p:spPr>
        <p:txBody>
          <a:bodyPr>
            <a:normAutofit/>
          </a:bodyPr>
          <a:lstStyle>
            <a:lvl1pPr algn="ctr">
              <a:defRPr sz="2400" b="1">
                <a:solidFill>
                  <a:schemeClr val="tx1">
                    <a:lumMod val="85000"/>
                    <a:lumOff val="15000"/>
                  </a:schemeClr>
                </a:solidFill>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1507601" y="3284798"/>
            <a:ext cx="6112834" cy="338189"/>
          </a:xfrm>
        </p:spPr>
        <p:txBody>
          <a:bodyPr lIns="0" tIns="0" rIns="0" bIns="0" anchor="ctr" anchorCtr="0">
            <a:noAutofit/>
          </a:bodyPr>
          <a:lstStyle>
            <a:lvl1pPr algn="ctr">
              <a:buNone/>
              <a:defRPr sz="1600" baseline="0">
                <a:solidFill>
                  <a:schemeClr val="accent3"/>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Presenter Name</a:t>
            </a:r>
          </a:p>
        </p:txBody>
      </p:sp>
      <p:cxnSp>
        <p:nvCxnSpPr>
          <p:cNvPr id="11" name="Straight Connector 10"/>
          <p:cNvCxnSpPr/>
          <p:nvPr userDrawn="1"/>
        </p:nvCxnSpPr>
        <p:spPr>
          <a:xfrm>
            <a:off x="1507601" y="3692936"/>
            <a:ext cx="607105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4" hasCustomPrompt="1"/>
          </p:nvPr>
        </p:nvSpPr>
        <p:spPr>
          <a:xfrm>
            <a:off x="1507602" y="3750162"/>
            <a:ext cx="6112832" cy="342900"/>
          </a:xfrm>
        </p:spPr>
        <p:txBody>
          <a:bodyPr lIns="0" tIns="0" rIns="0" bIns="0" anchor="ctr" anchorCtr="0">
            <a:noAutofit/>
          </a:bodyPr>
          <a:lstStyle>
            <a:lvl1pPr algn="ctr">
              <a:buNone/>
              <a:defRPr sz="1400" b="0" baseline="0">
                <a:solidFill>
                  <a:schemeClr val="tx1">
                    <a:lumMod val="65000"/>
                    <a:lumOff val="35000"/>
                  </a:schemeClr>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Presentation Date</a:t>
            </a:r>
          </a:p>
        </p:txBody>
      </p:sp>
      <p:sp>
        <p:nvSpPr>
          <p:cNvPr id="15" name="Date Placeholder 14"/>
          <p:cNvSpPr>
            <a:spLocks noGrp="1"/>
          </p:cNvSpPr>
          <p:nvPr>
            <p:ph type="dt" sz="half" idx="16"/>
          </p:nvPr>
        </p:nvSpPr>
        <p:spPr/>
        <p:txBody>
          <a:bodyPr/>
          <a:lstStyle/>
          <a:p>
            <a:fld id="{C7B2F5C3-B406-4C12-A63C-462603B7DCF1}" type="datetime4">
              <a:rPr lang="en-US" smtClean="0"/>
              <a:pPr/>
              <a:t>November 4, 2014</a:t>
            </a:fld>
            <a:endParaRPr lang="en-US" dirty="0"/>
          </a:p>
        </p:txBody>
      </p:sp>
      <p:sp>
        <p:nvSpPr>
          <p:cNvPr id="16" name="Footer Placeholder 15"/>
          <p:cNvSpPr>
            <a:spLocks noGrp="1"/>
          </p:cNvSpPr>
          <p:nvPr>
            <p:ph type="ftr" sz="quarter" idx="17"/>
          </p:nvPr>
        </p:nvSpPr>
        <p:spPr/>
        <p:txBody>
          <a:bodyPr/>
          <a:lstStyle/>
          <a:p>
            <a:r>
              <a:rPr lang="en-US" smtClean="0"/>
              <a:t>Cumulus Networks and Partner Confidential</a:t>
            </a:r>
            <a:endParaRPr lang="en-US" dirty="0"/>
          </a:p>
        </p:txBody>
      </p:sp>
      <p:sp>
        <p:nvSpPr>
          <p:cNvPr id="17" name="Slide Number Placeholder 16"/>
          <p:cNvSpPr>
            <a:spLocks noGrp="1"/>
          </p:cNvSpPr>
          <p:nvPr>
            <p:ph type="sldNum" sz="quarter" idx="18"/>
          </p:nvPr>
        </p:nvSpPr>
        <p:spPr/>
        <p:txBody>
          <a:bodyPr/>
          <a:lstStyle/>
          <a:p>
            <a:fld id="{2066355A-084C-D24E-9AD2-7E4FC41EA627}" type="slidenum">
              <a:rPr lang="en-US" smtClean="0"/>
              <a:pPr/>
              <a:t>‹N°›</a:t>
            </a:fld>
            <a:endParaRPr lang="en-US" dirty="0"/>
          </a:p>
        </p:txBody>
      </p:sp>
    </p:spTree>
    <p:extLst>
      <p:ext uri="{BB962C8B-B14F-4D97-AF65-F5344CB8AC3E}">
        <p14:creationId xmlns="" xmlns:p14="http://schemas.microsoft.com/office/powerpoint/2010/main" val="17283514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3" name="Content Placeholder 2"/>
          <p:cNvSpPr>
            <a:spLocks noGrp="1"/>
          </p:cNvSpPr>
          <p:nvPr>
            <p:ph idx="1" hasCustomPrompt="1"/>
          </p:nvPr>
        </p:nvSpPr>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DE4B87-E1E2-4776-BB67-1BD33D4FCEDA}" type="datetime4">
              <a:rPr lang="en-US" smtClean="0"/>
              <a:pPr/>
              <a:t>November 4, 2014</a:t>
            </a:fld>
            <a:endParaRPr lang="en-US" dirty="0"/>
          </a:p>
        </p:txBody>
      </p:sp>
      <p:sp>
        <p:nvSpPr>
          <p:cNvPr id="5" name="Footer Placeholder 4"/>
          <p:cNvSpPr>
            <a:spLocks noGrp="1"/>
          </p:cNvSpPr>
          <p:nvPr>
            <p:ph type="ftr" sz="quarter" idx="11"/>
          </p:nvPr>
        </p:nvSpPr>
        <p:spPr/>
        <p:txBody>
          <a:bodyPr/>
          <a:lstStyle/>
          <a:p>
            <a:r>
              <a:rPr lang="en-US" smtClean="0"/>
              <a:t>Cumulus Networks and Partner Confidential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‹N°›</a:t>
            </a:fld>
            <a:endParaRPr lang="en-US"/>
          </a:p>
        </p:txBody>
      </p:sp>
    </p:spTree>
    <p:extLst>
      <p:ext uri="{BB962C8B-B14F-4D97-AF65-F5344CB8AC3E}">
        <p14:creationId xmlns="" xmlns:p14="http://schemas.microsoft.com/office/powerpoint/2010/main" val="32203822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89AD03-5499-487E-9D7F-32F78A1F2E5F}" type="datetime4">
              <a:rPr lang="en-US" smtClean="0"/>
              <a:pPr/>
              <a:t>November 4, 2014</a:t>
            </a:fld>
            <a:endParaRPr lang="en-US"/>
          </a:p>
        </p:txBody>
      </p:sp>
      <p:sp>
        <p:nvSpPr>
          <p:cNvPr id="5" name="Footer Placeholder 4"/>
          <p:cNvSpPr>
            <a:spLocks noGrp="1"/>
          </p:cNvSpPr>
          <p:nvPr>
            <p:ph type="ftr" sz="quarter" idx="11"/>
          </p:nvPr>
        </p:nvSpPr>
        <p:spPr/>
        <p:txBody>
          <a:bodyPr/>
          <a:lstStyle/>
          <a:p>
            <a:r>
              <a:rPr lang="en-US" smtClean="0"/>
              <a:t>Cumulus Networks and Partner Confidential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‹N°›</a:t>
            </a:fld>
            <a:endParaRPr lang="en-US"/>
          </a:p>
        </p:txBody>
      </p:sp>
      <p:sp>
        <p:nvSpPr>
          <p:cNvPr id="9" name="Text Placeholder 7"/>
          <p:cNvSpPr>
            <a:spLocks noGrp="1"/>
          </p:cNvSpPr>
          <p:nvPr>
            <p:ph type="body" sz="quarter" idx="13" hasCustomPrompt="1"/>
          </p:nvPr>
        </p:nvSpPr>
        <p:spPr>
          <a:xfrm>
            <a:off x="1697789" y="706752"/>
            <a:ext cx="6256423" cy="3703232"/>
          </a:xfrm>
        </p:spPr>
        <p:txBody>
          <a:bodyPr lIns="0" tIns="0" rIns="0" bIns="0" anchor="ctr" anchorCtr="0">
            <a:normAutofit/>
          </a:bodyPr>
          <a:lstStyle>
            <a:lvl1pPr marL="91440" indent="-91440">
              <a:spcBef>
                <a:spcPts val="0"/>
              </a:spcBef>
              <a:spcAft>
                <a:spcPts val="2400"/>
              </a:spcAft>
              <a:buClr>
                <a:schemeClr val="bg1"/>
              </a:buClr>
              <a:buSzPct val="100000"/>
              <a:buFont typeface="Arial"/>
              <a:buChar char="•"/>
              <a:defRPr sz="2800" b="1" baseline="0">
                <a:solidFill>
                  <a:schemeClr val="accent3"/>
                </a:solidFill>
              </a:defRPr>
            </a:lvl1pPr>
            <a:lvl2pPr marL="109728" indent="-109728">
              <a:spcBef>
                <a:spcPts val="0"/>
              </a:spcBef>
              <a:spcAft>
                <a:spcPts val="2400"/>
              </a:spcAft>
              <a:buClr>
                <a:schemeClr val="bg1"/>
              </a:buClr>
              <a:buSzPct val="100000"/>
              <a:buFont typeface="Arial"/>
              <a:buChar char="•"/>
              <a:defRPr sz="2800" baseline="0">
                <a:solidFill>
                  <a:schemeClr val="tx1">
                    <a:lumMod val="85000"/>
                    <a:lumOff val="15000"/>
                  </a:schemeClr>
                </a:solidFill>
              </a:defRPr>
            </a:lvl2pPr>
            <a:lvl3pPr marL="91440" indent="-457200">
              <a:spcBef>
                <a:spcPts val="0"/>
              </a:spcBef>
              <a:spcAft>
                <a:spcPts val="0"/>
              </a:spcAft>
              <a:buClr>
                <a:schemeClr val="bg1"/>
              </a:buClr>
              <a:buSzPct val="100000"/>
              <a:buFont typeface="Arial"/>
              <a:buChar char="•"/>
              <a:defRPr>
                <a:solidFill>
                  <a:schemeClr val="tx1">
                    <a:lumMod val="50000"/>
                    <a:lumOff val="50000"/>
                  </a:schemeClr>
                </a:solidFill>
              </a:defRPr>
            </a:lvl3pPr>
            <a:lvl4pPr marL="91440" indent="-457200">
              <a:spcBef>
                <a:spcPts val="0"/>
              </a:spcBef>
              <a:spcAft>
                <a:spcPts val="0"/>
              </a:spcAft>
              <a:buClr>
                <a:schemeClr val="bg1"/>
              </a:buClr>
              <a:buSzPct val="100000"/>
              <a:buFont typeface="Arial"/>
              <a:buChar char="•"/>
              <a:defRPr>
                <a:solidFill>
                  <a:schemeClr val="tx1">
                    <a:lumMod val="50000"/>
                    <a:lumOff val="50000"/>
                  </a:schemeClr>
                </a:solidFill>
              </a:defRPr>
            </a:lvl4pPr>
            <a:lvl5pPr marL="91440" indent="-457200">
              <a:spcBef>
                <a:spcPts val="0"/>
              </a:spcBef>
              <a:spcAft>
                <a:spcPts val="0"/>
              </a:spcAft>
              <a:buClr>
                <a:schemeClr val="bg1"/>
              </a:buClr>
              <a:buSzPct val="100000"/>
              <a:buFont typeface="Arial"/>
              <a:buChar char="•"/>
              <a:defRPr>
                <a:solidFill>
                  <a:schemeClr val="tx1">
                    <a:lumMod val="50000"/>
                    <a:lumOff val="50000"/>
                  </a:schemeClr>
                </a:solidFill>
              </a:defRPr>
            </a:lvl5pPr>
          </a:lstStyle>
          <a:p>
            <a:pPr lvl="0"/>
            <a:r>
              <a:rPr lang="en-US" dirty="0" smtClean="0"/>
              <a:t>Agenda Item 1</a:t>
            </a:r>
          </a:p>
          <a:p>
            <a:pPr lvl="1"/>
            <a:r>
              <a:rPr lang="en-US" dirty="0" smtClean="0"/>
              <a:t>Agenda Item 2</a:t>
            </a:r>
          </a:p>
          <a:p>
            <a:pPr lvl="1"/>
            <a:r>
              <a:rPr lang="en-US" dirty="0" smtClean="0"/>
              <a:t>Agenda Item 3</a:t>
            </a:r>
          </a:p>
        </p:txBody>
      </p:sp>
      <p:sp>
        <p:nvSpPr>
          <p:cNvPr id="10" name="Title Placeholder 1"/>
          <p:cNvSpPr>
            <a:spLocks noGrp="1"/>
          </p:cNvSpPr>
          <p:nvPr>
            <p:ph type="title" hasCustomPrompt="1"/>
          </p:nvPr>
        </p:nvSpPr>
        <p:spPr>
          <a:xfrm>
            <a:off x="239620" y="186585"/>
            <a:ext cx="7634378" cy="310569"/>
          </a:xfrm>
          <a:prstGeom prst="rect">
            <a:avLst/>
          </a:prstGeom>
        </p:spPr>
        <p:txBody>
          <a:bodyPr vert="horz" lIns="0" tIns="0" rIns="0" bIns="0" rtlCol="0" anchor="ctr">
            <a:normAutofit/>
          </a:bodyPr>
          <a:lstStyle/>
          <a:p>
            <a:r>
              <a:rPr lang="en-US" dirty="0" smtClean="0"/>
              <a:t>Agenda</a:t>
            </a:r>
            <a:endParaRPr lang="en-US" dirty="0"/>
          </a:p>
        </p:txBody>
      </p:sp>
    </p:spTree>
    <p:extLst>
      <p:ext uri="{BB962C8B-B14F-4D97-AF65-F5344CB8AC3E}">
        <p14:creationId xmlns="" xmlns:p14="http://schemas.microsoft.com/office/powerpoint/2010/main" val="21594250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5" name="Date Placeholder 4"/>
          <p:cNvSpPr>
            <a:spLocks noGrp="1"/>
          </p:cNvSpPr>
          <p:nvPr>
            <p:ph type="dt" sz="half" idx="10"/>
          </p:nvPr>
        </p:nvSpPr>
        <p:spPr/>
        <p:txBody>
          <a:bodyPr/>
          <a:lstStyle/>
          <a:p>
            <a:fld id="{B700AA72-A321-43D0-B010-C0F12ECFDD3B}" type="datetime4">
              <a:rPr lang="en-US" smtClean="0"/>
              <a:pPr/>
              <a:t>November 4, 2014</a:t>
            </a:fld>
            <a:endParaRPr lang="en-US"/>
          </a:p>
        </p:txBody>
      </p:sp>
      <p:sp>
        <p:nvSpPr>
          <p:cNvPr id="6" name="Footer Placeholder 5"/>
          <p:cNvSpPr>
            <a:spLocks noGrp="1"/>
          </p:cNvSpPr>
          <p:nvPr>
            <p:ph type="ftr" sz="quarter" idx="11"/>
          </p:nvPr>
        </p:nvSpPr>
        <p:spPr/>
        <p:txBody>
          <a:bodyPr/>
          <a:lstStyle/>
          <a:p>
            <a:r>
              <a:rPr lang="en-US" smtClean="0"/>
              <a:t>Cumulus Networks and Partner Confidential</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‹N°›</a:t>
            </a:fld>
            <a:endParaRPr lang="en-US"/>
          </a:p>
        </p:txBody>
      </p:sp>
      <p:sp>
        <p:nvSpPr>
          <p:cNvPr id="9" name="Content Placeholder 2"/>
          <p:cNvSpPr>
            <a:spLocks noGrp="1"/>
          </p:cNvSpPr>
          <p:nvPr>
            <p:ph idx="1" hasCustomPrompt="1"/>
          </p:nvPr>
        </p:nvSpPr>
        <p:spPr>
          <a:xfrm>
            <a:off x="324290" y="766033"/>
            <a:ext cx="3984204" cy="3746318"/>
          </a:xfrm>
        </p:spPr>
        <p:txBody>
          <a:bodyPr>
            <a:normAutofit/>
          </a:bodyPr>
          <a:lstStyle>
            <a:lvl1pPr>
              <a:defRPr sz="2800"/>
            </a:lvl1pPr>
            <a:lvl2pPr>
              <a:defRPr sz="2400"/>
            </a:lvl2pPr>
            <a:lvl3pPr>
              <a:defRPr sz="2000"/>
            </a:lvl3pPr>
            <a:lvl4pPr>
              <a:defRPr sz="1600"/>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hasCustomPrompt="1"/>
          </p:nvPr>
        </p:nvSpPr>
        <p:spPr>
          <a:xfrm>
            <a:off x="4617865" y="774911"/>
            <a:ext cx="3984204" cy="3746318"/>
          </a:xfrm>
        </p:spPr>
        <p:txBody>
          <a:bodyPr>
            <a:normAutofit/>
          </a:bodyPr>
          <a:lstStyle>
            <a:lvl1pPr>
              <a:defRPr sz="2800"/>
            </a:lvl1pPr>
            <a:lvl2pPr>
              <a:defRPr sz="2400"/>
            </a:lvl2pPr>
            <a:lvl3pPr>
              <a:defRPr sz="2000"/>
            </a:lvl3pPr>
            <a:lvl4pPr>
              <a:defRPr sz="1600"/>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7584106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15" name="Rectangle 14"/>
          <p:cNvSpPr/>
          <p:nvPr userDrawn="1"/>
        </p:nvSpPr>
        <p:spPr>
          <a:xfrm>
            <a:off x="77346" y="0"/>
            <a:ext cx="9066653" cy="9101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sp>
        <p:nvSpPr>
          <p:cNvPr id="4" name="Date Placeholder 3"/>
          <p:cNvSpPr>
            <a:spLocks noGrp="1"/>
          </p:cNvSpPr>
          <p:nvPr>
            <p:ph type="dt" sz="half" idx="10"/>
          </p:nvPr>
        </p:nvSpPr>
        <p:spPr/>
        <p:txBody>
          <a:bodyPr/>
          <a:lstStyle/>
          <a:p>
            <a:fld id="{42D4E3E6-5400-4709-9798-B90C79B2C0F3}" type="datetime4">
              <a:rPr lang="en-US" smtClean="0"/>
              <a:pPr/>
              <a:t>November 4, 2014</a:t>
            </a:fld>
            <a:endParaRPr lang="en-US" dirty="0"/>
          </a:p>
        </p:txBody>
      </p:sp>
      <p:sp>
        <p:nvSpPr>
          <p:cNvPr id="5" name="Footer Placeholder 4"/>
          <p:cNvSpPr>
            <a:spLocks noGrp="1"/>
          </p:cNvSpPr>
          <p:nvPr>
            <p:ph type="ftr" sz="quarter" idx="11"/>
          </p:nvPr>
        </p:nvSpPr>
        <p:spPr/>
        <p:txBody>
          <a:bodyPr/>
          <a:lstStyle/>
          <a:p>
            <a:r>
              <a:rPr lang="en-US" smtClean="0"/>
              <a:t>Cumulus Networks and Partner Confidential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‹N°›</a:t>
            </a:fld>
            <a:endParaRPr lang="en-US"/>
          </a:p>
        </p:txBody>
      </p:sp>
      <p:sp>
        <p:nvSpPr>
          <p:cNvPr id="7" name="TextBox 6"/>
          <p:cNvSpPr txBox="1"/>
          <p:nvPr userDrawn="1"/>
        </p:nvSpPr>
        <p:spPr>
          <a:xfrm>
            <a:off x="239620" y="4209975"/>
            <a:ext cx="8735046" cy="507831"/>
          </a:xfrm>
          <a:prstGeom prst="rect">
            <a:avLst/>
          </a:prstGeom>
          <a:noFill/>
        </p:spPr>
        <p:txBody>
          <a:bodyPr wrap="square" lIns="0" rtlCol="0">
            <a:spAutoFit/>
          </a:bodyPr>
          <a:lstStyle/>
          <a:p>
            <a:r>
              <a:rPr lang="en-US" sz="900" dirty="0" smtClean="0">
                <a:solidFill>
                  <a:schemeClr val="bg1">
                    <a:lumMod val="65000"/>
                  </a:schemeClr>
                </a:solidFill>
                <a:latin typeface="Franklin Gothic Book" panose="020B0503020102020204" pitchFamily="34" charset="0"/>
              </a:rPr>
              <a:t>© 2014 </a:t>
            </a:r>
            <a:r>
              <a:rPr lang="en-US" sz="900" dirty="0">
                <a:solidFill>
                  <a:schemeClr val="bg1">
                    <a:lumMod val="65000"/>
                  </a:schemeClr>
                </a:solidFill>
                <a:latin typeface="Franklin Gothic Book" panose="020B0503020102020204" pitchFamily="34" charset="0"/>
              </a:rPr>
              <a:t>Cumulus Networks. Cumulus Networks, the Cumulus Networks Logo, and Cumulus Linux are trademarks or registered trademarks of Cumulus Networks, Inc. or its affiliates in the U.S. and other countries. Other names may be trademarks of their respective owners. The registered trademark Linux® is used pursuant to a sublicense from LMI, the exclusive licensee of Linus Torvalds, owner of the mark on a world-wide basis.</a:t>
            </a:r>
          </a:p>
        </p:txBody>
      </p:sp>
      <p:sp>
        <p:nvSpPr>
          <p:cNvPr id="8" name="Text Placeholder 5"/>
          <p:cNvSpPr txBox="1">
            <a:spLocks/>
          </p:cNvSpPr>
          <p:nvPr userDrawn="1"/>
        </p:nvSpPr>
        <p:spPr>
          <a:xfrm>
            <a:off x="2644152" y="3291599"/>
            <a:ext cx="3698449" cy="553480"/>
          </a:xfrm>
          <a:prstGeom prst="rect">
            <a:avLst/>
          </a:prstGeom>
        </p:spPr>
        <p:txBody>
          <a:bodyPr/>
          <a:lstStyle>
            <a:lvl1pPr marL="0" indent="0" algn="l" defTabSz="457200" rtl="0" eaLnBrk="1" latinLnBrk="0" hangingPunct="1">
              <a:spcBef>
                <a:spcPts val="600"/>
              </a:spcBef>
              <a:buClr>
                <a:schemeClr val="bg1"/>
              </a:buClr>
              <a:buFont typeface="Wingdings" charset="2"/>
              <a:buChar char="§"/>
              <a:defRPr sz="2800" b="0" kern="1200">
                <a:solidFill>
                  <a:schemeClr val="tx1">
                    <a:lumMod val="85000"/>
                    <a:lumOff val="15000"/>
                  </a:schemeClr>
                </a:solidFill>
                <a:latin typeface="Franklin Gothic Book"/>
                <a:ea typeface="+mn-ea"/>
                <a:cs typeface="+mn-cs"/>
              </a:defRPr>
            </a:lvl1pPr>
            <a:lvl2pPr marL="0" indent="182880" algn="l" defTabSz="457200" rtl="0" eaLnBrk="1" latinLnBrk="0" hangingPunct="1">
              <a:spcBef>
                <a:spcPts val="600"/>
              </a:spcBef>
              <a:buClr>
                <a:schemeClr val="bg1"/>
              </a:buClr>
              <a:buFont typeface="Wingdings" charset="2"/>
              <a:buChar char="§"/>
              <a:defRPr sz="2400" kern="1200">
                <a:solidFill>
                  <a:schemeClr val="tx1">
                    <a:lumMod val="65000"/>
                    <a:lumOff val="35000"/>
                  </a:schemeClr>
                </a:solidFill>
                <a:latin typeface="Franklin Gothic Book"/>
                <a:ea typeface="+mn-ea"/>
                <a:cs typeface="+mn-cs"/>
              </a:defRPr>
            </a:lvl2pPr>
            <a:lvl3pPr marL="457200" indent="274320" algn="l" defTabSz="457200" rtl="0" eaLnBrk="1" latinLnBrk="0" hangingPunct="1">
              <a:spcBef>
                <a:spcPts val="600"/>
              </a:spcBef>
              <a:buClr>
                <a:schemeClr val="accent3"/>
              </a:buClr>
              <a:buFont typeface="Wingdings" charset="2"/>
              <a:buChar char="§"/>
              <a:defRPr sz="2000" kern="1200">
                <a:solidFill>
                  <a:schemeClr val="tx1">
                    <a:lumMod val="65000"/>
                    <a:lumOff val="35000"/>
                  </a:schemeClr>
                </a:solidFill>
                <a:latin typeface="Franklin Gothic Book"/>
                <a:ea typeface="+mn-ea"/>
                <a:cs typeface="+mn-cs"/>
              </a:defRPr>
            </a:lvl3pPr>
            <a:lvl4pPr marL="731520" indent="274320" algn="l" defTabSz="457200" rtl="0" eaLnBrk="1" latinLnBrk="0" hangingPunct="1">
              <a:spcBef>
                <a:spcPts val="600"/>
              </a:spcBef>
              <a:buClr>
                <a:schemeClr val="accent2"/>
              </a:buClr>
              <a:buFont typeface="Wingdings" charset="2"/>
              <a:buChar char="§"/>
              <a:defRPr sz="1800" kern="1200">
                <a:solidFill>
                  <a:schemeClr val="tx1">
                    <a:lumMod val="65000"/>
                    <a:lumOff val="35000"/>
                  </a:schemeClr>
                </a:solidFill>
                <a:latin typeface="Franklin Gothic Book"/>
                <a:ea typeface="+mn-ea"/>
                <a:cs typeface="+mn-cs"/>
              </a:defRPr>
            </a:lvl4pPr>
            <a:lvl5pPr marL="914400" indent="274320" algn="l" defTabSz="457200" rtl="0" eaLnBrk="1" latinLnBrk="0" hangingPunct="1">
              <a:spcBef>
                <a:spcPts val="600"/>
              </a:spcBef>
              <a:buClr>
                <a:schemeClr val="accent1"/>
              </a:buClr>
              <a:buSzPct val="100000"/>
              <a:buFont typeface="Wingdings" charset="2"/>
              <a:buChar char="§"/>
              <a:defRPr sz="1600" kern="1200" baseline="0">
                <a:solidFill>
                  <a:schemeClr val="tx1">
                    <a:lumMod val="65000"/>
                    <a:lumOff val="35000"/>
                  </a:schemeClr>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tx1">
                    <a:lumMod val="75000"/>
                    <a:lumOff val="25000"/>
                  </a:schemeClr>
                </a:solidFill>
              </a:rPr>
              <a:t>Thank You!</a:t>
            </a:r>
            <a:endParaRPr lang="en-US" sz="2400" dirty="0">
              <a:solidFill>
                <a:schemeClr val="tx1">
                  <a:lumMod val="75000"/>
                  <a:lumOff val="25000"/>
                </a:schemeClr>
              </a:solidFill>
            </a:endParaRPr>
          </a:p>
        </p:txBody>
      </p:sp>
      <p:cxnSp>
        <p:nvCxnSpPr>
          <p:cNvPr id="9" name="Straight Connector 8"/>
          <p:cNvCxnSpPr/>
          <p:nvPr userDrawn="1"/>
        </p:nvCxnSpPr>
        <p:spPr>
          <a:xfrm>
            <a:off x="0" y="4114816"/>
            <a:ext cx="914400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3150038" y="1056259"/>
            <a:ext cx="2755900" cy="2072436"/>
          </a:xfrm>
          <a:prstGeom prst="rect">
            <a:avLst/>
          </a:prstGeom>
        </p:spPr>
      </p:pic>
      <p:pic>
        <p:nvPicPr>
          <p:cNvPr id="13" name="Picture 12"/>
          <p:cNvPicPr>
            <a:picLocks noChangeAspect="1"/>
          </p:cNvPicPr>
          <p:nvPr userDrawn="1"/>
        </p:nvPicPr>
        <p:blipFill>
          <a:blip r:embed="rId3"/>
          <a:stretch>
            <a:fillRect/>
          </a:stretch>
        </p:blipFill>
        <p:spPr>
          <a:xfrm>
            <a:off x="8476488" y="0"/>
            <a:ext cx="667512" cy="667512"/>
          </a:xfrm>
          <a:prstGeom prst="rect">
            <a:avLst/>
          </a:prstGeom>
        </p:spPr>
      </p:pic>
    </p:spTree>
    <p:extLst>
      <p:ext uri="{BB962C8B-B14F-4D97-AF65-F5344CB8AC3E}">
        <p14:creationId xmlns="" xmlns:p14="http://schemas.microsoft.com/office/powerpoint/2010/main" val="12063758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4869180"/>
            <a:ext cx="9144000" cy="2743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sp>
        <p:nvSpPr>
          <p:cNvPr id="2" name="Title Placeholder 1"/>
          <p:cNvSpPr>
            <a:spLocks noGrp="1"/>
          </p:cNvSpPr>
          <p:nvPr>
            <p:ph type="title"/>
          </p:nvPr>
        </p:nvSpPr>
        <p:spPr>
          <a:xfrm>
            <a:off x="239620" y="186585"/>
            <a:ext cx="7634378" cy="31056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1163" y="848660"/>
            <a:ext cx="8021674" cy="3746318"/>
          </a:xfrm>
          <a:prstGeom prst="rect">
            <a:avLst/>
          </a:prstGeom>
        </p:spPr>
        <p:txBody>
          <a:bodyPr vert="horz" lIns="0" tIns="0" rIns="18288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39620" y="4854297"/>
            <a:ext cx="1446658" cy="273844"/>
          </a:xfrm>
          <a:prstGeom prst="rect">
            <a:avLst/>
          </a:prstGeom>
        </p:spPr>
        <p:txBody>
          <a:bodyPr vert="horz" lIns="0" tIns="45720" rIns="0" bIns="45720" rtlCol="0" anchor="ctr"/>
          <a:lstStyle>
            <a:lvl1pPr algn="l">
              <a:defRPr sz="900">
                <a:solidFill>
                  <a:schemeClr val="bg1"/>
                </a:solidFill>
                <a:latin typeface="Franklin Gothic Book"/>
              </a:defRPr>
            </a:lvl1pPr>
          </a:lstStyle>
          <a:p>
            <a:fld id="{1F0512A2-92E0-417C-86FB-1A8B925ECB87}" type="datetime4">
              <a:rPr lang="en-US" smtClean="0"/>
              <a:pPr/>
              <a:t>November 4, 2014</a:t>
            </a:fld>
            <a:endParaRPr lang="en-US" dirty="0"/>
          </a:p>
        </p:txBody>
      </p:sp>
      <p:sp>
        <p:nvSpPr>
          <p:cNvPr id="5" name="Footer Placeholder 4"/>
          <p:cNvSpPr>
            <a:spLocks noGrp="1"/>
          </p:cNvSpPr>
          <p:nvPr>
            <p:ph type="ftr" sz="quarter" idx="3"/>
          </p:nvPr>
        </p:nvSpPr>
        <p:spPr>
          <a:xfrm>
            <a:off x="2624667" y="4854297"/>
            <a:ext cx="3821676" cy="273844"/>
          </a:xfrm>
          <a:prstGeom prst="rect">
            <a:avLst/>
          </a:prstGeom>
        </p:spPr>
        <p:txBody>
          <a:bodyPr vert="horz" lIns="91440" tIns="45720" rIns="91440" bIns="45720" rtlCol="0" anchor="ctr"/>
          <a:lstStyle>
            <a:lvl1pPr algn="ctr">
              <a:defRPr sz="900">
                <a:solidFill>
                  <a:schemeClr val="bg1"/>
                </a:solidFill>
                <a:latin typeface="Franklin Gothic Book"/>
              </a:defRPr>
            </a:lvl1pPr>
          </a:lstStyle>
          <a:p>
            <a:r>
              <a:rPr lang="en-US" smtClean="0"/>
              <a:t>Cumulus Networks and Partner Confidential</a:t>
            </a:r>
            <a:endParaRPr lang="en-US" dirty="0"/>
          </a:p>
        </p:txBody>
      </p:sp>
      <p:sp>
        <p:nvSpPr>
          <p:cNvPr id="6" name="Slide Number Placeholder 5"/>
          <p:cNvSpPr>
            <a:spLocks noGrp="1"/>
          </p:cNvSpPr>
          <p:nvPr>
            <p:ph type="sldNum" sz="quarter" idx="4"/>
          </p:nvPr>
        </p:nvSpPr>
        <p:spPr>
          <a:xfrm>
            <a:off x="8290278" y="4854297"/>
            <a:ext cx="684388" cy="273844"/>
          </a:xfrm>
          <a:prstGeom prst="rect">
            <a:avLst/>
          </a:prstGeom>
        </p:spPr>
        <p:txBody>
          <a:bodyPr vert="horz" lIns="0" tIns="45720" rIns="0" bIns="45720" rtlCol="0" anchor="ctr"/>
          <a:lstStyle>
            <a:lvl1pPr algn="r">
              <a:defRPr sz="900">
                <a:solidFill>
                  <a:schemeClr val="bg1"/>
                </a:solidFill>
                <a:latin typeface="Franklin Gothic Book"/>
              </a:defRPr>
            </a:lvl1pPr>
          </a:lstStyle>
          <a:p>
            <a:fld id="{2066355A-084C-D24E-9AD2-7E4FC41EA627}" type="slidenum">
              <a:rPr lang="en-US" smtClean="0"/>
              <a:pPr/>
              <a:t>‹N°›</a:t>
            </a:fld>
            <a:endParaRPr lang="en-US" dirty="0"/>
          </a:p>
        </p:txBody>
      </p:sp>
      <p:cxnSp>
        <p:nvCxnSpPr>
          <p:cNvPr id="16" name="Straight Connector 15"/>
          <p:cNvCxnSpPr/>
          <p:nvPr userDrawn="1"/>
        </p:nvCxnSpPr>
        <p:spPr>
          <a:xfrm flipV="1">
            <a:off x="0" y="664268"/>
            <a:ext cx="9144000" cy="1976"/>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7"/>
          <a:stretch>
            <a:fillRect/>
          </a:stretch>
        </p:blipFill>
        <p:spPr>
          <a:xfrm>
            <a:off x="8476488" y="0"/>
            <a:ext cx="667512" cy="667512"/>
          </a:xfrm>
          <a:prstGeom prst="rect">
            <a:avLst/>
          </a:prstGeom>
        </p:spPr>
      </p:pic>
    </p:spTree>
    <p:extLst>
      <p:ext uri="{BB962C8B-B14F-4D97-AF65-F5344CB8AC3E}">
        <p14:creationId xmlns=""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64" r:id="rId3"/>
    <p:sldLayoutId id="2147493468" r:id="rId4"/>
    <p:sldLayoutId id="2147493470" r:id="rId5"/>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l" defTabSz="457200" rtl="0" eaLnBrk="1" latinLnBrk="0" hangingPunct="1">
        <a:spcBef>
          <a:spcPct val="0"/>
        </a:spcBef>
        <a:buNone/>
        <a:defRPr sz="2000" b="1" i="0" kern="1200" baseline="0">
          <a:solidFill>
            <a:schemeClr val="accent3"/>
          </a:solidFill>
          <a:latin typeface="+mj-lt"/>
          <a:ea typeface="+mj-ea"/>
          <a:cs typeface="Franklin Gothic Medium"/>
        </a:defRPr>
      </a:lvl1pPr>
    </p:titleStyle>
    <p:body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url?sa=i&amp;rct=j&amp;q=&amp;esrc=s&amp;source=images&amp;cd=&amp;cad=rja&amp;uact=8&amp;ved=0CAcQjRw&amp;url=http%3A%2F%2Fdocs.codehaus.org%2Fdisplay%2FSONAR%2FSCM%2BStats%2BPlugin&amp;ei=5RlZVOj4CYTtiQLMqYDoBw&amp;bvm=bv.78972154,d.cGE&amp;psig=AFQjCNGGailK0zo2O24bzCL-CO3eEERZJQ&amp;ust=141521186309756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zeromq.org/intro:commercial-suppor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err="1" smtClean="0"/>
              <a:t>Julien</a:t>
            </a:r>
            <a:r>
              <a:rPr lang="en-US" dirty="0" smtClean="0"/>
              <a:t> Fortin, </a:t>
            </a:r>
            <a:r>
              <a:rPr lang="en-US" dirty="0" err="1" smtClean="0"/>
              <a:t>Alexandre</a:t>
            </a:r>
            <a:r>
              <a:rPr lang="en-US" dirty="0" smtClean="0"/>
              <a:t> </a:t>
            </a:r>
            <a:r>
              <a:rPr lang="en-US" dirty="0" err="1" smtClean="0"/>
              <a:t>Renard</a:t>
            </a:r>
            <a:endParaRPr lang="en-US" dirty="0" smtClean="0"/>
          </a:p>
        </p:txBody>
      </p:sp>
      <p:sp>
        <p:nvSpPr>
          <p:cNvPr id="4" name="Text Placeholder 3"/>
          <p:cNvSpPr>
            <a:spLocks noGrp="1"/>
          </p:cNvSpPr>
          <p:nvPr>
            <p:ph type="body" sz="quarter" idx="14"/>
          </p:nvPr>
        </p:nvSpPr>
        <p:spPr/>
        <p:txBody>
          <a:bodyPr/>
          <a:lstStyle/>
          <a:p>
            <a:r>
              <a:rPr lang="en-US" dirty="0" smtClean="0"/>
              <a:t>November 5, 2014</a:t>
            </a:r>
            <a:endParaRPr lang="en-US" dirty="0"/>
          </a:p>
        </p:txBody>
      </p:sp>
      <p:sp>
        <p:nvSpPr>
          <p:cNvPr id="5" name="TextBox 4"/>
          <p:cNvSpPr txBox="1"/>
          <p:nvPr/>
        </p:nvSpPr>
        <p:spPr>
          <a:xfrm>
            <a:off x="2797860" y="4338320"/>
            <a:ext cx="3548279" cy="307777"/>
          </a:xfrm>
          <a:prstGeom prst="rect">
            <a:avLst/>
          </a:prstGeom>
          <a:noFill/>
        </p:spPr>
        <p:txBody>
          <a:bodyPr wrap="none" rtlCol="0">
            <a:spAutoFit/>
          </a:bodyPr>
          <a:lstStyle/>
          <a:p>
            <a:pPr algn="ctr"/>
            <a:r>
              <a:rPr lang="en-US" sz="1400" dirty="0" smtClean="0">
                <a:solidFill>
                  <a:schemeClr val="accent6"/>
                </a:solidFill>
                <a:latin typeface="Franklin Gothic Book"/>
                <a:cs typeface="Franklin Gothic Book"/>
              </a:rPr>
              <a:t>Cumulus Networks and Partner Confidential </a:t>
            </a:r>
          </a:p>
        </p:txBody>
      </p:sp>
      <p:sp>
        <p:nvSpPr>
          <p:cNvPr id="8" name="Titre 7"/>
          <p:cNvSpPr>
            <a:spLocks noGrp="1"/>
          </p:cNvSpPr>
          <p:nvPr>
            <p:ph type="ctrTitle"/>
          </p:nvPr>
        </p:nvSpPr>
        <p:spPr/>
        <p:txBody>
          <a:bodyPr/>
          <a:lstStyle/>
          <a:p>
            <a:r>
              <a:rPr lang="fr-FR" dirty="0" err="1" smtClean="0">
                <a:solidFill>
                  <a:schemeClr val="tx1">
                    <a:lumMod val="75000"/>
                    <a:lumOff val="25000"/>
                  </a:schemeClr>
                </a:solidFill>
              </a:rPr>
              <a:t>TechTalk</a:t>
            </a:r>
            <a:r>
              <a:rPr lang="fr-FR" dirty="0" smtClean="0">
                <a:solidFill>
                  <a:schemeClr val="tx1">
                    <a:lumMod val="75000"/>
                    <a:lumOff val="25000"/>
                  </a:schemeClr>
                </a:solidFill>
              </a:rPr>
              <a:t/>
            </a:r>
            <a:br>
              <a:rPr lang="fr-FR" dirty="0" smtClean="0">
                <a:solidFill>
                  <a:schemeClr val="tx1">
                    <a:lumMod val="75000"/>
                    <a:lumOff val="25000"/>
                  </a:schemeClr>
                </a:solidFill>
              </a:rPr>
            </a:br>
            <a:r>
              <a:rPr lang="fr-FR" dirty="0" smtClean="0">
                <a:solidFill>
                  <a:schemeClr val="tx1">
                    <a:lumMod val="75000"/>
                    <a:lumOff val="25000"/>
                  </a:schemeClr>
                </a:solidFill>
              </a:rPr>
              <a:t>Log </a:t>
            </a:r>
            <a:r>
              <a:rPr lang="fr-FR" dirty="0" err="1" smtClean="0">
                <a:solidFill>
                  <a:schemeClr val="tx1">
                    <a:lumMod val="75000"/>
                    <a:lumOff val="25000"/>
                  </a:schemeClr>
                </a:solidFill>
              </a:rPr>
              <a:t>parsing</a:t>
            </a:r>
            <a:r>
              <a:rPr lang="fr-FR" dirty="0" smtClean="0">
                <a:solidFill>
                  <a:schemeClr val="tx1">
                    <a:lumMod val="75000"/>
                    <a:lumOff val="25000"/>
                  </a:schemeClr>
                </a:solidFill>
              </a:rPr>
              <a:t> </a:t>
            </a:r>
            <a:r>
              <a:rPr lang="fr-FR" dirty="0" err="1" smtClean="0">
                <a:solidFill>
                  <a:schemeClr val="tx1">
                    <a:lumMod val="75000"/>
                    <a:lumOff val="25000"/>
                  </a:schemeClr>
                </a:solidFill>
              </a:rPr>
              <a:t>with</a:t>
            </a:r>
            <a:r>
              <a:rPr lang="fr-FR" dirty="0" smtClean="0">
                <a:solidFill>
                  <a:schemeClr val="tx1">
                    <a:lumMod val="75000"/>
                    <a:lumOff val="25000"/>
                  </a:schemeClr>
                </a:solidFill>
              </a:rPr>
              <a:t> </a:t>
            </a:r>
            <a:r>
              <a:rPr lang="fr-FR" dirty="0" err="1" smtClean="0">
                <a:solidFill>
                  <a:schemeClr val="tx1">
                    <a:lumMod val="75000"/>
                    <a:lumOff val="25000"/>
                  </a:schemeClr>
                </a:solidFill>
              </a:rPr>
              <a:t>Pyjeet</a:t>
            </a:r>
            <a:endParaRPr lang="fr-FR" dirty="0">
              <a:solidFill>
                <a:schemeClr val="tx1">
                  <a:lumMod val="75000"/>
                  <a:lumOff val="25000"/>
                </a:schemeClr>
              </a:solidFill>
            </a:endParaRPr>
          </a:p>
        </p:txBody>
      </p:sp>
    </p:spTree>
    <p:extLst>
      <p:ext uri="{BB962C8B-B14F-4D97-AF65-F5344CB8AC3E}">
        <p14:creationId xmlns="" xmlns:p14="http://schemas.microsoft.com/office/powerpoint/2010/main" val="32123437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Cumulus Networks and Partner Confidential</a:t>
            </a:r>
            <a:endParaRPr lang="en-US"/>
          </a:p>
        </p:txBody>
      </p:sp>
      <p:sp>
        <p:nvSpPr>
          <p:cNvPr id="3" name="Espace réservé du numéro de diapositive 2"/>
          <p:cNvSpPr>
            <a:spLocks noGrp="1"/>
          </p:cNvSpPr>
          <p:nvPr>
            <p:ph type="sldNum" sz="quarter" idx="12"/>
          </p:nvPr>
        </p:nvSpPr>
        <p:spPr/>
        <p:txBody>
          <a:bodyPr/>
          <a:lstStyle/>
          <a:p>
            <a:fld id="{2066355A-084C-D24E-9AD2-7E4FC41EA627}" type="slidenum">
              <a:rPr lang="en-US" smtClean="0"/>
              <a:pPr/>
              <a:t>10</a:t>
            </a:fld>
            <a:endParaRPr lang="en-US"/>
          </a:p>
        </p:txBody>
      </p:sp>
      <p:sp>
        <p:nvSpPr>
          <p:cNvPr id="4" name="Espace réservé du texte 3"/>
          <p:cNvSpPr>
            <a:spLocks noGrp="1"/>
          </p:cNvSpPr>
          <p:nvPr>
            <p:ph type="body" sz="quarter" idx="13"/>
          </p:nvPr>
        </p:nvSpPr>
        <p:spPr/>
        <p:txBody>
          <a:bodyPr/>
          <a:lstStyle/>
          <a:p>
            <a:r>
              <a:rPr lang="fr-FR" dirty="0" smtClean="0"/>
              <a:t>Interface </a:t>
            </a:r>
            <a:r>
              <a:rPr lang="fr-FR" dirty="0" err="1" smtClean="0"/>
              <a:t>presentation</a:t>
            </a:r>
            <a:endParaRPr lang="fr-FR" dirty="0"/>
          </a:p>
        </p:txBody>
      </p:sp>
      <p:sp>
        <p:nvSpPr>
          <p:cNvPr id="5" name="Titre 4"/>
          <p:cNvSpPr>
            <a:spLocks noGrp="1"/>
          </p:cNvSpPr>
          <p:nvPr>
            <p:ph type="title"/>
          </p:nvPr>
        </p:nvSpPr>
        <p:spPr/>
        <p:txBody>
          <a:bodyPr/>
          <a:lstStyle/>
          <a:p>
            <a:r>
              <a:rPr lang="fr-FR" dirty="0" smtClean="0"/>
              <a:t>Interface</a:t>
            </a:r>
            <a:endParaRPr lang="fr-FR"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90278" y="0"/>
            <a:ext cx="1063256" cy="51814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10" name="Rectangle 9"/>
          <p:cNvSpPr/>
          <p:nvPr/>
        </p:nvSpPr>
        <p:spPr>
          <a:xfrm>
            <a:off x="-233916" y="-125107"/>
            <a:ext cx="1063256" cy="52769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11</a:t>
            </a:fld>
            <a:endParaRPr lang="en-US"/>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36099" cy="221599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3075" name="Picture 3" descr="C:\Users\alexandre\AppData\Local\Microsoft\Windows\Temporary Internet Files\Content.IE5\3GMGKNB5\Screen Shot 2014-11-03 at 10.25.45 PM.png"/>
          <p:cNvPicPr>
            <a:picLocks noChangeAspect="1" noChangeArrowheads="1"/>
          </p:cNvPicPr>
          <p:nvPr/>
        </p:nvPicPr>
        <p:blipFill>
          <a:blip r:embed="rId2"/>
          <a:srcRect/>
          <a:stretch>
            <a:fillRect/>
          </a:stretch>
        </p:blipFill>
        <p:spPr bwMode="auto">
          <a:xfrm>
            <a:off x="457200" y="0"/>
            <a:ext cx="8229600" cy="5143500"/>
          </a:xfrm>
          <a:prstGeom prst="rect">
            <a:avLst/>
          </a:prstGeom>
          <a:noFill/>
        </p:spPr>
      </p:pic>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90278" y="0"/>
            <a:ext cx="1063256" cy="51814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10" name="Rectangle 9"/>
          <p:cNvSpPr/>
          <p:nvPr/>
        </p:nvSpPr>
        <p:spPr>
          <a:xfrm>
            <a:off x="-233916" y="-125107"/>
            <a:ext cx="1063256" cy="52769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12</a:t>
            </a:fld>
            <a:endParaRPr lang="en-US"/>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36099" cy="221599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3074" name="Picture 2" descr="C:\Users\alexandre\Downloads\Screen Shot 2014-11-03 at 10.42.51 PM.png"/>
          <p:cNvPicPr>
            <a:picLocks noChangeAspect="1" noChangeArrowheads="1"/>
          </p:cNvPicPr>
          <p:nvPr/>
        </p:nvPicPr>
        <p:blipFill>
          <a:blip r:embed="rId2"/>
          <a:srcRect/>
          <a:stretch>
            <a:fillRect/>
          </a:stretch>
        </p:blipFill>
        <p:spPr bwMode="auto">
          <a:xfrm>
            <a:off x="457200" y="0"/>
            <a:ext cx="8229600" cy="5143500"/>
          </a:xfrm>
          <a:prstGeom prst="rect">
            <a:avLst/>
          </a:prstGeom>
          <a:noFill/>
        </p:spPr>
      </p:pic>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90278" y="0"/>
            <a:ext cx="1063256" cy="51814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10" name="Rectangle 9"/>
          <p:cNvSpPr/>
          <p:nvPr/>
        </p:nvSpPr>
        <p:spPr>
          <a:xfrm>
            <a:off x="-233916" y="-125107"/>
            <a:ext cx="1063256" cy="52769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13</a:t>
            </a:fld>
            <a:endParaRPr lang="en-US"/>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36099" cy="221599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3074" name="Picture 2" descr="C:\Users\alexandre\Downloads\Screen Shot 2014-11-03 at 10.42.51 PM.png"/>
          <p:cNvPicPr>
            <a:picLocks noChangeAspect="1" noChangeArrowheads="1"/>
          </p:cNvPicPr>
          <p:nvPr/>
        </p:nvPicPr>
        <p:blipFill>
          <a:blip r:embed="rId2"/>
          <a:srcRect/>
          <a:stretch>
            <a:fillRect/>
          </a:stretch>
        </p:blipFill>
        <p:spPr bwMode="auto">
          <a:xfrm>
            <a:off x="457200" y="0"/>
            <a:ext cx="8229600" cy="5143500"/>
          </a:xfrm>
          <a:prstGeom prst="rect">
            <a:avLst/>
          </a:prstGeom>
          <a:noFill/>
        </p:spPr>
      </p:pic>
      <p:sp>
        <p:nvSpPr>
          <p:cNvPr id="9" name="Rectangle 8"/>
          <p:cNvSpPr/>
          <p:nvPr/>
        </p:nvSpPr>
        <p:spPr>
          <a:xfrm>
            <a:off x="433450" y="4322619"/>
            <a:ext cx="1929740" cy="781772"/>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a:latin typeface="Franklin Gothic Book"/>
              <a:cs typeface="Franklin Gothic Book"/>
            </a:endParaRPr>
          </a:p>
        </p:txBody>
      </p:sp>
      <p:cxnSp>
        <p:nvCxnSpPr>
          <p:cNvPr id="13" name="Connecteur droit avec flèche 12"/>
          <p:cNvCxnSpPr/>
          <p:nvPr/>
        </p:nvCxnSpPr>
        <p:spPr>
          <a:xfrm rot="10800000">
            <a:off x="2363191" y="4631377"/>
            <a:ext cx="1211283"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 name="ZoneTexte 13"/>
          <p:cNvSpPr txBox="1"/>
          <p:nvPr/>
        </p:nvSpPr>
        <p:spPr>
          <a:xfrm>
            <a:off x="3574474" y="4454840"/>
            <a:ext cx="3799245" cy="338554"/>
          </a:xfrm>
          <a:prstGeom prst="rect">
            <a:avLst/>
          </a:prstGeom>
          <a:noFill/>
        </p:spPr>
        <p:txBody>
          <a:bodyPr wrap="none" rtlCol="0">
            <a:spAutoFit/>
          </a:bodyPr>
          <a:lstStyle/>
          <a:p>
            <a:r>
              <a:rPr lang="fr-FR" sz="1600" dirty="0" err="1" smtClean="0">
                <a:solidFill>
                  <a:schemeClr val="accent5"/>
                </a:solidFill>
                <a:latin typeface="Franklin Gothic Book"/>
                <a:cs typeface="Franklin Gothic Book"/>
              </a:rPr>
              <a:t>Cscope</a:t>
            </a:r>
            <a:r>
              <a:rPr lang="fr-FR" sz="1600" dirty="0" smtClean="0">
                <a:solidFill>
                  <a:schemeClr val="accent5"/>
                </a:solidFill>
                <a:latin typeface="Franklin Gothic Book"/>
                <a:cs typeface="Franklin Gothic Book"/>
              </a:rPr>
              <a:t> style menu – </a:t>
            </a:r>
            <a:r>
              <a:rPr lang="fr-FR" sz="1600" dirty="0" err="1" smtClean="0">
                <a:solidFill>
                  <a:schemeClr val="accent5"/>
                </a:solidFill>
                <a:latin typeface="Franklin Gothic Book"/>
                <a:cs typeface="Franklin Gothic Book"/>
              </a:rPr>
              <a:t>navigate</a:t>
            </a:r>
            <a:r>
              <a:rPr lang="fr-FR" sz="1600" dirty="0" smtClean="0">
                <a:solidFill>
                  <a:schemeClr val="accent5"/>
                </a:solidFill>
                <a:latin typeface="Franklin Gothic Book"/>
                <a:cs typeface="Franklin Gothic Book"/>
              </a:rPr>
              <a:t> </a:t>
            </a:r>
            <a:r>
              <a:rPr lang="fr-FR" sz="1600" dirty="0" err="1" smtClean="0">
                <a:solidFill>
                  <a:schemeClr val="accent5"/>
                </a:solidFill>
                <a:latin typeface="Franklin Gothic Book"/>
                <a:cs typeface="Franklin Gothic Book"/>
              </a:rPr>
              <a:t>with</a:t>
            </a:r>
            <a:r>
              <a:rPr lang="fr-FR" sz="1600" dirty="0" smtClean="0">
                <a:solidFill>
                  <a:schemeClr val="accent5"/>
                </a:solidFill>
                <a:latin typeface="Franklin Gothic Book"/>
                <a:cs typeface="Franklin Gothic Book"/>
              </a:rPr>
              <a:t> </a:t>
            </a:r>
            <a:r>
              <a:rPr lang="fr-FR" sz="1600" dirty="0" err="1" smtClean="0">
                <a:solidFill>
                  <a:schemeClr val="accent5"/>
                </a:solidFill>
                <a:latin typeface="Franklin Gothic Book"/>
                <a:cs typeface="Franklin Gothic Book"/>
              </a:rPr>
              <a:t>arrows</a:t>
            </a:r>
            <a:endParaRPr lang="fr-FR" sz="1600" dirty="0" smtClean="0">
              <a:solidFill>
                <a:schemeClr val="accent5"/>
              </a:solidFill>
              <a:latin typeface="Franklin Gothic Book"/>
              <a:cs typeface="Franklin Gothic Book"/>
            </a:endParaRP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90278" y="0"/>
            <a:ext cx="1063256" cy="51814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10" name="Rectangle 9"/>
          <p:cNvSpPr/>
          <p:nvPr/>
        </p:nvSpPr>
        <p:spPr>
          <a:xfrm>
            <a:off x="-233916" y="-125107"/>
            <a:ext cx="1063256" cy="52769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14</a:t>
            </a:fld>
            <a:endParaRPr lang="en-US"/>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36099" cy="221599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3074" name="Picture 2" descr="C:\Users\alexandre\Downloads\Screen Shot 2014-11-03 at 10.42.51 PM.png"/>
          <p:cNvPicPr>
            <a:picLocks noChangeAspect="1" noChangeArrowheads="1"/>
          </p:cNvPicPr>
          <p:nvPr/>
        </p:nvPicPr>
        <p:blipFill>
          <a:blip r:embed="rId2"/>
          <a:srcRect/>
          <a:stretch>
            <a:fillRect/>
          </a:stretch>
        </p:blipFill>
        <p:spPr bwMode="auto">
          <a:xfrm>
            <a:off x="457200" y="0"/>
            <a:ext cx="8229600" cy="5143500"/>
          </a:xfrm>
          <a:prstGeom prst="rect">
            <a:avLst/>
          </a:prstGeom>
          <a:noFill/>
        </p:spPr>
      </p:pic>
      <p:sp>
        <p:nvSpPr>
          <p:cNvPr id="9" name="Rectangle 8"/>
          <p:cNvSpPr/>
          <p:nvPr/>
        </p:nvSpPr>
        <p:spPr>
          <a:xfrm>
            <a:off x="457200" y="4011622"/>
            <a:ext cx="2559132" cy="31034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a:latin typeface="Franklin Gothic Book"/>
              <a:cs typeface="Franklin Gothic Book"/>
            </a:endParaRPr>
          </a:p>
        </p:txBody>
      </p:sp>
      <p:cxnSp>
        <p:nvCxnSpPr>
          <p:cNvPr id="13" name="Connecteur droit avec flèche 12"/>
          <p:cNvCxnSpPr/>
          <p:nvPr/>
        </p:nvCxnSpPr>
        <p:spPr>
          <a:xfrm rot="10800000" flipV="1">
            <a:off x="3016334" y="4143843"/>
            <a:ext cx="581892"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 name="ZoneTexte 13"/>
          <p:cNvSpPr txBox="1"/>
          <p:nvPr/>
        </p:nvSpPr>
        <p:spPr>
          <a:xfrm>
            <a:off x="3648417" y="3974566"/>
            <a:ext cx="5038383" cy="338554"/>
          </a:xfrm>
          <a:prstGeom prst="rect">
            <a:avLst/>
          </a:prstGeom>
          <a:noFill/>
        </p:spPr>
        <p:txBody>
          <a:bodyPr wrap="square" rtlCol="0">
            <a:spAutoFit/>
          </a:bodyPr>
          <a:lstStyle/>
          <a:p>
            <a:r>
              <a:rPr lang="fr-FR" sz="1600" dirty="0" err="1" smtClean="0">
                <a:solidFill>
                  <a:schemeClr val="accent5"/>
                </a:solidFill>
                <a:latin typeface="Franklin Gothic Book"/>
                <a:cs typeface="Franklin Gothic Book"/>
              </a:rPr>
              <a:t>Remaining</a:t>
            </a:r>
            <a:r>
              <a:rPr lang="fr-FR" sz="1600" dirty="0" smtClean="0">
                <a:solidFill>
                  <a:schemeClr val="accent5"/>
                </a:solidFill>
                <a:latin typeface="Franklin Gothic Book"/>
                <a:cs typeface="Franklin Gothic Book"/>
              </a:rPr>
              <a:t> </a:t>
            </a:r>
            <a:r>
              <a:rPr lang="fr-FR" sz="1600" dirty="0" err="1" smtClean="0">
                <a:solidFill>
                  <a:schemeClr val="accent5"/>
                </a:solidFill>
                <a:latin typeface="Franklin Gothic Book"/>
                <a:cs typeface="Franklin Gothic Book"/>
              </a:rPr>
              <a:t>lines</a:t>
            </a:r>
            <a:r>
              <a:rPr lang="fr-FR" sz="1600" dirty="0" smtClean="0">
                <a:solidFill>
                  <a:schemeClr val="accent5"/>
                </a:solidFill>
                <a:latin typeface="Franklin Gothic Book"/>
                <a:cs typeface="Franklin Gothic Book"/>
              </a:rPr>
              <a:t>– </a:t>
            </a:r>
            <a:r>
              <a:rPr lang="fr-FR" sz="1600" dirty="0" err="1" smtClean="0">
                <a:solidFill>
                  <a:schemeClr val="accent5"/>
                </a:solidFill>
                <a:latin typeface="Franklin Gothic Book"/>
                <a:cs typeface="Franklin Gothic Book"/>
              </a:rPr>
              <a:t>space</a:t>
            </a:r>
            <a:r>
              <a:rPr lang="fr-FR" sz="1600" dirty="0" smtClean="0">
                <a:solidFill>
                  <a:schemeClr val="accent5"/>
                </a:solidFill>
                <a:latin typeface="Franklin Gothic Book"/>
                <a:cs typeface="Franklin Gothic Book"/>
              </a:rPr>
              <a:t>/</a:t>
            </a:r>
            <a:r>
              <a:rPr lang="fr-FR" sz="1600" dirty="0" err="1" smtClean="0">
                <a:solidFill>
                  <a:schemeClr val="accent5"/>
                </a:solidFill>
                <a:latin typeface="Franklin Gothic Book"/>
                <a:cs typeface="Franklin Gothic Book"/>
              </a:rPr>
              <a:t>backspace</a:t>
            </a:r>
            <a:r>
              <a:rPr lang="fr-FR" sz="1600" dirty="0" smtClean="0">
                <a:solidFill>
                  <a:schemeClr val="accent5"/>
                </a:solidFill>
                <a:latin typeface="Franklin Gothic Book"/>
                <a:cs typeface="Franklin Gothic Book"/>
              </a:rPr>
              <a:t> to move pages</a:t>
            </a: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90278" y="0"/>
            <a:ext cx="1063256" cy="51814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10" name="Rectangle 9"/>
          <p:cNvSpPr/>
          <p:nvPr/>
        </p:nvSpPr>
        <p:spPr>
          <a:xfrm>
            <a:off x="-233916" y="-125107"/>
            <a:ext cx="1063256" cy="52769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15</a:t>
            </a:fld>
            <a:endParaRPr lang="en-US"/>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36099" cy="221599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3074" name="Picture 2" descr="C:\Users\alexandre\Downloads\Screen Shot 2014-11-03 at 10.42.51 PM.png"/>
          <p:cNvPicPr>
            <a:picLocks noChangeAspect="1" noChangeArrowheads="1"/>
          </p:cNvPicPr>
          <p:nvPr/>
        </p:nvPicPr>
        <p:blipFill>
          <a:blip r:embed="rId2"/>
          <a:srcRect/>
          <a:stretch>
            <a:fillRect/>
          </a:stretch>
        </p:blipFill>
        <p:spPr bwMode="auto">
          <a:xfrm>
            <a:off x="457200" y="0"/>
            <a:ext cx="8229600" cy="5143500"/>
          </a:xfrm>
          <a:prstGeom prst="rect">
            <a:avLst/>
          </a:prstGeom>
          <a:noFill/>
        </p:spPr>
      </p:pic>
      <p:sp>
        <p:nvSpPr>
          <p:cNvPr id="9" name="Rectangle 8"/>
          <p:cNvSpPr/>
          <p:nvPr/>
        </p:nvSpPr>
        <p:spPr>
          <a:xfrm>
            <a:off x="457199" y="674804"/>
            <a:ext cx="3191217" cy="3299761"/>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a:latin typeface="Franklin Gothic Book"/>
              <a:cs typeface="Franklin Gothic Book"/>
            </a:endParaRPr>
          </a:p>
        </p:txBody>
      </p:sp>
      <p:cxnSp>
        <p:nvCxnSpPr>
          <p:cNvPr id="13" name="Connecteur droit avec flèche 12"/>
          <p:cNvCxnSpPr/>
          <p:nvPr/>
        </p:nvCxnSpPr>
        <p:spPr>
          <a:xfrm rot="10800000">
            <a:off x="2173184" y="3974568"/>
            <a:ext cx="1056904" cy="33855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 name="ZoneTexte 13"/>
          <p:cNvSpPr txBox="1"/>
          <p:nvPr/>
        </p:nvSpPr>
        <p:spPr>
          <a:xfrm>
            <a:off x="3251895" y="4313120"/>
            <a:ext cx="5038383" cy="338554"/>
          </a:xfrm>
          <a:prstGeom prst="rect">
            <a:avLst/>
          </a:prstGeom>
          <a:noFill/>
        </p:spPr>
        <p:txBody>
          <a:bodyPr wrap="square" rtlCol="0">
            <a:spAutoFit/>
          </a:bodyPr>
          <a:lstStyle/>
          <a:p>
            <a:r>
              <a:rPr lang="fr-FR" sz="1600" dirty="0" err="1" smtClean="0">
                <a:solidFill>
                  <a:schemeClr val="accent5"/>
                </a:solidFill>
                <a:latin typeface="Franklin Gothic Book"/>
                <a:cs typeface="Franklin Gothic Book"/>
              </a:rPr>
              <a:t>Captured</a:t>
            </a:r>
            <a:r>
              <a:rPr lang="fr-FR" sz="1600" dirty="0" smtClean="0">
                <a:solidFill>
                  <a:schemeClr val="accent5"/>
                </a:solidFill>
                <a:latin typeface="Franklin Gothic Book"/>
                <a:cs typeface="Franklin Gothic Book"/>
              </a:rPr>
              <a:t> tags: host/bridge/interface/date/file</a:t>
            </a: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90278" y="0"/>
            <a:ext cx="1063256" cy="51814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10" name="Rectangle 9"/>
          <p:cNvSpPr/>
          <p:nvPr/>
        </p:nvSpPr>
        <p:spPr>
          <a:xfrm>
            <a:off x="-233916" y="-125107"/>
            <a:ext cx="1063256" cy="52769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16</a:t>
            </a:fld>
            <a:endParaRPr lang="en-US"/>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36099" cy="221599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3074" name="Picture 2" descr="C:\Users\alexandre\Downloads\Screen Shot 2014-11-03 at 10.42.51 PM.png"/>
          <p:cNvPicPr>
            <a:picLocks noChangeAspect="1" noChangeArrowheads="1"/>
          </p:cNvPicPr>
          <p:nvPr/>
        </p:nvPicPr>
        <p:blipFill>
          <a:blip r:embed="rId2"/>
          <a:srcRect/>
          <a:stretch>
            <a:fillRect/>
          </a:stretch>
        </p:blipFill>
        <p:spPr bwMode="auto">
          <a:xfrm>
            <a:off x="457200" y="0"/>
            <a:ext cx="8229600" cy="5143500"/>
          </a:xfrm>
          <a:prstGeom prst="rect">
            <a:avLst/>
          </a:prstGeom>
          <a:noFill/>
        </p:spPr>
      </p:pic>
      <p:sp>
        <p:nvSpPr>
          <p:cNvPr id="9" name="Rectangle 8"/>
          <p:cNvSpPr/>
          <p:nvPr/>
        </p:nvSpPr>
        <p:spPr>
          <a:xfrm>
            <a:off x="3687199" y="674804"/>
            <a:ext cx="4603079" cy="3299761"/>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a:latin typeface="Franklin Gothic Book"/>
              <a:cs typeface="Franklin Gothic Book"/>
            </a:endParaRPr>
          </a:p>
        </p:txBody>
      </p:sp>
      <p:cxnSp>
        <p:nvCxnSpPr>
          <p:cNvPr id="13" name="Connecteur droit avec flèche 12"/>
          <p:cNvCxnSpPr/>
          <p:nvPr/>
        </p:nvCxnSpPr>
        <p:spPr>
          <a:xfrm rot="5400000" flipH="1" flipV="1">
            <a:off x="5637758" y="4143844"/>
            <a:ext cx="3385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 name="ZoneTexte 15"/>
          <p:cNvSpPr txBox="1"/>
          <p:nvPr/>
        </p:nvSpPr>
        <p:spPr>
          <a:xfrm>
            <a:off x="5303520" y="4338320"/>
            <a:ext cx="1053494" cy="338554"/>
          </a:xfrm>
          <a:prstGeom prst="rect">
            <a:avLst/>
          </a:prstGeom>
          <a:noFill/>
        </p:spPr>
        <p:txBody>
          <a:bodyPr wrap="none" rtlCol="0">
            <a:spAutoFit/>
          </a:bodyPr>
          <a:lstStyle/>
          <a:p>
            <a:r>
              <a:rPr lang="fr-FR" sz="1600" dirty="0" smtClean="0">
                <a:solidFill>
                  <a:schemeClr val="accent5"/>
                </a:solidFill>
                <a:latin typeface="Franklin Gothic Book"/>
                <a:cs typeface="Franklin Gothic Book"/>
              </a:rPr>
              <a:t>Logs body</a:t>
            </a: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290278" y="0"/>
            <a:ext cx="1063256" cy="51814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10" name="Rectangle 9"/>
          <p:cNvSpPr/>
          <p:nvPr/>
        </p:nvSpPr>
        <p:spPr>
          <a:xfrm>
            <a:off x="-233916" y="-125107"/>
            <a:ext cx="1063256" cy="52769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Franklin Gothic Book"/>
              <a:cs typeface="Franklin Gothic Book"/>
            </a:endParaRPr>
          </a:p>
        </p:txBody>
      </p:sp>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17</a:t>
            </a:fld>
            <a:endParaRPr lang="en-US"/>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36099" cy="221599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3074" name="Picture 2" descr="C:\Users\alexandre\Downloads\Screen Shot 2014-11-03 at 10.42.51 PM.png"/>
          <p:cNvPicPr>
            <a:picLocks noChangeAspect="1" noChangeArrowheads="1"/>
          </p:cNvPicPr>
          <p:nvPr/>
        </p:nvPicPr>
        <p:blipFill>
          <a:blip r:embed="rId2"/>
          <a:srcRect/>
          <a:stretch>
            <a:fillRect/>
          </a:stretch>
        </p:blipFill>
        <p:spPr bwMode="auto">
          <a:xfrm>
            <a:off x="457200" y="0"/>
            <a:ext cx="8229600" cy="5143500"/>
          </a:xfrm>
          <a:prstGeom prst="rect">
            <a:avLst/>
          </a:prstGeom>
          <a:noFill/>
        </p:spPr>
      </p:pic>
      <p:sp>
        <p:nvSpPr>
          <p:cNvPr id="9" name="Rectangle 8"/>
          <p:cNvSpPr/>
          <p:nvPr/>
        </p:nvSpPr>
        <p:spPr>
          <a:xfrm>
            <a:off x="406400" y="313382"/>
            <a:ext cx="2559132" cy="31034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a:latin typeface="Franklin Gothic Book"/>
              <a:cs typeface="Franklin Gothic Book"/>
            </a:endParaRPr>
          </a:p>
        </p:txBody>
      </p:sp>
      <p:cxnSp>
        <p:nvCxnSpPr>
          <p:cNvPr id="13" name="Connecteur droit avec flèche 12"/>
          <p:cNvCxnSpPr/>
          <p:nvPr/>
        </p:nvCxnSpPr>
        <p:spPr>
          <a:xfrm rot="10800000" flipV="1">
            <a:off x="2965534" y="445603"/>
            <a:ext cx="581892"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 name="ZoneTexte 13"/>
          <p:cNvSpPr txBox="1"/>
          <p:nvPr/>
        </p:nvSpPr>
        <p:spPr>
          <a:xfrm>
            <a:off x="3597617" y="276326"/>
            <a:ext cx="5038383" cy="338554"/>
          </a:xfrm>
          <a:prstGeom prst="rect">
            <a:avLst/>
          </a:prstGeom>
          <a:noFill/>
        </p:spPr>
        <p:txBody>
          <a:bodyPr wrap="square" rtlCol="0">
            <a:spAutoFit/>
          </a:bodyPr>
          <a:lstStyle/>
          <a:p>
            <a:r>
              <a:rPr lang="fr-FR" sz="1600" dirty="0" smtClean="0">
                <a:solidFill>
                  <a:schemeClr val="accent5"/>
                </a:solidFill>
                <a:latin typeface="Franklin Gothic Book"/>
                <a:cs typeface="Franklin Gothic Book"/>
              </a:rPr>
              <a:t>Info </a:t>
            </a:r>
            <a:r>
              <a:rPr lang="fr-FR" sz="1600" dirty="0" err="1" smtClean="0">
                <a:solidFill>
                  <a:schemeClr val="accent5"/>
                </a:solidFill>
                <a:latin typeface="Franklin Gothic Book"/>
                <a:cs typeface="Franklin Gothic Book"/>
              </a:rPr>
              <a:t>lines</a:t>
            </a:r>
            <a:endParaRPr lang="fr-FR" sz="1600" dirty="0" smtClean="0">
              <a:solidFill>
                <a:schemeClr val="accent5"/>
              </a:solidFill>
              <a:latin typeface="Franklin Gothic Book"/>
              <a:cs typeface="Franklin Gothic Book"/>
            </a:endParaRP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18</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Log frequency</a:t>
            </a:r>
            <a:endParaRPr lang="en-US" dirty="0"/>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14031"/>
            <a:ext cx="7446462" cy="5293757"/>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Try</a:t>
            </a:r>
            <a:r>
              <a:rPr lang="fr-FR" sz="2000" dirty="0" smtClean="0">
                <a:solidFill>
                  <a:schemeClr val="tx1">
                    <a:lumMod val="85000"/>
                    <a:lumOff val="15000"/>
                  </a:schemeClr>
                </a:solidFill>
                <a:latin typeface="Franklin Gothic Book"/>
                <a:cs typeface="Franklin Gothic Book"/>
              </a:rPr>
              <a:t> to </a:t>
            </a:r>
            <a:r>
              <a:rPr lang="fr-FR" sz="2000" dirty="0" err="1" smtClean="0">
                <a:solidFill>
                  <a:schemeClr val="tx1">
                    <a:lumMod val="85000"/>
                    <a:lumOff val="15000"/>
                  </a:schemeClr>
                </a:solidFill>
                <a:latin typeface="Franklin Gothic Book"/>
                <a:cs typeface="Franklin Gothic Book"/>
              </a:rPr>
              <a:t>find</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frequency</a:t>
            </a:r>
            <a:r>
              <a:rPr lang="fr-FR" sz="2000" dirty="0" smtClean="0">
                <a:solidFill>
                  <a:schemeClr val="tx1">
                    <a:lumMod val="85000"/>
                    <a:lumOff val="15000"/>
                  </a:schemeClr>
                </a:solidFill>
                <a:latin typeface="Franklin Gothic Book"/>
                <a:cs typeface="Franklin Gothic Book"/>
              </a:rPr>
              <a:t> for a log line type </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hitting</a:t>
            </a:r>
            <a:r>
              <a:rPr lang="fr-FR" sz="2000" dirty="0" smtClean="0">
                <a:solidFill>
                  <a:schemeClr val="tx1">
                    <a:lumMod val="85000"/>
                    <a:lumOff val="15000"/>
                  </a:schemeClr>
                </a:solidFill>
                <a:latin typeface="Franklin Gothic Book"/>
                <a:cs typeface="Franklin Gothic Book"/>
                <a:sym typeface="Wingdings" pitchFamily="2" charset="2"/>
              </a:rPr>
              <a:t> ‘f’ on a line</a:t>
            </a: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Pick</a:t>
            </a:r>
            <a:r>
              <a:rPr lang="fr-FR" sz="2000" dirty="0" smtClean="0">
                <a:solidFill>
                  <a:schemeClr val="tx1">
                    <a:lumMod val="85000"/>
                    <a:lumOff val="15000"/>
                  </a:schemeClr>
                </a:solidFill>
                <a:latin typeface="Franklin Gothic Book"/>
                <a:cs typeface="Franklin Gothic Book"/>
              </a:rPr>
              <a:t> a line</a:t>
            </a:r>
            <a:endParaRPr lang="fr-FR" sz="2000" dirty="0" smtClean="0">
              <a:solidFill>
                <a:schemeClr val="tx1">
                  <a:lumMod val="85000"/>
                  <a:lumOff val="15000"/>
                </a:schemeClr>
              </a:solidFill>
              <a:latin typeface="Franklin Gothic Book"/>
              <a:cs typeface="Franklin Gothic Book"/>
              <a:sym typeface="Wingdings" pitchFamily="2" charset="2"/>
            </a:endParaRPr>
          </a:p>
          <a:p>
            <a:pPr lvl="1">
              <a:buFont typeface="Arial" pitchFamily="34" charset="0"/>
              <a:buChar char="•"/>
            </a:pP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Find</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s</a:t>
            </a:r>
            <a:r>
              <a:rPr lang="fr-FR" sz="2000" dirty="0" err="1" smtClean="0">
                <a:solidFill>
                  <a:schemeClr val="tx1">
                    <a:lumMod val="85000"/>
                    <a:lumOff val="15000"/>
                  </a:schemeClr>
                </a:solidFill>
                <a:latin typeface="Franklin Gothic Book"/>
                <a:cs typeface="Franklin Gothic Book"/>
                <a:sym typeface="Wingdings" pitchFamily="2" charset="2"/>
              </a:rPr>
              <a:t>imilar</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lines</a:t>
            </a:r>
            <a:r>
              <a:rPr lang="fr-FR" sz="2000" dirty="0" smtClean="0">
                <a:solidFill>
                  <a:schemeClr val="tx1">
                    <a:lumMod val="85000"/>
                    <a:lumOff val="15000"/>
                  </a:schemeClr>
                </a:solidFill>
                <a:latin typeface="Franklin Gothic Book"/>
                <a:cs typeface="Franklin Gothic Book"/>
                <a:sym typeface="Wingdings" pitchFamily="2" charset="2"/>
              </a:rPr>
              <a:t>  ratio of </a:t>
            </a:r>
            <a:r>
              <a:rPr lang="fr-FR" sz="2000" dirty="0" err="1" smtClean="0">
                <a:solidFill>
                  <a:schemeClr val="tx1">
                    <a:lumMod val="85000"/>
                    <a:lumOff val="15000"/>
                  </a:schemeClr>
                </a:solidFill>
              </a:rPr>
              <a:t>difflib.SequenceMatcher</a:t>
            </a:r>
            <a:r>
              <a:rPr lang="fr-FR" sz="2000" dirty="0" smtClean="0">
                <a:solidFill>
                  <a:schemeClr val="tx1">
                    <a:lumMod val="85000"/>
                    <a:lumOff val="15000"/>
                  </a:schemeClr>
                </a:solidFill>
              </a:rPr>
              <a:t> </a:t>
            </a:r>
            <a:r>
              <a:rPr lang="fr-FR" sz="2000" dirty="0" smtClean="0">
                <a:solidFill>
                  <a:schemeClr val="tx1">
                    <a:lumMod val="85000"/>
                    <a:lumOff val="15000"/>
                  </a:schemeClr>
                </a:solidFill>
              </a:rPr>
              <a:t> &gt; 0.65</a:t>
            </a:r>
            <a:br>
              <a:rPr lang="fr-FR" sz="2000" dirty="0" smtClean="0">
                <a:solidFill>
                  <a:schemeClr val="tx1">
                    <a:lumMod val="85000"/>
                    <a:lumOff val="15000"/>
                  </a:schemeClr>
                </a:solidFill>
              </a:rPr>
            </a:br>
            <a:r>
              <a:rPr lang="fr-FR" sz="2000" dirty="0" smtClean="0">
                <a:solidFill>
                  <a:schemeClr val="tx1">
                    <a:lumMod val="85000"/>
                    <a:lumOff val="15000"/>
                  </a:schemeClr>
                </a:solidFill>
              </a:rPr>
              <a:t>  </a:t>
            </a:r>
            <a:r>
              <a:rPr lang="fr-FR" sz="2000" dirty="0" smtClean="0">
                <a:solidFill>
                  <a:schemeClr val="tx1">
                    <a:lumMod val="85000"/>
                    <a:lumOff val="15000"/>
                  </a:schemeClr>
                </a:solidFill>
                <a:sym typeface="Wingdings" pitchFamily="2" charset="2"/>
              </a:rPr>
              <a:t> </a:t>
            </a:r>
            <a:r>
              <a:rPr lang="fr-FR" sz="2000" dirty="0" err="1" smtClean="0">
                <a:solidFill>
                  <a:schemeClr val="tx1">
                    <a:lumMod val="85000"/>
                    <a:lumOff val="15000"/>
                  </a:schemeClr>
                </a:solidFill>
                <a:sym typeface="Wingdings" pitchFamily="2" charset="2"/>
              </a:rPr>
              <a:t>based</a:t>
            </a:r>
            <a:r>
              <a:rPr lang="fr-FR" sz="2000" dirty="0" smtClean="0">
                <a:solidFill>
                  <a:schemeClr val="tx1">
                    <a:lumMod val="85000"/>
                    <a:lumOff val="15000"/>
                  </a:schemeClr>
                </a:solidFill>
                <a:sym typeface="Wingdings" pitchFamily="2" charset="2"/>
              </a:rPr>
              <a:t> on </a:t>
            </a:r>
            <a:r>
              <a:rPr lang="fr-FR" sz="2000" dirty="0" err="1" smtClean="0">
                <a:solidFill>
                  <a:schemeClr val="tx1">
                    <a:lumMod val="85000"/>
                    <a:lumOff val="15000"/>
                  </a:schemeClr>
                </a:solidFill>
              </a:rPr>
              <a:t>longest</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contiguous</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matching</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subsequence</a:t>
            </a:r>
            <a:endParaRPr lang="fr-FR" sz="2000" dirty="0" smtClean="0">
              <a:solidFill>
                <a:schemeClr val="tx1">
                  <a:lumMod val="85000"/>
                  <a:lumOff val="15000"/>
                </a:schemeClr>
              </a:solidFill>
            </a:endParaRPr>
          </a:p>
          <a:p>
            <a:pPr lvl="1">
              <a:buFont typeface="Arial" pitchFamily="34" charset="0"/>
              <a:buChar char="•"/>
            </a:pP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Cut</a:t>
            </a:r>
            <a:r>
              <a:rPr lang="fr-FR" sz="2000" dirty="0" smtClean="0">
                <a:solidFill>
                  <a:schemeClr val="tx1">
                    <a:lumMod val="85000"/>
                    <a:lumOff val="15000"/>
                  </a:schemeClr>
                </a:solidFill>
              </a:rPr>
              <a:t> time </a:t>
            </a:r>
            <a:r>
              <a:rPr lang="fr-FR" sz="2000" dirty="0" err="1" smtClean="0">
                <a:solidFill>
                  <a:schemeClr val="tx1">
                    <a:lumMod val="85000"/>
                    <a:lumOff val="15000"/>
                  </a:schemeClr>
                </a:solidFill>
              </a:rPr>
              <a:t>into</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intervals</a:t>
            </a:r>
            <a:r>
              <a:rPr lang="fr-FR" sz="2000" dirty="0" smtClean="0">
                <a:solidFill>
                  <a:schemeClr val="tx1">
                    <a:lumMod val="85000"/>
                    <a:lumOff val="15000"/>
                  </a:schemeClr>
                </a:solidFill>
              </a:rPr>
              <a:t> of 1000 seconds</a:t>
            </a:r>
          </a:p>
          <a:p>
            <a:pPr lvl="1">
              <a:buFont typeface="Arial" pitchFamily="34" charset="0"/>
              <a:buChar char="•"/>
            </a:pPr>
            <a:r>
              <a:rPr lang="fr-FR" sz="2000" dirty="0" smtClean="0">
                <a:solidFill>
                  <a:schemeClr val="tx1">
                    <a:lumMod val="85000"/>
                    <a:lumOff val="15000"/>
                  </a:schemeClr>
                </a:solidFill>
              </a:rPr>
              <a:t> </a:t>
            </a:r>
            <a:r>
              <a:rPr lang="fr-FR" sz="2000" dirty="0" smtClean="0">
                <a:solidFill>
                  <a:schemeClr val="tx1">
                    <a:lumMod val="85000"/>
                    <a:lumOff val="15000"/>
                  </a:schemeClr>
                </a:solidFill>
              </a:rPr>
              <a:t>Count </a:t>
            </a:r>
            <a:r>
              <a:rPr lang="fr-FR" sz="2000" dirty="0" err="1" smtClean="0">
                <a:solidFill>
                  <a:schemeClr val="tx1">
                    <a:lumMod val="85000"/>
                    <a:lumOff val="15000"/>
                  </a:schemeClr>
                </a:solidFill>
              </a:rPr>
              <a:t>number</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appearances</a:t>
            </a:r>
            <a:r>
              <a:rPr lang="fr-FR" sz="2000" dirty="0" smtClean="0">
                <a:solidFill>
                  <a:schemeClr val="tx1">
                    <a:lumMod val="85000"/>
                    <a:lumOff val="15000"/>
                  </a:schemeClr>
                </a:solidFill>
              </a:rPr>
              <a:t> of one of </a:t>
            </a:r>
            <a:r>
              <a:rPr lang="fr-FR" sz="2000" dirty="0" err="1" smtClean="0">
                <a:solidFill>
                  <a:schemeClr val="tx1">
                    <a:lumMod val="85000"/>
                    <a:lumOff val="15000"/>
                  </a:schemeClr>
                </a:solidFill>
              </a:rPr>
              <a:t>similar</a:t>
            </a:r>
            <a:r>
              <a:rPr lang="fr-FR" sz="2000" dirty="0" smtClean="0">
                <a:solidFill>
                  <a:schemeClr val="tx1">
                    <a:lumMod val="85000"/>
                    <a:lumOff val="15000"/>
                  </a:schemeClr>
                </a:solidFill>
              </a:rPr>
              <a:t> log </a:t>
            </a:r>
            <a:r>
              <a:rPr lang="fr-FR" sz="2000" dirty="0" err="1" smtClean="0">
                <a:solidFill>
                  <a:schemeClr val="tx1">
                    <a:lumMod val="85000"/>
                    <a:lumOff val="15000"/>
                  </a:schemeClr>
                </a:solidFill>
              </a:rPr>
              <a:t>lines</a:t>
            </a:r>
            <a:endParaRPr lang="fr-FR" sz="2000" dirty="0" smtClean="0">
              <a:solidFill>
                <a:schemeClr val="tx1">
                  <a:lumMod val="85000"/>
                  <a:lumOff val="15000"/>
                </a:schemeClr>
              </a:solidFill>
            </a:endParaRPr>
          </a:p>
          <a:p>
            <a:pPr lvl="1">
              <a:buFont typeface="Arial" pitchFamily="34" charset="0"/>
              <a:buChar char="•"/>
            </a:pP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Aggregate</a:t>
            </a:r>
            <a:r>
              <a:rPr lang="fr-FR" sz="2000" dirty="0" smtClean="0">
                <a:solidFill>
                  <a:schemeClr val="tx1">
                    <a:lumMod val="85000"/>
                    <a:lumOff val="15000"/>
                  </a:schemeClr>
                </a:solidFill>
              </a:rPr>
              <a:t> </a:t>
            </a:r>
            <a:r>
              <a:rPr lang="fr-FR" sz="2000" dirty="0" smtClean="0">
                <a:solidFill>
                  <a:schemeClr val="tx1">
                    <a:lumMod val="85000"/>
                    <a:lumOff val="15000"/>
                  </a:schemeClr>
                </a:solidFill>
                <a:sym typeface="Wingdings" pitchFamily="2" charset="2"/>
              </a:rPr>
              <a:t> display </a:t>
            </a:r>
            <a:r>
              <a:rPr lang="fr-FR" sz="2000" dirty="0" err="1" smtClean="0">
                <a:solidFill>
                  <a:schemeClr val="tx1">
                    <a:lumMod val="85000"/>
                    <a:lumOff val="15000"/>
                  </a:schemeClr>
                </a:solidFill>
                <a:sym typeface="Wingdings" pitchFamily="2" charset="2"/>
              </a:rPr>
              <a:t>number</a:t>
            </a:r>
            <a:r>
              <a:rPr lang="fr-FR" sz="2000" dirty="0" smtClean="0">
                <a:solidFill>
                  <a:schemeClr val="tx1">
                    <a:lumMod val="85000"/>
                    <a:lumOff val="15000"/>
                  </a:schemeClr>
                </a:solidFill>
                <a:sym typeface="Wingdings" pitchFamily="2" charset="2"/>
              </a:rPr>
              <a:t> for </a:t>
            </a:r>
            <a:r>
              <a:rPr lang="fr-FR" sz="2000" dirty="0" err="1" smtClean="0">
                <a:solidFill>
                  <a:schemeClr val="tx1">
                    <a:lumMod val="85000"/>
                    <a:lumOff val="15000"/>
                  </a:schemeClr>
                </a:solidFill>
                <a:sym typeface="Wingdings" pitchFamily="2" charset="2"/>
              </a:rPr>
              <a:t>each</a:t>
            </a:r>
            <a:r>
              <a:rPr lang="fr-FR" sz="2000" dirty="0" smtClean="0">
                <a:solidFill>
                  <a:schemeClr val="tx1">
                    <a:lumMod val="85000"/>
                    <a:lumOff val="15000"/>
                  </a:schemeClr>
                </a:solidFill>
                <a:sym typeface="Wingdings" pitchFamily="2" charset="2"/>
              </a:rPr>
              <a:t> </a:t>
            </a:r>
            <a:r>
              <a:rPr lang="fr-FR" sz="2000" dirty="0" err="1" smtClean="0">
                <a:solidFill>
                  <a:schemeClr val="tx1">
                    <a:lumMod val="85000"/>
                    <a:lumOff val="15000"/>
                  </a:schemeClr>
                </a:solidFill>
                <a:sym typeface="Wingdings" pitchFamily="2" charset="2"/>
              </a:rPr>
              <a:t>interval</a:t>
            </a:r>
            <a:endParaRPr lang="fr-FR" sz="2000" dirty="0" smtClean="0">
              <a:solidFill>
                <a:schemeClr val="tx1">
                  <a:lumMod val="85000"/>
                  <a:lumOff val="15000"/>
                </a:schemeClr>
              </a:solidFill>
            </a:endParaRPr>
          </a:p>
          <a:p>
            <a:pPr lvl="1">
              <a:buFont typeface="Arial" pitchFamily="34" charset="0"/>
              <a:buChar char="•"/>
            </a:pPr>
            <a:endParaRPr lang="fr-FR" sz="2000" dirty="0" smtClean="0">
              <a:solidFill>
                <a:schemeClr val="tx1">
                  <a:lumMod val="85000"/>
                  <a:lumOff val="15000"/>
                </a:schemeClr>
              </a:solidFill>
            </a:endParaRPr>
          </a:p>
          <a:p>
            <a:pPr lvl="1">
              <a:buFont typeface="Arial" pitchFamily="34" charset="0"/>
              <a:buChar char="•"/>
            </a:pPr>
            <a:endParaRPr lang="fr-FR" sz="2000" dirty="0" smtClean="0">
              <a:solidFill>
                <a:schemeClr val="tx1">
                  <a:lumMod val="85000"/>
                  <a:lumOff val="15000"/>
                </a:schemeClr>
              </a:solidFill>
            </a:endParaRPr>
          </a:p>
          <a:p>
            <a:pPr lvl="1">
              <a:buFont typeface="Arial" pitchFamily="34" charset="0"/>
              <a:buChar char="•"/>
            </a:pPr>
            <a:endParaRPr lang="fr-FR" sz="2000" dirty="0" smtClean="0">
              <a:solidFill>
                <a:schemeClr val="tx1">
                  <a:lumMod val="85000"/>
                  <a:lumOff val="15000"/>
                </a:schemeClr>
              </a:solidFill>
            </a:endParaRPr>
          </a:p>
          <a:p>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pic>
        <p:nvPicPr>
          <p:cNvPr id="6146" name="Picture 2" descr="https://encrypted-tbn2.gstatic.com/images?q=tbn:ANd9GcS69IK34o9SdaD9gpC-gcHA530jGGb_NNYg7lSRE8P85m4s4xxe">
            <a:hlinkClick r:id="rId2"/>
          </p:cNvPr>
          <p:cNvPicPr>
            <a:picLocks noChangeAspect="1" noChangeArrowheads="1"/>
          </p:cNvPicPr>
          <p:nvPr/>
        </p:nvPicPr>
        <p:blipFill>
          <a:blip r:embed="rId3"/>
          <a:srcRect/>
          <a:stretch>
            <a:fillRect/>
          </a:stretch>
        </p:blipFill>
        <p:spPr bwMode="auto">
          <a:xfrm>
            <a:off x="2773679" y="3264601"/>
            <a:ext cx="3217545" cy="1589696"/>
          </a:xfrm>
          <a:prstGeom prst="rect">
            <a:avLst/>
          </a:prstGeom>
          <a:noFill/>
        </p:spPr>
      </p:pic>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t>Cumulus Networks and Partner Confidential</a:t>
            </a:r>
            <a:endParaRPr lang="en-US"/>
          </a:p>
        </p:txBody>
      </p:sp>
      <p:sp>
        <p:nvSpPr>
          <p:cNvPr id="3" name="Slide Number Placeholder 2"/>
          <p:cNvSpPr>
            <a:spLocks noGrp="1"/>
          </p:cNvSpPr>
          <p:nvPr>
            <p:ph type="sldNum" sz="quarter" idx="12"/>
          </p:nvPr>
        </p:nvSpPr>
        <p:spPr/>
        <p:txBody>
          <a:bodyPr/>
          <a:lstStyle/>
          <a:p>
            <a:fld id="{2066355A-084C-D24E-9AD2-7E4FC41EA627}" type="slidenum">
              <a:rPr lang="en-US" smtClean="0"/>
              <a:pPr/>
              <a:t>19</a:t>
            </a:fld>
            <a:endParaRPr lang="en-US"/>
          </a:p>
        </p:txBody>
      </p:sp>
      <p:pic>
        <p:nvPicPr>
          <p:cNvPr id="8"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0163" y="802155"/>
            <a:ext cx="6938913" cy="3898115"/>
          </a:xfrm>
          <a:prstGeom prst="rect">
            <a:avLst/>
          </a:prstGeom>
        </p:spPr>
      </p:pic>
    </p:spTree>
    <p:extLst>
      <p:ext uri="{BB962C8B-B14F-4D97-AF65-F5344CB8AC3E}">
        <p14:creationId xmlns="" xmlns:p14="http://schemas.microsoft.com/office/powerpoint/2010/main" val="22802760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2</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Issues to solve</a:t>
            </a:r>
            <a:endParaRPr lang="en-US" dirty="0"/>
          </a:p>
        </p:txBody>
      </p:sp>
      <p:sp>
        <p:nvSpPr>
          <p:cNvPr id="8" name="ZoneTexte 7"/>
          <p:cNvSpPr txBox="1"/>
          <p:nvPr/>
        </p:nvSpPr>
        <p:spPr>
          <a:xfrm>
            <a:off x="510363" y="935650"/>
            <a:ext cx="6668813" cy="1815882"/>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Parsing</a:t>
            </a:r>
            <a:r>
              <a:rPr lang="fr-FR" sz="2000" dirty="0" smtClean="0">
                <a:solidFill>
                  <a:schemeClr val="tx1">
                    <a:lumMod val="85000"/>
                    <a:lumOff val="15000"/>
                  </a:schemeClr>
                </a:solidFill>
                <a:latin typeface="Franklin Gothic Book"/>
                <a:cs typeface="Franklin Gothic Book"/>
              </a:rPr>
              <a:t> logs </a:t>
            </a:r>
            <a:r>
              <a:rPr lang="fr-FR" sz="2000" dirty="0" err="1" smtClean="0">
                <a:solidFill>
                  <a:schemeClr val="tx1">
                    <a:lumMod val="85000"/>
                    <a:lumOff val="15000"/>
                  </a:schemeClr>
                </a:solidFill>
                <a:latin typeface="Franklin Gothic Book"/>
                <a:cs typeface="Franklin Gothic Book"/>
              </a:rPr>
              <a:t>with</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grep</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can</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be</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painful</a:t>
            </a: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 No </a:t>
            </a:r>
            <a:r>
              <a:rPr lang="fr-FR" sz="2000" dirty="0" err="1" smtClean="0">
                <a:solidFill>
                  <a:schemeClr val="tx1">
                    <a:lumMod val="85000"/>
                    <a:lumOff val="15000"/>
                  </a:schemeClr>
                </a:solidFill>
                <a:latin typeface="Franklin Gothic Book"/>
                <a:cs typeface="Franklin Gothic Book"/>
              </a:rPr>
              <a:t>going</a:t>
            </a:r>
            <a:r>
              <a:rPr lang="fr-FR" sz="2000" dirty="0" smtClean="0">
                <a:solidFill>
                  <a:schemeClr val="tx1">
                    <a:lumMod val="85000"/>
                    <a:lumOff val="15000"/>
                  </a:schemeClr>
                </a:solidFill>
                <a:latin typeface="Franklin Gothic Book"/>
                <a:cs typeface="Franklin Gothic Book"/>
              </a:rPr>
              <a:t> back and </a:t>
            </a:r>
            <a:r>
              <a:rPr lang="fr-FR" sz="2000" dirty="0" err="1" smtClean="0">
                <a:solidFill>
                  <a:schemeClr val="tx1">
                    <a:lumMod val="85000"/>
                    <a:lumOff val="15000"/>
                  </a:schemeClr>
                </a:solidFill>
                <a:latin typeface="Franklin Gothic Book"/>
                <a:cs typeface="Franklin Gothic Book"/>
              </a:rPr>
              <a:t>forth</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like</a:t>
            </a:r>
            <a:r>
              <a:rPr lang="fr-FR" sz="2000" dirty="0" smtClean="0">
                <a:solidFill>
                  <a:schemeClr val="tx1">
                    <a:lumMod val="85000"/>
                    <a:lumOff val="15000"/>
                  </a:schemeClr>
                </a:solidFill>
                <a:latin typeface="Franklin Gothic Book"/>
                <a:cs typeface="Franklin Gothic Book"/>
              </a:rPr>
              <a:t> in </a:t>
            </a:r>
            <a:r>
              <a:rPr lang="fr-FR" sz="2000" dirty="0" err="1" smtClean="0">
                <a:solidFill>
                  <a:schemeClr val="tx1">
                    <a:lumMod val="85000"/>
                    <a:lumOff val="15000"/>
                  </a:schemeClr>
                </a:solidFill>
                <a:latin typeface="Franklin Gothic Book"/>
                <a:cs typeface="Franklin Gothic Book"/>
              </a:rPr>
              <a:t>Cscope</a:t>
            </a:r>
            <a:r>
              <a:rPr lang="fr-FR" sz="2000" dirty="0" smtClean="0">
                <a:solidFill>
                  <a:schemeClr val="tx1">
                    <a:lumMod val="85000"/>
                    <a:lumOff val="15000"/>
                  </a:schemeClr>
                </a:solidFill>
                <a:latin typeface="Franklin Gothic Book"/>
                <a:cs typeface="Franklin Gothic Book"/>
              </a:rPr>
              <a:t> or Google</a:t>
            </a: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Need</a:t>
            </a:r>
            <a:r>
              <a:rPr lang="fr-FR" sz="2000" dirty="0" smtClean="0">
                <a:solidFill>
                  <a:schemeClr val="tx1">
                    <a:lumMod val="85000"/>
                    <a:lumOff val="15000"/>
                  </a:schemeClr>
                </a:solidFill>
                <a:latin typeface="Franklin Gothic Book"/>
                <a:cs typeface="Franklin Gothic Book"/>
              </a:rPr>
              <a:t> to </a:t>
            </a:r>
            <a:r>
              <a:rPr lang="fr-FR" sz="2000" dirty="0" err="1" smtClean="0">
                <a:solidFill>
                  <a:schemeClr val="tx1">
                    <a:lumMod val="85000"/>
                    <a:lumOff val="15000"/>
                  </a:schemeClr>
                </a:solidFill>
                <a:latin typeface="Franklin Gothic Book"/>
                <a:cs typeface="Franklin Gothic Book"/>
              </a:rPr>
              <a:t>get</a:t>
            </a:r>
            <a:r>
              <a:rPr lang="fr-FR" sz="2000" dirty="0" smtClean="0">
                <a:solidFill>
                  <a:schemeClr val="tx1">
                    <a:lumMod val="85000"/>
                    <a:lumOff val="15000"/>
                  </a:schemeClr>
                </a:solidFill>
                <a:latin typeface="Franklin Gothic Book"/>
                <a:cs typeface="Franklin Gothic Book"/>
              </a:rPr>
              <a:t> the line </a:t>
            </a:r>
            <a:r>
              <a:rPr lang="fr-FR" sz="2000" dirty="0" err="1" smtClean="0">
                <a:solidFill>
                  <a:schemeClr val="tx1">
                    <a:lumMod val="85000"/>
                    <a:lumOff val="15000"/>
                  </a:schemeClr>
                </a:solidFill>
                <a:latin typeface="Franklin Gothic Book"/>
                <a:cs typeface="Franklin Gothic Book"/>
              </a:rPr>
              <a:t>number</a:t>
            </a:r>
            <a:r>
              <a:rPr lang="fr-FR" sz="2000" dirty="0" smtClean="0">
                <a:solidFill>
                  <a:schemeClr val="tx1">
                    <a:lumMod val="85000"/>
                    <a:lumOff val="15000"/>
                  </a:schemeClr>
                </a:solidFill>
                <a:latin typeface="Franklin Gothic Book"/>
                <a:cs typeface="Franklin Gothic Book"/>
              </a:rPr>
              <a:t>, open the file </a:t>
            </a:r>
            <a:r>
              <a:rPr lang="fr-FR" sz="2000" dirty="0" err="1" smtClean="0">
                <a:solidFill>
                  <a:schemeClr val="tx1">
                    <a:lumMod val="85000"/>
                    <a:lumOff val="15000"/>
                  </a:schemeClr>
                </a:solidFill>
                <a:latin typeface="Franklin Gothic Book"/>
                <a:cs typeface="Franklin Gothic Book"/>
              </a:rPr>
              <a:t>at</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this</a:t>
            </a:r>
            <a:r>
              <a:rPr lang="fr-FR" sz="2000" dirty="0" smtClean="0">
                <a:solidFill>
                  <a:schemeClr val="tx1">
                    <a:lumMod val="85000"/>
                    <a:lumOff val="15000"/>
                  </a:schemeClr>
                </a:solidFill>
                <a:latin typeface="Franklin Gothic Book"/>
                <a:cs typeface="Franklin Gothic Book"/>
              </a:rPr>
              <a:t> line…</a:t>
            </a: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Need</a:t>
            </a:r>
            <a:r>
              <a:rPr lang="fr-FR" sz="2000" dirty="0" smtClean="0">
                <a:solidFill>
                  <a:schemeClr val="tx1">
                    <a:lumMod val="85000"/>
                    <a:lumOff val="15000"/>
                  </a:schemeClr>
                </a:solidFill>
                <a:latin typeface="Franklin Gothic Book"/>
                <a:cs typeface="Franklin Gothic Book"/>
              </a:rPr>
              <a:t> to </a:t>
            </a:r>
            <a:r>
              <a:rPr lang="fr-FR" sz="2000" dirty="0" err="1" smtClean="0">
                <a:solidFill>
                  <a:schemeClr val="tx1">
                    <a:lumMod val="85000"/>
                    <a:lumOff val="15000"/>
                  </a:schemeClr>
                </a:solidFill>
                <a:latin typeface="Franklin Gothic Book"/>
                <a:cs typeface="Franklin Gothic Book"/>
              </a:rPr>
              <a:t>untar</a:t>
            </a:r>
            <a:r>
              <a:rPr lang="fr-FR" sz="2000" dirty="0" smtClean="0">
                <a:solidFill>
                  <a:schemeClr val="tx1">
                    <a:lumMod val="85000"/>
                    <a:lumOff val="15000"/>
                  </a:schemeClr>
                </a:solidFill>
                <a:latin typeface="Franklin Gothic Book"/>
                <a:cs typeface="Franklin Gothic Book"/>
              </a:rPr>
              <a:t>/</a:t>
            </a:r>
            <a:r>
              <a:rPr lang="fr-FR" sz="2000" dirty="0" err="1" smtClean="0">
                <a:solidFill>
                  <a:schemeClr val="tx1">
                    <a:lumMod val="85000"/>
                    <a:lumOff val="15000"/>
                  </a:schemeClr>
                </a:solidFill>
                <a:latin typeface="Franklin Gothic Book"/>
                <a:cs typeface="Franklin Gothic Book"/>
              </a:rPr>
              <a:t>unzip</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rotated</a:t>
            </a:r>
            <a:r>
              <a:rPr lang="fr-FR" sz="2000" dirty="0" smtClean="0">
                <a:solidFill>
                  <a:schemeClr val="tx1">
                    <a:lumMod val="85000"/>
                    <a:lumOff val="15000"/>
                  </a:schemeClr>
                </a:solidFill>
                <a:latin typeface="Franklin Gothic Book"/>
                <a:cs typeface="Franklin Gothic Book"/>
              </a:rPr>
              <a:t> logs or cl-support</a:t>
            </a:r>
            <a:endParaRPr lang="fr-FR" sz="16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16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1600" dirty="0" smtClean="0">
              <a:solidFill>
                <a:schemeClr val="tx1">
                  <a:lumMod val="85000"/>
                  <a:lumOff val="15000"/>
                </a:schemeClr>
              </a:solidFill>
              <a:latin typeface="Franklin Gothic Book"/>
              <a:cs typeface="Franklin Gothic Book"/>
            </a:endParaRPr>
          </a:p>
        </p:txBody>
      </p:sp>
      <p:pic>
        <p:nvPicPr>
          <p:cNvPr id="1026" name="Picture 2"/>
          <p:cNvPicPr>
            <a:picLocks noChangeAspect="1" noChangeArrowheads="1"/>
          </p:cNvPicPr>
          <p:nvPr/>
        </p:nvPicPr>
        <p:blipFill>
          <a:blip r:embed="rId2"/>
          <a:srcRect l="7718" t="18786" r="48128" b="8661"/>
          <a:stretch>
            <a:fillRect/>
          </a:stretch>
        </p:blipFill>
        <p:spPr bwMode="auto">
          <a:xfrm>
            <a:off x="510363" y="2465846"/>
            <a:ext cx="2052318" cy="18959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21658" t="43841" r="23160" b="10058"/>
          <a:stretch>
            <a:fillRect/>
          </a:stretch>
        </p:blipFill>
        <p:spPr bwMode="auto">
          <a:xfrm>
            <a:off x="3738768" y="2465846"/>
            <a:ext cx="1805050" cy="84782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t="7732" r="53029" b="59294"/>
          <a:stretch>
            <a:fillRect/>
          </a:stretch>
        </p:blipFill>
        <p:spPr bwMode="auto">
          <a:xfrm>
            <a:off x="3738768" y="3382903"/>
            <a:ext cx="2832208" cy="1117845"/>
          </a:xfrm>
          <a:prstGeom prst="rect">
            <a:avLst/>
          </a:prstGeom>
          <a:noFill/>
          <a:ln w="9525">
            <a:noFill/>
            <a:miter lim="800000"/>
            <a:headEnd/>
            <a:tailEnd/>
          </a:ln>
          <a:effectLst/>
        </p:spPr>
      </p:pic>
      <p:cxnSp>
        <p:nvCxnSpPr>
          <p:cNvPr id="15" name="Connecteur droit avec flèche 14"/>
          <p:cNvCxnSpPr>
            <a:endCxn id="1027" idx="1"/>
          </p:cNvCxnSpPr>
          <p:nvPr/>
        </p:nvCxnSpPr>
        <p:spPr>
          <a:xfrm flipV="1">
            <a:off x="1828800" y="2889761"/>
            <a:ext cx="1909968" cy="289374"/>
          </a:xfrm>
          <a:prstGeom prst="straightConnector1">
            <a:avLst/>
          </a:prstGeom>
          <a:ln w="3810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a:endCxn id="1028" idx="1"/>
          </p:cNvCxnSpPr>
          <p:nvPr/>
        </p:nvCxnSpPr>
        <p:spPr>
          <a:xfrm>
            <a:off x="2402958" y="3941826"/>
            <a:ext cx="1335810" cy="1588"/>
          </a:xfrm>
          <a:prstGeom prst="straightConnector1">
            <a:avLst/>
          </a:prstGeom>
          <a:ln w="3810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endCxn id="1026" idx="3"/>
          </p:cNvCxnSpPr>
          <p:nvPr/>
        </p:nvCxnSpPr>
        <p:spPr>
          <a:xfrm rot="10800000" flipV="1">
            <a:off x="2562682" y="3179134"/>
            <a:ext cx="1176087" cy="234705"/>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Footer Placeholder 3"/>
          <p:cNvSpPr>
            <a:spLocks noGrp="1"/>
          </p:cNvSpPr>
          <p:nvPr>
            <p:ph type="ftr" sz="quarter" idx="11"/>
          </p:nvPr>
        </p:nvSpPr>
        <p:spPr/>
        <p:txBody>
          <a:bodyPr/>
          <a:lstStyle/>
          <a:p>
            <a:r>
              <a:rPr lang="en-US" smtClean="0"/>
              <a:t>Cumulus Networks and Partner Confidential</a:t>
            </a:r>
            <a:endParaRPr lang="en-US"/>
          </a:p>
        </p:txBody>
      </p:sp>
      <p:sp>
        <p:nvSpPr>
          <p:cNvPr id="3" name="Slide Number Placeholder 2"/>
          <p:cNvSpPr>
            <a:spLocks noGrp="1"/>
          </p:cNvSpPr>
          <p:nvPr>
            <p:ph type="sldNum" sz="quarter" idx="12"/>
          </p:nvPr>
        </p:nvSpPr>
        <p:spPr/>
        <p:txBody>
          <a:bodyPr/>
          <a:lstStyle/>
          <a:p>
            <a:fld id="{2066355A-084C-D24E-9AD2-7E4FC41EA627}" type="slidenum">
              <a:rPr lang="en-US" smtClean="0"/>
              <a:pPr/>
              <a:t>20</a:t>
            </a:fld>
            <a:endParaRPr lang="en-US"/>
          </a:p>
        </p:txBody>
      </p:sp>
      <p:sp>
        <p:nvSpPr>
          <p:cNvPr id="7" name="ZoneTexte 6"/>
          <p:cNvSpPr txBox="1"/>
          <p:nvPr/>
        </p:nvSpPr>
        <p:spPr>
          <a:xfrm>
            <a:off x="3738880" y="1320800"/>
            <a:ext cx="1079142" cy="221599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fr-FR" sz="13800" dirty="0" smtClean="0">
                <a:solidFill>
                  <a:schemeClr val="bg2"/>
                </a:solidFill>
                <a:latin typeface="Franklin Gothic Book"/>
                <a:cs typeface="Franklin Gothic Book"/>
              </a:rPr>
              <a:t>?</a:t>
            </a:r>
          </a:p>
        </p:txBody>
      </p:sp>
    </p:spTree>
    <p:extLst>
      <p:ext uri="{BB962C8B-B14F-4D97-AF65-F5344CB8AC3E}">
        <p14:creationId xmlns="" xmlns:p14="http://schemas.microsoft.com/office/powerpoint/2010/main" val="22802760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Cumulus Networks and Partner Confidential</a:t>
            </a:r>
            <a:endParaRPr lang="en-US"/>
          </a:p>
        </p:txBody>
      </p:sp>
      <p:sp>
        <p:nvSpPr>
          <p:cNvPr id="12" name="Title 11"/>
          <p:cNvSpPr>
            <a:spLocks noGrp="1"/>
          </p:cNvSpPr>
          <p:nvPr>
            <p:ph type="title" idx="4294967295"/>
          </p:nvPr>
        </p:nvSpPr>
        <p:spPr>
          <a:xfrm>
            <a:off x="677068" y="334761"/>
            <a:ext cx="7634378" cy="310569"/>
          </a:xfrm>
        </p:spPr>
        <p:txBody>
          <a:bodyPr>
            <a:normAutofit/>
          </a:bodyPr>
          <a:lstStyle/>
          <a:p>
            <a:pPr algn="ctr"/>
            <a:r>
              <a:rPr lang="en-US" sz="1400" dirty="0" smtClean="0"/>
              <a:t>Bringing the Linux Revolution to Networking</a:t>
            </a:r>
            <a:endParaRPr lang="en-US" sz="1400" dirty="0"/>
          </a:p>
        </p:txBody>
      </p:sp>
      <p:sp>
        <p:nvSpPr>
          <p:cNvPr id="2" name="Slide Number Placeholder 1"/>
          <p:cNvSpPr>
            <a:spLocks noGrp="1"/>
          </p:cNvSpPr>
          <p:nvPr>
            <p:ph type="sldNum" sz="quarter" idx="12"/>
          </p:nvPr>
        </p:nvSpPr>
        <p:spPr/>
        <p:txBody>
          <a:bodyPr/>
          <a:lstStyle/>
          <a:p>
            <a:fld id="{2066355A-084C-D24E-9AD2-7E4FC41EA627}" type="slidenum">
              <a:rPr lang="en-US" smtClean="0"/>
              <a:pPr/>
              <a:t>21</a:t>
            </a:fld>
            <a:endParaRPr lang="en-US"/>
          </a:p>
        </p:txBody>
      </p:sp>
    </p:spTree>
    <p:extLst>
      <p:ext uri="{BB962C8B-B14F-4D97-AF65-F5344CB8AC3E}">
        <p14:creationId xmlns="" xmlns:p14="http://schemas.microsoft.com/office/powerpoint/2010/main" val="32450048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Cumulus Networks and Partner Confidential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3</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Issues to solve</a:t>
            </a:r>
            <a:endParaRPr lang="en-US" dirty="0"/>
          </a:p>
        </p:txBody>
      </p:sp>
      <p:sp>
        <p:nvSpPr>
          <p:cNvPr id="8" name="ZoneTexte 7"/>
          <p:cNvSpPr txBox="1"/>
          <p:nvPr/>
        </p:nvSpPr>
        <p:spPr>
          <a:xfrm>
            <a:off x="510363" y="1010081"/>
            <a:ext cx="7664149" cy="4216539"/>
          </a:xfrm>
          <a:prstGeom prst="rect">
            <a:avLst/>
          </a:prstGeom>
          <a:noFill/>
        </p:spPr>
        <p:txBody>
          <a:bodyPr wrap="none" rtlCol="0">
            <a:spAutoFit/>
          </a:bodyPr>
          <a:lstStyle/>
          <a:p>
            <a:pPr marL="0" lvl="1">
              <a:buFont typeface="Arial" pitchFamily="34" charset="0"/>
              <a:buChar char="•"/>
            </a:pPr>
            <a:r>
              <a:rPr lang="fr-FR" sz="2000" dirty="0" smtClean="0">
                <a:solidFill>
                  <a:schemeClr val="tx1">
                    <a:lumMod val="85000"/>
                    <a:lumOff val="15000"/>
                  </a:schemeClr>
                </a:solidFill>
                <a:latin typeface="Franklin Gothic Book"/>
                <a:cs typeface="Franklin Gothic Book"/>
              </a:rPr>
              <a:t> No use of network </a:t>
            </a:r>
            <a:r>
              <a:rPr lang="fr-FR" sz="2000" dirty="0" err="1" smtClean="0">
                <a:solidFill>
                  <a:schemeClr val="tx1">
                    <a:lumMod val="85000"/>
                    <a:lumOff val="15000"/>
                  </a:schemeClr>
                </a:solidFill>
                <a:latin typeface="Franklin Gothic Book"/>
                <a:cs typeface="Franklin Gothic Book"/>
              </a:rPr>
              <a:t>configutation</a:t>
            </a:r>
            <a:r>
              <a:rPr lang="fr-FR" sz="2000" dirty="0" smtClean="0">
                <a:solidFill>
                  <a:schemeClr val="tx1">
                    <a:lumMod val="85000"/>
                    <a:lumOff val="15000"/>
                  </a:schemeClr>
                </a:solidFill>
                <a:latin typeface="Franklin Gothic Book"/>
                <a:cs typeface="Franklin Gothic Book"/>
              </a:rPr>
              <a:t> files to </a:t>
            </a:r>
            <a:r>
              <a:rPr lang="fr-FR" sz="2000" dirty="0" err="1" smtClean="0">
                <a:solidFill>
                  <a:schemeClr val="tx1">
                    <a:lumMod val="85000"/>
                    <a:lumOff val="15000"/>
                  </a:schemeClr>
                </a:solidFill>
                <a:latin typeface="Franklin Gothic Book"/>
                <a:cs typeface="Franklin Gothic Book"/>
              </a:rPr>
              <a:t>establish</a:t>
            </a:r>
            <a:r>
              <a:rPr lang="fr-FR" sz="2000" dirty="0" smtClean="0">
                <a:solidFill>
                  <a:schemeClr val="tx1">
                    <a:lumMod val="85000"/>
                    <a:lumOff val="15000"/>
                  </a:schemeClr>
                </a:solidFill>
                <a:latin typeface="Franklin Gothic Book"/>
                <a:cs typeface="Franklin Gothic Book"/>
              </a:rPr>
              <a:t> links </a:t>
            </a:r>
            <a:r>
              <a:rPr lang="fr-FR" sz="2000" dirty="0" err="1" smtClean="0">
                <a:solidFill>
                  <a:schemeClr val="tx1">
                    <a:lumMod val="85000"/>
                    <a:lumOff val="15000"/>
                  </a:schemeClr>
                </a:solidFill>
                <a:latin typeface="Franklin Gothic Book"/>
                <a:cs typeface="Franklin Gothic Book"/>
              </a:rPr>
              <a:t>between</a:t>
            </a:r>
            <a:r>
              <a:rPr lang="fr-FR" sz="2000" dirty="0" smtClean="0">
                <a:solidFill>
                  <a:schemeClr val="tx1">
                    <a:lumMod val="85000"/>
                    <a:lumOff val="15000"/>
                  </a:schemeClr>
                </a:solidFill>
                <a:latin typeface="Franklin Gothic Book"/>
                <a:cs typeface="Franklin Gothic Book"/>
              </a:rPr>
              <a:t> logs</a:t>
            </a: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marL="0" lvl="1"/>
            <a:r>
              <a:rPr lang="fr-FR" sz="2000" dirty="0" smtClean="0">
                <a:solidFill>
                  <a:schemeClr val="tx1">
                    <a:lumMod val="85000"/>
                    <a:lumOff val="15000"/>
                  </a:schemeClr>
                </a:solidFill>
                <a:latin typeface="Franklin Gothic Book"/>
                <a:cs typeface="Franklin Gothic Book"/>
                <a:sym typeface="Wingdings" pitchFamily="2" charset="2"/>
              </a:rPr>
              <a:t></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Same</a:t>
            </a:r>
            <a:r>
              <a:rPr lang="fr-FR" sz="2000" dirty="0" smtClean="0">
                <a:solidFill>
                  <a:schemeClr val="tx1">
                    <a:lumMod val="85000"/>
                    <a:lumOff val="15000"/>
                  </a:schemeClr>
                </a:solidFill>
                <a:latin typeface="Franklin Gothic Book"/>
                <a:cs typeface="Franklin Gothic Book"/>
              </a:rPr>
              <a:t> interface </a:t>
            </a:r>
            <a:r>
              <a:rPr lang="fr-FR" sz="2000" dirty="0" err="1" smtClean="0">
                <a:solidFill>
                  <a:schemeClr val="tx1">
                    <a:lumMod val="85000"/>
                    <a:lumOff val="15000"/>
                  </a:schemeClr>
                </a:solidFill>
                <a:latin typeface="Franklin Gothic Book"/>
                <a:cs typeface="Franklin Gothic Book"/>
              </a:rPr>
              <a:t>object</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appears</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under</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different</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names</a:t>
            </a:r>
            <a:r>
              <a:rPr lang="fr-FR" sz="2000" dirty="0" smtClean="0">
                <a:solidFill>
                  <a:schemeClr val="tx1">
                    <a:lumMod val="85000"/>
                    <a:lumOff val="15000"/>
                  </a:schemeClr>
                </a:solidFill>
                <a:latin typeface="Franklin Gothic Book"/>
                <a:cs typeface="Franklin Gothic Book"/>
              </a:rPr>
              <a:t> in Logs</a:t>
            </a:r>
          </a:p>
          <a:p>
            <a:pPr>
              <a:buFont typeface="Arial" pitchFamily="34" charset="0"/>
              <a:buChar char="•"/>
            </a:pPr>
            <a:endParaRPr lang="fr-FR" sz="16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16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1600" dirty="0" smtClean="0">
              <a:solidFill>
                <a:schemeClr val="tx1">
                  <a:lumMod val="85000"/>
                  <a:lumOff val="15000"/>
                </a:schemeClr>
              </a:solidFill>
              <a:latin typeface="Franklin Gothic Book"/>
              <a:cs typeface="Franklin Gothic Book"/>
            </a:endParaRPr>
          </a:p>
        </p:txBody>
      </p:sp>
      <p:sp>
        <p:nvSpPr>
          <p:cNvPr id="7" name="Rectangle 6"/>
          <p:cNvSpPr/>
          <p:nvPr/>
        </p:nvSpPr>
        <p:spPr>
          <a:xfrm>
            <a:off x="744282" y="1584245"/>
            <a:ext cx="1954816" cy="23710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dirty="0" smtClean="0">
                <a:latin typeface="Franklin Gothic Book"/>
                <a:cs typeface="Franklin Gothic Book"/>
              </a:rPr>
              <a:t>A</a:t>
            </a:r>
            <a:endParaRPr lang="fr-FR" dirty="0">
              <a:latin typeface="Franklin Gothic Book"/>
              <a:cs typeface="Franklin Gothic Book"/>
            </a:endParaRPr>
          </a:p>
        </p:txBody>
      </p:sp>
      <p:sp>
        <p:nvSpPr>
          <p:cNvPr id="9" name="Rectangle 8"/>
          <p:cNvSpPr/>
          <p:nvPr/>
        </p:nvSpPr>
        <p:spPr>
          <a:xfrm>
            <a:off x="3140245" y="1587783"/>
            <a:ext cx="1954816" cy="23710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dirty="0" smtClean="0">
                <a:latin typeface="Franklin Gothic Book"/>
                <a:cs typeface="Franklin Gothic Book"/>
              </a:rPr>
              <a:t>B</a:t>
            </a:r>
            <a:endParaRPr lang="fr-FR" dirty="0">
              <a:latin typeface="Franklin Gothic Book"/>
              <a:cs typeface="Franklin Gothic Book"/>
            </a:endParaRPr>
          </a:p>
        </p:txBody>
      </p:sp>
      <p:sp>
        <p:nvSpPr>
          <p:cNvPr id="10" name="Rectangle 9"/>
          <p:cNvSpPr/>
          <p:nvPr/>
        </p:nvSpPr>
        <p:spPr>
          <a:xfrm>
            <a:off x="5543366" y="1584245"/>
            <a:ext cx="1954816" cy="237106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fr-FR" dirty="0" smtClean="0">
                <a:latin typeface="Franklin Gothic Book"/>
                <a:cs typeface="Franklin Gothic Book"/>
              </a:rPr>
              <a:t>C</a:t>
            </a:r>
            <a:endParaRPr lang="fr-FR" dirty="0">
              <a:latin typeface="Franklin Gothic Book"/>
              <a:cs typeface="Franklin Gothic Book"/>
            </a:endParaRPr>
          </a:p>
        </p:txBody>
      </p:sp>
      <p:sp>
        <p:nvSpPr>
          <p:cNvPr id="11" name="ZoneTexte 10"/>
          <p:cNvSpPr txBox="1"/>
          <p:nvPr/>
        </p:nvSpPr>
        <p:spPr>
          <a:xfrm>
            <a:off x="744282" y="2063790"/>
            <a:ext cx="923651" cy="1815882"/>
          </a:xfrm>
          <a:prstGeom prst="rect">
            <a:avLst/>
          </a:prstGeom>
          <a:noFill/>
        </p:spPr>
        <p:txBody>
          <a:bodyPr wrap="none" rtlCol="0">
            <a:spAutoFit/>
          </a:bodyPr>
          <a:lstStyle/>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10.0.1.2</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p:txBody>
      </p:sp>
      <p:sp>
        <p:nvSpPr>
          <p:cNvPr id="12" name="ZoneTexte 11"/>
          <p:cNvSpPr txBox="1"/>
          <p:nvPr/>
        </p:nvSpPr>
        <p:spPr>
          <a:xfrm>
            <a:off x="3182677" y="2063790"/>
            <a:ext cx="1570173" cy="1815882"/>
          </a:xfrm>
          <a:prstGeom prst="rect">
            <a:avLst/>
          </a:prstGeom>
          <a:noFill/>
        </p:spPr>
        <p:txBody>
          <a:bodyPr wrap="none" rtlCol="0">
            <a:spAutoFit/>
          </a:bodyPr>
          <a:lstStyle/>
          <a:p>
            <a:r>
              <a:rPr lang="fr-FR" sz="1600" dirty="0" smtClean="0">
                <a:solidFill>
                  <a:schemeClr val="bg1"/>
                </a:solidFill>
                <a:latin typeface="Franklin Gothic Book"/>
                <a:cs typeface="Franklin Gothic Book"/>
              </a:rPr>
              <a:t>Link swp1 down</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p:txBody>
      </p:sp>
      <p:sp>
        <p:nvSpPr>
          <p:cNvPr id="13" name="ZoneTexte 12"/>
          <p:cNvSpPr txBox="1"/>
          <p:nvPr/>
        </p:nvSpPr>
        <p:spPr>
          <a:xfrm>
            <a:off x="5589390" y="1999992"/>
            <a:ext cx="1008802" cy="1815882"/>
          </a:xfrm>
          <a:prstGeom prst="rect">
            <a:avLst/>
          </a:prstGeom>
          <a:noFill/>
        </p:spPr>
        <p:txBody>
          <a:bodyPr wrap="none" rtlCol="0">
            <a:spAutoFit/>
          </a:bodyPr>
          <a:lstStyle/>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a:t>
            </a:r>
          </a:p>
          <a:p>
            <a:r>
              <a:rPr lang="fr-FR" sz="1600" dirty="0" smtClean="0">
                <a:solidFill>
                  <a:schemeClr val="bg1"/>
                </a:solidFill>
                <a:latin typeface="Franklin Gothic Book"/>
                <a:cs typeface="Franklin Gothic Book"/>
              </a:rPr>
              <a:t>xe0 down</a:t>
            </a:r>
          </a:p>
          <a:p>
            <a:r>
              <a:rPr lang="fr-FR" sz="1600" dirty="0" smtClean="0">
                <a:solidFill>
                  <a:schemeClr val="bg1"/>
                </a:solidFill>
                <a:latin typeface="Franklin Gothic Book"/>
                <a:cs typeface="Franklin Gothic Book"/>
              </a:rPr>
              <a:t>.</a:t>
            </a:r>
          </a:p>
        </p:txBody>
      </p:sp>
      <p:cxnSp>
        <p:nvCxnSpPr>
          <p:cNvPr id="15" name="Connecteur droit avec flèche 14"/>
          <p:cNvCxnSpPr>
            <a:stCxn id="11" idx="3"/>
          </p:cNvCxnSpPr>
          <p:nvPr/>
        </p:nvCxnSpPr>
        <p:spPr>
          <a:xfrm flipV="1">
            <a:off x="1667933" y="2243464"/>
            <a:ext cx="1472312" cy="72826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Connecteur droit avec flèche 16"/>
          <p:cNvCxnSpPr/>
          <p:nvPr/>
        </p:nvCxnSpPr>
        <p:spPr>
          <a:xfrm rot="16200000" flipH="1">
            <a:off x="4583764" y="2343623"/>
            <a:ext cx="1105785" cy="90546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Cumulus Networks and Partner Confidential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4</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Issues to solve</a:t>
            </a:r>
            <a:endParaRPr lang="en-US" dirty="0"/>
          </a:p>
        </p:txBody>
      </p:sp>
      <p:sp>
        <p:nvSpPr>
          <p:cNvPr id="8" name="ZoneTexte 7"/>
          <p:cNvSpPr txBox="1"/>
          <p:nvPr/>
        </p:nvSpPr>
        <p:spPr>
          <a:xfrm>
            <a:off x="510363" y="701724"/>
            <a:ext cx="8035982" cy="2369880"/>
          </a:xfrm>
          <a:prstGeom prst="rect">
            <a:avLst/>
          </a:prstGeom>
          <a:noFill/>
        </p:spPr>
        <p:txBody>
          <a:bodyPr wrap="none" rtlCol="0">
            <a:spAutoFit/>
          </a:bodyPr>
          <a:lstStyle/>
          <a:p>
            <a:pPr marL="0" lvl="1"/>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r>
              <a:rPr lang="fr-FR" sz="2000" dirty="0" smtClean="0">
                <a:solidFill>
                  <a:schemeClr val="tx1">
                    <a:lumMod val="85000"/>
                    <a:lumOff val="15000"/>
                  </a:schemeClr>
                </a:solidFill>
                <a:latin typeface="Franklin Gothic Book"/>
                <a:cs typeface="Franklin Gothic Book"/>
              </a:rPr>
              <a:t> No </a:t>
            </a:r>
            <a:r>
              <a:rPr lang="fr-FR" sz="2000" dirty="0" err="1" smtClean="0">
                <a:solidFill>
                  <a:schemeClr val="tx1">
                    <a:lumMod val="85000"/>
                    <a:lumOff val="15000"/>
                  </a:schemeClr>
                </a:solidFill>
                <a:latin typeface="Franklin Gothic Book"/>
                <a:cs typeface="Franklin Gothic Book"/>
              </a:rPr>
              <a:t>easy</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way</a:t>
            </a:r>
            <a:r>
              <a:rPr lang="fr-FR" sz="2000" dirty="0" smtClean="0">
                <a:solidFill>
                  <a:schemeClr val="tx1">
                    <a:lumMod val="85000"/>
                    <a:lumOff val="15000"/>
                  </a:schemeClr>
                </a:solidFill>
                <a:latin typeface="Franklin Gothic Book"/>
                <a:cs typeface="Franklin Gothic Book"/>
              </a:rPr>
              <a:t> to analyse logs </a:t>
            </a:r>
            <a:r>
              <a:rPr lang="fr-FR" sz="2000" dirty="0" err="1" smtClean="0">
                <a:solidFill>
                  <a:schemeClr val="tx1">
                    <a:lumMod val="85000"/>
                    <a:lumOff val="15000"/>
                  </a:schemeClr>
                </a:solidFill>
                <a:latin typeface="Franklin Gothic Book"/>
                <a:cs typeface="Franklin Gothic Book"/>
              </a:rPr>
              <a:t>distributed</a:t>
            </a:r>
            <a:r>
              <a:rPr lang="fr-FR" sz="2000" dirty="0" smtClean="0">
                <a:solidFill>
                  <a:schemeClr val="tx1">
                    <a:lumMod val="85000"/>
                    <a:lumOff val="15000"/>
                  </a:schemeClr>
                </a:solidFill>
                <a:latin typeface="Franklin Gothic Book"/>
                <a:cs typeface="Franklin Gothic Book"/>
              </a:rPr>
              <a:t> on </a:t>
            </a:r>
            <a:r>
              <a:rPr lang="fr-FR" sz="2000" dirty="0" err="1" smtClean="0">
                <a:solidFill>
                  <a:schemeClr val="tx1">
                    <a:lumMod val="85000"/>
                    <a:lumOff val="15000"/>
                  </a:schemeClr>
                </a:solidFill>
                <a:latin typeface="Franklin Gothic Book"/>
                <a:cs typeface="Franklin Gothic Book"/>
              </a:rPr>
              <a:t>several</a:t>
            </a:r>
            <a:r>
              <a:rPr lang="fr-FR" sz="2000" dirty="0" smtClean="0">
                <a:solidFill>
                  <a:schemeClr val="tx1">
                    <a:lumMod val="85000"/>
                    <a:lumOff val="15000"/>
                  </a:schemeClr>
                </a:solidFill>
                <a:latin typeface="Franklin Gothic Book"/>
                <a:cs typeface="Franklin Gothic Book"/>
              </a:rPr>
              <a:t> boxes</a:t>
            </a:r>
          </a:p>
          <a:p>
            <a:pPr>
              <a:buFont typeface="Arial" pitchFamily="34" charset="0"/>
              <a:buChar char="•"/>
            </a:pPr>
            <a:r>
              <a:rPr lang="fr-FR" sz="2000" dirty="0" smtClean="0">
                <a:solidFill>
                  <a:schemeClr val="tx1">
                    <a:lumMod val="85000"/>
                    <a:lumOff val="15000"/>
                  </a:schemeClr>
                </a:solidFill>
                <a:latin typeface="Franklin Gothic Book"/>
                <a:cs typeface="Franklin Gothic Book"/>
              </a:rPr>
              <a:t> No real standard for log </a:t>
            </a:r>
            <a:r>
              <a:rPr lang="fr-FR" sz="2000" dirty="0" err="1" smtClean="0">
                <a:solidFill>
                  <a:schemeClr val="tx1">
                    <a:lumMod val="85000"/>
                    <a:lumOff val="15000"/>
                  </a:schemeClr>
                </a:solidFill>
                <a:latin typeface="Franklin Gothic Book"/>
                <a:cs typeface="Franklin Gothic Book"/>
              </a:rPr>
              <a:t>lines</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formatting</a:t>
            </a:r>
            <a:r>
              <a:rPr lang="fr-FR" sz="2000" dirty="0" smtClean="0">
                <a:solidFill>
                  <a:schemeClr val="tx1">
                    <a:lumMod val="85000"/>
                    <a:lumOff val="15000"/>
                  </a:schemeClr>
                </a:solidFill>
                <a:latin typeface="Franklin Gothic Book"/>
                <a:cs typeface="Franklin Gothic Book"/>
              </a:rPr>
              <a:t> and </a:t>
            </a:r>
            <a:r>
              <a:rPr lang="fr-FR" sz="2000" dirty="0" err="1" smtClean="0">
                <a:solidFill>
                  <a:schemeClr val="tx1">
                    <a:lumMod val="85000"/>
                    <a:lumOff val="15000"/>
                  </a:schemeClr>
                </a:solidFill>
                <a:latin typeface="Franklin Gothic Book"/>
                <a:cs typeface="Franklin Gothic Book"/>
              </a:rPr>
              <a:t>sometimes</a:t>
            </a:r>
            <a:r>
              <a:rPr lang="fr-FR" sz="2000" dirty="0" smtClean="0">
                <a:solidFill>
                  <a:schemeClr val="tx1">
                    <a:lumMod val="85000"/>
                    <a:lumOff val="15000"/>
                  </a:schemeClr>
                </a:solidFill>
                <a:latin typeface="Franklin Gothic Book"/>
                <a:cs typeface="Franklin Gothic Book"/>
              </a:rPr>
              <a:t> no </a:t>
            </a:r>
            <a:r>
              <a:rPr lang="fr-FR" sz="2000" dirty="0" err="1" smtClean="0">
                <a:solidFill>
                  <a:schemeClr val="tx1">
                    <a:lumMod val="85000"/>
                    <a:lumOff val="15000"/>
                  </a:schemeClr>
                </a:solidFill>
                <a:latin typeface="Franklin Gothic Book"/>
                <a:cs typeface="Franklin Gothic Book"/>
              </a:rPr>
              <a:t>Timestamp</a:t>
            </a:r>
            <a:r>
              <a:rPr lang="fr-FR" sz="2000" dirty="0" smtClean="0">
                <a:solidFill>
                  <a:schemeClr val="tx1">
                    <a:lumMod val="85000"/>
                    <a:lumOff val="15000"/>
                  </a:schemeClr>
                </a:solidFill>
                <a:latin typeface="Franklin Gothic Book"/>
                <a:cs typeface="Franklin Gothic Book"/>
              </a:rPr>
              <a:t> </a:t>
            </a:r>
            <a:br>
              <a:rPr lang="fr-FR" sz="2000" dirty="0" smtClean="0">
                <a:solidFill>
                  <a:schemeClr val="tx1">
                    <a:lumMod val="85000"/>
                    <a:lumOff val="15000"/>
                  </a:schemeClr>
                </a:solidFill>
                <a:latin typeface="Franklin Gothic Book"/>
                <a:cs typeface="Franklin Gothic Book"/>
              </a:rPr>
            </a:br>
            <a:r>
              <a:rPr lang="fr-FR" sz="2000" dirty="0" smtClean="0">
                <a:solidFill>
                  <a:schemeClr val="tx1">
                    <a:lumMod val="85000"/>
                    <a:lumOff val="15000"/>
                  </a:schemeClr>
                </a:solidFill>
                <a:latin typeface="Franklin Gothic Book"/>
                <a:cs typeface="Franklin Gothic Book"/>
              </a:rPr>
              <a:t>	</a:t>
            </a:r>
            <a:r>
              <a:rPr lang="fr-FR" sz="2000" dirty="0" smtClean="0">
                <a:solidFill>
                  <a:schemeClr val="tx1">
                    <a:lumMod val="85000"/>
                    <a:lumOff val="15000"/>
                  </a:schemeClr>
                </a:solidFill>
                <a:latin typeface="Franklin Gothic Book"/>
                <a:cs typeface="Franklin Gothic Book"/>
                <a:sym typeface="Wingdings" pitchFamily="2" charset="2"/>
              </a:rPr>
              <a:t> Hard to </a:t>
            </a:r>
            <a:r>
              <a:rPr lang="fr-FR" sz="2000" dirty="0" err="1" smtClean="0">
                <a:solidFill>
                  <a:schemeClr val="tx1">
                    <a:lumMod val="85000"/>
                    <a:lumOff val="15000"/>
                  </a:schemeClr>
                </a:solidFill>
                <a:latin typeface="Franklin Gothic Book"/>
                <a:cs typeface="Franklin Gothic Book"/>
                <a:sym typeface="Wingdings" pitchFamily="2" charset="2"/>
              </a:rPr>
              <a:t>get</a:t>
            </a:r>
            <a:r>
              <a:rPr lang="fr-FR" sz="2000" dirty="0" smtClean="0">
                <a:solidFill>
                  <a:schemeClr val="tx1">
                    <a:lumMod val="85000"/>
                    <a:lumOff val="15000"/>
                  </a:schemeClr>
                </a:solidFill>
                <a:latin typeface="Franklin Gothic Book"/>
                <a:cs typeface="Franklin Gothic Book"/>
                <a:sym typeface="Wingdings" pitchFamily="2" charset="2"/>
              </a:rPr>
              <a:t> logs </a:t>
            </a:r>
            <a:r>
              <a:rPr lang="fr-FR" sz="2000" dirty="0" err="1" smtClean="0">
                <a:solidFill>
                  <a:schemeClr val="tx1">
                    <a:lumMod val="85000"/>
                    <a:lumOff val="15000"/>
                  </a:schemeClr>
                </a:solidFill>
                <a:latin typeface="Franklin Gothic Book"/>
                <a:cs typeface="Franklin Gothic Book"/>
                <a:sym typeface="Wingdings" pitchFamily="2" charset="2"/>
              </a:rPr>
              <a:t>at</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given</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interval</a:t>
            </a:r>
            <a:r>
              <a:rPr lang="fr-FR" sz="2000" dirty="0" smtClean="0">
                <a:solidFill>
                  <a:schemeClr val="tx1">
                    <a:lumMod val="85000"/>
                    <a:lumOff val="15000"/>
                  </a:schemeClr>
                </a:solidFill>
                <a:latin typeface="Franklin Gothic Book"/>
                <a:cs typeface="Franklin Gothic Book"/>
                <a:sym typeface="Wingdings" pitchFamily="2" charset="2"/>
              </a:rPr>
              <a:t> of time</a:t>
            </a: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Might</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need</a:t>
            </a:r>
            <a:r>
              <a:rPr lang="fr-FR" sz="2000" dirty="0" smtClean="0">
                <a:solidFill>
                  <a:schemeClr val="tx1">
                    <a:lumMod val="85000"/>
                    <a:lumOff val="15000"/>
                  </a:schemeClr>
                </a:solidFill>
                <a:latin typeface="Franklin Gothic Book"/>
                <a:cs typeface="Franklin Gothic Book"/>
              </a:rPr>
              <a:t> information </a:t>
            </a:r>
            <a:r>
              <a:rPr lang="fr-FR" sz="2000" dirty="0" err="1" smtClean="0">
                <a:solidFill>
                  <a:schemeClr val="tx1">
                    <a:lumMod val="85000"/>
                    <a:lumOff val="15000"/>
                  </a:schemeClr>
                </a:solidFill>
                <a:latin typeface="Franklin Gothic Book"/>
                <a:cs typeface="Franklin Gothic Book"/>
              </a:rPr>
              <a:t>such</a:t>
            </a:r>
            <a:r>
              <a:rPr lang="fr-FR" sz="2000" dirty="0" smtClean="0">
                <a:solidFill>
                  <a:schemeClr val="tx1">
                    <a:lumMod val="85000"/>
                    <a:lumOff val="15000"/>
                  </a:schemeClr>
                </a:solidFill>
                <a:latin typeface="Franklin Gothic Book"/>
                <a:cs typeface="Franklin Gothic Book"/>
              </a:rPr>
              <a:t> as log </a:t>
            </a:r>
            <a:r>
              <a:rPr lang="fr-FR" sz="2000" dirty="0" err="1" smtClean="0">
                <a:solidFill>
                  <a:schemeClr val="tx1">
                    <a:lumMod val="85000"/>
                    <a:lumOff val="15000"/>
                  </a:schemeClr>
                </a:solidFill>
                <a:latin typeface="Franklin Gothic Book"/>
                <a:cs typeface="Franklin Gothic Book"/>
              </a:rPr>
              <a:t>frequency</a:t>
            </a: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16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16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1600" dirty="0" smtClean="0">
              <a:solidFill>
                <a:schemeClr val="tx1">
                  <a:lumMod val="85000"/>
                  <a:lumOff val="15000"/>
                </a:schemeClr>
              </a:solidFill>
              <a:latin typeface="Franklin Gothic Book"/>
              <a:cs typeface="Franklin Gothic Book"/>
            </a:endParaRPr>
          </a:p>
        </p:txBody>
      </p:sp>
      <p:pic>
        <p:nvPicPr>
          <p:cNvPr id="2050" name="Picture 2"/>
          <p:cNvPicPr>
            <a:picLocks noChangeAspect="1" noChangeArrowheads="1"/>
          </p:cNvPicPr>
          <p:nvPr/>
        </p:nvPicPr>
        <p:blipFill>
          <a:blip r:embed="rId2"/>
          <a:srcRect l="28354" t="41989" r="30021" b="38362"/>
          <a:stretch>
            <a:fillRect/>
          </a:stretch>
        </p:blipFill>
        <p:spPr bwMode="auto">
          <a:xfrm>
            <a:off x="795867" y="2661704"/>
            <a:ext cx="5415747" cy="1437333"/>
          </a:xfrm>
          <a:prstGeom prst="rect">
            <a:avLst/>
          </a:prstGeom>
          <a:noFill/>
          <a:ln w="9525">
            <a:noFill/>
            <a:miter lim="800000"/>
            <a:headEnd/>
            <a:tailEnd/>
          </a:ln>
          <a:effectLst/>
        </p:spPr>
      </p:pic>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Cumulus Networks and Partner Confidential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5</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Libraries used</a:t>
            </a:r>
            <a:endParaRPr lang="en-US" dirty="0"/>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7007046" cy="3477875"/>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rPr>
              <a:t> python-</a:t>
            </a:r>
            <a:r>
              <a:rPr lang="fr-FR" sz="2000" dirty="0" err="1" smtClean="0">
                <a:solidFill>
                  <a:schemeClr val="tx1">
                    <a:lumMod val="85000"/>
                    <a:lumOff val="15000"/>
                  </a:schemeClr>
                </a:solidFill>
              </a:rPr>
              <a:t>zmq</a:t>
            </a:r>
            <a:r>
              <a:rPr lang="fr-FR" sz="2000" dirty="0" smtClean="0">
                <a:solidFill>
                  <a:schemeClr val="tx1">
                    <a:lumMod val="85000"/>
                    <a:lumOff val="15000"/>
                  </a:schemeClr>
                </a:solidFill>
              </a:rPr>
              <a:t> </a:t>
            </a:r>
            <a:r>
              <a:rPr lang="fr-FR" sz="2000" dirty="0" smtClean="0">
                <a:solidFill>
                  <a:schemeClr val="tx1">
                    <a:lumMod val="85000"/>
                    <a:lumOff val="15000"/>
                  </a:schemeClr>
                </a:solidFill>
                <a:sym typeface="Wingdings" pitchFamily="2" charset="2"/>
              </a:rPr>
              <a:t> Python </a:t>
            </a:r>
            <a:r>
              <a:rPr lang="fr-FR" sz="2000" dirty="0" err="1" smtClean="0">
                <a:solidFill>
                  <a:schemeClr val="tx1">
                    <a:lumMod val="85000"/>
                    <a:lumOff val="15000"/>
                  </a:schemeClr>
                </a:solidFill>
                <a:sym typeface="Wingdings" pitchFamily="2" charset="2"/>
              </a:rPr>
              <a:t>bindings</a:t>
            </a:r>
            <a:r>
              <a:rPr lang="fr-FR" sz="2000" dirty="0" smtClean="0">
                <a:solidFill>
                  <a:schemeClr val="tx1">
                    <a:lumMod val="85000"/>
                    <a:lumOff val="15000"/>
                  </a:schemeClr>
                </a:solidFill>
                <a:sym typeface="Wingdings" pitchFamily="2" charset="2"/>
              </a:rPr>
              <a:t> for </a:t>
            </a:r>
            <a:r>
              <a:rPr lang="fr-FR" sz="2000" dirty="0" err="1" smtClean="0">
                <a:solidFill>
                  <a:schemeClr val="tx1">
                    <a:lumMod val="85000"/>
                    <a:lumOff val="15000"/>
                  </a:schemeClr>
                </a:solidFill>
                <a:sym typeface="Wingdings" pitchFamily="2" charset="2"/>
              </a:rPr>
              <a:t>ZeroMQ</a:t>
            </a:r>
            <a:r>
              <a:rPr lang="fr-FR" sz="2000" dirty="0" smtClean="0">
                <a:solidFill>
                  <a:schemeClr val="tx1">
                    <a:lumMod val="85000"/>
                    <a:lumOff val="15000"/>
                  </a:schemeClr>
                </a:solidFill>
                <a:sym typeface="Wingdings" pitchFamily="2" charset="2"/>
              </a:rPr>
              <a:t> </a:t>
            </a:r>
            <a:r>
              <a:rPr lang="fr-FR" sz="2000" dirty="0" err="1" smtClean="0">
                <a:solidFill>
                  <a:schemeClr val="tx1">
                    <a:lumMod val="85000"/>
                    <a:lumOff val="15000"/>
                  </a:schemeClr>
                </a:solidFill>
                <a:sym typeface="Wingdings" pitchFamily="2" charset="2"/>
              </a:rPr>
              <a:t>library</a:t>
            </a:r>
            <a:r>
              <a:rPr lang="fr-FR" sz="2000" dirty="0" smtClean="0">
                <a:solidFill>
                  <a:schemeClr val="tx1">
                    <a:lumMod val="85000"/>
                    <a:lumOff val="15000"/>
                  </a:schemeClr>
                </a:solidFill>
              </a:rPr>
              <a:t/>
            </a:r>
            <a:br>
              <a:rPr lang="fr-FR" sz="2000" dirty="0" smtClean="0">
                <a:solidFill>
                  <a:schemeClr val="tx1">
                    <a:lumMod val="85000"/>
                    <a:lumOff val="15000"/>
                  </a:schemeClr>
                </a:solidFill>
              </a:rPr>
            </a:br>
            <a:endParaRPr lang="fr-FR" sz="2000" dirty="0" smtClean="0">
              <a:solidFill>
                <a:schemeClr val="tx1">
                  <a:lumMod val="85000"/>
                  <a:lumOff val="15000"/>
                </a:schemeClr>
              </a:solidFill>
            </a:endParaRPr>
          </a:p>
          <a:p>
            <a:r>
              <a:rPr lang="fr-FR" b="1" dirty="0" err="1" smtClean="0">
                <a:solidFill>
                  <a:srgbClr val="FF0000"/>
                </a:solidFill>
              </a:rPr>
              <a:t>ZeroMQ</a:t>
            </a:r>
            <a:r>
              <a:rPr lang="fr-FR" dirty="0" smtClean="0">
                <a:solidFill>
                  <a:schemeClr val="tx1">
                    <a:lumMod val="85000"/>
                    <a:lumOff val="15000"/>
                  </a:schemeClr>
                </a:solidFill>
              </a:rPr>
              <a:t> \</a:t>
            </a:r>
            <a:r>
              <a:rPr lang="fr-FR" dirty="0" err="1" smtClean="0">
                <a:solidFill>
                  <a:schemeClr val="tx1">
                    <a:lumMod val="85000"/>
                    <a:lumOff val="15000"/>
                  </a:schemeClr>
                </a:solidFill>
              </a:rPr>
              <a:t>zero</a:t>
            </a:r>
            <a:r>
              <a:rPr lang="fr-FR" dirty="0" smtClean="0">
                <a:solidFill>
                  <a:schemeClr val="tx1">
                    <a:lumMod val="85000"/>
                    <a:lumOff val="15000"/>
                  </a:schemeClr>
                </a:solidFill>
              </a:rPr>
              <a:t>-</a:t>
            </a:r>
            <a:r>
              <a:rPr lang="fr-FR" dirty="0" err="1" smtClean="0">
                <a:solidFill>
                  <a:schemeClr val="tx1">
                    <a:lumMod val="85000"/>
                    <a:lumOff val="15000"/>
                  </a:schemeClr>
                </a:solidFill>
              </a:rPr>
              <a:t>em</a:t>
            </a:r>
            <a:r>
              <a:rPr lang="fr-FR" dirty="0" smtClean="0">
                <a:solidFill>
                  <a:schemeClr val="tx1">
                    <a:lumMod val="85000"/>
                    <a:lumOff val="15000"/>
                  </a:schemeClr>
                </a:solidFill>
              </a:rPr>
              <a:t>-queue\, \ØMQ\:</a:t>
            </a:r>
            <a:br>
              <a:rPr lang="fr-FR" dirty="0" smtClean="0">
                <a:solidFill>
                  <a:schemeClr val="tx1">
                    <a:lumMod val="85000"/>
                    <a:lumOff val="15000"/>
                  </a:schemeClr>
                </a:solidFill>
              </a:rPr>
            </a:br>
            <a:r>
              <a:rPr lang="fr-FR" dirty="0" smtClean="0">
                <a:solidFill>
                  <a:schemeClr val="tx1">
                    <a:lumMod val="85000"/>
                    <a:lumOff val="15000"/>
                  </a:schemeClr>
                </a:solidFill>
              </a:rPr>
              <a:t> Ø  </a:t>
            </a:r>
            <a:r>
              <a:rPr lang="fr-FR" dirty="0" err="1" smtClean="0">
                <a:solidFill>
                  <a:schemeClr val="tx1">
                    <a:lumMod val="85000"/>
                    <a:lumOff val="15000"/>
                  </a:schemeClr>
                </a:solidFill>
              </a:rPr>
              <a:t>Connect</a:t>
            </a:r>
            <a:r>
              <a:rPr lang="fr-FR" dirty="0" smtClean="0">
                <a:solidFill>
                  <a:schemeClr val="tx1">
                    <a:lumMod val="85000"/>
                    <a:lumOff val="15000"/>
                  </a:schemeClr>
                </a:solidFill>
              </a:rPr>
              <a:t> </a:t>
            </a:r>
            <a:r>
              <a:rPr lang="fr-FR" dirty="0" err="1" smtClean="0">
                <a:solidFill>
                  <a:schemeClr val="tx1">
                    <a:lumMod val="85000"/>
                    <a:lumOff val="15000"/>
                  </a:schemeClr>
                </a:solidFill>
              </a:rPr>
              <a:t>your</a:t>
            </a:r>
            <a:r>
              <a:rPr lang="fr-FR" dirty="0" smtClean="0">
                <a:solidFill>
                  <a:schemeClr val="tx1">
                    <a:lumMod val="85000"/>
                    <a:lumOff val="15000"/>
                  </a:schemeClr>
                </a:solidFill>
              </a:rPr>
              <a:t> code in </a:t>
            </a:r>
            <a:r>
              <a:rPr lang="fr-FR" dirty="0" err="1" smtClean="0">
                <a:solidFill>
                  <a:schemeClr val="tx1">
                    <a:lumMod val="85000"/>
                    <a:lumOff val="15000"/>
                  </a:schemeClr>
                </a:solidFill>
              </a:rPr>
              <a:t>any</a:t>
            </a:r>
            <a:r>
              <a:rPr lang="fr-FR" dirty="0" smtClean="0">
                <a:solidFill>
                  <a:schemeClr val="tx1">
                    <a:lumMod val="85000"/>
                    <a:lumOff val="15000"/>
                  </a:schemeClr>
                </a:solidFill>
              </a:rPr>
              <a:t> </a:t>
            </a:r>
            <a:r>
              <a:rPr lang="fr-FR" dirty="0" err="1" smtClean="0">
                <a:solidFill>
                  <a:schemeClr val="tx1">
                    <a:lumMod val="85000"/>
                    <a:lumOff val="15000"/>
                  </a:schemeClr>
                </a:solidFill>
              </a:rPr>
              <a:t>language</a:t>
            </a:r>
            <a:r>
              <a:rPr lang="fr-FR" dirty="0" smtClean="0">
                <a:solidFill>
                  <a:schemeClr val="tx1">
                    <a:lumMod val="85000"/>
                    <a:lumOff val="15000"/>
                  </a:schemeClr>
                </a:solidFill>
              </a:rPr>
              <a:t>, on </a:t>
            </a:r>
            <a:r>
              <a:rPr lang="fr-FR" dirty="0" err="1" smtClean="0">
                <a:solidFill>
                  <a:schemeClr val="tx1">
                    <a:lumMod val="85000"/>
                    <a:lumOff val="15000"/>
                  </a:schemeClr>
                </a:solidFill>
              </a:rPr>
              <a:t>any</a:t>
            </a:r>
            <a:r>
              <a:rPr lang="fr-FR" dirty="0" smtClean="0">
                <a:solidFill>
                  <a:schemeClr val="tx1">
                    <a:lumMod val="85000"/>
                    <a:lumOff val="15000"/>
                  </a:schemeClr>
                </a:solidFill>
              </a:rPr>
              <a:t> </a:t>
            </a:r>
            <a:r>
              <a:rPr lang="fr-FR" dirty="0" err="1" smtClean="0">
                <a:solidFill>
                  <a:schemeClr val="tx1">
                    <a:lumMod val="85000"/>
                    <a:lumOff val="15000"/>
                  </a:schemeClr>
                </a:solidFill>
              </a:rPr>
              <a:t>platform</a:t>
            </a:r>
            <a:r>
              <a:rPr lang="fr-FR" dirty="0" smtClean="0">
                <a:solidFill>
                  <a:schemeClr val="tx1">
                    <a:lumMod val="85000"/>
                    <a:lumOff val="15000"/>
                  </a:schemeClr>
                </a:solidFill>
              </a:rPr>
              <a:t>.</a:t>
            </a:r>
            <a:br>
              <a:rPr lang="fr-FR" dirty="0" smtClean="0">
                <a:solidFill>
                  <a:schemeClr val="tx1">
                    <a:lumMod val="85000"/>
                    <a:lumOff val="15000"/>
                  </a:schemeClr>
                </a:solidFill>
              </a:rPr>
            </a:br>
            <a:r>
              <a:rPr lang="fr-FR" dirty="0" smtClean="0">
                <a:solidFill>
                  <a:schemeClr val="tx1">
                    <a:lumMod val="85000"/>
                    <a:lumOff val="15000"/>
                  </a:schemeClr>
                </a:solidFill>
              </a:rPr>
              <a:t> Ø  Carries messages </a:t>
            </a:r>
            <a:r>
              <a:rPr lang="fr-FR" dirty="0" err="1" smtClean="0">
                <a:solidFill>
                  <a:schemeClr val="tx1">
                    <a:lumMod val="85000"/>
                    <a:lumOff val="15000"/>
                  </a:schemeClr>
                </a:solidFill>
              </a:rPr>
              <a:t>across</a:t>
            </a:r>
            <a:r>
              <a:rPr lang="fr-FR" dirty="0" smtClean="0">
                <a:solidFill>
                  <a:schemeClr val="tx1">
                    <a:lumMod val="85000"/>
                    <a:lumOff val="15000"/>
                  </a:schemeClr>
                </a:solidFill>
              </a:rPr>
              <a:t> </a:t>
            </a:r>
            <a:r>
              <a:rPr lang="fr-FR" dirty="0" err="1" smtClean="0">
                <a:solidFill>
                  <a:schemeClr val="tx1">
                    <a:lumMod val="85000"/>
                    <a:lumOff val="15000"/>
                  </a:schemeClr>
                </a:solidFill>
              </a:rPr>
              <a:t>inproc</a:t>
            </a:r>
            <a:r>
              <a:rPr lang="fr-FR" dirty="0" smtClean="0">
                <a:solidFill>
                  <a:schemeClr val="tx1">
                    <a:lumMod val="85000"/>
                    <a:lumOff val="15000"/>
                  </a:schemeClr>
                </a:solidFill>
              </a:rPr>
              <a:t>, IPC, TCP, TPIC, multicast.</a:t>
            </a:r>
            <a:br>
              <a:rPr lang="fr-FR" dirty="0" smtClean="0">
                <a:solidFill>
                  <a:schemeClr val="tx1">
                    <a:lumMod val="85000"/>
                    <a:lumOff val="15000"/>
                  </a:schemeClr>
                </a:solidFill>
              </a:rPr>
            </a:br>
            <a:r>
              <a:rPr lang="fr-FR" dirty="0" smtClean="0">
                <a:solidFill>
                  <a:schemeClr val="tx1">
                    <a:lumMod val="85000"/>
                    <a:lumOff val="15000"/>
                  </a:schemeClr>
                </a:solidFill>
              </a:rPr>
              <a:t> Ø  Smart patterns </a:t>
            </a:r>
            <a:r>
              <a:rPr lang="fr-FR" dirty="0" err="1" smtClean="0">
                <a:solidFill>
                  <a:schemeClr val="tx1">
                    <a:lumMod val="85000"/>
                    <a:lumOff val="15000"/>
                  </a:schemeClr>
                </a:solidFill>
              </a:rPr>
              <a:t>like</a:t>
            </a:r>
            <a:r>
              <a:rPr lang="fr-FR" dirty="0" smtClean="0">
                <a:solidFill>
                  <a:schemeClr val="tx1">
                    <a:lumMod val="85000"/>
                    <a:lumOff val="15000"/>
                  </a:schemeClr>
                </a:solidFill>
              </a:rPr>
              <a:t> pub-</a:t>
            </a:r>
            <a:r>
              <a:rPr lang="fr-FR" dirty="0" err="1" smtClean="0">
                <a:solidFill>
                  <a:schemeClr val="tx1">
                    <a:lumMod val="85000"/>
                    <a:lumOff val="15000"/>
                  </a:schemeClr>
                </a:solidFill>
              </a:rPr>
              <a:t>sub</a:t>
            </a:r>
            <a:r>
              <a:rPr lang="fr-FR" dirty="0" smtClean="0">
                <a:solidFill>
                  <a:schemeClr val="tx1">
                    <a:lumMod val="85000"/>
                    <a:lumOff val="15000"/>
                  </a:schemeClr>
                </a:solidFill>
              </a:rPr>
              <a:t>, push-pull, and router-dealer.</a:t>
            </a:r>
            <a:br>
              <a:rPr lang="fr-FR" dirty="0" smtClean="0">
                <a:solidFill>
                  <a:schemeClr val="tx1">
                    <a:lumMod val="85000"/>
                    <a:lumOff val="15000"/>
                  </a:schemeClr>
                </a:solidFill>
              </a:rPr>
            </a:br>
            <a:r>
              <a:rPr lang="fr-FR" dirty="0" smtClean="0">
                <a:solidFill>
                  <a:schemeClr val="tx1">
                    <a:lumMod val="85000"/>
                    <a:lumOff val="15000"/>
                  </a:schemeClr>
                </a:solidFill>
              </a:rPr>
              <a:t> Ø  High-speed </a:t>
            </a:r>
            <a:r>
              <a:rPr lang="fr-FR" dirty="0" err="1" smtClean="0">
                <a:solidFill>
                  <a:schemeClr val="tx1">
                    <a:lumMod val="85000"/>
                    <a:lumOff val="15000"/>
                  </a:schemeClr>
                </a:solidFill>
              </a:rPr>
              <a:t>asynchronous</a:t>
            </a:r>
            <a:r>
              <a:rPr lang="fr-FR" dirty="0" smtClean="0">
                <a:solidFill>
                  <a:schemeClr val="tx1">
                    <a:lumMod val="85000"/>
                    <a:lumOff val="15000"/>
                  </a:schemeClr>
                </a:solidFill>
              </a:rPr>
              <a:t> I/O </a:t>
            </a:r>
            <a:r>
              <a:rPr lang="fr-FR" dirty="0" err="1" smtClean="0">
                <a:solidFill>
                  <a:schemeClr val="tx1">
                    <a:lumMod val="85000"/>
                    <a:lumOff val="15000"/>
                  </a:schemeClr>
                </a:solidFill>
              </a:rPr>
              <a:t>engines</a:t>
            </a:r>
            <a:r>
              <a:rPr lang="fr-FR" dirty="0" smtClean="0">
                <a:solidFill>
                  <a:schemeClr val="tx1">
                    <a:lumMod val="85000"/>
                    <a:lumOff val="15000"/>
                  </a:schemeClr>
                </a:solidFill>
              </a:rPr>
              <a:t>, in a </a:t>
            </a:r>
            <a:r>
              <a:rPr lang="fr-FR" dirty="0" err="1" smtClean="0">
                <a:solidFill>
                  <a:schemeClr val="tx1">
                    <a:lumMod val="85000"/>
                    <a:lumOff val="15000"/>
                  </a:schemeClr>
                </a:solidFill>
              </a:rPr>
              <a:t>tiny</a:t>
            </a:r>
            <a:r>
              <a:rPr lang="fr-FR" dirty="0" smtClean="0">
                <a:solidFill>
                  <a:schemeClr val="tx1">
                    <a:lumMod val="85000"/>
                    <a:lumOff val="15000"/>
                  </a:schemeClr>
                </a:solidFill>
              </a:rPr>
              <a:t> </a:t>
            </a:r>
            <a:r>
              <a:rPr lang="fr-FR" dirty="0" err="1" smtClean="0">
                <a:solidFill>
                  <a:schemeClr val="tx1">
                    <a:lumMod val="85000"/>
                    <a:lumOff val="15000"/>
                  </a:schemeClr>
                </a:solidFill>
              </a:rPr>
              <a:t>library</a:t>
            </a:r>
            <a:r>
              <a:rPr lang="fr-FR" dirty="0" smtClean="0">
                <a:solidFill>
                  <a:schemeClr val="tx1">
                    <a:lumMod val="85000"/>
                    <a:lumOff val="15000"/>
                  </a:schemeClr>
                </a:solidFill>
              </a:rPr>
              <a:t>.</a:t>
            </a:r>
            <a:br>
              <a:rPr lang="fr-FR" dirty="0" smtClean="0">
                <a:solidFill>
                  <a:schemeClr val="tx1">
                    <a:lumMod val="85000"/>
                    <a:lumOff val="15000"/>
                  </a:schemeClr>
                </a:solidFill>
              </a:rPr>
            </a:br>
            <a:r>
              <a:rPr lang="fr-FR" dirty="0" smtClean="0">
                <a:solidFill>
                  <a:schemeClr val="tx1">
                    <a:lumMod val="85000"/>
                    <a:lumOff val="15000"/>
                  </a:schemeClr>
                </a:solidFill>
              </a:rPr>
              <a:t> Ø  </a:t>
            </a:r>
            <a:r>
              <a:rPr lang="fr-FR" dirty="0" err="1" smtClean="0">
                <a:solidFill>
                  <a:schemeClr val="tx1">
                    <a:lumMod val="85000"/>
                    <a:lumOff val="15000"/>
                  </a:schemeClr>
                </a:solidFill>
              </a:rPr>
              <a:t>Backed</a:t>
            </a:r>
            <a:r>
              <a:rPr lang="fr-FR" dirty="0" smtClean="0">
                <a:solidFill>
                  <a:schemeClr val="tx1">
                    <a:lumMod val="85000"/>
                    <a:lumOff val="15000"/>
                  </a:schemeClr>
                </a:solidFill>
              </a:rPr>
              <a:t> by a large and active open source </a:t>
            </a:r>
            <a:r>
              <a:rPr lang="fr-FR" dirty="0" err="1" smtClean="0">
                <a:solidFill>
                  <a:schemeClr val="tx1">
                    <a:lumMod val="85000"/>
                    <a:lumOff val="15000"/>
                  </a:schemeClr>
                </a:solidFill>
              </a:rPr>
              <a:t>community</a:t>
            </a:r>
            <a:r>
              <a:rPr lang="fr-FR" dirty="0" smtClean="0">
                <a:solidFill>
                  <a:schemeClr val="tx1">
                    <a:lumMod val="85000"/>
                    <a:lumOff val="15000"/>
                  </a:schemeClr>
                </a:solidFill>
              </a:rPr>
              <a:t>.</a:t>
            </a:r>
            <a:br>
              <a:rPr lang="fr-FR" dirty="0" smtClean="0">
                <a:solidFill>
                  <a:schemeClr val="tx1">
                    <a:lumMod val="85000"/>
                    <a:lumOff val="15000"/>
                  </a:schemeClr>
                </a:solidFill>
              </a:rPr>
            </a:br>
            <a:r>
              <a:rPr lang="fr-FR" dirty="0" smtClean="0">
                <a:solidFill>
                  <a:schemeClr val="tx1">
                    <a:lumMod val="85000"/>
                    <a:lumOff val="15000"/>
                  </a:schemeClr>
                </a:solidFill>
              </a:rPr>
              <a:t> Ø  Supports </a:t>
            </a:r>
            <a:r>
              <a:rPr lang="fr-FR" dirty="0" err="1" smtClean="0">
                <a:solidFill>
                  <a:schemeClr val="tx1">
                    <a:lumMod val="85000"/>
                    <a:lumOff val="15000"/>
                  </a:schemeClr>
                </a:solidFill>
              </a:rPr>
              <a:t>every</a:t>
            </a:r>
            <a:r>
              <a:rPr lang="fr-FR" dirty="0" smtClean="0">
                <a:solidFill>
                  <a:schemeClr val="tx1">
                    <a:lumMod val="85000"/>
                    <a:lumOff val="15000"/>
                  </a:schemeClr>
                </a:solidFill>
              </a:rPr>
              <a:t> modern </a:t>
            </a:r>
            <a:r>
              <a:rPr lang="fr-FR" dirty="0" err="1" smtClean="0">
                <a:solidFill>
                  <a:schemeClr val="tx1">
                    <a:lumMod val="85000"/>
                    <a:lumOff val="15000"/>
                  </a:schemeClr>
                </a:solidFill>
              </a:rPr>
              <a:t>language</a:t>
            </a:r>
            <a:r>
              <a:rPr lang="fr-FR" dirty="0" smtClean="0">
                <a:solidFill>
                  <a:schemeClr val="tx1">
                    <a:lumMod val="85000"/>
                    <a:lumOff val="15000"/>
                  </a:schemeClr>
                </a:solidFill>
              </a:rPr>
              <a:t> and </a:t>
            </a:r>
            <a:r>
              <a:rPr lang="fr-FR" dirty="0" err="1" smtClean="0">
                <a:solidFill>
                  <a:schemeClr val="tx1">
                    <a:lumMod val="85000"/>
                    <a:lumOff val="15000"/>
                  </a:schemeClr>
                </a:solidFill>
              </a:rPr>
              <a:t>platform</a:t>
            </a:r>
            <a:r>
              <a:rPr lang="fr-FR" dirty="0" smtClean="0">
                <a:solidFill>
                  <a:schemeClr val="tx1">
                    <a:lumMod val="85000"/>
                    <a:lumOff val="15000"/>
                  </a:schemeClr>
                </a:solidFill>
              </a:rPr>
              <a:t>.</a:t>
            </a:r>
            <a:br>
              <a:rPr lang="fr-FR" dirty="0" smtClean="0">
                <a:solidFill>
                  <a:schemeClr val="tx1">
                    <a:lumMod val="85000"/>
                    <a:lumOff val="15000"/>
                  </a:schemeClr>
                </a:solidFill>
              </a:rPr>
            </a:br>
            <a:r>
              <a:rPr lang="fr-FR" dirty="0" smtClean="0">
                <a:solidFill>
                  <a:schemeClr val="tx1">
                    <a:lumMod val="85000"/>
                    <a:lumOff val="15000"/>
                  </a:schemeClr>
                </a:solidFill>
              </a:rPr>
              <a:t> Ø  </a:t>
            </a:r>
            <a:r>
              <a:rPr lang="fr-FR" dirty="0" err="1" smtClean="0">
                <a:solidFill>
                  <a:schemeClr val="tx1">
                    <a:lumMod val="85000"/>
                    <a:lumOff val="15000"/>
                  </a:schemeClr>
                </a:solidFill>
              </a:rPr>
              <a:t>Build</a:t>
            </a:r>
            <a:r>
              <a:rPr lang="fr-FR" dirty="0" smtClean="0">
                <a:solidFill>
                  <a:schemeClr val="tx1">
                    <a:lumMod val="85000"/>
                    <a:lumOff val="15000"/>
                  </a:schemeClr>
                </a:solidFill>
              </a:rPr>
              <a:t> </a:t>
            </a:r>
            <a:r>
              <a:rPr lang="fr-FR" dirty="0" err="1" smtClean="0">
                <a:solidFill>
                  <a:schemeClr val="tx1">
                    <a:lumMod val="85000"/>
                    <a:lumOff val="15000"/>
                  </a:schemeClr>
                </a:solidFill>
              </a:rPr>
              <a:t>any</a:t>
            </a:r>
            <a:r>
              <a:rPr lang="fr-FR" dirty="0" smtClean="0">
                <a:solidFill>
                  <a:schemeClr val="tx1">
                    <a:lumMod val="85000"/>
                    <a:lumOff val="15000"/>
                  </a:schemeClr>
                </a:solidFill>
              </a:rPr>
              <a:t> architecture: </a:t>
            </a:r>
            <a:r>
              <a:rPr lang="fr-FR" dirty="0" err="1" smtClean="0">
                <a:solidFill>
                  <a:schemeClr val="tx1">
                    <a:lumMod val="85000"/>
                    <a:lumOff val="15000"/>
                  </a:schemeClr>
                </a:solidFill>
              </a:rPr>
              <a:t>centralized</a:t>
            </a:r>
            <a:r>
              <a:rPr lang="fr-FR" dirty="0" smtClean="0">
                <a:solidFill>
                  <a:schemeClr val="tx1">
                    <a:lumMod val="85000"/>
                    <a:lumOff val="15000"/>
                  </a:schemeClr>
                </a:solidFill>
              </a:rPr>
              <a:t>, </a:t>
            </a:r>
            <a:r>
              <a:rPr lang="fr-FR" dirty="0" err="1" smtClean="0">
                <a:solidFill>
                  <a:schemeClr val="tx1">
                    <a:lumMod val="85000"/>
                    <a:lumOff val="15000"/>
                  </a:schemeClr>
                </a:solidFill>
              </a:rPr>
              <a:t>distributed</a:t>
            </a:r>
            <a:r>
              <a:rPr lang="fr-FR" dirty="0" smtClean="0">
                <a:solidFill>
                  <a:schemeClr val="tx1">
                    <a:lumMod val="85000"/>
                    <a:lumOff val="15000"/>
                  </a:schemeClr>
                </a:solidFill>
              </a:rPr>
              <a:t>, </a:t>
            </a:r>
            <a:r>
              <a:rPr lang="fr-FR" dirty="0" err="1" smtClean="0">
                <a:solidFill>
                  <a:schemeClr val="tx1">
                    <a:lumMod val="85000"/>
                    <a:lumOff val="15000"/>
                  </a:schemeClr>
                </a:solidFill>
              </a:rPr>
              <a:t>small</a:t>
            </a:r>
            <a:r>
              <a:rPr lang="fr-FR" dirty="0" smtClean="0">
                <a:solidFill>
                  <a:schemeClr val="tx1">
                    <a:lumMod val="85000"/>
                    <a:lumOff val="15000"/>
                  </a:schemeClr>
                </a:solidFill>
              </a:rPr>
              <a:t>, or large.</a:t>
            </a:r>
            <a:br>
              <a:rPr lang="fr-FR" dirty="0" smtClean="0">
                <a:solidFill>
                  <a:schemeClr val="tx1">
                    <a:lumMod val="85000"/>
                    <a:lumOff val="15000"/>
                  </a:schemeClr>
                </a:solidFill>
              </a:rPr>
            </a:br>
            <a:r>
              <a:rPr lang="fr-FR" dirty="0" smtClean="0">
                <a:solidFill>
                  <a:schemeClr val="tx1">
                    <a:lumMod val="85000"/>
                    <a:lumOff val="15000"/>
                  </a:schemeClr>
                </a:solidFill>
              </a:rPr>
              <a:t> Ø  Free software </a:t>
            </a:r>
            <a:r>
              <a:rPr lang="fr-FR" dirty="0" err="1" smtClean="0">
                <a:solidFill>
                  <a:schemeClr val="tx1">
                    <a:lumMod val="85000"/>
                    <a:lumOff val="15000"/>
                  </a:schemeClr>
                </a:solidFill>
              </a:rPr>
              <a:t>with</a:t>
            </a:r>
            <a:r>
              <a:rPr lang="fr-FR" dirty="0" smtClean="0">
                <a:solidFill>
                  <a:schemeClr val="tx1">
                    <a:lumMod val="85000"/>
                    <a:lumOff val="15000"/>
                  </a:schemeClr>
                </a:solidFill>
              </a:rPr>
              <a:t> </a:t>
            </a:r>
            <a:r>
              <a:rPr lang="fr-FR" dirty="0" smtClean="0">
                <a:solidFill>
                  <a:schemeClr val="tx1">
                    <a:lumMod val="85000"/>
                    <a:lumOff val="15000"/>
                  </a:schemeClr>
                </a:solidFill>
                <a:hlinkClick r:id="rId2"/>
              </a:rPr>
              <a:t>full commercial support</a:t>
            </a:r>
            <a:r>
              <a:rPr lang="fr-FR" dirty="0" smtClean="0">
                <a:solidFill>
                  <a:schemeClr val="tx1">
                    <a:lumMod val="85000"/>
                    <a:lumOff val="15000"/>
                  </a:schemeClr>
                </a:solidFill>
              </a:rPr>
              <a:t>.</a:t>
            </a:r>
            <a:endParaRPr lang="fr-FR"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Cumulus Networks and Partner Confidential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6</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Libraries used</a:t>
            </a:r>
            <a:endParaRPr lang="en-US" dirty="0"/>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666161"/>
            <a:ext cx="8762335" cy="6032421"/>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smtClean="0">
                <a:solidFill>
                  <a:schemeClr val="tx1">
                    <a:lumMod val="85000"/>
                    <a:lumOff val="15000"/>
                  </a:schemeClr>
                </a:solidFill>
              </a:rPr>
              <a:t>python-</a:t>
            </a:r>
            <a:r>
              <a:rPr lang="fr-FR" sz="2000" dirty="0" err="1" smtClean="0">
                <a:solidFill>
                  <a:schemeClr val="tx1">
                    <a:lumMod val="85000"/>
                    <a:lumOff val="15000"/>
                  </a:schemeClr>
                </a:solidFill>
              </a:rPr>
              <a:t>logsparser</a:t>
            </a:r>
            <a:endParaRPr lang="fr-FR" sz="2000" dirty="0" smtClean="0">
              <a:solidFill>
                <a:schemeClr val="tx1">
                  <a:lumMod val="85000"/>
                  <a:lumOff val="15000"/>
                </a:schemeClr>
              </a:solidFill>
            </a:endParaRPr>
          </a:p>
          <a:p>
            <a:pPr lvl="1">
              <a:buFont typeface="Arial" pitchFamily="34" charset="0"/>
              <a:buChar char="•"/>
            </a:pPr>
            <a:r>
              <a:rPr lang="fr-FR" sz="2000" dirty="0" smtClean="0">
                <a:solidFill>
                  <a:schemeClr val="accent5"/>
                </a:solidFill>
              </a:rPr>
              <a:t> </a:t>
            </a:r>
            <a:r>
              <a:rPr lang="en-US" sz="2000" b="1" dirty="0" err="1" smtClean="0">
                <a:solidFill>
                  <a:srgbClr val="FF0000"/>
                </a:solidFill>
              </a:rPr>
              <a:t>LogsParser</a:t>
            </a:r>
            <a:r>
              <a:rPr lang="en-US" sz="2000" dirty="0" smtClean="0">
                <a:solidFill>
                  <a:schemeClr val="accent5"/>
                </a:solidFill>
              </a:rPr>
              <a:t> </a:t>
            </a:r>
            <a:r>
              <a:rPr lang="en-US" sz="2000" dirty="0" smtClean="0">
                <a:solidFill>
                  <a:schemeClr val="tx1">
                    <a:lumMod val="85000"/>
                    <a:lumOff val="15000"/>
                  </a:schemeClr>
                </a:solidFill>
                <a:sym typeface="Wingdings" pitchFamily="2" charset="2"/>
              </a:rPr>
              <a:t></a:t>
            </a:r>
            <a:r>
              <a:rPr lang="en-US" sz="2000" dirty="0" smtClean="0">
                <a:solidFill>
                  <a:schemeClr val="tx1">
                    <a:lumMod val="85000"/>
                    <a:lumOff val="15000"/>
                  </a:schemeClr>
                </a:solidFill>
              </a:rPr>
              <a:t> </a:t>
            </a:r>
            <a:r>
              <a:rPr lang="en-US" sz="2000" dirty="0" err="1" smtClean="0">
                <a:solidFill>
                  <a:schemeClr val="tx1">
                    <a:lumMod val="85000"/>
                    <a:lumOff val="15000"/>
                  </a:schemeClr>
                </a:solidFill>
              </a:rPr>
              <a:t>opensource</a:t>
            </a:r>
            <a:r>
              <a:rPr lang="en-US" sz="2000" dirty="0" smtClean="0">
                <a:solidFill>
                  <a:schemeClr val="tx1">
                    <a:lumMod val="85000"/>
                    <a:lumOff val="15000"/>
                  </a:schemeClr>
                </a:solidFill>
              </a:rPr>
              <a:t> python library used as core</a:t>
            </a:r>
          </a:p>
          <a:p>
            <a:pPr lvl="1"/>
            <a:r>
              <a:rPr lang="en-US" sz="2000" dirty="0" smtClean="0">
                <a:solidFill>
                  <a:schemeClr val="tx1">
                    <a:lumMod val="85000"/>
                    <a:lumOff val="15000"/>
                  </a:schemeClr>
                </a:solidFill>
              </a:rPr>
              <a:t>  mechanism for logs tagging and normalization</a:t>
            </a:r>
          </a:p>
          <a:p>
            <a:pPr lvl="1">
              <a:buFont typeface="Arial" pitchFamily="34" charset="0"/>
              <a:buChar char="•"/>
            </a:pPr>
            <a:r>
              <a:rPr lang="en-US" sz="2000" dirty="0" smtClean="0">
                <a:solidFill>
                  <a:schemeClr val="tx1">
                    <a:lumMod val="85000"/>
                    <a:lumOff val="15000"/>
                  </a:schemeClr>
                </a:solidFill>
              </a:rPr>
              <a:t> </a:t>
            </a:r>
            <a:r>
              <a:rPr lang="fr-FR" sz="2000" dirty="0" smtClean="0">
                <a:solidFill>
                  <a:schemeClr val="tx1">
                    <a:lumMod val="85000"/>
                    <a:lumOff val="15000"/>
                  </a:schemeClr>
                </a:solidFill>
              </a:rPr>
              <a:t>Uses </a:t>
            </a:r>
            <a:r>
              <a:rPr lang="fr-FR" sz="2000" dirty="0" err="1" smtClean="0">
                <a:solidFill>
                  <a:schemeClr val="tx1">
                    <a:lumMod val="85000"/>
                    <a:lumOff val="15000"/>
                  </a:schemeClr>
                </a:solidFill>
              </a:rPr>
              <a:t>normalization</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definition</a:t>
            </a:r>
            <a:r>
              <a:rPr lang="fr-FR" sz="2000" dirty="0" smtClean="0">
                <a:solidFill>
                  <a:schemeClr val="tx1">
                    <a:lumMod val="85000"/>
                    <a:lumOff val="15000"/>
                  </a:schemeClr>
                </a:solidFill>
              </a:rPr>
              <a:t> files </a:t>
            </a:r>
            <a:r>
              <a:rPr lang="fr-FR" sz="2000" dirty="0" err="1" smtClean="0">
                <a:solidFill>
                  <a:schemeClr val="tx1">
                    <a:lumMod val="85000"/>
                    <a:lumOff val="15000"/>
                  </a:schemeClr>
                </a:solidFill>
              </a:rPr>
              <a:t>written</a:t>
            </a:r>
            <a:r>
              <a:rPr lang="fr-FR" sz="2000" dirty="0" smtClean="0">
                <a:solidFill>
                  <a:schemeClr val="tx1">
                    <a:lumMod val="85000"/>
                    <a:lumOff val="15000"/>
                  </a:schemeClr>
                </a:solidFill>
              </a:rPr>
              <a:t> in XML</a:t>
            </a:r>
          </a:p>
          <a:p>
            <a:pPr lvl="1">
              <a:buFont typeface="Arial" pitchFamily="34" charset="0"/>
              <a:buChar char="•"/>
            </a:pPr>
            <a:r>
              <a:rPr lang="en-US" sz="2000" dirty="0" smtClean="0">
                <a:solidFill>
                  <a:schemeClr val="tx1">
                    <a:lumMod val="85000"/>
                    <a:lumOff val="15000"/>
                  </a:schemeClr>
                </a:solidFill>
              </a:rPr>
              <a:t> Definition file </a:t>
            </a:r>
            <a:r>
              <a:rPr lang="en-US" sz="2000" dirty="0" smtClean="0">
                <a:solidFill>
                  <a:schemeClr val="tx1">
                    <a:lumMod val="85000"/>
                    <a:lumOff val="15000"/>
                  </a:schemeClr>
                </a:solidFill>
                <a:sym typeface="Wingdings" pitchFamily="2" charset="2"/>
              </a:rPr>
              <a:t> </a:t>
            </a:r>
            <a:r>
              <a:rPr lang="en-US" sz="2000" dirty="0" smtClean="0">
                <a:solidFill>
                  <a:schemeClr val="tx1">
                    <a:lumMod val="85000"/>
                    <a:lumOff val="15000"/>
                  </a:schemeClr>
                </a:solidFill>
              </a:rPr>
              <a:t>list of log patterns, each composed of many keywords</a:t>
            </a:r>
          </a:p>
          <a:p>
            <a:pPr lvl="1">
              <a:buFont typeface="Arial" pitchFamily="34" charset="0"/>
              <a:buChar char="•"/>
            </a:pPr>
            <a:r>
              <a:rPr lang="en-US" sz="2000" dirty="0" smtClean="0">
                <a:solidFill>
                  <a:schemeClr val="tx1">
                    <a:lumMod val="85000"/>
                    <a:lumOff val="15000"/>
                  </a:schemeClr>
                </a:solidFill>
              </a:rPr>
              <a:t> K</a:t>
            </a:r>
            <a:r>
              <a:rPr lang="fr-FR" sz="2000" dirty="0" err="1" smtClean="0">
                <a:solidFill>
                  <a:schemeClr val="tx1">
                    <a:lumMod val="85000"/>
                    <a:lumOff val="15000"/>
                  </a:schemeClr>
                </a:solidFill>
              </a:rPr>
              <a:t>eyword</a:t>
            </a:r>
            <a:r>
              <a:rPr lang="fr-FR" sz="2000" dirty="0" smtClean="0">
                <a:solidFill>
                  <a:schemeClr val="tx1">
                    <a:lumMod val="85000"/>
                    <a:lumOff val="15000"/>
                  </a:schemeClr>
                </a:solidFill>
              </a:rPr>
              <a:t> </a:t>
            </a:r>
            <a:r>
              <a:rPr lang="fr-FR" sz="2000" dirty="0" smtClean="0">
                <a:solidFill>
                  <a:schemeClr val="tx1">
                    <a:lumMod val="85000"/>
                    <a:lumOff val="15000"/>
                  </a:schemeClr>
                </a:solidFill>
                <a:sym typeface="Wingdings" pitchFamily="2" charset="2"/>
              </a:rPr>
              <a:t></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placeholder</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associated</a:t>
            </a:r>
            <a:r>
              <a:rPr lang="fr-FR" sz="2000" dirty="0" smtClean="0">
                <a:solidFill>
                  <a:schemeClr val="tx1">
                    <a:lumMod val="85000"/>
                    <a:lumOff val="15000"/>
                  </a:schemeClr>
                </a:solidFill>
              </a:rPr>
              <a:t> to tag </a:t>
            </a:r>
            <a:r>
              <a:rPr lang="fr-FR" sz="2000" dirty="0" err="1" smtClean="0">
                <a:solidFill>
                  <a:schemeClr val="tx1">
                    <a:lumMod val="85000"/>
                    <a:lumOff val="15000"/>
                  </a:schemeClr>
                </a:solidFill>
              </a:rPr>
              <a:t>name</a:t>
            </a:r>
            <a:r>
              <a:rPr lang="fr-FR" sz="2000" dirty="0" smtClean="0">
                <a:solidFill>
                  <a:schemeClr val="tx1">
                    <a:lumMod val="85000"/>
                    <a:lumOff val="15000"/>
                  </a:schemeClr>
                </a:solidFill>
              </a:rPr>
              <a:t> and tag type</a:t>
            </a:r>
          </a:p>
          <a:p>
            <a:pPr lvl="1">
              <a:buFont typeface="Arial" pitchFamily="34" charset="0"/>
              <a:buChar char="•"/>
            </a:pPr>
            <a:r>
              <a:rPr lang="fr-FR" sz="2000" dirty="0" smtClean="0">
                <a:solidFill>
                  <a:schemeClr val="tx1">
                    <a:lumMod val="85000"/>
                    <a:lumOff val="15000"/>
                  </a:schemeClr>
                </a:solidFill>
              </a:rPr>
              <a:t> Common tag types:</a:t>
            </a:r>
          </a:p>
          <a:p>
            <a:pPr lvl="2">
              <a:buFont typeface="Arial" pitchFamily="34" charset="0"/>
              <a:buChar char="•"/>
            </a:pPr>
            <a:r>
              <a:rPr lang="en-US" sz="1600" dirty="0" smtClean="0">
                <a:solidFill>
                  <a:schemeClr val="tx1">
                    <a:lumMod val="85000"/>
                    <a:lumOff val="15000"/>
                  </a:schemeClr>
                </a:solidFill>
              </a:rPr>
              <a:t> Anything : any character chain of any length.</a:t>
            </a:r>
          </a:p>
          <a:p>
            <a:pPr lvl="2">
              <a:buFont typeface="Arial" pitchFamily="34" charset="0"/>
              <a:buChar char="•"/>
            </a:pPr>
            <a:r>
              <a:rPr lang="en-US" sz="1600" dirty="0" smtClean="0">
                <a:solidFill>
                  <a:schemeClr val="tx1">
                    <a:lumMod val="85000"/>
                    <a:lumOff val="15000"/>
                  </a:schemeClr>
                </a:solidFill>
              </a:rPr>
              <a:t> </a:t>
            </a:r>
            <a:r>
              <a:rPr lang="en-US" sz="1600" dirty="0" err="1" smtClean="0">
                <a:solidFill>
                  <a:schemeClr val="tx1">
                    <a:lumMod val="85000"/>
                    <a:lumOff val="15000"/>
                  </a:schemeClr>
                </a:solidFill>
              </a:rPr>
              <a:t>EpochTime</a:t>
            </a:r>
            <a:r>
              <a:rPr lang="en-US" sz="1600" dirty="0" smtClean="0">
                <a:solidFill>
                  <a:schemeClr val="tx1">
                    <a:lumMod val="85000"/>
                    <a:lumOff val="15000"/>
                  </a:schemeClr>
                </a:solidFill>
              </a:rPr>
              <a:t> : an EPOCH timestamp of arbitrary precision</a:t>
            </a:r>
          </a:p>
          <a:p>
            <a:pPr lvl="2">
              <a:buFont typeface="Arial" pitchFamily="34" charset="0"/>
              <a:buChar char="•"/>
            </a:pPr>
            <a:r>
              <a:rPr lang="en-US" sz="1600" dirty="0" smtClean="0">
                <a:solidFill>
                  <a:schemeClr val="tx1">
                    <a:lumMod val="85000"/>
                    <a:lumOff val="15000"/>
                  </a:schemeClr>
                </a:solidFill>
              </a:rPr>
              <a:t> </a:t>
            </a:r>
            <a:r>
              <a:rPr lang="en-US" sz="1600" dirty="0" err="1" smtClean="0">
                <a:solidFill>
                  <a:schemeClr val="tx1">
                    <a:lumMod val="85000"/>
                    <a:lumOff val="15000"/>
                  </a:schemeClr>
                </a:solidFill>
              </a:rPr>
              <a:t>syslogDate</a:t>
            </a:r>
            <a:r>
              <a:rPr lang="en-US" sz="1600" dirty="0" smtClean="0">
                <a:solidFill>
                  <a:schemeClr val="tx1">
                    <a:lumMod val="85000"/>
                    <a:lumOff val="15000"/>
                  </a:schemeClr>
                </a:solidFill>
              </a:rPr>
              <a:t> : </a:t>
            </a:r>
            <a:r>
              <a:rPr lang="en-US" sz="1600" dirty="0" err="1" smtClean="0">
                <a:solidFill>
                  <a:schemeClr val="tx1">
                    <a:lumMod val="85000"/>
                    <a:lumOff val="15000"/>
                  </a:schemeClr>
                </a:solidFill>
              </a:rPr>
              <a:t>syslog</a:t>
            </a:r>
            <a:r>
              <a:rPr lang="en-US" sz="1600" dirty="0" smtClean="0">
                <a:solidFill>
                  <a:schemeClr val="tx1">
                    <a:lumMod val="85000"/>
                    <a:lumOff val="15000"/>
                  </a:schemeClr>
                </a:solidFill>
              </a:rPr>
              <a:t> formatted date (example : Mar 12 20:13:23)</a:t>
            </a:r>
          </a:p>
          <a:p>
            <a:pPr lvl="2">
              <a:buFont typeface="Arial" pitchFamily="34" charset="0"/>
              <a:buChar char="•"/>
            </a:pPr>
            <a:r>
              <a:rPr lang="en-US" sz="1600" dirty="0" smtClean="0">
                <a:solidFill>
                  <a:schemeClr val="tx1">
                    <a:lumMod val="85000"/>
                    <a:lumOff val="15000"/>
                  </a:schemeClr>
                </a:solidFill>
              </a:rPr>
              <a:t> </a:t>
            </a:r>
            <a:r>
              <a:rPr lang="en-US" sz="1600" dirty="0" err="1" smtClean="0">
                <a:solidFill>
                  <a:schemeClr val="tx1">
                    <a:lumMod val="85000"/>
                    <a:lumOff val="15000"/>
                  </a:schemeClr>
                </a:solidFill>
              </a:rPr>
              <a:t>MACAddress</a:t>
            </a:r>
            <a:endParaRPr lang="en-US" sz="1600" dirty="0" smtClean="0">
              <a:solidFill>
                <a:schemeClr val="tx1">
                  <a:lumMod val="85000"/>
                  <a:lumOff val="15000"/>
                </a:schemeClr>
              </a:solidFill>
            </a:endParaRPr>
          </a:p>
          <a:p>
            <a:pPr lvl="2">
              <a:buFont typeface="Arial" pitchFamily="34" charset="0"/>
              <a:buChar char="•"/>
            </a:pPr>
            <a:r>
              <a:rPr lang="en-US" sz="1600" dirty="0" smtClean="0">
                <a:solidFill>
                  <a:schemeClr val="tx1">
                    <a:lumMod val="85000"/>
                    <a:lumOff val="15000"/>
                  </a:schemeClr>
                </a:solidFill>
              </a:rPr>
              <a:t> IP</a:t>
            </a:r>
          </a:p>
          <a:p>
            <a:pPr lvl="2">
              <a:buFont typeface="Arial" pitchFamily="34" charset="0"/>
              <a:buChar char="•"/>
            </a:pPr>
            <a:r>
              <a:rPr lang="en-US" sz="1600" dirty="0" smtClean="0">
                <a:solidFill>
                  <a:schemeClr val="tx1">
                    <a:lumMod val="85000"/>
                    <a:lumOff val="15000"/>
                  </a:schemeClr>
                </a:solidFill>
              </a:rPr>
              <a:t> </a:t>
            </a:r>
            <a:r>
              <a:rPr lang="en-US" sz="1600" dirty="0" err="1" smtClean="0">
                <a:solidFill>
                  <a:schemeClr val="tx1">
                    <a:lumMod val="85000"/>
                    <a:lumOff val="15000"/>
                  </a:schemeClr>
                </a:solidFill>
              </a:rPr>
              <a:t>ZuluTime</a:t>
            </a:r>
            <a:r>
              <a:rPr lang="en-US" sz="1600" dirty="0" smtClean="0">
                <a:solidFill>
                  <a:schemeClr val="tx1">
                    <a:lumMod val="85000"/>
                    <a:lumOff val="15000"/>
                  </a:schemeClr>
                </a:solidFill>
              </a:rPr>
              <a:t> : a "Zulu Time“ timestamp (example : 2012-12-21T13:45:05)</a:t>
            </a:r>
          </a:p>
          <a:p>
            <a:pPr lvl="2">
              <a:buFont typeface="Arial" pitchFamily="34" charset="0"/>
              <a:buChar char="•"/>
            </a:pPr>
            <a:r>
              <a:rPr lang="en-US" sz="1600" dirty="0" smtClean="0">
                <a:solidFill>
                  <a:schemeClr val="tx1">
                    <a:lumMod val="85000"/>
                    <a:lumOff val="15000"/>
                  </a:schemeClr>
                </a:solidFill>
              </a:rPr>
              <a:t> Interface</a:t>
            </a:r>
          </a:p>
          <a:p>
            <a:pPr lvl="2">
              <a:buFont typeface="Arial" pitchFamily="34" charset="0"/>
              <a:buChar char="•"/>
            </a:pPr>
            <a:r>
              <a:rPr lang="en-US" sz="1600" dirty="0" smtClean="0">
                <a:solidFill>
                  <a:schemeClr val="tx1">
                    <a:lumMod val="85000"/>
                    <a:lumOff val="15000"/>
                  </a:schemeClr>
                </a:solidFill>
              </a:rPr>
              <a:t> …</a:t>
            </a:r>
          </a:p>
          <a:p>
            <a:pPr lvl="1">
              <a:buFont typeface="Arial" pitchFamily="34" charset="0"/>
              <a:buChar char="•"/>
            </a:pPr>
            <a:endParaRPr lang="en-US" sz="2000" dirty="0" smtClean="0">
              <a:solidFill>
                <a:schemeClr val="tx1">
                  <a:lumMod val="85000"/>
                  <a:lumOff val="15000"/>
                </a:schemeClr>
              </a:solidFill>
            </a:endParaRPr>
          </a:p>
          <a:p>
            <a:pPr lvl="1">
              <a:buFont typeface="Arial" pitchFamily="34" charset="0"/>
              <a:buChar char="•"/>
            </a:pPr>
            <a:endParaRPr lang="en-US" sz="2000" dirty="0" smtClean="0">
              <a:solidFill>
                <a:schemeClr val="tx1">
                  <a:lumMod val="85000"/>
                  <a:lumOff val="15000"/>
                </a:schemeClr>
              </a:solidFill>
            </a:endParaRPr>
          </a:p>
          <a:p>
            <a:pPr lvl="1"/>
            <a:r>
              <a:rPr lang="en-US" sz="2000" dirty="0" smtClean="0">
                <a:solidFill>
                  <a:schemeClr val="tx1">
                    <a:lumMod val="85000"/>
                    <a:lumOff val="15000"/>
                  </a:schemeClr>
                </a:solidFill>
              </a:rPr>
              <a:t>  </a:t>
            </a:r>
          </a:p>
          <a:p>
            <a:pPr lvl="1"/>
            <a:endParaRPr lang="fr-FR" sz="2000" dirty="0" smtClean="0">
              <a:solidFill>
                <a:schemeClr val="tx1">
                  <a:lumMod val="85000"/>
                  <a:lumOff val="15000"/>
                </a:schemeClr>
              </a:solidFill>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7</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Libraries used</a:t>
            </a:r>
            <a:endParaRPr lang="en-US" dirty="0"/>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8121903" cy="5293757"/>
          </a:xfrm>
          <a:prstGeom prst="rect">
            <a:avLst/>
          </a:prstGeom>
          <a:noFill/>
        </p:spPr>
        <p:txBody>
          <a:bodyPr wrap="none" rtlCol="0">
            <a:spAutoFit/>
          </a:bodyPr>
          <a:lstStyle/>
          <a:p>
            <a:pPr>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rPr>
              <a:t>Also</a:t>
            </a:r>
            <a:r>
              <a:rPr lang="fr-FR" sz="2000" dirty="0" smtClean="0">
                <a:solidFill>
                  <a:schemeClr val="tx1">
                    <a:lumMod val="85000"/>
                    <a:lumOff val="15000"/>
                  </a:schemeClr>
                </a:solidFill>
              </a:rPr>
              <a:t>…</a:t>
            </a:r>
          </a:p>
          <a:p>
            <a:pPr lvl="1">
              <a:buFont typeface="Arial" pitchFamily="34" charset="0"/>
              <a:buChar char="•"/>
            </a:pPr>
            <a:r>
              <a:rPr lang="fr-FR" sz="2000" dirty="0" smtClean="0">
                <a:solidFill>
                  <a:srgbClr val="FF0000"/>
                </a:solidFill>
              </a:rPr>
              <a:t> </a:t>
            </a:r>
            <a:r>
              <a:rPr lang="fr-FR" sz="2000" b="1" dirty="0" smtClean="0">
                <a:solidFill>
                  <a:srgbClr val="FF0000"/>
                </a:solidFill>
              </a:rPr>
              <a:t>python-</a:t>
            </a:r>
            <a:r>
              <a:rPr lang="fr-FR" sz="2000" b="1" dirty="0" err="1" smtClean="0">
                <a:solidFill>
                  <a:srgbClr val="FF0000"/>
                </a:solidFill>
              </a:rPr>
              <a:t>tz</a:t>
            </a:r>
            <a:r>
              <a:rPr lang="fr-FR" sz="2000" dirty="0" smtClean="0">
                <a:solidFill>
                  <a:srgbClr val="FF0000"/>
                </a:solidFill>
              </a:rPr>
              <a:t> </a:t>
            </a:r>
            <a:r>
              <a:rPr lang="fr-FR" sz="2000" dirty="0" smtClean="0">
                <a:solidFill>
                  <a:schemeClr val="tx1">
                    <a:lumMod val="85000"/>
                    <a:lumOff val="15000"/>
                  </a:schemeClr>
                </a:solidFill>
                <a:sym typeface="Wingdings" pitchFamily="2" charset="2"/>
              </a:rPr>
              <a:t> </a:t>
            </a:r>
            <a:r>
              <a:rPr lang="en-US" sz="2000" dirty="0" smtClean="0">
                <a:solidFill>
                  <a:schemeClr val="tx1">
                    <a:lumMod val="85000"/>
                    <a:lumOff val="15000"/>
                  </a:schemeClr>
                </a:solidFill>
              </a:rPr>
              <a:t>Accurate and cross platform </a:t>
            </a:r>
            <a:r>
              <a:rPr lang="en-US" sz="2000" dirty="0" err="1" smtClean="0">
                <a:solidFill>
                  <a:schemeClr val="tx1">
                    <a:lumMod val="85000"/>
                    <a:lumOff val="15000"/>
                  </a:schemeClr>
                </a:solidFill>
              </a:rPr>
              <a:t>timezone</a:t>
            </a:r>
            <a:r>
              <a:rPr lang="en-US" sz="2000" dirty="0" smtClean="0">
                <a:solidFill>
                  <a:schemeClr val="tx1">
                    <a:lumMod val="85000"/>
                    <a:lumOff val="15000"/>
                  </a:schemeClr>
                </a:solidFill>
              </a:rPr>
              <a:t> calculations</a:t>
            </a:r>
            <a:br>
              <a:rPr lang="en-US" sz="2000" dirty="0" smtClean="0">
                <a:solidFill>
                  <a:schemeClr val="tx1">
                    <a:lumMod val="85000"/>
                    <a:lumOff val="15000"/>
                  </a:schemeClr>
                </a:solidFill>
              </a:rPr>
            </a:br>
            <a:r>
              <a:rPr lang="en-US" sz="2000" dirty="0" smtClean="0">
                <a:solidFill>
                  <a:schemeClr val="tx1">
                    <a:lumMod val="85000"/>
                    <a:lumOff val="15000"/>
                  </a:schemeClr>
                </a:solidFill>
              </a:rPr>
              <a:t>			  using Python 2.4 or higher</a:t>
            </a:r>
            <a:endParaRPr lang="fr-FR" sz="2000" dirty="0" smtClean="0">
              <a:solidFill>
                <a:schemeClr val="tx1">
                  <a:lumMod val="85000"/>
                  <a:lumOff val="15000"/>
                </a:schemeClr>
              </a:solidFill>
            </a:endParaRPr>
          </a:p>
          <a:p>
            <a:pPr lvl="1">
              <a:buFont typeface="Arial" pitchFamily="34" charset="0"/>
              <a:buChar char="•"/>
            </a:pPr>
            <a:r>
              <a:rPr lang="fr-FR" sz="2000" b="1" dirty="0" smtClean="0">
                <a:solidFill>
                  <a:srgbClr val="FF0000"/>
                </a:solidFill>
              </a:rPr>
              <a:t> python-</a:t>
            </a:r>
            <a:r>
              <a:rPr lang="fr-FR" sz="2000" b="1" dirty="0" err="1" smtClean="0">
                <a:solidFill>
                  <a:srgbClr val="FF0000"/>
                </a:solidFill>
              </a:rPr>
              <a:t>lxml</a:t>
            </a:r>
            <a:r>
              <a:rPr lang="fr-FR" sz="2000" dirty="0" smtClean="0">
                <a:solidFill>
                  <a:schemeClr val="accent5"/>
                </a:solidFill>
              </a:rPr>
              <a:t> </a:t>
            </a:r>
            <a:r>
              <a:rPr lang="fr-FR" sz="2000" dirty="0" smtClean="0">
                <a:solidFill>
                  <a:schemeClr val="tx1">
                    <a:lumMod val="85000"/>
                    <a:lumOff val="15000"/>
                  </a:schemeClr>
                </a:solidFill>
                <a:sym typeface="Wingdings" pitchFamily="2" charset="2"/>
              </a:rPr>
              <a:t> </a:t>
            </a:r>
            <a:r>
              <a:rPr lang="fr-FR" sz="2000" dirty="0" smtClean="0">
                <a:solidFill>
                  <a:schemeClr val="tx1">
                    <a:lumMod val="85000"/>
                    <a:lumOff val="15000"/>
                  </a:schemeClr>
                </a:solidFill>
              </a:rPr>
              <a:t>XML </a:t>
            </a:r>
            <a:r>
              <a:rPr lang="fr-FR" sz="2000" dirty="0" err="1" smtClean="0">
                <a:solidFill>
                  <a:schemeClr val="tx1">
                    <a:lumMod val="85000"/>
                    <a:lumOff val="15000"/>
                  </a:schemeClr>
                </a:solidFill>
              </a:rPr>
              <a:t>processing</a:t>
            </a:r>
            <a:r>
              <a:rPr lang="fr-FR" sz="2000" dirty="0" smtClean="0">
                <a:solidFill>
                  <a:schemeClr val="tx1">
                    <a:lumMod val="85000"/>
                    <a:lumOff val="15000"/>
                  </a:schemeClr>
                </a:solidFill>
              </a:rPr>
              <a:t> </a:t>
            </a:r>
            <a:r>
              <a:rPr lang="fr-FR" sz="2000" dirty="0" err="1" smtClean="0">
                <a:solidFill>
                  <a:schemeClr val="tx1">
                    <a:lumMod val="85000"/>
                    <a:lumOff val="15000"/>
                  </a:schemeClr>
                </a:solidFill>
              </a:rPr>
              <a:t>library</a:t>
            </a:r>
            <a:r>
              <a:rPr lang="fr-FR" sz="2000" dirty="0" smtClean="0">
                <a:solidFill>
                  <a:schemeClr val="tx1">
                    <a:lumMod val="85000"/>
                    <a:lumOff val="15000"/>
                  </a:schemeClr>
                </a:solidFill>
              </a:rPr>
              <a:t> </a:t>
            </a: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Summary</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libs</a:t>
            </a:r>
            <a:r>
              <a:rPr lang="fr-FR" sz="2000" dirty="0" smtClean="0">
                <a:solidFill>
                  <a:schemeClr val="tx1">
                    <a:lumMod val="85000"/>
                    <a:lumOff val="15000"/>
                  </a:schemeClr>
                </a:solidFill>
                <a:latin typeface="Franklin Gothic Book"/>
                <a:cs typeface="Franklin Gothic Book"/>
              </a:rPr>
              <a:t> to </a:t>
            </a:r>
            <a:r>
              <a:rPr lang="fr-FR" sz="2000" dirty="0" err="1" smtClean="0">
                <a:solidFill>
                  <a:schemeClr val="tx1">
                    <a:lumMod val="85000"/>
                    <a:lumOff val="15000"/>
                  </a:schemeClr>
                </a:solidFill>
                <a:latin typeface="Franklin Gothic Book"/>
                <a:cs typeface="Franklin Gothic Book"/>
              </a:rPr>
              <a:t>install</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through</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apt</a:t>
            </a:r>
            <a:r>
              <a:rPr lang="fr-FR" sz="2000" dirty="0" smtClean="0">
                <a:solidFill>
                  <a:schemeClr val="tx1">
                    <a:lumMod val="85000"/>
                    <a:lumOff val="15000"/>
                  </a:schemeClr>
                </a:solidFill>
                <a:latin typeface="Franklin Gothic Book"/>
                <a:cs typeface="Franklin Gothic Book"/>
              </a:rPr>
              <a:t>-</a:t>
            </a:r>
            <a:r>
              <a:rPr lang="fr-FR" sz="2000" dirty="0" err="1" smtClean="0">
                <a:solidFill>
                  <a:schemeClr val="tx1">
                    <a:lumMod val="85000"/>
                    <a:lumOff val="15000"/>
                  </a:schemeClr>
                </a:solidFill>
                <a:latin typeface="Franklin Gothic Book"/>
                <a:cs typeface="Franklin Gothic Book"/>
              </a:rPr>
              <a:t>get</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when</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dapackaging</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pyjeet</a:t>
            </a:r>
            <a:r>
              <a:rPr lang="fr-FR" sz="2000" dirty="0" smtClean="0">
                <a:solidFill>
                  <a:schemeClr val="tx1">
                    <a:lumMod val="85000"/>
                    <a:lumOff val="15000"/>
                  </a:schemeClr>
                </a:solidFill>
                <a:latin typeface="Franklin Gothic Book"/>
                <a:cs typeface="Franklin Gothic Book"/>
              </a:rPr>
              <a:t>-deb:</a:t>
            </a: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python-</a:t>
            </a:r>
            <a:r>
              <a:rPr lang="fr-FR" sz="2000" dirty="0" err="1" smtClean="0">
                <a:solidFill>
                  <a:schemeClr val="tx1">
                    <a:lumMod val="85000"/>
                    <a:lumOff val="15000"/>
                  </a:schemeClr>
                </a:solidFill>
                <a:latin typeface="Franklin Gothic Book"/>
                <a:cs typeface="Franklin Gothic Book"/>
              </a:rPr>
              <a:t>zeromq</a:t>
            </a: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python-</a:t>
            </a:r>
            <a:r>
              <a:rPr lang="fr-FR" sz="2000" dirty="0" err="1" smtClean="0">
                <a:solidFill>
                  <a:schemeClr val="tx1">
                    <a:lumMod val="85000"/>
                    <a:lumOff val="15000"/>
                  </a:schemeClr>
                </a:solidFill>
                <a:latin typeface="Franklin Gothic Book"/>
                <a:cs typeface="Franklin Gothic Book"/>
              </a:rPr>
              <a:t>logsparser</a:t>
            </a: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Python-</a:t>
            </a:r>
            <a:r>
              <a:rPr lang="fr-FR" sz="2000" dirty="0" err="1" smtClean="0">
                <a:solidFill>
                  <a:schemeClr val="tx1">
                    <a:lumMod val="85000"/>
                    <a:lumOff val="15000"/>
                  </a:schemeClr>
                </a:solidFill>
                <a:latin typeface="Franklin Gothic Book"/>
                <a:cs typeface="Franklin Gothic Book"/>
              </a:rPr>
              <a:t>tz</a:t>
            </a: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r>
              <a:rPr lang="fr-FR" sz="2000" dirty="0" smtClean="0">
                <a:solidFill>
                  <a:schemeClr val="tx1">
                    <a:lumMod val="85000"/>
                    <a:lumOff val="15000"/>
                  </a:schemeClr>
                </a:solidFill>
                <a:latin typeface="Franklin Gothic Book"/>
                <a:cs typeface="Franklin Gothic Book"/>
              </a:rPr>
              <a:t>Python-</a:t>
            </a:r>
            <a:r>
              <a:rPr lang="fr-FR" sz="2000" dirty="0" err="1" smtClean="0">
                <a:solidFill>
                  <a:schemeClr val="tx1">
                    <a:lumMod val="85000"/>
                    <a:lumOff val="15000"/>
                  </a:schemeClr>
                </a:solidFill>
                <a:latin typeface="Franklin Gothic Book"/>
                <a:cs typeface="Franklin Gothic Book"/>
              </a:rPr>
              <a:t>lxml</a:t>
            </a: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r>
              <a:rPr lang="fr-FR" sz="2000" dirty="0" smtClean="0">
                <a:solidFill>
                  <a:schemeClr val="tx1">
                    <a:lumMod val="85000"/>
                    <a:lumOff val="15000"/>
                  </a:schemeClr>
                </a:solidFill>
                <a:latin typeface="Franklin Gothic Book"/>
                <a:cs typeface="Franklin Gothic Book"/>
                <a:sym typeface="Wingdings" pitchFamily="2" charset="2"/>
              </a:rPr>
              <a:t> All part of </a:t>
            </a:r>
            <a:r>
              <a:rPr lang="fr-FR" sz="2000" dirty="0" err="1" smtClean="0">
                <a:solidFill>
                  <a:schemeClr val="tx1">
                    <a:lumMod val="85000"/>
                    <a:lumOff val="15000"/>
                  </a:schemeClr>
                </a:solidFill>
                <a:latin typeface="Franklin Gothic Book"/>
                <a:cs typeface="Franklin Gothic Book"/>
                <a:sym typeface="Wingdings" pitchFamily="2" charset="2"/>
              </a:rPr>
              <a:t>wheezy</a:t>
            </a:r>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8</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Network configuration files/commands used</a:t>
            </a:r>
            <a:endParaRPr lang="en-US" dirty="0"/>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graphicFrame>
        <p:nvGraphicFramePr>
          <p:cNvPr id="10" name="Tableau 9"/>
          <p:cNvGraphicFramePr>
            <a:graphicFrameLocks noGrp="1"/>
          </p:cNvGraphicFramePr>
          <p:nvPr/>
        </p:nvGraphicFramePr>
        <p:xfrm>
          <a:off x="510363" y="913395"/>
          <a:ext cx="8080743" cy="3137610"/>
        </p:xfrm>
        <a:graphic>
          <a:graphicData uri="http://schemas.openxmlformats.org/drawingml/2006/table">
            <a:tbl>
              <a:tblPr firstRow="1" bandRow="1">
                <a:tableStyleId>{7DF18680-E054-41AD-8BC1-D1AEF772440D}</a:tableStyleId>
              </a:tblPr>
              <a:tblGrid>
                <a:gridCol w="1648046"/>
                <a:gridCol w="3136605"/>
                <a:gridCol w="3296092"/>
              </a:tblGrid>
              <a:tr h="624088">
                <a:tc>
                  <a:txBody>
                    <a:bodyPr/>
                    <a:lstStyle/>
                    <a:p>
                      <a:r>
                        <a:rPr lang="fr-FR" sz="1400" b="0" dirty="0" smtClean="0"/>
                        <a:t>Network</a:t>
                      </a:r>
                      <a:r>
                        <a:rPr lang="fr-FR" sz="1400" b="0" baseline="0" dirty="0" smtClean="0"/>
                        <a:t> Object</a:t>
                      </a:r>
                      <a:endParaRPr lang="fr-FR" sz="1400" b="0" dirty="0"/>
                    </a:p>
                  </a:txBody>
                  <a:tcPr/>
                </a:tc>
                <a:tc>
                  <a:txBody>
                    <a:bodyPr/>
                    <a:lstStyle/>
                    <a:p>
                      <a:r>
                        <a:rPr lang="fr-FR" sz="1400" b="0" dirty="0" smtClean="0"/>
                        <a:t>Host</a:t>
                      </a:r>
                      <a:endParaRPr lang="fr-FR" sz="1400" b="0" dirty="0"/>
                    </a:p>
                  </a:txBody>
                  <a:tcPr/>
                </a:tc>
                <a:tc>
                  <a:txBody>
                    <a:bodyPr/>
                    <a:lstStyle/>
                    <a:p>
                      <a:r>
                        <a:rPr lang="fr-FR" sz="1400" b="0" dirty="0" smtClean="0"/>
                        <a:t>Cl-support (</a:t>
                      </a:r>
                      <a:r>
                        <a:rPr lang="fr-FR" sz="1400" b="0" dirty="0" err="1" smtClean="0"/>
                        <a:t>at</a:t>
                      </a:r>
                      <a:r>
                        <a:rPr lang="fr-FR" sz="1400" b="0" dirty="0" smtClean="0"/>
                        <a:t> archive </a:t>
                      </a:r>
                      <a:r>
                        <a:rPr lang="fr-FR" sz="1400" b="0" dirty="0" err="1" smtClean="0"/>
                        <a:t>root</a:t>
                      </a:r>
                      <a:r>
                        <a:rPr lang="fr-FR" sz="1400" b="0" dirty="0" smtClean="0"/>
                        <a:t>)</a:t>
                      </a:r>
                      <a:endParaRPr lang="fr-FR" sz="1400" b="0" dirty="0"/>
                    </a:p>
                  </a:txBody>
                  <a:tcPr/>
                </a:tc>
              </a:tr>
              <a:tr h="624088">
                <a:tc>
                  <a:txBody>
                    <a:bodyPr/>
                    <a:lstStyle/>
                    <a:p>
                      <a:r>
                        <a:rPr lang="fr-FR" sz="1400" dirty="0" smtClean="0"/>
                        <a:t>Interface</a:t>
                      </a:r>
                      <a:endParaRPr lang="fr-FR" sz="1400" dirty="0"/>
                    </a:p>
                  </a:txBody>
                  <a:tcPr/>
                </a:tc>
                <a:tc>
                  <a:txBody>
                    <a:bodyPr/>
                    <a:lstStyle/>
                    <a:p>
                      <a:r>
                        <a:rPr lang="fr-FR" sz="1400" dirty="0" smtClean="0"/>
                        <a:t>$&gt;</a:t>
                      </a:r>
                      <a:r>
                        <a:rPr lang="fr-FR" sz="1400" baseline="0" dirty="0" smtClean="0"/>
                        <a:t> </a:t>
                      </a:r>
                      <a:r>
                        <a:rPr lang="fr-FR" sz="1400" baseline="0" dirty="0" err="1" smtClean="0"/>
                        <a:t>ip</a:t>
                      </a:r>
                      <a:r>
                        <a:rPr lang="fr-FR" sz="1400" baseline="0" dirty="0" smtClean="0"/>
                        <a:t> </a:t>
                      </a:r>
                      <a:r>
                        <a:rPr lang="fr-FR" sz="1400" baseline="0" dirty="0" err="1" smtClean="0"/>
                        <a:t>link</a:t>
                      </a:r>
                      <a:r>
                        <a:rPr lang="fr-FR" sz="1400" baseline="0" dirty="0" smtClean="0"/>
                        <a:t> show</a:t>
                      </a:r>
                      <a:br>
                        <a:rPr lang="fr-FR" sz="1400" baseline="0" dirty="0" smtClean="0"/>
                      </a:br>
                      <a:r>
                        <a:rPr lang="fr-FR" sz="1400" baseline="0" dirty="0" smtClean="0"/>
                        <a:t>/var/lib/cumulus/</a:t>
                      </a:r>
                      <a:r>
                        <a:rPr lang="fr-FR" sz="1400" baseline="0" dirty="0" err="1" smtClean="0"/>
                        <a:t>porttab</a:t>
                      </a:r>
                      <a:endParaRPr lang="fr-FR" sz="1400" dirty="0"/>
                    </a:p>
                  </a:txBody>
                  <a:tcPr/>
                </a:tc>
                <a:tc>
                  <a:txBody>
                    <a:bodyPr/>
                    <a:lstStyle/>
                    <a:p>
                      <a:r>
                        <a:rPr lang="fr-FR" sz="1400" dirty="0" smtClean="0"/>
                        <a:t>./support/</a:t>
                      </a:r>
                      <a:r>
                        <a:rPr lang="fr-FR" sz="1400" dirty="0" err="1" smtClean="0"/>
                        <a:t>ip.link</a:t>
                      </a:r>
                      <a:endParaRPr lang="fr-FR" sz="1400" dirty="0" smtClean="0"/>
                    </a:p>
                    <a:p>
                      <a:r>
                        <a:rPr lang="fr-FR" sz="1400" dirty="0" smtClean="0"/>
                        <a:t>./support/</a:t>
                      </a:r>
                      <a:r>
                        <a:rPr lang="fr-FR" sz="1400" dirty="0" err="1" smtClean="0"/>
                        <a:t>porttab</a:t>
                      </a:r>
                      <a:endParaRPr lang="fr-FR" sz="1400" dirty="0"/>
                    </a:p>
                  </a:txBody>
                  <a:tcPr/>
                </a:tc>
              </a:tr>
              <a:tr h="624088">
                <a:tc>
                  <a:txBody>
                    <a:bodyPr/>
                    <a:lstStyle/>
                    <a:p>
                      <a:r>
                        <a:rPr lang="fr-FR" sz="1400" dirty="0" smtClean="0"/>
                        <a:t>Bridge</a:t>
                      </a:r>
                      <a:endParaRPr lang="fr-FR" sz="1400" dirty="0"/>
                    </a:p>
                  </a:txBody>
                  <a:tcPr/>
                </a:tc>
                <a:tc>
                  <a:txBody>
                    <a:bodyPr/>
                    <a:lstStyle/>
                    <a:p>
                      <a:r>
                        <a:rPr lang="fr-FR" sz="1400" dirty="0" smtClean="0"/>
                        <a:t>$&gt;</a:t>
                      </a:r>
                      <a:r>
                        <a:rPr lang="fr-FR" sz="1400" baseline="0" dirty="0" smtClean="0"/>
                        <a:t> </a:t>
                      </a:r>
                      <a:r>
                        <a:rPr lang="fr-FR" sz="1400" baseline="0" dirty="0" err="1" smtClean="0"/>
                        <a:t>brctl</a:t>
                      </a:r>
                      <a:r>
                        <a:rPr lang="fr-FR" sz="1400" baseline="0" dirty="0" smtClean="0"/>
                        <a:t> show</a:t>
                      </a:r>
                      <a:endParaRPr lang="fr-FR" sz="1400" dirty="0"/>
                    </a:p>
                  </a:txBody>
                  <a:tcPr/>
                </a:tc>
                <a:tc>
                  <a:txBody>
                    <a:bodyPr/>
                    <a:lstStyle/>
                    <a:p>
                      <a:r>
                        <a:rPr lang="fr-FR" sz="1400" dirty="0" smtClean="0"/>
                        <a:t>./support/</a:t>
                      </a:r>
                      <a:r>
                        <a:rPr lang="fr-FR" sz="1400" dirty="0" err="1" smtClean="0"/>
                        <a:t>brctl.show</a:t>
                      </a:r>
                      <a:endParaRPr lang="fr-FR" sz="1400" dirty="0"/>
                    </a:p>
                  </a:txBody>
                  <a:tcPr/>
                </a:tc>
              </a:tr>
              <a:tr h="624088">
                <a:tc>
                  <a:txBody>
                    <a:bodyPr/>
                    <a:lstStyle/>
                    <a:p>
                      <a:r>
                        <a:rPr lang="fr-FR" sz="1400" dirty="0" smtClean="0"/>
                        <a:t>Vlan</a:t>
                      </a:r>
                      <a:endParaRPr lang="fr-FR" sz="1400" dirty="0"/>
                    </a:p>
                  </a:txBody>
                  <a:tcPr/>
                </a:tc>
                <a:tc>
                  <a:txBody>
                    <a:bodyPr/>
                    <a:lstStyle/>
                    <a:p>
                      <a:r>
                        <a:rPr lang="fr-FR" sz="1400" dirty="0" smtClean="0"/>
                        <a:t>$&gt;</a:t>
                      </a:r>
                      <a:r>
                        <a:rPr lang="fr-FR" sz="1400" baseline="0" dirty="0" smtClean="0"/>
                        <a:t> </a:t>
                      </a:r>
                      <a:r>
                        <a:rPr lang="fr-FR" sz="1400" baseline="0" dirty="0" err="1" smtClean="0"/>
                        <a:t>ip</a:t>
                      </a:r>
                      <a:r>
                        <a:rPr lang="fr-FR" sz="1400" baseline="0" dirty="0" smtClean="0"/>
                        <a:t> </a:t>
                      </a:r>
                      <a:r>
                        <a:rPr lang="fr-FR" sz="1400" baseline="0" dirty="0" err="1" smtClean="0"/>
                        <a:t>link</a:t>
                      </a:r>
                      <a:r>
                        <a:rPr lang="fr-FR" sz="1400" baseline="0" dirty="0" smtClean="0"/>
                        <a:t> show</a:t>
                      </a:r>
                      <a:endParaRPr lang="fr-F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smtClean="0"/>
                        <a:t>./support/</a:t>
                      </a:r>
                      <a:r>
                        <a:rPr lang="fr-FR" sz="1400" dirty="0" err="1" smtClean="0"/>
                        <a:t>ip.link</a:t>
                      </a:r>
                      <a:endParaRPr lang="fr-FR" sz="1400" dirty="0" smtClean="0"/>
                    </a:p>
                    <a:p>
                      <a:endParaRPr lang="fr-FR" sz="1400" dirty="0"/>
                    </a:p>
                  </a:txBody>
                  <a:tcPr/>
                </a:tc>
              </a:tr>
              <a:tr h="641258">
                <a:tc>
                  <a:txBody>
                    <a:bodyPr/>
                    <a:lstStyle/>
                    <a:p>
                      <a:r>
                        <a:rPr lang="fr-FR" sz="1400" dirty="0" smtClean="0"/>
                        <a:t>Bond</a:t>
                      </a:r>
                      <a:endParaRPr lang="fr-FR" sz="1400" dirty="0"/>
                    </a:p>
                  </a:txBody>
                  <a:tcPr/>
                </a:tc>
                <a:tc>
                  <a:txBody>
                    <a:bodyPr/>
                    <a:lstStyle/>
                    <a:p>
                      <a:r>
                        <a:rPr lang="fr-FR" sz="1400" dirty="0" smtClean="0"/>
                        <a:t>/</a:t>
                      </a:r>
                      <a:r>
                        <a:rPr lang="fr-FR" sz="1400" b="0" dirty="0" err="1" smtClean="0"/>
                        <a:t>etc</a:t>
                      </a:r>
                      <a:r>
                        <a:rPr lang="fr-FR" sz="1400" b="0" dirty="0" smtClean="0"/>
                        <a:t>/network/interfaces</a:t>
                      </a:r>
                      <a:endParaRPr lang="fr-FR" sz="1400" b="0" dirty="0"/>
                    </a:p>
                  </a:txBody>
                  <a:tcPr/>
                </a:tc>
                <a:tc>
                  <a:txBody>
                    <a:bodyPr/>
                    <a:lstStyle/>
                    <a:p>
                      <a:r>
                        <a:rPr lang="fr-FR" sz="1400" dirty="0" smtClean="0"/>
                        <a:t>./</a:t>
                      </a:r>
                      <a:r>
                        <a:rPr lang="fr-FR" sz="1400" dirty="0" err="1" smtClean="0"/>
                        <a:t>etc</a:t>
                      </a:r>
                      <a:r>
                        <a:rPr lang="fr-FR" sz="1400" dirty="0" smtClean="0"/>
                        <a:t>/network/interfaces</a:t>
                      </a:r>
                      <a:endParaRPr lang="fr-FR" sz="1400" dirty="0"/>
                    </a:p>
                  </a:txBody>
                  <a:tcPr/>
                </a:tc>
              </a:tr>
            </a:tbl>
          </a:graphicData>
        </a:graphic>
      </p:graphicFrame>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Cumulus Networks and Partner Confidential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pPr/>
              <a:t>9</a:t>
            </a:fld>
            <a:endParaRPr lang="en-US"/>
          </a:p>
        </p:txBody>
      </p:sp>
      <p:sp>
        <p:nvSpPr>
          <p:cNvPr id="5" name="Title 1"/>
          <p:cNvSpPr>
            <a:spLocks noGrp="1"/>
          </p:cNvSpPr>
          <p:nvPr>
            <p:ph type="title"/>
          </p:nvPr>
        </p:nvSpPr>
        <p:spPr>
          <a:xfrm>
            <a:off x="239620" y="186585"/>
            <a:ext cx="7634378" cy="310569"/>
          </a:xfrm>
        </p:spPr>
        <p:txBody>
          <a:bodyPr/>
          <a:lstStyle/>
          <a:p>
            <a:r>
              <a:rPr lang="en-US" dirty="0" smtClean="0"/>
              <a:t>Building the “Database”</a:t>
            </a:r>
            <a:endParaRPr lang="en-US" dirty="0"/>
          </a:p>
        </p:txBody>
      </p:sp>
      <p:sp>
        <p:nvSpPr>
          <p:cNvPr id="8" name="ZoneTexte 7"/>
          <p:cNvSpPr txBox="1"/>
          <p:nvPr/>
        </p:nvSpPr>
        <p:spPr>
          <a:xfrm>
            <a:off x="510363" y="701724"/>
            <a:ext cx="718466" cy="1138773"/>
          </a:xfrm>
          <a:prstGeom prst="rect">
            <a:avLst/>
          </a:prstGeom>
          <a:noFill/>
        </p:spPr>
        <p:txBody>
          <a:bodyPr wrap="none" rtlCol="0">
            <a:spAutoFit/>
          </a:bodyPr>
          <a:lstStyle/>
          <a:p>
            <a:pPr marL="0" lvl="1"/>
            <a:endParaRPr lang="fr-FR" sz="2000" dirty="0" smtClean="0">
              <a:solidFill>
                <a:schemeClr val="tx1">
                  <a:lumMod val="75000"/>
                  <a:lumOff val="25000"/>
                </a:schemeClr>
              </a:solidFill>
              <a:latin typeface="Franklin Gothic Book"/>
              <a:cs typeface="Franklin Gothic Book"/>
            </a:endParaRPr>
          </a:p>
          <a:p>
            <a:pPr>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a:p>
            <a:pPr lvl="1">
              <a:buFont typeface="Arial" pitchFamily="34" charset="0"/>
              <a:buChar char="•"/>
            </a:pPr>
            <a:endParaRPr lang="fr-FR" sz="1600" dirty="0" smtClean="0">
              <a:solidFill>
                <a:schemeClr val="tx1">
                  <a:lumMod val="75000"/>
                  <a:lumOff val="25000"/>
                </a:schemeClr>
              </a:solidFill>
              <a:latin typeface="Franklin Gothic Book"/>
              <a:cs typeface="Franklin Gothic Book"/>
            </a:endParaRPr>
          </a:p>
        </p:txBody>
      </p:sp>
      <p:sp>
        <p:nvSpPr>
          <p:cNvPr id="7" name="ZoneTexte 6"/>
          <p:cNvSpPr txBox="1"/>
          <p:nvPr/>
        </p:nvSpPr>
        <p:spPr>
          <a:xfrm>
            <a:off x="510363" y="985151"/>
            <a:ext cx="8307723" cy="5601533"/>
          </a:xfrm>
          <a:prstGeom prst="rect">
            <a:avLst/>
          </a:prstGeom>
          <a:noFill/>
        </p:spPr>
        <p:txBody>
          <a:bodyPr wrap="none" rtlCol="0">
            <a:spAutoFit/>
          </a:bodyPr>
          <a:lstStyle/>
          <a:p>
            <a:pPr marL="457200" indent="-457200">
              <a:buFont typeface="+mj-lt"/>
              <a:buAutoNum type="arabicParenR"/>
            </a:pPr>
            <a:r>
              <a:rPr lang="fr-FR" sz="2000" dirty="0" smtClean="0">
                <a:solidFill>
                  <a:schemeClr val="tx1">
                    <a:lumMod val="85000"/>
                    <a:lumOff val="15000"/>
                  </a:schemeClr>
                </a:solidFill>
                <a:latin typeface="Franklin Gothic Book"/>
                <a:cs typeface="Franklin Gothic Book"/>
              </a:rPr>
              <a:t>User </a:t>
            </a:r>
            <a:r>
              <a:rPr lang="fr-FR" sz="2000" dirty="0" err="1" smtClean="0">
                <a:solidFill>
                  <a:schemeClr val="tx1">
                    <a:lumMod val="85000"/>
                    <a:lumOff val="15000"/>
                  </a:schemeClr>
                </a:solidFill>
                <a:latin typeface="Franklin Gothic Book"/>
                <a:cs typeface="Franklin Gothic Book"/>
              </a:rPr>
              <a:t>chooses</a:t>
            </a:r>
            <a:r>
              <a:rPr lang="fr-FR" sz="2000" dirty="0" smtClean="0">
                <a:solidFill>
                  <a:schemeClr val="tx1">
                    <a:lumMod val="85000"/>
                    <a:lumOff val="15000"/>
                  </a:schemeClr>
                </a:solidFill>
                <a:latin typeface="Franklin Gothic Book"/>
                <a:cs typeface="Franklin Gothic Book"/>
              </a:rPr>
              <a:t> hosts and/or cl-support and/or </a:t>
            </a:r>
            <a:r>
              <a:rPr lang="fr-FR" sz="2000" dirty="0" err="1" smtClean="0">
                <a:solidFill>
                  <a:schemeClr val="tx1">
                    <a:lumMod val="85000"/>
                    <a:lumOff val="15000"/>
                  </a:schemeClr>
                </a:solidFill>
                <a:latin typeface="Franklin Gothic Book"/>
                <a:cs typeface="Franklin Gothic Book"/>
              </a:rPr>
              <a:t>Standalone</a:t>
            </a:r>
            <a:r>
              <a:rPr lang="fr-FR" sz="2000" dirty="0" smtClean="0">
                <a:solidFill>
                  <a:schemeClr val="tx1">
                    <a:lumMod val="85000"/>
                    <a:lumOff val="15000"/>
                  </a:schemeClr>
                </a:solidFill>
                <a:latin typeface="Franklin Gothic Book"/>
                <a:cs typeface="Franklin Gothic Book"/>
              </a:rPr>
              <a:t> mode</a:t>
            </a:r>
          </a:p>
          <a:p>
            <a:pPr marL="914400" lvl="1" indent="-457200"/>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Automatically</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untars</a:t>
            </a:r>
            <a:r>
              <a:rPr lang="fr-FR" sz="2000" dirty="0" smtClean="0">
                <a:solidFill>
                  <a:schemeClr val="tx1">
                    <a:lumMod val="85000"/>
                    <a:lumOff val="15000"/>
                  </a:schemeClr>
                </a:solidFill>
                <a:latin typeface="Franklin Gothic Book"/>
                <a:cs typeface="Franklin Gothic Book"/>
                <a:sym typeface="Wingdings" pitchFamily="2" charset="2"/>
              </a:rPr>
              <a:t> &amp; cleans up on </a:t>
            </a:r>
            <a:r>
              <a:rPr lang="fr-FR" sz="2000" dirty="0" err="1" smtClean="0">
                <a:solidFill>
                  <a:schemeClr val="tx1">
                    <a:lumMod val="85000"/>
                    <a:lumOff val="15000"/>
                  </a:schemeClr>
                </a:solidFill>
                <a:latin typeface="Franklin Gothic Book"/>
                <a:cs typeface="Franklin Gothic Book"/>
                <a:sym typeface="Wingdings" pitchFamily="2" charset="2"/>
              </a:rPr>
              <a:t>leaving</a:t>
            </a:r>
            <a:endParaRPr lang="fr-FR" sz="2000" dirty="0" smtClean="0">
              <a:solidFill>
                <a:schemeClr val="tx1">
                  <a:lumMod val="85000"/>
                  <a:lumOff val="15000"/>
                </a:schemeClr>
              </a:solidFill>
              <a:latin typeface="Franklin Gothic Book"/>
              <a:cs typeface="Franklin Gothic Book"/>
            </a:endParaRPr>
          </a:p>
          <a:p>
            <a:pPr marL="457200" indent="-457200">
              <a:buFont typeface="+mj-lt"/>
              <a:buAutoNum type="arabicParenR"/>
            </a:pPr>
            <a:r>
              <a:rPr lang="fr-FR" sz="2000" dirty="0" smtClean="0">
                <a:solidFill>
                  <a:schemeClr val="tx1">
                    <a:lumMod val="85000"/>
                    <a:lumOff val="15000"/>
                  </a:schemeClr>
                </a:solidFill>
                <a:latin typeface="Franklin Gothic Book"/>
                <a:cs typeface="Franklin Gothic Book"/>
              </a:rPr>
              <a:t>User </a:t>
            </a:r>
            <a:r>
              <a:rPr lang="fr-FR" sz="2000" dirty="0" err="1" smtClean="0">
                <a:solidFill>
                  <a:schemeClr val="tx1">
                    <a:lumMod val="85000"/>
                    <a:lumOff val="15000"/>
                  </a:schemeClr>
                </a:solidFill>
                <a:latin typeface="Franklin Gothic Book"/>
                <a:cs typeface="Franklin Gothic Book"/>
              </a:rPr>
              <a:t>chooses</a:t>
            </a:r>
            <a:r>
              <a:rPr lang="fr-FR" sz="2000" dirty="0" smtClean="0">
                <a:solidFill>
                  <a:schemeClr val="tx1">
                    <a:lumMod val="85000"/>
                    <a:lumOff val="15000"/>
                  </a:schemeClr>
                </a:solidFill>
                <a:latin typeface="Franklin Gothic Book"/>
                <a:cs typeface="Franklin Gothic Book"/>
              </a:rPr>
              <a:t> log files/</a:t>
            </a:r>
            <a:r>
              <a:rPr lang="fr-FR" sz="2000" dirty="0" err="1" smtClean="0">
                <a:solidFill>
                  <a:schemeClr val="tx1">
                    <a:lumMod val="85000"/>
                    <a:lumOff val="15000"/>
                  </a:schemeClr>
                </a:solidFill>
                <a:latin typeface="Franklin Gothic Book"/>
                <a:cs typeface="Franklin Gothic Book"/>
              </a:rPr>
              <a:t>folders</a:t>
            </a:r>
            <a:r>
              <a:rPr lang="fr-FR" sz="2000" dirty="0" smtClean="0">
                <a:solidFill>
                  <a:schemeClr val="tx1">
                    <a:lumMod val="85000"/>
                    <a:lumOff val="15000"/>
                  </a:schemeClr>
                </a:solidFill>
                <a:latin typeface="Franklin Gothic Book"/>
                <a:cs typeface="Franklin Gothic Book"/>
              </a:rPr>
              <a:t> per Host </a:t>
            </a:r>
            <a:r>
              <a:rPr lang="fr-FR" sz="2000" dirty="0" err="1" smtClean="0">
                <a:solidFill>
                  <a:schemeClr val="tx1">
                    <a:lumMod val="85000"/>
                    <a:lumOff val="15000"/>
                  </a:schemeClr>
                </a:solidFill>
                <a:latin typeface="Franklin Gothic Book"/>
                <a:cs typeface="Franklin Gothic Book"/>
              </a:rPr>
              <a:t>with</a:t>
            </a:r>
            <a:r>
              <a:rPr lang="fr-FR" sz="2000" dirty="0" smtClean="0">
                <a:solidFill>
                  <a:schemeClr val="tx1">
                    <a:lumMod val="85000"/>
                    <a:lumOff val="15000"/>
                  </a:schemeClr>
                </a:solidFill>
                <a:latin typeface="Franklin Gothic Book"/>
                <a:cs typeface="Franklin Gothic Book"/>
              </a:rPr>
              <a:t> host </a:t>
            </a:r>
            <a:r>
              <a:rPr lang="fr-FR" sz="2000" dirty="0" err="1" smtClean="0">
                <a:solidFill>
                  <a:schemeClr val="tx1">
                    <a:lumMod val="85000"/>
                    <a:lumOff val="15000"/>
                  </a:schemeClr>
                </a:solidFill>
                <a:latin typeface="Franklin Gothic Book"/>
                <a:cs typeface="Franklin Gothic Book"/>
              </a:rPr>
              <a:t>granularity</a:t>
            </a:r>
            <a:endParaRPr lang="fr-FR" sz="2000" dirty="0" smtClean="0">
              <a:solidFill>
                <a:schemeClr val="tx1">
                  <a:lumMod val="85000"/>
                  <a:lumOff val="15000"/>
                </a:schemeClr>
              </a:solidFill>
              <a:latin typeface="Franklin Gothic Book"/>
              <a:cs typeface="Franklin Gothic Book"/>
            </a:endParaRPr>
          </a:p>
          <a:p>
            <a:pPr marL="914400" lvl="1" indent="-457200"/>
            <a:r>
              <a:rPr lang="fr-FR" sz="2000" dirty="0" smtClean="0">
                <a:solidFill>
                  <a:schemeClr val="tx1">
                    <a:lumMod val="85000"/>
                    <a:lumOff val="15000"/>
                  </a:schemeClr>
                </a:solidFill>
                <a:latin typeface="Franklin Gothic Book"/>
                <a:cs typeface="Franklin Gothic Book"/>
                <a:sym typeface="Wingdings" pitchFamily="2" charset="2"/>
              </a:rPr>
              <a:t></a:t>
            </a:r>
            <a:r>
              <a:rPr lang="fr-FR" sz="2000" dirty="0" err="1" smtClean="0">
                <a:solidFill>
                  <a:schemeClr val="tx1">
                    <a:lumMod val="85000"/>
                    <a:lumOff val="15000"/>
                  </a:schemeClr>
                </a:solidFill>
                <a:latin typeface="Franklin Gothic Book"/>
                <a:cs typeface="Franklin Gothic Book"/>
              </a:rPr>
              <a:t>localhost:switchd.log</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clsupport:syslog</a:t>
            </a:r>
            <a:r>
              <a:rPr lang="fr-FR" sz="2000" dirty="0" smtClean="0">
                <a:solidFill>
                  <a:schemeClr val="tx1">
                    <a:lumMod val="85000"/>
                    <a:lumOff val="15000"/>
                  </a:schemeClr>
                </a:solidFill>
                <a:latin typeface="Franklin Gothic Book"/>
                <a:cs typeface="Franklin Gothic Book"/>
              </a:rPr>
              <a:t>  auth.log</a:t>
            </a:r>
          </a:p>
          <a:p>
            <a:pPr marL="457200" indent="-457200">
              <a:buFont typeface="+mj-lt"/>
              <a:buAutoNum type="arabicParenR"/>
            </a:pPr>
            <a:r>
              <a:rPr lang="fr-FR" sz="2000" dirty="0" smtClean="0">
                <a:solidFill>
                  <a:schemeClr val="tx1">
                    <a:lumMod val="85000"/>
                    <a:lumOff val="15000"/>
                  </a:schemeClr>
                </a:solidFill>
                <a:latin typeface="Franklin Gothic Book"/>
                <a:cs typeface="Franklin Gothic Book"/>
              </a:rPr>
              <a:t>User </a:t>
            </a:r>
            <a:r>
              <a:rPr lang="fr-FR" sz="2000" dirty="0" err="1" smtClean="0">
                <a:solidFill>
                  <a:schemeClr val="tx1">
                    <a:lumMod val="85000"/>
                    <a:lumOff val="15000"/>
                  </a:schemeClr>
                </a:solidFill>
                <a:latin typeface="Franklin Gothic Book"/>
                <a:cs typeface="Franklin Gothic Book"/>
              </a:rPr>
              <a:t>chooses</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interval</a:t>
            </a:r>
            <a:r>
              <a:rPr lang="fr-FR" sz="2000" dirty="0" smtClean="0">
                <a:solidFill>
                  <a:schemeClr val="tx1">
                    <a:lumMod val="85000"/>
                    <a:lumOff val="15000"/>
                  </a:schemeClr>
                </a:solidFill>
                <a:latin typeface="Franklin Gothic Book"/>
                <a:cs typeface="Franklin Gothic Book"/>
              </a:rPr>
              <a:t> of time</a:t>
            </a:r>
          </a:p>
          <a:p>
            <a:pPr marL="914400" lvl="1" indent="-457200"/>
            <a:r>
              <a:rPr lang="fr-FR" sz="2000" dirty="0" smtClean="0">
                <a:solidFill>
                  <a:schemeClr val="tx1">
                    <a:lumMod val="85000"/>
                    <a:lumOff val="15000"/>
                  </a:schemeClr>
                </a:solidFill>
                <a:latin typeface="Franklin Gothic Book"/>
                <a:cs typeface="Franklin Gothic Book"/>
                <a:sym typeface="Wingdings" pitchFamily="2" charset="2"/>
              </a:rPr>
              <a:t></a:t>
            </a:r>
            <a:r>
              <a:rPr lang="fr-FR" sz="2000" dirty="0" smtClean="0">
                <a:solidFill>
                  <a:schemeClr val="tx1">
                    <a:lumMod val="85000"/>
                    <a:lumOff val="15000"/>
                  </a:schemeClr>
                </a:solidFill>
                <a:latin typeface="Franklin Gothic Book"/>
                <a:cs typeface="Franklin Gothic Book"/>
              </a:rPr>
              <a:t>2 dates or 1 date + </a:t>
            </a:r>
            <a:r>
              <a:rPr lang="fr-FR" sz="2000" dirty="0" err="1" smtClean="0">
                <a:solidFill>
                  <a:schemeClr val="tx1">
                    <a:lumMod val="85000"/>
                    <a:lumOff val="15000"/>
                  </a:schemeClr>
                </a:solidFill>
                <a:latin typeface="Franklin Gothic Book"/>
                <a:cs typeface="Franklin Gothic Book"/>
              </a:rPr>
              <a:t>interval</a:t>
            </a:r>
            <a:r>
              <a:rPr lang="fr-FR" sz="2000" dirty="0" smtClean="0">
                <a:solidFill>
                  <a:schemeClr val="tx1">
                    <a:lumMod val="85000"/>
                    <a:lumOff val="15000"/>
                  </a:schemeClr>
                </a:solidFill>
                <a:latin typeface="Franklin Gothic Book"/>
                <a:cs typeface="Franklin Gothic Book"/>
              </a:rPr>
              <a:t> of time</a:t>
            </a:r>
            <a:endParaRPr lang="fr-FR" sz="2000" dirty="0" smtClean="0">
              <a:solidFill>
                <a:schemeClr val="tx1">
                  <a:lumMod val="85000"/>
                  <a:lumOff val="15000"/>
                </a:schemeClr>
              </a:solidFill>
              <a:latin typeface="Franklin Gothic Book"/>
              <a:cs typeface="Franklin Gothic Book"/>
            </a:endParaRPr>
          </a:p>
          <a:p>
            <a:pPr marL="457200" indent="-457200">
              <a:buFont typeface="+mj-lt"/>
              <a:buAutoNum type="arabicParenR"/>
            </a:pPr>
            <a:r>
              <a:rPr lang="fr-FR" sz="2000" dirty="0" err="1" smtClean="0">
                <a:solidFill>
                  <a:schemeClr val="tx1">
                    <a:lumMod val="85000"/>
                    <a:lumOff val="15000"/>
                  </a:schemeClr>
                </a:solidFill>
                <a:latin typeface="Franklin Gothic Book"/>
                <a:cs typeface="Franklin Gothic Book"/>
              </a:rPr>
              <a:t>G</a:t>
            </a:r>
            <a:r>
              <a:rPr lang="fr-FR" sz="2000" dirty="0" err="1" smtClean="0">
                <a:solidFill>
                  <a:schemeClr val="tx1">
                    <a:lumMod val="85000"/>
                    <a:lumOff val="15000"/>
                  </a:schemeClr>
                </a:solidFill>
                <a:latin typeface="Franklin Gothic Book"/>
                <a:cs typeface="Franklin Gothic Book"/>
              </a:rPr>
              <a:t>ives</a:t>
            </a:r>
            <a:r>
              <a:rPr lang="fr-FR" sz="2000" dirty="0" smtClean="0">
                <a:solidFill>
                  <a:schemeClr val="tx1">
                    <a:lumMod val="85000"/>
                    <a:lumOff val="15000"/>
                  </a:schemeClr>
                </a:solidFill>
                <a:latin typeface="Franklin Gothic Book"/>
                <a:cs typeface="Franklin Gothic Book"/>
              </a:rPr>
              <a:t> logs files/</a:t>
            </a:r>
            <a:r>
              <a:rPr lang="fr-FR" sz="2000" dirty="0" err="1" smtClean="0">
                <a:solidFill>
                  <a:schemeClr val="tx1">
                    <a:lumMod val="85000"/>
                    <a:lumOff val="15000"/>
                  </a:schemeClr>
                </a:solidFill>
                <a:latin typeface="Franklin Gothic Book"/>
                <a:cs typeface="Franklin Gothic Book"/>
              </a:rPr>
              <a:t>folder</a:t>
            </a:r>
            <a:r>
              <a:rPr lang="fr-FR" sz="2000" dirty="0" smtClean="0">
                <a:solidFill>
                  <a:schemeClr val="tx1">
                    <a:lumMod val="85000"/>
                    <a:lumOff val="15000"/>
                  </a:schemeClr>
                </a:solidFill>
                <a:latin typeface="Franklin Gothic Book"/>
                <a:cs typeface="Franklin Gothic Book"/>
              </a:rPr>
              <a:t>/cl-support as first input</a:t>
            </a:r>
          </a:p>
          <a:p>
            <a:pPr marL="457200" indent="-457200">
              <a:buFont typeface="+mj-lt"/>
              <a:buAutoNum type="arabicParenR"/>
            </a:pPr>
            <a:r>
              <a:rPr lang="fr-FR" sz="2000" dirty="0" smtClean="0">
                <a:solidFill>
                  <a:schemeClr val="tx1">
                    <a:lumMod val="85000"/>
                    <a:lumOff val="15000"/>
                  </a:schemeClr>
                </a:solidFill>
                <a:latin typeface="Franklin Gothic Book"/>
                <a:cs typeface="Franklin Gothic Book"/>
              </a:rPr>
              <a:t>Can </a:t>
            </a:r>
            <a:r>
              <a:rPr lang="fr-FR" sz="2000" dirty="0" err="1" smtClean="0">
                <a:solidFill>
                  <a:schemeClr val="tx1">
                    <a:lumMod val="85000"/>
                    <a:lumOff val="15000"/>
                  </a:schemeClr>
                </a:solidFill>
                <a:latin typeface="Franklin Gothic Book"/>
                <a:cs typeface="Franklin Gothic Book"/>
              </a:rPr>
              <a:t>choose</a:t>
            </a:r>
            <a:r>
              <a:rPr lang="fr-FR" sz="2000" dirty="0" smtClean="0">
                <a:solidFill>
                  <a:schemeClr val="tx1">
                    <a:lumMod val="85000"/>
                    <a:lumOff val="15000"/>
                  </a:schemeClr>
                </a:solidFill>
                <a:latin typeface="Franklin Gothic Book"/>
                <a:cs typeface="Franklin Gothic Book"/>
              </a:rPr>
              <a:t> to </a:t>
            </a:r>
            <a:r>
              <a:rPr lang="fr-FR" sz="2000" dirty="0" err="1" smtClean="0">
                <a:solidFill>
                  <a:schemeClr val="tx1">
                    <a:lumMod val="85000"/>
                    <a:lumOff val="15000"/>
                  </a:schemeClr>
                </a:solidFill>
                <a:latin typeface="Franklin Gothic Book"/>
                <a:cs typeface="Franklin Gothic Book"/>
              </a:rPr>
              <a:t>unzip</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associated</a:t>
            </a:r>
            <a:r>
              <a:rPr lang="fr-FR" sz="2000" dirty="0" smtClean="0">
                <a:solidFill>
                  <a:schemeClr val="tx1">
                    <a:lumMod val="85000"/>
                    <a:lumOff val="15000"/>
                  </a:schemeClr>
                </a:solidFill>
                <a:latin typeface="Franklin Gothic Book"/>
                <a:cs typeface="Franklin Gothic Book"/>
              </a:rPr>
              <a:t> </a:t>
            </a:r>
            <a:r>
              <a:rPr lang="fr-FR" sz="2000" dirty="0" err="1" smtClean="0">
                <a:solidFill>
                  <a:schemeClr val="tx1">
                    <a:lumMod val="85000"/>
                    <a:lumOff val="15000"/>
                  </a:schemeClr>
                </a:solidFill>
                <a:latin typeface="Franklin Gothic Book"/>
                <a:cs typeface="Franklin Gothic Book"/>
              </a:rPr>
              <a:t>rotated</a:t>
            </a:r>
            <a:r>
              <a:rPr lang="fr-FR" sz="2000" dirty="0" smtClean="0">
                <a:solidFill>
                  <a:schemeClr val="tx1">
                    <a:lumMod val="85000"/>
                    <a:lumOff val="15000"/>
                  </a:schemeClr>
                </a:solidFill>
                <a:latin typeface="Franklin Gothic Book"/>
                <a:cs typeface="Franklin Gothic Book"/>
              </a:rPr>
              <a:t> files, </a:t>
            </a:r>
            <a:r>
              <a:rPr lang="fr-FR" sz="2000" dirty="0" err="1" smtClean="0">
                <a:solidFill>
                  <a:schemeClr val="tx1">
                    <a:lumMod val="85000"/>
                    <a:lumOff val="15000"/>
                  </a:schemeClr>
                </a:solidFill>
                <a:latin typeface="Franklin Gothic Book"/>
                <a:cs typeface="Franklin Gothic Book"/>
              </a:rPr>
              <a:t>verbose</a:t>
            </a:r>
            <a:r>
              <a:rPr lang="fr-FR" sz="2000" dirty="0" smtClean="0">
                <a:solidFill>
                  <a:schemeClr val="tx1">
                    <a:lumMod val="85000"/>
                    <a:lumOff val="15000"/>
                  </a:schemeClr>
                </a:solidFill>
                <a:latin typeface="Franklin Gothic Book"/>
                <a:cs typeface="Franklin Gothic Book"/>
              </a:rPr>
              <a:t> mode, gui…</a:t>
            </a:r>
            <a:br>
              <a:rPr lang="fr-FR" sz="2000" dirty="0" smtClean="0">
                <a:solidFill>
                  <a:schemeClr val="tx1">
                    <a:lumMod val="85000"/>
                    <a:lumOff val="15000"/>
                  </a:schemeClr>
                </a:solidFill>
                <a:latin typeface="Franklin Gothic Book"/>
                <a:cs typeface="Franklin Gothic Book"/>
              </a:rPr>
            </a:br>
            <a:r>
              <a:rPr lang="fr-FR" sz="2000" dirty="0" smtClean="0">
                <a:solidFill>
                  <a:schemeClr val="tx1">
                    <a:lumMod val="85000"/>
                    <a:lumOff val="15000"/>
                  </a:schemeClr>
                </a:solidFill>
                <a:latin typeface="Franklin Gothic Book"/>
                <a:cs typeface="Franklin Gothic Book"/>
                <a:sym typeface="Wingdings" pitchFamily="2" charset="2"/>
              </a:rPr>
              <a:t>All </a:t>
            </a:r>
            <a:r>
              <a:rPr lang="fr-FR" sz="2000" dirty="0" err="1" smtClean="0">
                <a:solidFill>
                  <a:schemeClr val="tx1">
                    <a:lumMod val="85000"/>
                    <a:lumOff val="15000"/>
                  </a:schemeClr>
                </a:solidFill>
                <a:latin typeface="Franklin Gothic Book"/>
                <a:cs typeface="Franklin Gothic Book"/>
                <a:sym typeface="Wingdings" pitchFamily="2" charset="2"/>
              </a:rPr>
              <a:t>corresponding</a:t>
            </a:r>
            <a:r>
              <a:rPr lang="fr-FR" sz="2000" dirty="0" smtClean="0">
                <a:solidFill>
                  <a:schemeClr val="tx1">
                    <a:lumMod val="85000"/>
                    <a:lumOff val="15000"/>
                  </a:schemeClr>
                </a:solidFill>
                <a:latin typeface="Franklin Gothic Book"/>
                <a:cs typeface="Franklin Gothic Book"/>
                <a:sym typeface="Wingdings" pitchFamily="2" charset="2"/>
              </a:rPr>
              <a:t> log </a:t>
            </a:r>
            <a:r>
              <a:rPr lang="fr-FR" sz="2000" dirty="0" err="1" smtClean="0">
                <a:solidFill>
                  <a:schemeClr val="tx1">
                    <a:lumMod val="85000"/>
                    <a:lumOff val="15000"/>
                  </a:schemeClr>
                </a:solidFill>
                <a:latin typeface="Franklin Gothic Book"/>
                <a:cs typeface="Franklin Gothic Book"/>
                <a:sym typeface="Wingdings" pitchFamily="2" charset="2"/>
              </a:rPr>
              <a:t>lines</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given</a:t>
            </a:r>
            <a:r>
              <a:rPr lang="fr-FR" sz="2000" dirty="0" smtClean="0">
                <a:solidFill>
                  <a:schemeClr val="tx1">
                    <a:lumMod val="85000"/>
                    <a:lumOff val="15000"/>
                  </a:schemeClr>
                </a:solidFill>
                <a:latin typeface="Franklin Gothic Book"/>
                <a:cs typeface="Franklin Gothic Book"/>
                <a:sym typeface="Wingdings" pitchFamily="2" charset="2"/>
              </a:rPr>
              <a:t> to </a:t>
            </a:r>
            <a:r>
              <a:rPr lang="fr-FR" sz="2000" dirty="0" err="1" smtClean="0">
                <a:solidFill>
                  <a:schemeClr val="tx1">
                    <a:lumMod val="85000"/>
                    <a:lumOff val="15000"/>
                  </a:schemeClr>
                </a:solidFill>
                <a:latin typeface="Franklin Gothic Book"/>
                <a:cs typeface="Franklin Gothic Book"/>
                <a:sym typeface="Wingdings" pitchFamily="2" charset="2"/>
              </a:rPr>
              <a:t>logsparser</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with</a:t>
            </a:r>
            <a:r>
              <a:rPr lang="fr-FR" sz="2000" dirty="0" smtClean="0">
                <a:solidFill>
                  <a:schemeClr val="tx1">
                    <a:lumMod val="85000"/>
                    <a:lumOff val="15000"/>
                  </a:schemeClr>
                </a:solidFill>
                <a:latin typeface="Franklin Gothic Book"/>
                <a:cs typeface="Franklin Gothic Book"/>
                <a:sym typeface="Wingdings" pitchFamily="2" charset="2"/>
              </a:rPr>
              <a:t> network </a:t>
            </a:r>
            <a:r>
              <a:rPr lang="fr-FR" sz="2000" dirty="0" err="1" smtClean="0">
                <a:solidFill>
                  <a:schemeClr val="tx1">
                    <a:lumMod val="85000"/>
                    <a:lumOff val="15000"/>
                  </a:schemeClr>
                </a:solidFill>
                <a:latin typeface="Franklin Gothic Book"/>
                <a:cs typeface="Franklin Gothic Book"/>
                <a:sym typeface="Wingdings" pitchFamily="2" charset="2"/>
              </a:rPr>
              <a:t>conf</a:t>
            </a:r>
            <a:r>
              <a:rPr lang="fr-FR" sz="2000" dirty="0" smtClean="0">
                <a:solidFill>
                  <a:schemeClr val="tx1">
                    <a:lumMod val="85000"/>
                    <a:lumOff val="15000"/>
                  </a:schemeClr>
                </a:solidFill>
                <a:latin typeface="Franklin Gothic Book"/>
                <a:cs typeface="Franklin Gothic Book"/>
                <a:sym typeface="Wingdings" pitchFamily="2" charset="2"/>
              </a:rPr>
              <a:t> files</a:t>
            </a:r>
          </a:p>
          <a:p>
            <a:pPr lvl="1"/>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Extract</a:t>
            </a:r>
            <a:r>
              <a:rPr lang="fr-FR" sz="2000" dirty="0" smtClean="0">
                <a:solidFill>
                  <a:schemeClr val="tx1">
                    <a:lumMod val="85000"/>
                    <a:lumOff val="15000"/>
                  </a:schemeClr>
                </a:solidFill>
                <a:latin typeface="Franklin Gothic Book"/>
                <a:cs typeface="Franklin Gothic Book"/>
                <a:sym typeface="Wingdings" pitchFamily="2" charset="2"/>
              </a:rPr>
              <a:t> dates, </a:t>
            </a:r>
            <a:r>
              <a:rPr lang="fr-FR" sz="2000" dirty="0" err="1" smtClean="0">
                <a:solidFill>
                  <a:schemeClr val="tx1">
                    <a:lumMod val="85000"/>
                    <a:lumOff val="15000"/>
                  </a:schemeClr>
                </a:solidFill>
                <a:latin typeface="Franklin Gothic Book"/>
                <a:cs typeface="Franklin Gothic Book"/>
                <a:sym typeface="Wingdings" pitchFamily="2" charset="2"/>
              </a:rPr>
              <a:t>ip</a:t>
            </a:r>
            <a:r>
              <a:rPr lang="fr-FR" sz="2000" dirty="0" smtClean="0">
                <a:solidFill>
                  <a:schemeClr val="tx1">
                    <a:lumMod val="85000"/>
                    <a:lumOff val="15000"/>
                  </a:schemeClr>
                </a:solidFill>
                <a:latin typeface="Franklin Gothic Book"/>
                <a:cs typeface="Franklin Gothic Book"/>
                <a:sym typeface="Wingdings" pitchFamily="2" charset="2"/>
              </a:rPr>
              <a:t>, interface…</a:t>
            </a:r>
            <a:endParaRPr lang="fr-FR" sz="2000" dirty="0" smtClean="0">
              <a:solidFill>
                <a:schemeClr val="tx1">
                  <a:lumMod val="85000"/>
                  <a:lumOff val="15000"/>
                </a:schemeClr>
              </a:solidFill>
              <a:latin typeface="Franklin Gothic Book"/>
              <a:cs typeface="Franklin Gothic Book"/>
              <a:sym typeface="Wingdings" pitchFamily="2" charset="2"/>
            </a:endParaRPr>
          </a:p>
          <a:p>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Only</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stays</a:t>
            </a:r>
            <a:r>
              <a:rPr lang="fr-FR" sz="2000" dirty="0" smtClean="0">
                <a:solidFill>
                  <a:schemeClr val="tx1">
                    <a:lumMod val="85000"/>
                    <a:lumOff val="15000"/>
                  </a:schemeClr>
                </a:solidFill>
                <a:latin typeface="Franklin Gothic Book"/>
                <a:cs typeface="Franklin Gothic Book"/>
                <a:sym typeface="Wingdings" pitchFamily="2" charset="2"/>
              </a:rPr>
              <a:t> in </a:t>
            </a:r>
            <a:r>
              <a:rPr lang="fr-FR" sz="2000" dirty="0" err="1" smtClean="0">
                <a:solidFill>
                  <a:schemeClr val="tx1">
                    <a:lumMod val="85000"/>
                    <a:lumOff val="15000"/>
                  </a:schemeClr>
                </a:solidFill>
                <a:latin typeface="Franklin Gothic Book"/>
                <a:cs typeface="Franklin Gothic Book"/>
                <a:sym typeface="Wingdings" pitchFamily="2" charset="2"/>
              </a:rPr>
              <a:t>memory</a:t>
            </a:r>
            <a:r>
              <a:rPr lang="fr-FR" sz="2000" dirty="0" smtClean="0">
                <a:solidFill>
                  <a:schemeClr val="tx1">
                    <a:lumMod val="85000"/>
                    <a:lumOff val="15000"/>
                  </a:schemeClr>
                </a:solidFill>
                <a:latin typeface="Franklin Gothic Book"/>
                <a:cs typeface="Franklin Gothic Book"/>
                <a:sym typeface="Wingdings" pitchFamily="2" charset="2"/>
              </a:rPr>
              <a:t> </a:t>
            </a:r>
            <a:r>
              <a:rPr lang="fr-FR" sz="2000" dirty="0" err="1" smtClean="0">
                <a:solidFill>
                  <a:schemeClr val="tx1">
                    <a:lumMod val="85000"/>
                    <a:lumOff val="15000"/>
                  </a:schemeClr>
                </a:solidFill>
                <a:latin typeface="Franklin Gothic Book"/>
                <a:cs typeface="Franklin Gothic Book"/>
                <a:sym typeface="Wingdings" pitchFamily="2" charset="2"/>
              </a:rPr>
              <a:t>while</a:t>
            </a:r>
            <a:r>
              <a:rPr lang="fr-FR" sz="2000" dirty="0" smtClean="0">
                <a:solidFill>
                  <a:schemeClr val="tx1">
                    <a:lumMod val="85000"/>
                    <a:lumOff val="15000"/>
                  </a:schemeClr>
                </a:solidFill>
                <a:latin typeface="Franklin Gothic Book"/>
                <a:cs typeface="Franklin Gothic Book"/>
                <a:sym typeface="Wingdings" pitchFamily="2" charset="2"/>
              </a:rPr>
              <a:t> programme running</a:t>
            </a:r>
            <a:endParaRPr lang="fr-FR" sz="2000" dirty="0" smtClean="0">
              <a:solidFill>
                <a:schemeClr val="tx1">
                  <a:lumMod val="85000"/>
                  <a:lumOff val="15000"/>
                </a:schemeClr>
              </a:solidFill>
              <a:latin typeface="Franklin Gothic Book"/>
              <a:cs typeface="Franklin Gothic Book"/>
            </a:endParaRPr>
          </a:p>
          <a:p>
            <a:r>
              <a:rPr lang="fr-FR" sz="2000" dirty="0" smtClean="0">
                <a:solidFill>
                  <a:schemeClr val="tx1">
                    <a:lumMod val="85000"/>
                    <a:lumOff val="15000"/>
                  </a:schemeClr>
                </a:solidFill>
                <a:latin typeface="Franklin Gothic Book"/>
                <a:cs typeface="Franklin Gothic Book"/>
              </a:rPr>
              <a:t/>
            </a:r>
            <a:br>
              <a:rPr lang="fr-FR" sz="2000" dirty="0" smtClean="0">
                <a:solidFill>
                  <a:schemeClr val="tx1">
                    <a:lumMod val="85000"/>
                    <a:lumOff val="15000"/>
                  </a:schemeClr>
                </a:solidFill>
                <a:latin typeface="Franklin Gothic Book"/>
                <a:cs typeface="Franklin Gothic Book"/>
              </a:rPr>
            </a:b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lvl="1">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sz="2000" dirty="0" smtClean="0">
              <a:solidFill>
                <a:schemeClr val="tx1">
                  <a:lumMod val="85000"/>
                  <a:lumOff val="15000"/>
                </a:schemeClr>
              </a:solidFill>
              <a:latin typeface="Franklin Gothic Book"/>
              <a:cs typeface="Franklin Gothic Book"/>
            </a:endParaRPr>
          </a:p>
          <a:p>
            <a:pPr>
              <a:buFont typeface="Arial" pitchFamily="34" charset="0"/>
              <a:buChar char="•"/>
            </a:pPr>
            <a:endParaRPr lang="fr-FR" dirty="0" smtClean="0">
              <a:solidFill>
                <a:schemeClr val="tx1">
                  <a:lumMod val="85000"/>
                  <a:lumOff val="15000"/>
                </a:schemeClr>
              </a:solidFill>
              <a:latin typeface="Franklin Gothic Book"/>
              <a:cs typeface="Franklin Gothic Book"/>
            </a:endParaRPr>
          </a:p>
        </p:txBody>
      </p:sp>
    </p:spTree>
    <p:extLst>
      <p:ext uri="{BB962C8B-B14F-4D97-AF65-F5344CB8AC3E}">
        <p14:creationId xmlns="" xmlns:p14="http://schemas.microsoft.com/office/powerpoint/2010/main" val="10980699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mulus Color Palette">
      <a:dk1>
        <a:sysClr val="windowText" lastClr="000000"/>
      </a:dk1>
      <a:lt1>
        <a:sysClr val="window" lastClr="FFFFFF"/>
      </a:lt1>
      <a:dk2>
        <a:srgbClr val="4C4C4C"/>
      </a:dk2>
      <a:lt2>
        <a:srgbClr val="EEECE1"/>
      </a:lt2>
      <a:accent1>
        <a:srgbClr val="78C30E"/>
      </a:accent1>
      <a:accent2>
        <a:srgbClr val="309422"/>
      </a:accent2>
      <a:accent3>
        <a:srgbClr val="147031"/>
      </a:accent3>
      <a:accent4>
        <a:srgbClr val="262626"/>
      </a:accent4>
      <a:accent5>
        <a:srgbClr val="FD4007"/>
      </a:accent5>
      <a:accent6>
        <a:srgbClr val="FFAC15"/>
      </a:accent6>
      <a:hlink>
        <a:srgbClr val="3E9919"/>
      </a:hlink>
      <a:folHlink>
        <a:srgbClr val="1B7B1B"/>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Franklin Gothic Book"/>
            <a:cs typeface="Franklin Gothic Book"/>
          </a:defRPr>
        </a:defPPr>
      </a:lstStyle>
      <a:style>
        <a:lnRef idx="1">
          <a:schemeClr val="accent1"/>
        </a:lnRef>
        <a:fillRef idx="3">
          <a:schemeClr val="accent1"/>
        </a:fillRef>
        <a:effectRef idx="2">
          <a:schemeClr val="accent1"/>
        </a:effectRef>
        <a:fontRef idx="minor">
          <a:schemeClr val="lt1"/>
        </a:fontRef>
      </a:style>
    </a:spDef>
    <a:lnDef>
      <a:spPr>
        <a:ln w="38100" cmpd="sng">
          <a:solidFill>
            <a:schemeClr val="accent3"/>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solidFill>
              <a:schemeClr val="tx1">
                <a:lumMod val="75000"/>
                <a:lumOff val="25000"/>
              </a:schemeClr>
            </a:solidFill>
            <a:latin typeface="Franklin Gothic Book"/>
            <a:cs typeface="Franklin Gothic Book"/>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sharepoint/v3/field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34817</TotalTime>
  <Words>597</Words>
  <Application>Microsoft Office PowerPoint</Application>
  <PresentationFormat>Affichage à l'écran (16:9)</PresentationFormat>
  <Paragraphs>244</Paragraphs>
  <Slides>21</Slides>
  <Notes>1</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Office Theme</vt:lpstr>
      <vt:lpstr>TechTalk Log parsing with Pyjeet</vt:lpstr>
      <vt:lpstr>Issues to solve</vt:lpstr>
      <vt:lpstr>Issues to solve</vt:lpstr>
      <vt:lpstr>Issues to solve</vt:lpstr>
      <vt:lpstr>Libraries used</vt:lpstr>
      <vt:lpstr>Libraries used</vt:lpstr>
      <vt:lpstr>Libraries used</vt:lpstr>
      <vt:lpstr>Network configuration files/commands used</vt:lpstr>
      <vt:lpstr>Building the “Database”</vt:lpstr>
      <vt:lpstr>Interface</vt:lpstr>
      <vt:lpstr>Diapositive 11</vt:lpstr>
      <vt:lpstr>Diapositive 12</vt:lpstr>
      <vt:lpstr>Diapositive 13</vt:lpstr>
      <vt:lpstr>Diapositive 14</vt:lpstr>
      <vt:lpstr>Diapositive 15</vt:lpstr>
      <vt:lpstr>Diapositive 16</vt:lpstr>
      <vt:lpstr>Diapositive 17</vt:lpstr>
      <vt:lpstr>Log frequency</vt:lpstr>
      <vt:lpstr>Demo</vt:lpstr>
      <vt:lpstr>Questions</vt:lpstr>
      <vt:lpstr>Bringing the Linux Revolution to Networking</vt:lpstr>
    </vt:vector>
  </TitlesOfParts>
  <Company>Cumulus Networks</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CL-Tech-Overview</dc:title>
  <dc:creator>pang@cumulusnetworks.com</dc:creator>
  <cp:lastModifiedBy>alexandre</cp:lastModifiedBy>
  <cp:revision>1406</cp:revision>
  <dcterms:created xsi:type="dcterms:W3CDTF">2010-04-12T23:12:02Z</dcterms:created>
  <dcterms:modified xsi:type="dcterms:W3CDTF">2014-11-04T18:30:31Z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