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4" autoAdjust="0"/>
    <p:restoredTop sz="94660"/>
  </p:normalViewPr>
  <p:slideViewPr>
    <p:cSldViewPr snapToGrid="0">
      <p:cViewPr varScale="1">
        <p:scale>
          <a:sx n="90" d="100"/>
          <a:sy n="90" d="100"/>
        </p:scale>
        <p:origin x="96"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12/28/2024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6501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12/28/2024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464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12/28/2024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5664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12/28/2024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168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12/28/2024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12/28/2024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1129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12/28/2024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6443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12/28/2024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9040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12/28/2024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063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12/28/2024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134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12/28/2024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591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12/28/2024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35803147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tdl-org/youtube-dl" TargetMode="External"/><Relationship Id="rId2" Type="http://schemas.openxmlformats.org/officeDocument/2006/relationships/hyperlink" Target="https://github.com/yt-dlp/yt-dlp/blob/master/supportedsites.md" TargetMode="External"/><Relationship Id="rId1" Type="http://schemas.openxmlformats.org/officeDocument/2006/relationships/slideLayout" Target="../slideLayouts/slideLayout2.xml"/><Relationship Id="rId5" Type="http://schemas.openxmlformats.org/officeDocument/2006/relationships/hyperlink" Target="https://github.com/yt-dlp/yt-dlp" TargetMode="External"/><Relationship Id="rId4" Type="http://schemas.openxmlformats.org/officeDocument/2006/relationships/hyperlink" Target="https://github.com/blackjack4494/yt-dl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400" y="-35625"/>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132" y="0"/>
            <a:ext cx="4902679" cy="46195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AB3A981E-AF55-4BBF-85FC-8E53CC80E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3850" y="1"/>
            <a:ext cx="3808150" cy="3428999"/>
          </a:xfrm>
          <a:custGeom>
            <a:avLst/>
            <a:gdLst>
              <a:gd name="connsiteX0" fmla="*/ 709972 w 4030116"/>
              <a:gd name="connsiteY0" fmla="*/ 0 h 3628865"/>
              <a:gd name="connsiteX1" fmla="*/ 3431306 w 4030116"/>
              <a:gd name="connsiteY1" fmla="*/ 0 h 3628865"/>
              <a:gd name="connsiteX2" fmla="*/ 3534802 w 4030116"/>
              <a:gd name="connsiteY2" fmla="*/ 94063 h 3628865"/>
              <a:gd name="connsiteX3" fmla="*/ 3978557 w 4030116"/>
              <a:gd name="connsiteY3" fmla="*/ 752240 h 3628865"/>
              <a:gd name="connsiteX4" fmla="*/ 4030116 w 4030116"/>
              <a:gd name="connsiteY4" fmla="*/ 893110 h 3628865"/>
              <a:gd name="connsiteX5" fmla="*/ 4030116 w 4030116"/>
              <a:gd name="connsiteY5" fmla="*/ 2223342 h 3628865"/>
              <a:gd name="connsiteX6" fmla="*/ 3978557 w 4030116"/>
              <a:gd name="connsiteY6" fmla="*/ 2364212 h 3628865"/>
              <a:gd name="connsiteX7" fmla="*/ 2070639 w 4030116"/>
              <a:gd name="connsiteY7" fmla="*/ 3628865 h 3628865"/>
              <a:gd name="connsiteX8" fmla="*/ 0 w 4030116"/>
              <a:gd name="connsiteY8" fmla="*/ 1558226 h 3628865"/>
              <a:gd name="connsiteX9" fmla="*/ 606476 w 4030116"/>
              <a:gd name="connsiteY9"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0116" h="3628865">
                <a:moveTo>
                  <a:pt x="709972" y="0"/>
                </a:moveTo>
                <a:lnTo>
                  <a:pt x="3431306" y="0"/>
                </a:lnTo>
                <a:lnTo>
                  <a:pt x="3534802" y="94063"/>
                </a:lnTo>
                <a:cubicBezTo>
                  <a:pt x="3722158" y="281419"/>
                  <a:pt x="3873777" y="504512"/>
                  <a:pt x="3978557" y="752240"/>
                </a:cubicBezTo>
                <a:lnTo>
                  <a:pt x="4030116" y="893110"/>
                </a:lnTo>
                <a:lnTo>
                  <a:pt x="4030116" y="2223342"/>
                </a:lnTo>
                <a:lnTo>
                  <a:pt x="3978557" y="2364212"/>
                </a:lnTo>
                <a:cubicBezTo>
                  <a:pt x="3664217" y="3107396"/>
                  <a:pt x="2928325" y="3628865"/>
                  <a:pt x="2070639" y="3628865"/>
                </a:cubicBezTo>
                <a:cubicBezTo>
                  <a:pt x="927057" y="3628865"/>
                  <a:pt x="0" y="2701808"/>
                  <a:pt x="0" y="1558226"/>
                </a:cubicBezTo>
                <a:cubicBezTo>
                  <a:pt x="0" y="986435"/>
                  <a:pt x="231764" y="468775"/>
                  <a:pt x="606476" y="94063"/>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A0E21CE3-CE4A-4A81-86C9-019354341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2505" y="3131553"/>
            <a:ext cx="4447156" cy="3726448"/>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27" y="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2D738-53F7-A63F-2788-0851C7B56A95}"/>
              </a:ext>
            </a:extLst>
          </p:cNvPr>
          <p:cNvSpPr>
            <a:spLocks noGrp="1"/>
          </p:cNvSpPr>
          <p:nvPr>
            <p:ph type="ctrTitle"/>
          </p:nvPr>
        </p:nvSpPr>
        <p:spPr>
          <a:xfrm>
            <a:off x="735349" y="324937"/>
            <a:ext cx="4024032" cy="2885715"/>
          </a:xfrm>
        </p:spPr>
        <p:txBody>
          <a:bodyPr>
            <a:noAutofit/>
          </a:bodyPr>
          <a:lstStyle/>
          <a:p>
            <a:r>
              <a:rPr lang="en-US" sz="4400" dirty="0"/>
              <a:t>How to use </a:t>
            </a:r>
            <a:br>
              <a:rPr lang="en-US" sz="4400" dirty="0"/>
            </a:br>
            <a:r>
              <a:rPr lang="en-US" sz="4400" dirty="0" err="1"/>
              <a:t>yt-dlP</a:t>
            </a:r>
            <a:br>
              <a:rPr lang="en-US" sz="4400" dirty="0"/>
            </a:br>
            <a:r>
              <a:rPr lang="en-US" sz="4400" dirty="0"/>
              <a:t>For WIN11</a:t>
            </a:r>
          </a:p>
        </p:txBody>
      </p:sp>
      <p:sp>
        <p:nvSpPr>
          <p:cNvPr id="3" name="Subtitle 2">
            <a:extLst>
              <a:ext uri="{FF2B5EF4-FFF2-40B4-BE49-F238E27FC236}">
                <a16:creationId xmlns:a16="http://schemas.microsoft.com/office/drawing/2014/main" id="{28B3E645-37F0-665F-4D17-4269FBA917FA}"/>
              </a:ext>
            </a:extLst>
          </p:cNvPr>
          <p:cNvSpPr>
            <a:spLocks noGrp="1"/>
          </p:cNvSpPr>
          <p:nvPr>
            <p:ph type="subTitle" idx="1"/>
          </p:nvPr>
        </p:nvSpPr>
        <p:spPr>
          <a:xfrm>
            <a:off x="735349" y="3166312"/>
            <a:ext cx="4024032" cy="771802"/>
          </a:xfrm>
        </p:spPr>
        <p:txBody>
          <a:bodyPr>
            <a:normAutofit/>
          </a:bodyPr>
          <a:lstStyle/>
          <a:p>
            <a:r>
              <a:rPr lang="en-US" dirty="0"/>
              <a:t>By Astrid </a:t>
            </a:r>
            <a:r>
              <a:rPr lang="en-US" dirty="0" err="1"/>
              <a:t>Vár</a:t>
            </a:r>
            <a:endParaRPr lang="en-US" dirty="0"/>
          </a:p>
        </p:txBody>
      </p:sp>
      <p:sp>
        <p:nvSpPr>
          <p:cNvPr id="22"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5779" y="640535"/>
            <a:ext cx="663994" cy="6639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72950BC3-A7CF-4F1B-8A6E-14E3DDE55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5779" y="640535"/>
            <a:ext cx="663994" cy="6639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4" name="Picture 3" descr="A close up of a blue and black background&#10;&#10;Description automatically generated">
            <a:extLst>
              <a:ext uri="{FF2B5EF4-FFF2-40B4-BE49-F238E27FC236}">
                <a16:creationId xmlns:a16="http://schemas.microsoft.com/office/drawing/2014/main" id="{257CF5D4-BC11-EE22-6658-972FD3157F92}"/>
              </a:ext>
            </a:extLst>
          </p:cNvPr>
          <p:cNvPicPr>
            <a:picLocks noChangeAspect="1"/>
          </p:cNvPicPr>
          <p:nvPr/>
        </p:nvPicPr>
        <p:blipFill>
          <a:blip r:embed="rId2"/>
          <a:stretch>
            <a:fillRect/>
          </a:stretch>
        </p:blipFill>
        <p:spPr>
          <a:xfrm>
            <a:off x="8971756" y="642004"/>
            <a:ext cx="2592784" cy="1711237"/>
          </a:xfrm>
          <a:prstGeom prst="rect">
            <a:avLst/>
          </a:prstGeom>
        </p:spPr>
      </p:pic>
      <p:sp>
        <p:nvSpPr>
          <p:cNvPr id="26" name="Oval 25">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2534" y="4845569"/>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blue and green swirls&#10;&#10;Description automatically generated">
            <a:extLst>
              <a:ext uri="{FF2B5EF4-FFF2-40B4-BE49-F238E27FC236}">
                <a16:creationId xmlns:a16="http://schemas.microsoft.com/office/drawing/2014/main" id="{22B2C496-A80A-2C95-12E4-80DEA0B698B6}"/>
              </a:ext>
            </a:extLst>
          </p:cNvPr>
          <p:cNvPicPr>
            <a:picLocks noChangeAspect="1"/>
          </p:cNvPicPr>
          <p:nvPr/>
        </p:nvPicPr>
        <p:blipFill>
          <a:blip r:embed="rId3"/>
          <a:stretch>
            <a:fillRect/>
          </a:stretch>
        </p:blipFill>
        <p:spPr>
          <a:xfrm>
            <a:off x="6096000" y="4207691"/>
            <a:ext cx="2595020" cy="1712713"/>
          </a:xfrm>
          <a:prstGeom prst="rect">
            <a:avLst/>
          </a:prstGeom>
        </p:spPr>
      </p:pic>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3703269"/>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5" name="Oval 34">
            <a:extLst>
              <a:ext uri="{FF2B5EF4-FFF2-40B4-BE49-F238E27FC236}">
                <a16:creationId xmlns:a16="http://schemas.microsoft.com/office/drawing/2014/main" id="{6BFD9967-9371-4F99-A8D2-502B11A38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2534" y="4845569"/>
            <a:ext cx="319941" cy="319941"/>
          </a:xfrm>
          <a:prstGeom prst="ellipse">
            <a:avLst/>
          </a:prstGeom>
          <a:solidFill>
            <a:schemeClr val="accent3">
              <a:alpha val="2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0940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B218-9DF4-3709-8A65-2DEAAAFC23F7}"/>
              </a:ext>
            </a:extLst>
          </p:cNvPr>
          <p:cNvSpPr>
            <a:spLocks noGrp="1"/>
          </p:cNvSpPr>
          <p:nvPr>
            <p:ph type="title"/>
          </p:nvPr>
        </p:nvSpPr>
        <p:spPr/>
        <p:txBody>
          <a:bodyPr/>
          <a:lstStyle/>
          <a:p>
            <a:r>
              <a:rPr lang="en-US" dirty="0"/>
              <a:t>What is </a:t>
            </a:r>
            <a:r>
              <a:rPr lang="en-US" dirty="0" err="1"/>
              <a:t>yt-dlp</a:t>
            </a:r>
            <a:endParaRPr lang="en-US" dirty="0"/>
          </a:p>
        </p:txBody>
      </p:sp>
      <p:sp>
        <p:nvSpPr>
          <p:cNvPr id="3" name="Content Placeholder 2">
            <a:extLst>
              <a:ext uri="{FF2B5EF4-FFF2-40B4-BE49-F238E27FC236}">
                <a16:creationId xmlns:a16="http://schemas.microsoft.com/office/drawing/2014/main" id="{48608C26-B4CE-17AD-BEE3-8C7E887BDB92}"/>
              </a:ext>
            </a:extLst>
          </p:cNvPr>
          <p:cNvSpPr>
            <a:spLocks noGrp="1"/>
          </p:cNvSpPr>
          <p:nvPr>
            <p:ph idx="1"/>
          </p:nvPr>
        </p:nvSpPr>
        <p:spPr/>
        <p:txBody>
          <a:bodyPr/>
          <a:lstStyle/>
          <a:p>
            <a:r>
              <a:rPr lang="en-US" b="0" i="0" dirty="0" err="1">
                <a:solidFill>
                  <a:srgbClr val="E6EDF3"/>
                </a:solidFill>
                <a:effectLst/>
                <a:latin typeface="-apple-system"/>
              </a:rPr>
              <a:t>yt-dlp</a:t>
            </a:r>
            <a:r>
              <a:rPr lang="en-US" b="0" i="0" dirty="0">
                <a:solidFill>
                  <a:srgbClr val="E6EDF3"/>
                </a:solidFill>
                <a:effectLst/>
                <a:latin typeface="-apple-system"/>
              </a:rPr>
              <a:t> is a feature-rich command-line audio/video downloader with support for </a:t>
            </a:r>
            <a:r>
              <a:rPr lang="en-US" b="0" i="0" u="sng" dirty="0">
                <a:effectLst/>
                <a:latin typeface="-apple-system"/>
                <a:hlinkClick r:id="rId2"/>
              </a:rPr>
              <a:t>thousands of sites</a:t>
            </a:r>
            <a:r>
              <a:rPr lang="en-US" b="0" i="0" dirty="0">
                <a:solidFill>
                  <a:srgbClr val="E6EDF3"/>
                </a:solidFill>
                <a:effectLst/>
                <a:latin typeface="-apple-system"/>
              </a:rPr>
              <a:t>. The project is a fork of </a:t>
            </a:r>
            <a:r>
              <a:rPr lang="en-US" b="0" i="0" u="sng" dirty="0" err="1">
                <a:effectLst/>
                <a:latin typeface="-apple-system"/>
                <a:hlinkClick r:id="rId3"/>
              </a:rPr>
              <a:t>youtube</a:t>
            </a:r>
            <a:r>
              <a:rPr lang="en-US" b="0" i="0" u="sng" dirty="0">
                <a:effectLst/>
                <a:latin typeface="-apple-system"/>
                <a:hlinkClick r:id="rId3"/>
              </a:rPr>
              <a:t>-dl</a:t>
            </a:r>
            <a:r>
              <a:rPr lang="en-US" b="0" i="0" dirty="0">
                <a:solidFill>
                  <a:srgbClr val="E6EDF3"/>
                </a:solidFill>
                <a:effectLst/>
                <a:latin typeface="-apple-system"/>
              </a:rPr>
              <a:t> based on the now inactive </a:t>
            </a:r>
            <a:r>
              <a:rPr lang="en-US" b="0" i="0" u="sng" dirty="0" err="1">
                <a:effectLst/>
                <a:latin typeface="-apple-system"/>
                <a:hlinkClick r:id="rId4"/>
              </a:rPr>
              <a:t>youtube-dlc</a:t>
            </a:r>
            <a:r>
              <a:rPr lang="en-US" b="0" i="0" dirty="0">
                <a:solidFill>
                  <a:srgbClr val="E6EDF3"/>
                </a:solidFill>
                <a:effectLst/>
                <a:latin typeface="-apple-system"/>
              </a:rPr>
              <a:t>.</a:t>
            </a:r>
          </a:p>
          <a:p>
            <a:endParaRPr lang="en-US" dirty="0">
              <a:solidFill>
                <a:srgbClr val="E6EDF3"/>
              </a:solidFill>
              <a:latin typeface="-apple-system"/>
            </a:endParaRPr>
          </a:p>
          <a:p>
            <a:r>
              <a:rPr lang="en-US" dirty="0">
                <a:hlinkClick r:id="rId5"/>
              </a:rPr>
              <a:t>YT-DLP GitHub</a:t>
            </a:r>
            <a:r>
              <a:rPr lang="en-US" dirty="0"/>
              <a:t>  I used the yt-dlp.exe for windows. There are many other OS and platforms that  may be used.</a:t>
            </a:r>
          </a:p>
        </p:txBody>
      </p:sp>
    </p:spTree>
    <p:extLst>
      <p:ext uri="{BB962C8B-B14F-4D97-AF65-F5344CB8AC3E}">
        <p14:creationId xmlns:p14="http://schemas.microsoft.com/office/powerpoint/2010/main" val="140783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5"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76" name="Freeform: Shape 375">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1" name="Oval 38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82" name="Rectangle 38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535F368-4D01-ED1D-7FEA-A8060159EEDC}"/>
              </a:ext>
            </a:extLst>
          </p:cNvPr>
          <p:cNvSpPr>
            <a:spLocks noGrp="1"/>
          </p:cNvSpPr>
          <p:nvPr>
            <p:ph type="title"/>
          </p:nvPr>
        </p:nvSpPr>
        <p:spPr>
          <a:xfrm>
            <a:off x="633736" y="507238"/>
            <a:ext cx="3624471" cy="3845891"/>
          </a:xfrm>
        </p:spPr>
        <p:txBody>
          <a:bodyPr vert="horz" lIns="91440" tIns="45720" rIns="91440" bIns="45720" rtlCol="0" anchor="b">
            <a:normAutofit/>
          </a:bodyPr>
          <a:lstStyle/>
          <a:p>
            <a:r>
              <a:rPr lang="en-US" sz="4200" b="1" cap="all" spc="1500">
                <a:ea typeface="Source Sans Pro SemiBold" panose="020B0603030403020204" pitchFamily="34" charset="0"/>
              </a:rPr>
              <a:t>Were to install it?</a:t>
            </a:r>
          </a:p>
        </p:txBody>
      </p:sp>
      <p:sp>
        <p:nvSpPr>
          <p:cNvPr id="6" name="TextBox 5">
            <a:extLst>
              <a:ext uri="{FF2B5EF4-FFF2-40B4-BE49-F238E27FC236}">
                <a16:creationId xmlns:a16="http://schemas.microsoft.com/office/drawing/2014/main" id="{614BE55A-2170-0BE7-66A7-96CC413AB53E}"/>
              </a:ext>
            </a:extLst>
          </p:cNvPr>
          <p:cNvSpPr txBox="1"/>
          <p:nvPr/>
        </p:nvSpPr>
        <p:spPr>
          <a:xfrm>
            <a:off x="633736" y="4445204"/>
            <a:ext cx="4203764" cy="1781123"/>
          </a:xfrm>
          <a:prstGeom prst="rect">
            <a:avLst/>
          </a:prstGeom>
        </p:spPr>
        <p:txBody>
          <a:bodyPr vert="horz" lIns="91440" tIns="45720" rIns="91440" bIns="45720" rtlCol="0">
            <a:normAutofit/>
          </a:bodyPr>
          <a:lstStyle/>
          <a:p>
            <a:pPr>
              <a:lnSpc>
                <a:spcPct val="90000"/>
              </a:lnSpc>
              <a:spcBef>
                <a:spcPts val="1000"/>
              </a:spcBef>
            </a:pPr>
            <a:r>
              <a:rPr lang="en-US" sz="2200" cap="all" spc="400" dirty="0"/>
              <a:t>Make a folder in any location you like . I used C:\yt-dlp  as to make scripting easier.</a:t>
            </a:r>
          </a:p>
        </p:txBody>
      </p:sp>
      <p:pic>
        <p:nvPicPr>
          <p:cNvPr id="5" name="Content Placeholder 4">
            <a:extLst>
              <a:ext uri="{FF2B5EF4-FFF2-40B4-BE49-F238E27FC236}">
                <a16:creationId xmlns:a16="http://schemas.microsoft.com/office/drawing/2014/main" id="{AA4B0BEE-64EC-4648-9CC8-870F35CD028D}"/>
              </a:ext>
            </a:extLst>
          </p:cNvPr>
          <p:cNvPicPr>
            <a:picLocks noGrp="1" noChangeAspect="1"/>
          </p:cNvPicPr>
          <p:nvPr>
            <p:ph idx="1"/>
          </p:nvPr>
        </p:nvPicPr>
        <p:blipFill>
          <a:blip r:embed="rId2"/>
          <a:stretch>
            <a:fillRect/>
          </a:stretch>
        </p:blipFill>
        <p:spPr>
          <a:xfrm>
            <a:off x="4942113" y="4406698"/>
            <a:ext cx="4795184" cy="1858133"/>
          </a:xfrm>
          <a:prstGeom prst="rect">
            <a:avLst/>
          </a:prstGeom>
        </p:spPr>
      </p:pic>
      <p:grpSp>
        <p:nvGrpSpPr>
          <p:cNvPr id="383" name="Group 382">
            <a:extLst>
              <a:ext uri="{FF2B5EF4-FFF2-40B4-BE49-F238E27FC236}">
                <a16:creationId xmlns:a16="http://schemas.microsoft.com/office/drawing/2014/main" id="{19C50935-4DD3-46C8-B0BE-74860460EF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481489"/>
            <a:ext cx="932200" cy="932200"/>
            <a:chOff x="10791258" y="619275"/>
            <a:chExt cx="932200" cy="932200"/>
          </a:xfrm>
        </p:grpSpPr>
        <p:sp>
          <p:nvSpPr>
            <p:cNvPr id="23"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4"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385" name="Group 384">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tx1"/>
          </a:solidFill>
        </p:grpSpPr>
        <p:grpSp>
          <p:nvGrpSpPr>
            <p:cNvPr id="27"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1" name="Freeform: Shape 30">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87"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9" name="Freeform: Shape 28">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389" name="Group 388">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tx1"/>
          </a:solidFill>
        </p:grpSpPr>
        <p:grpSp>
          <p:nvGrpSpPr>
            <p:cNvPr id="35"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6" name="Freeform: Shape 205">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90"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7" name="Freeform: Shape 36">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82727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E72341-0D47-DAA1-00F8-70612D4AEC20}"/>
              </a:ext>
            </a:extLst>
          </p:cNvPr>
          <p:cNvSpPr>
            <a:spLocks noGrp="1"/>
          </p:cNvSpPr>
          <p:nvPr>
            <p:ph type="title"/>
          </p:nvPr>
        </p:nvSpPr>
        <p:spPr>
          <a:xfrm>
            <a:off x="938907" y="282800"/>
            <a:ext cx="5217172" cy="1288673"/>
          </a:xfrm>
        </p:spPr>
        <p:txBody>
          <a:bodyPr vert="horz" lIns="91440" tIns="45720" rIns="91440" bIns="45720" rtlCol="0" anchor="b">
            <a:normAutofit/>
          </a:bodyPr>
          <a:lstStyle/>
          <a:p>
            <a:r>
              <a:rPr lang="en-US"/>
              <a:t>Installing continued</a:t>
            </a:r>
            <a:endParaRPr lang="en-US" dirty="0"/>
          </a:p>
        </p:txBody>
      </p:sp>
      <p:sp>
        <p:nvSpPr>
          <p:cNvPr id="6" name="TextBox 5">
            <a:extLst>
              <a:ext uri="{FF2B5EF4-FFF2-40B4-BE49-F238E27FC236}">
                <a16:creationId xmlns:a16="http://schemas.microsoft.com/office/drawing/2014/main" id="{04FA32C3-01ED-96E1-BC90-4A13370F0BBC}"/>
              </a:ext>
            </a:extLst>
          </p:cNvPr>
          <p:cNvSpPr txBox="1"/>
          <p:nvPr/>
        </p:nvSpPr>
        <p:spPr>
          <a:xfrm>
            <a:off x="938906" y="1715151"/>
            <a:ext cx="5217173"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Open the advanced systems settings and select environment variables.  </a:t>
            </a:r>
          </a:p>
          <a:p>
            <a:pPr marL="285750" indent="-228600">
              <a:lnSpc>
                <a:spcPct val="90000"/>
              </a:lnSpc>
              <a:spcAft>
                <a:spcPts val="600"/>
              </a:spcAft>
              <a:buFont typeface="Arial" panose="020B0604020202020204" pitchFamily="34" charset="0"/>
              <a:buChar char="•"/>
            </a:pPr>
            <a:r>
              <a:rPr lang="en-US" dirty="0"/>
              <a:t>Then inside of the system variables edit the PATH options.</a:t>
            </a:r>
          </a:p>
          <a:p>
            <a:pPr marL="285750" indent="-228600">
              <a:lnSpc>
                <a:spcPct val="90000"/>
              </a:lnSpc>
              <a:spcAft>
                <a:spcPts val="600"/>
              </a:spcAft>
              <a:buFont typeface="Arial" panose="020B0604020202020204" pitchFamily="34" charset="0"/>
              <a:buChar char="•"/>
            </a:pPr>
            <a:r>
              <a:rPr lang="en-US" dirty="0"/>
              <a:t> Select new and add the full folder path of the </a:t>
            </a:r>
            <a:r>
              <a:rPr lang="en-US" dirty="0" err="1"/>
              <a:t>yt-dlp</a:t>
            </a:r>
            <a:r>
              <a:rPr lang="en-US" dirty="0"/>
              <a:t> location and save.</a:t>
            </a:r>
          </a:p>
          <a:p>
            <a:pPr marL="285750" indent="-228600">
              <a:lnSpc>
                <a:spcPct val="90000"/>
              </a:lnSpc>
              <a:spcAft>
                <a:spcPts val="600"/>
              </a:spcAft>
              <a:buFont typeface="Arial" panose="020B0604020202020204" pitchFamily="34" charset="0"/>
              <a:buChar char="•"/>
            </a:pPr>
            <a:r>
              <a:rPr lang="en-US" dirty="0"/>
              <a:t>That is it. Installation completed.</a:t>
            </a:r>
          </a:p>
        </p:txBody>
      </p:sp>
      <p:pic>
        <p:nvPicPr>
          <p:cNvPr id="5" name="Content Placeholder 4">
            <a:extLst>
              <a:ext uri="{FF2B5EF4-FFF2-40B4-BE49-F238E27FC236}">
                <a16:creationId xmlns:a16="http://schemas.microsoft.com/office/drawing/2014/main" id="{1E57EF7D-D88D-A8F8-E07C-65985D1216CF}"/>
              </a:ext>
            </a:extLst>
          </p:cNvPr>
          <p:cNvPicPr>
            <a:picLocks noGrp="1" noChangeAspect="1"/>
          </p:cNvPicPr>
          <p:nvPr>
            <p:ph idx="1"/>
          </p:nvPr>
        </p:nvPicPr>
        <p:blipFill>
          <a:blip r:embed="rId2"/>
          <a:stretch>
            <a:fillRect/>
          </a:stretch>
        </p:blipFill>
        <p:spPr>
          <a:xfrm>
            <a:off x="7630160" y="1391873"/>
            <a:ext cx="3060625" cy="4295616"/>
          </a:xfrm>
          <a:prstGeom prst="rect">
            <a:avLst/>
          </a:prstGeom>
        </p:spPr>
      </p:pic>
      <p:grpSp>
        <p:nvGrpSpPr>
          <p:cNvPr id="15"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tx1"/>
          </a:solidFill>
        </p:grpSpPr>
        <p:sp>
          <p:nvSpPr>
            <p:cNvPr id="16" name="Freeform: Shape 15">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8" name="Picture 7">
            <a:extLst>
              <a:ext uri="{FF2B5EF4-FFF2-40B4-BE49-F238E27FC236}">
                <a16:creationId xmlns:a16="http://schemas.microsoft.com/office/drawing/2014/main" id="{4E7F2534-E968-8E7C-0AAB-6C38524C5146}"/>
              </a:ext>
            </a:extLst>
          </p:cNvPr>
          <p:cNvPicPr>
            <a:picLocks noChangeAspect="1"/>
          </p:cNvPicPr>
          <p:nvPr/>
        </p:nvPicPr>
        <p:blipFill>
          <a:blip r:embed="rId3"/>
          <a:stretch>
            <a:fillRect/>
          </a:stretch>
        </p:blipFill>
        <p:spPr>
          <a:xfrm>
            <a:off x="950840" y="3672410"/>
            <a:ext cx="3214350" cy="3053632"/>
          </a:xfrm>
          <a:prstGeom prst="rect">
            <a:avLst/>
          </a:prstGeom>
        </p:spPr>
      </p:pic>
      <p:grpSp>
        <p:nvGrpSpPr>
          <p:cNvPr id="30" name="Group 29">
            <a:extLst>
              <a:ext uri="{FF2B5EF4-FFF2-40B4-BE49-F238E27FC236}">
                <a16:creationId xmlns:a16="http://schemas.microsoft.com/office/drawing/2014/main" id="{7BD27928-770C-41C1-B1E9-9FEB5A8010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3877" y="4618784"/>
            <a:ext cx="365021" cy="365021"/>
            <a:chOff x="149345" y="10991595"/>
            <a:chExt cx="365021" cy="365021"/>
          </a:xfrm>
        </p:grpSpPr>
        <p:sp>
          <p:nvSpPr>
            <p:cNvPr id="31" name="Oval 30">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Arrow: Left 10">
            <a:extLst>
              <a:ext uri="{FF2B5EF4-FFF2-40B4-BE49-F238E27FC236}">
                <a16:creationId xmlns:a16="http://schemas.microsoft.com/office/drawing/2014/main" id="{341A8B2A-71B4-2D50-FDA2-1C1C203AFC15}"/>
              </a:ext>
            </a:extLst>
          </p:cNvPr>
          <p:cNvSpPr/>
          <p:nvPr/>
        </p:nvSpPr>
        <p:spPr>
          <a:xfrm rot="11134632">
            <a:off x="157851" y="6142504"/>
            <a:ext cx="769122" cy="283036"/>
          </a:xfrm>
          <a:prstGeom prst="leftArrow">
            <a:avLst/>
          </a:prstGeom>
          <a:solidFill>
            <a:srgbClr val="00B050"/>
          </a:solid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4809628C-3535-2E8F-CB1A-BE72EC6524C1}"/>
              </a:ext>
            </a:extLst>
          </p:cNvPr>
          <p:cNvSpPr/>
          <p:nvPr/>
        </p:nvSpPr>
        <p:spPr>
          <a:xfrm rot="20373667">
            <a:off x="9579505" y="5057708"/>
            <a:ext cx="769122" cy="283036"/>
          </a:xfrm>
          <a:prstGeom prst="leftArrow">
            <a:avLst/>
          </a:prstGeom>
          <a:solidFill>
            <a:srgbClr val="00B050"/>
          </a:solid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F820412C-B4FA-25EC-7D91-1BDF1ADDAB90}"/>
              </a:ext>
            </a:extLst>
          </p:cNvPr>
          <p:cNvSpPr/>
          <p:nvPr/>
        </p:nvSpPr>
        <p:spPr>
          <a:xfrm rot="10800000">
            <a:off x="8560330" y="3988736"/>
            <a:ext cx="769122" cy="283036"/>
          </a:xfrm>
          <a:prstGeom prst="leftArrow">
            <a:avLst/>
          </a:prstGeom>
          <a:solidFill>
            <a:srgbClr val="00B050"/>
          </a:solid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53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BCFF-8199-3863-4440-1AC96BDF7863}"/>
              </a:ext>
            </a:extLst>
          </p:cNvPr>
          <p:cNvSpPr>
            <a:spLocks noGrp="1"/>
          </p:cNvSpPr>
          <p:nvPr>
            <p:ph type="title"/>
          </p:nvPr>
        </p:nvSpPr>
        <p:spPr/>
        <p:txBody>
          <a:bodyPr/>
          <a:lstStyle/>
          <a:p>
            <a:r>
              <a:rPr lang="en-US" dirty="0"/>
              <a:t>The Fun Stuff</a:t>
            </a:r>
          </a:p>
        </p:txBody>
      </p:sp>
      <p:pic>
        <p:nvPicPr>
          <p:cNvPr id="5" name="Content Placeholder 4">
            <a:extLst>
              <a:ext uri="{FF2B5EF4-FFF2-40B4-BE49-F238E27FC236}">
                <a16:creationId xmlns:a16="http://schemas.microsoft.com/office/drawing/2014/main" id="{452034D1-DB19-554E-E0C4-BA7E7FBDC75A}"/>
              </a:ext>
            </a:extLst>
          </p:cNvPr>
          <p:cNvPicPr>
            <a:picLocks noGrp="1" noChangeAspect="1"/>
          </p:cNvPicPr>
          <p:nvPr>
            <p:ph idx="1"/>
          </p:nvPr>
        </p:nvPicPr>
        <p:blipFill>
          <a:blip r:embed="rId2"/>
          <a:stretch>
            <a:fillRect/>
          </a:stretch>
        </p:blipFill>
        <p:spPr>
          <a:xfrm>
            <a:off x="6096000" y="1690688"/>
            <a:ext cx="5915851" cy="2876951"/>
          </a:xfrm>
        </p:spPr>
      </p:pic>
      <p:sp>
        <p:nvSpPr>
          <p:cNvPr id="6" name="TextBox 5">
            <a:extLst>
              <a:ext uri="{FF2B5EF4-FFF2-40B4-BE49-F238E27FC236}">
                <a16:creationId xmlns:a16="http://schemas.microsoft.com/office/drawing/2014/main" id="{43D960F8-00B1-9442-59B4-777161892CE0}"/>
              </a:ext>
            </a:extLst>
          </p:cNvPr>
          <p:cNvSpPr txBox="1"/>
          <p:nvPr/>
        </p:nvSpPr>
        <p:spPr>
          <a:xfrm>
            <a:off x="629920" y="1950720"/>
            <a:ext cx="3464560" cy="2862322"/>
          </a:xfrm>
          <a:prstGeom prst="rect">
            <a:avLst/>
          </a:prstGeom>
          <a:noFill/>
        </p:spPr>
        <p:txBody>
          <a:bodyPr wrap="square" rtlCol="0">
            <a:spAutoFit/>
          </a:bodyPr>
          <a:lstStyle/>
          <a:p>
            <a:r>
              <a:rPr lang="en-US" dirty="0"/>
              <a:t>The script that was made by PowerShell ISE.</a:t>
            </a:r>
          </a:p>
          <a:p>
            <a:r>
              <a:rPr lang="en-US" dirty="0"/>
              <a:t>The Script will be in the Zip.</a:t>
            </a:r>
          </a:p>
          <a:p>
            <a:r>
              <a:rPr lang="en-US" dirty="0"/>
              <a:t>With the script the only thing that needs to be changed is the folder path you want </a:t>
            </a:r>
            <a:r>
              <a:rPr lang="en-US" dirty="0" err="1"/>
              <a:t>yt-dlp</a:t>
            </a:r>
            <a:r>
              <a:rPr lang="en-US" dirty="0"/>
              <a:t> to save the media. I  have a NAS so I used that. When completed just save the PS1 inside of  your </a:t>
            </a:r>
            <a:r>
              <a:rPr lang="en-US" dirty="0" err="1"/>
              <a:t>yt-dlp</a:t>
            </a:r>
            <a:r>
              <a:rPr lang="en-US" dirty="0"/>
              <a:t> folder location.</a:t>
            </a:r>
          </a:p>
        </p:txBody>
      </p:sp>
      <p:sp>
        <p:nvSpPr>
          <p:cNvPr id="7" name="Arrow: Right 6">
            <a:extLst>
              <a:ext uri="{FF2B5EF4-FFF2-40B4-BE49-F238E27FC236}">
                <a16:creationId xmlns:a16="http://schemas.microsoft.com/office/drawing/2014/main" id="{A66C92CA-F53F-3065-AE52-875198A60464}"/>
              </a:ext>
            </a:extLst>
          </p:cNvPr>
          <p:cNvSpPr/>
          <p:nvPr/>
        </p:nvSpPr>
        <p:spPr>
          <a:xfrm rot="9661525">
            <a:off x="9457638" y="3734511"/>
            <a:ext cx="786213" cy="35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13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5A5206-3C4A-6D98-875B-07A3ED9A162D}"/>
              </a:ext>
            </a:extLst>
          </p:cNvPr>
          <p:cNvSpPr>
            <a:spLocks noGrp="1"/>
          </p:cNvSpPr>
          <p:nvPr>
            <p:ph type="title"/>
          </p:nvPr>
        </p:nvSpPr>
        <p:spPr>
          <a:xfrm>
            <a:off x="5956784" y="396117"/>
            <a:ext cx="5217172" cy="1158857"/>
          </a:xfrm>
        </p:spPr>
        <p:txBody>
          <a:bodyPr vert="horz" lIns="91440" tIns="45720" rIns="91440" bIns="45720" rtlCol="0" anchor="b">
            <a:normAutofit/>
          </a:bodyPr>
          <a:lstStyle/>
          <a:p>
            <a:r>
              <a:rPr lang="en-US" sz="3700"/>
              <a:t>We are almost there……</a:t>
            </a:r>
          </a:p>
        </p:txBody>
      </p:sp>
      <p:grpSp>
        <p:nvGrpSpPr>
          <p:cNvPr id="13"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tx1"/>
          </a:solidFill>
        </p:grpSpPr>
        <p:sp>
          <p:nvSpPr>
            <p:cNvPr id="14" name="Freeform: Shape 13">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a:extLst>
              <a:ext uri="{FF2B5EF4-FFF2-40B4-BE49-F238E27FC236}">
                <a16:creationId xmlns:a16="http://schemas.microsoft.com/office/drawing/2014/main" id="{0B944060-1BB4-2E0E-DC57-CD788F945266}"/>
              </a:ext>
            </a:extLst>
          </p:cNvPr>
          <p:cNvPicPr>
            <a:picLocks noGrp="1" noChangeAspect="1"/>
          </p:cNvPicPr>
          <p:nvPr>
            <p:ph idx="1"/>
          </p:nvPr>
        </p:nvPicPr>
        <p:blipFill>
          <a:blip r:embed="rId2"/>
          <a:stretch>
            <a:fillRect/>
          </a:stretch>
        </p:blipFill>
        <p:spPr>
          <a:xfrm>
            <a:off x="1526293" y="2957956"/>
            <a:ext cx="6134347" cy="1625601"/>
          </a:xfrm>
          <a:prstGeom prst="rect">
            <a:avLst/>
          </a:prstGeom>
        </p:spPr>
      </p:pic>
      <p:grpSp>
        <p:nvGrpSpPr>
          <p:cNvPr id="21"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tx1"/>
          </a:solidFill>
        </p:grpSpPr>
        <p:sp>
          <p:nvSpPr>
            <p:cNvPr id="22" name="Freeform: Shape 21">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6" name="TextBox 5">
            <a:extLst>
              <a:ext uri="{FF2B5EF4-FFF2-40B4-BE49-F238E27FC236}">
                <a16:creationId xmlns:a16="http://schemas.microsoft.com/office/drawing/2014/main" id="{1FDEDD8F-4BCE-850A-AC65-47DF205BDECC}"/>
              </a:ext>
            </a:extLst>
          </p:cNvPr>
          <p:cNvSpPr txBox="1"/>
          <p:nvPr/>
        </p:nvSpPr>
        <p:spPr>
          <a:xfrm>
            <a:off x="5956783" y="1747592"/>
            <a:ext cx="5217173" cy="11588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The batch file. So, it will also be in the zip. You will have to change the file location of the PS1 to the file path you have. And again, this is made for windows 11. Save the batch to the Desktop.</a:t>
            </a:r>
          </a:p>
        </p:txBody>
      </p:sp>
      <p:sp>
        <p:nvSpPr>
          <p:cNvPr id="7" name="Arrow: Left 6">
            <a:extLst>
              <a:ext uri="{FF2B5EF4-FFF2-40B4-BE49-F238E27FC236}">
                <a16:creationId xmlns:a16="http://schemas.microsoft.com/office/drawing/2014/main" id="{8C9B1022-0BED-5AE2-12BC-327C5A7BC406}"/>
              </a:ext>
            </a:extLst>
          </p:cNvPr>
          <p:cNvSpPr/>
          <p:nvPr/>
        </p:nvSpPr>
        <p:spPr>
          <a:xfrm rot="1415831">
            <a:off x="4860035" y="4248551"/>
            <a:ext cx="924560" cy="37781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D046EB0-5B90-48BB-A362-99B6A7CB044E}"/>
              </a:ext>
            </a:extLst>
          </p:cNvPr>
          <p:cNvSpPr txBox="1"/>
          <p:nvPr/>
        </p:nvSpPr>
        <p:spPr>
          <a:xfrm>
            <a:off x="9528561" y="5935372"/>
            <a:ext cx="957129" cy="369332"/>
          </a:xfrm>
          <a:prstGeom prst="rect">
            <a:avLst/>
          </a:prstGeom>
          <a:noFill/>
        </p:spPr>
        <p:txBody>
          <a:bodyPr wrap="square" rtlCol="0">
            <a:spAutoFit/>
          </a:bodyPr>
          <a:lstStyle/>
          <a:p>
            <a:r>
              <a:rPr lang="en-US" dirty="0"/>
              <a:t>NEXT </a:t>
            </a:r>
          </a:p>
        </p:txBody>
      </p:sp>
      <p:sp>
        <p:nvSpPr>
          <p:cNvPr id="9" name="Arrow: Right 8">
            <a:extLst>
              <a:ext uri="{FF2B5EF4-FFF2-40B4-BE49-F238E27FC236}">
                <a16:creationId xmlns:a16="http://schemas.microsoft.com/office/drawing/2014/main" id="{6F6F58DB-2B7F-77F4-9F0E-B0F9D0DEF6AD}"/>
              </a:ext>
            </a:extLst>
          </p:cNvPr>
          <p:cNvSpPr/>
          <p:nvPr/>
        </p:nvSpPr>
        <p:spPr>
          <a:xfrm>
            <a:off x="10280590" y="5897216"/>
            <a:ext cx="1615155" cy="445644"/>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02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E0B5D2-18E8-92CC-C200-3746D82C9C8F}"/>
              </a:ext>
            </a:extLst>
          </p:cNvPr>
          <p:cNvSpPr>
            <a:spLocks noGrp="1"/>
          </p:cNvSpPr>
          <p:nvPr>
            <p:ph type="title"/>
          </p:nvPr>
        </p:nvSpPr>
        <p:spPr>
          <a:xfrm>
            <a:off x="6477270" y="898137"/>
            <a:ext cx="4974771" cy="873986"/>
          </a:xfrm>
        </p:spPr>
        <p:txBody>
          <a:bodyPr anchor="b">
            <a:normAutofit/>
          </a:bodyPr>
          <a:lstStyle/>
          <a:p>
            <a:r>
              <a:rPr lang="en-US" sz="3600"/>
              <a:t>The Fun Stuff</a:t>
            </a:r>
          </a:p>
        </p:txBody>
      </p:sp>
      <p:grpSp>
        <p:nvGrpSpPr>
          <p:cNvPr id="14" name="Group 13">
            <a:extLst>
              <a:ext uri="{FF2B5EF4-FFF2-40B4-BE49-F238E27FC236}">
                <a16:creationId xmlns:a16="http://schemas.microsoft.com/office/drawing/2014/main" id="{732A444C-81CA-4D10-998B-529CE31D3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6008" y="348973"/>
            <a:ext cx="4945999" cy="6036681"/>
            <a:chOff x="1674895" y="1345036"/>
            <a:chExt cx="5428610" cy="4210939"/>
          </a:xfrm>
        </p:grpSpPr>
        <p:sp>
          <p:nvSpPr>
            <p:cNvPr id="15" name="Rectangle 14">
              <a:extLst>
                <a:ext uri="{FF2B5EF4-FFF2-40B4-BE49-F238E27FC236}">
                  <a16:creationId xmlns:a16="http://schemas.microsoft.com/office/drawing/2014/main" id="{A66CC0ED-7D4E-4CE4-A15A-A6FF507AE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042E25-B074-48D7-9694-5C9527108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8" name="Rectangle 17">
            <a:extLst>
              <a:ext uri="{FF2B5EF4-FFF2-40B4-BE49-F238E27FC236}">
                <a16:creationId xmlns:a16="http://schemas.microsoft.com/office/drawing/2014/main" id="{24F61E28-F51E-44F9-B827-A32BAAABD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232747"/>
            <a:ext cx="4945999" cy="60366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4">
            <a:extLst>
              <a:ext uri="{FF2B5EF4-FFF2-40B4-BE49-F238E27FC236}">
                <a16:creationId xmlns:a16="http://schemas.microsoft.com/office/drawing/2014/main" id="{57CD476F-4071-4E06-BD94-582AC00926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73349" y="210930"/>
            <a:ext cx="849365" cy="849366"/>
            <a:chOff x="5829300" y="3162300"/>
            <a:chExt cx="532256" cy="532257"/>
          </a:xfrm>
          <a:solidFill>
            <a:schemeClr val="tx1"/>
          </a:solidFill>
        </p:grpSpPr>
        <p:sp>
          <p:nvSpPr>
            <p:cNvPr id="21" name="Freeform: Shape 20">
              <a:extLst>
                <a:ext uri="{FF2B5EF4-FFF2-40B4-BE49-F238E27FC236}">
                  <a16:creationId xmlns:a16="http://schemas.microsoft.com/office/drawing/2014/main" id="{7B6A3560-202E-47CB-A0A4-7BAA40CED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DCE699C-0879-4B2A-BD24-CE9CB03F0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39C6C48-4048-472B-9200-BA3467DD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DBE535A2-9A69-4D86-98B9-4606364B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38EB57-352E-48E7-9482-1AEA738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18EEB6E-44FD-4775-9179-950DB8C3D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93B6FB8-B03E-4FC7-AC61-9B1613A3C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6E9617C-8511-4D9B-94C1-C84BFB7ED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076EA5A-A5A8-42A9-A0F7-ECECD999F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5856DB2-44EF-413E-B792-EFF0409DE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E2C35C7-1280-4F14-9553-11374063E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0376E68-4370-4BE5-917D-39794960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0D187E9-AB0A-480D-B60A-74F7F26FF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0A654118-245E-1CE5-5E2B-A887E14A69D9}"/>
              </a:ext>
            </a:extLst>
          </p:cNvPr>
          <p:cNvPicPr>
            <a:picLocks noChangeAspect="1"/>
          </p:cNvPicPr>
          <p:nvPr/>
        </p:nvPicPr>
        <p:blipFill>
          <a:blip r:embed="rId2"/>
          <a:stretch>
            <a:fillRect/>
          </a:stretch>
        </p:blipFill>
        <p:spPr>
          <a:xfrm>
            <a:off x="747966" y="3429000"/>
            <a:ext cx="4893347" cy="2752507"/>
          </a:xfrm>
          <a:prstGeom prst="rect">
            <a:avLst/>
          </a:prstGeom>
        </p:spPr>
      </p:pic>
      <p:sp>
        <p:nvSpPr>
          <p:cNvPr id="3" name="Content Placeholder 2">
            <a:extLst>
              <a:ext uri="{FF2B5EF4-FFF2-40B4-BE49-F238E27FC236}">
                <a16:creationId xmlns:a16="http://schemas.microsoft.com/office/drawing/2014/main" id="{027062AF-836C-EAA4-2F5C-8A44BA67ADB9}"/>
              </a:ext>
            </a:extLst>
          </p:cNvPr>
          <p:cNvSpPr>
            <a:spLocks noGrp="1"/>
          </p:cNvSpPr>
          <p:nvPr>
            <p:ph idx="1"/>
          </p:nvPr>
        </p:nvSpPr>
        <p:spPr>
          <a:xfrm>
            <a:off x="6477270" y="1958550"/>
            <a:ext cx="4974771" cy="4261275"/>
          </a:xfrm>
        </p:spPr>
        <p:txBody>
          <a:bodyPr anchor="t">
            <a:normAutofit/>
          </a:bodyPr>
          <a:lstStyle/>
          <a:p>
            <a:r>
              <a:rPr lang="en-US" dirty="0"/>
              <a:t>Now just open the newly made .bat file. </a:t>
            </a:r>
          </a:p>
          <a:p>
            <a:r>
              <a:rPr lang="en-US" dirty="0"/>
              <a:t>An interactive selector will popup. Select your download type. </a:t>
            </a:r>
          </a:p>
          <a:p>
            <a:r>
              <a:rPr lang="en-US" dirty="0"/>
              <a:t>To the left is form for batch select and right is the single </a:t>
            </a:r>
            <a:r>
              <a:rPr lang="en-US"/>
              <a:t>folder selector.</a:t>
            </a:r>
            <a:endParaRPr lang="en-US" dirty="0"/>
          </a:p>
        </p:txBody>
      </p:sp>
      <p:pic>
        <p:nvPicPr>
          <p:cNvPr id="6" name="Picture 5">
            <a:extLst>
              <a:ext uri="{FF2B5EF4-FFF2-40B4-BE49-F238E27FC236}">
                <a16:creationId xmlns:a16="http://schemas.microsoft.com/office/drawing/2014/main" id="{F86E5185-014A-840D-2352-CDFDA4E9220B}"/>
              </a:ext>
            </a:extLst>
          </p:cNvPr>
          <p:cNvPicPr>
            <a:picLocks noChangeAspect="1"/>
          </p:cNvPicPr>
          <p:nvPr/>
        </p:nvPicPr>
        <p:blipFill>
          <a:blip r:embed="rId3"/>
          <a:stretch>
            <a:fillRect/>
          </a:stretch>
        </p:blipFill>
        <p:spPr>
          <a:xfrm>
            <a:off x="1786758" y="1022142"/>
            <a:ext cx="2657846" cy="1343212"/>
          </a:xfrm>
          <a:prstGeom prst="rect">
            <a:avLst/>
          </a:prstGeom>
        </p:spPr>
      </p:pic>
      <p:pic>
        <p:nvPicPr>
          <p:cNvPr id="9" name="Picture 8">
            <a:extLst>
              <a:ext uri="{FF2B5EF4-FFF2-40B4-BE49-F238E27FC236}">
                <a16:creationId xmlns:a16="http://schemas.microsoft.com/office/drawing/2014/main" id="{6A83CD5F-4E62-C3E4-CCB9-97D6090134BC}"/>
              </a:ext>
            </a:extLst>
          </p:cNvPr>
          <p:cNvPicPr>
            <a:picLocks noChangeAspect="1"/>
          </p:cNvPicPr>
          <p:nvPr/>
        </p:nvPicPr>
        <p:blipFill>
          <a:blip r:embed="rId4"/>
          <a:stretch>
            <a:fillRect/>
          </a:stretch>
        </p:blipFill>
        <p:spPr>
          <a:xfrm>
            <a:off x="747965" y="3872746"/>
            <a:ext cx="2006891" cy="2752507"/>
          </a:xfrm>
          <a:prstGeom prst="rect">
            <a:avLst/>
          </a:prstGeom>
        </p:spPr>
      </p:pic>
    </p:spTree>
    <p:extLst>
      <p:ext uri="{BB962C8B-B14F-4D97-AF65-F5344CB8AC3E}">
        <p14:creationId xmlns:p14="http://schemas.microsoft.com/office/powerpoint/2010/main" val="37378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8" name="Oval 4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0" name="Rectangle 4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20B21-36C9-7745-528D-FD97F62E55F0}"/>
              </a:ext>
            </a:extLst>
          </p:cNvPr>
          <p:cNvSpPr>
            <a:spLocks noGrp="1"/>
          </p:cNvSpPr>
          <p:nvPr>
            <p:ph type="title"/>
          </p:nvPr>
        </p:nvSpPr>
        <p:spPr>
          <a:xfrm>
            <a:off x="6394851" y="685680"/>
            <a:ext cx="5484393" cy="3596201"/>
          </a:xfrm>
        </p:spPr>
        <p:txBody>
          <a:bodyPr vert="horz" lIns="91440" tIns="45720" rIns="91440" bIns="45720" rtlCol="0" anchor="b">
            <a:normAutofit/>
          </a:bodyPr>
          <a:lstStyle/>
          <a:p>
            <a:pPr algn="r"/>
            <a:r>
              <a:rPr lang="en-US" sz="2900" b="1" cap="all" spc="1500" dirty="0">
                <a:ea typeface="Source Sans Pro SemiBold" panose="020B0603030403020204" pitchFamily="34" charset="0"/>
              </a:rPr>
              <a:t>And Enjoy</a:t>
            </a:r>
            <a:br>
              <a:rPr lang="en-US" sz="2900" b="1" cap="all" spc="1500" dirty="0">
                <a:ea typeface="Source Sans Pro SemiBold" panose="020B0603030403020204" pitchFamily="34" charset="0"/>
              </a:rPr>
            </a:br>
            <a:br>
              <a:rPr lang="en-US" sz="2900" b="1" cap="all" spc="1500" dirty="0">
                <a:ea typeface="Source Sans Pro SemiBold" panose="020B0603030403020204" pitchFamily="34" charset="0"/>
              </a:rPr>
            </a:br>
            <a:r>
              <a:rPr lang="en-US" sz="2900" b="1" cap="all" spc="1500" dirty="0">
                <a:ea typeface="Source Sans Pro SemiBold" panose="020B0603030403020204" pitchFamily="34" charset="0"/>
              </a:rPr>
              <a:t> You </a:t>
            </a:r>
            <a:r>
              <a:rPr lang="en-US" sz="2900" b="1" cap="all" spc="1500" dirty="0" err="1">
                <a:ea typeface="Source Sans Pro SemiBold" panose="020B0603030403020204" pitchFamily="34" charset="0"/>
              </a:rPr>
              <a:t>madeit</a:t>
            </a:r>
            <a:r>
              <a:rPr lang="en-US" sz="2900" b="1" cap="all" spc="1500" dirty="0">
                <a:ea typeface="Source Sans Pro SemiBold" panose="020B0603030403020204" pitchFamily="34" charset="0"/>
              </a:rPr>
              <a:t>. Go download…</a:t>
            </a:r>
          </a:p>
        </p:txBody>
      </p:sp>
      <p:grpSp>
        <p:nvGrpSpPr>
          <p:cNvPr id="92" name="Group 9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93" name="Rectangle 9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Freeform: Shape 93">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95" name="Rectangle 94">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8" name="Oval 97">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 name="Content Placeholder 6">
            <a:extLst>
              <a:ext uri="{FF2B5EF4-FFF2-40B4-BE49-F238E27FC236}">
                <a16:creationId xmlns:a16="http://schemas.microsoft.com/office/drawing/2014/main" id="{BA931D67-C3DD-2661-77A3-EB655962A52E}"/>
              </a:ext>
            </a:extLst>
          </p:cNvPr>
          <p:cNvPicPr>
            <a:picLocks noGrp="1" noChangeAspect="1"/>
          </p:cNvPicPr>
          <p:nvPr>
            <p:ph idx="1"/>
          </p:nvPr>
        </p:nvPicPr>
        <p:blipFill rotWithShape="1">
          <a:blip r:embed="rId2"/>
          <a:srcRect b="443"/>
          <a:stretch/>
        </p:blipFill>
        <p:spPr>
          <a:xfrm>
            <a:off x="1560949" y="1718922"/>
            <a:ext cx="4450989" cy="2503666"/>
          </a:xfrm>
          <a:prstGeom prst="rect">
            <a:avLst/>
          </a:prstGeom>
          <a:ln w="28575">
            <a:noFill/>
          </a:ln>
        </p:spPr>
      </p:pic>
      <p:grpSp>
        <p:nvGrpSpPr>
          <p:cNvPr id="99" name="Group 98">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100"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0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73" name="Freeform: Shape 7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20081682"/>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61</TotalTime>
  <Words>309</Words>
  <Application>Microsoft Office PowerPoint</Application>
  <PresentationFormat>Widescreen</PresentationFormat>
  <Paragraphs>25</Paragraphs>
  <Slides>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Source Sans Pro</vt:lpstr>
      <vt:lpstr>Source Sans Pro SemiBold</vt:lpstr>
      <vt:lpstr>FunkyShapesDarkVTI</vt:lpstr>
      <vt:lpstr>How to use  yt-dlP For WIN11</vt:lpstr>
      <vt:lpstr>What is yt-dlp</vt:lpstr>
      <vt:lpstr>Were to install it?</vt:lpstr>
      <vt:lpstr>Installing continued</vt:lpstr>
      <vt:lpstr>The Fun Stuff</vt:lpstr>
      <vt:lpstr>We are almost there……</vt:lpstr>
      <vt:lpstr>The Fun Stuff</vt:lpstr>
      <vt:lpstr>And Enjoy   You madeit. Go download…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yt-dlp</dc:title>
  <dc:creator>Michael McDonald</dc:creator>
  <cp:lastModifiedBy>CunaGreenleaf .</cp:lastModifiedBy>
  <cp:revision>6</cp:revision>
  <dcterms:created xsi:type="dcterms:W3CDTF">2024-03-20T20:16:49Z</dcterms:created>
  <dcterms:modified xsi:type="dcterms:W3CDTF">2024-12-29T03:47:20Z</dcterms:modified>
</cp:coreProperties>
</file>