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4" autoAdjust="0"/>
    <p:restoredTop sz="94660"/>
  </p:normalViewPr>
  <p:slideViewPr>
    <p:cSldViewPr snapToGrid="0">
      <p:cViewPr varScale="1">
        <p:scale>
          <a:sx n="112" d="100"/>
          <a:sy n="112" d="100"/>
        </p:scale>
        <p:origin x="12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3/20/2024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6501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3/20/2024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464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3/20/2024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5664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3/20/2024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168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3/20/2024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3/20/2024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1129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3/20/2024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6443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3/20/2024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9040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3/20/2024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063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3/20/2024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134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3/20/2024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591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3/20/2024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35803147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tdl-org/youtube-dl" TargetMode="External"/><Relationship Id="rId2" Type="http://schemas.openxmlformats.org/officeDocument/2006/relationships/hyperlink" Target="https://github.com/yt-dlp/yt-dlp/blob/master/supportedsites.md" TargetMode="External"/><Relationship Id="rId1" Type="http://schemas.openxmlformats.org/officeDocument/2006/relationships/slideLayout" Target="../slideLayouts/slideLayout2.xml"/><Relationship Id="rId5" Type="http://schemas.openxmlformats.org/officeDocument/2006/relationships/hyperlink" Target="https://github.com/yt-dlp/yt-dlp" TargetMode="External"/><Relationship Id="rId4" Type="http://schemas.openxmlformats.org/officeDocument/2006/relationships/hyperlink" Target="https://github.com/blackjack4494/yt-dl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400" y="-35625"/>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132" y="0"/>
            <a:ext cx="4902679" cy="46195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AB3A981E-AF55-4BBF-85FC-8E53CC80E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3850" y="1"/>
            <a:ext cx="3808150" cy="3428999"/>
          </a:xfrm>
          <a:custGeom>
            <a:avLst/>
            <a:gdLst>
              <a:gd name="connsiteX0" fmla="*/ 709972 w 4030116"/>
              <a:gd name="connsiteY0" fmla="*/ 0 h 3628865"/>
              <a:gd name="connsiteX1" fmla="*/ 3431306 w 4030116"/>
              <a:gd name="connsiteY1" fmla="*/ 0 h 3628865"/>
              <a:gd name="connsiteX2" fmla="*/ 3534802 w 4030116"/>
              <a:gd name="connsiteY2" fmla="*/ 94063 h 3628865"/>
              <a:gd name="connsiteX3" fmla="*/ 3978557 w 4030116"/>
              <a:gd name="connsiteY3" fmla="*/ 752240 h 3628865"/>
              <a:gd name="connsiteX4" fmla="*/ 4030116 w 4030116"/>
              <a:gd name="connsiteY4" fmla="*/ 893110 h 3628865"/>
              <a:gd name="connsiteX5" fmla="*/ 4030116 w 4030116"/>
              <a:gd name="connsiteY5" fmla="*/ 2223342 h 3628865"/>
              <a:gd name="connsiteX6" fmla="*/ 3978557 w 4030116"/>
              <a:gd name="connsiteY6" fmla="*/ 2364212 h 3628865"/>
              <a:gd name="connsiteX7" fmla="*/ 2070639 w 4030116"/>
              <a:gd name="connsiteY7" fmla="*/ 3628865 h 3628865"/>
              <a:gd name="connsiteX8" fmla="*/ 0 w 4030116"/>
              <a:gd name="connsiteY8" fmla="*/ 1558226 h 3628865"/>
              <a:gd name="connsiteX9" fmla="*/ 606476 w 4030116"/>
              <a:gd name="connsiteY9" fmla="*/ 94063 h 362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0116" h="3628865">
                <a:moveTo>
                  <a:pt x="709972" y="0"/>
                </a:moveTo>
                <a:lnTo>
                  <a:pt x="3431306" y="0"/>
                </a:lnTo>
                <a:lnTo>
                  <a:pt x="3534802" y="94063"/>
                </a:lnTo>
                <a:cubicBezTo>
                  <a:pt x="3722158" y="281419"/>
                  <a:pt x="3873777" y="504512"/>
                  <a:pt x="3978557" y="752240"/>
                </a:cubicBezTo>
                <a:lnTo>
                  <a:pt x="4030116" y="893110"/>
                </a:lnTo>
                <a:lnTo>
                  <a:pt x="4030116" y="2223342"/>
                </a:lnTo>
                <a:lnTo>
                  <a:pt x="3978557" y="2364212"/>
                </a:lnTo>
                <a:cubicBezTo>
                  <a:pt x="3664217" y="3107396"/>
                  <a:pt x="2928325" y="3628865"/>
                  <a:pt x="2070639" y="3628865"/>
                </a:cubicBezTo>
                <a:cubicBezTo>
                  <a:pt x="927057" y="3628865"/>
                  <a:pt x="0" y="2701808"/>
                  <a:pt x="0" y="1558226"/>
                </a:cubicBezTo>
                <a:cubicBezTo>
                  <a:pt x="0" y="986435"/>
                  <a:pt x="231764" y="468775"/>
                  <a:pt x="606476" y="94063"/>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A0E21CE3-CE4A-4A81-86C9-019354341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2505" y="3131553"/>
            <a:ext cx="4447156" cy="3726448"/>
          </a:xfrm>
          <a:custGeom>
            <a:avLst/>
            <a:gdLst>
              <a:gd name="connsiteX0" fmla="*/ 2340464 w 4680928"/>
              <a:gd name="connsiteY0" fmla="*/ 0 h 3922335"/>
              <a:gd name="connsiteX1" fmla="*/ 4680928 w 4680928"/>
              <a:gd name="connsiteY1" fmla="*/ 2340464 h 3922335"/>
              <a:gd name="connsiteX2" fmla="*/ 4146480 w 4680928"/>
              <a:gd name="connsiteY2" fmla="*/ 3829217 h 3922335"/>
              <a:gd name="connsiteX3" fmla="*/ 4061848 w 4680928"/>
              <a:gd name="connsiteY3" fmla="*/ 3922335 h 3922335"/>
              <a:gd name="connsiteX4" fmla="*/ 619080 w 4680928"/>
              <a:gd name="connsiteY4" fmla="*/ 3922335 h 3922335"/>
              <a:gd name="connsiteX5" fmla="*/ 534448 w 4680928"/>
              <a:gd name="connsiteY5" fmla="*/ 3829217 h 3922335"/>
              <a:gd name="connsiteX6" fmla="*/ 0 w 4680928"/>
              <a:gd name="connsiteY6" fmla="*/ 2340464 h 3922335"/>
              <a:gd name="connsiteX7" fmla="*/ 2340464 w 4680928"/>
              <a:gd name="connsiteY7" fmla="*/ 0 h 39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80928" h="3922335">
                <a:moveTo>
                  <a:pt x="2340464" y="0"/>
                </a:moveTo>
                <a:cubicBezTo>
                  <a:pt x="3633067" y="0"/>
                  <a:pt x="4680928" y="1047861"/>
                  <a:pt x="4680928" y="2340464"/>
                </a:cubicBezTo>
                <a:cubicBezTo>
                  <a:pt x="4680928" y="2905978"/>
                  <a:pt x="4480361" y="3424647"/>
                  <a:pt x="4146480" y="3829217"/>
                </a:cubicBezTo>
                <a:lnTo>
                  <a:pt x="4061848" y="3922335"/>
                </a:lnTo>
                <a:lnTo>
                  <a:pt x="619080" y="3922335"/>
                </a:lnTo>
                <a:lnTo>
                  <a:pt x="534448" y="3829217"/>
                </a:lnTo>
                <a:cubicBezTo>
                  <a:pt x="200567" y="3424647"/>
                  <a:pt x="0" y="2905978"/>
                  <a:pt x="0" y="2340464"/>
                </a:cubicBezTo>
                <a:cubicBezTo>
                  <a:pt x="0" y="1047861"/>
                  <a:pt x="1047861" y="0"/>
                  <a:pt x="2340464" y="0"/>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9827" y="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2D738-53F7-A63F-2788-0851C7B56A95}"/>
              </a:ext>
            </a:extLst>
          </p:cNvPr>
          <p:cNvSpPr>
            <a:spLocks noGrp="1"/>
          </p:cNvSpPr>
          <p:nvPr>
            <p:ph type="ctrTitle"/>
          </p:nvPr>
        </p:nvSpPr>
        <p:spPr>
          <a:xfrm>
            <a:off x="735349" y="324937"/>
            <a:ext cx="4024032" cy="2885715"/>
          </a:xfrm>
        </p:spPr>
        <p:txBody>
          <a:bodyPr>
            <a:normAutofit/>
          </a:bodyPr>
          <a:lstStyle/>
          <a:p>
            <a:r>
              <a:rPr lang="en-US" dirty="0"/>
              <a:t>How to use </a:t>
            </a:r>
            <a:r>
              <a:rPr lang="en-US" dirty="0" err="1"/>
              <a:t>yt-dlp</a:t>
            </a:r>
            <a:endParaRPr lang="en-US" dirty="0"/>
          </a:p>
        </p:txBody>
      </p:sp>
      <p:sp>
        <p:nvSpPr>
          <p:cNvPr id="3" name="Subtitle 2">
            <a:extLst>
              <a:ext uri="{FF2B5EF4-FFF2-40B4-BE49-F238E27FC236}">
                <a16:creationId xmlns:a16="http://schemas.microsoft.com/office/drawing/2014/main" id="{28B3E645-37F0-665F-4D17-4269FBA917FA}"/>
              </a:ext>
            </a:extLst>
          </p:cNvPr>
          <p:cNvSpPr>
            <a:spLocks noGrp="1"/>
          </p:cNvSpPr>
          <p:nvPr>
            <p:ph type="subTitle" idx="1"/>
          </p:nvPr>
        </p:nvSpPr>
        <p:spPr>
          <a:xfrm>
            <a:off x="735349" y="3166312"/>
            <a:ext cx="4024032" cy="771802"/>
          </a:xfrm>
        </p:spPr>
        <p:txBody>
          <a:bodyPr>
            <a:normAutofit/>
          </a:bodyPr>
          <a:lstStyle/>
          <a:p>
            <a:r>
              <a:rPr lang="en-US" dirty="0"/>
              <a:t>By Astrid </a:t>
            </a:r>
            <a:r>
              <a:rPr lang="en-US" dirty="0" err="1"/>
              <a:t>Vár</a:t>
            </a:r>
            <a:endParaRPr lang="en-US" dirty="0"/>
          </a:p>
        </p:txBody>
      </p:sp>
      <p:sp>
        <p:nvSpPr>
          <p:cNvPr id="22"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5779" y="640535"/>
            <a:ext cx="663994" cy="66399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72950BC3-A7CF-4F1B-8A6E-14E3DDE55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5779" y="640535"/>
            <a:ext cx="663994" cy="66399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4" name="Picture 3" descr="A close up of a blue and black background&#10;&#10;Description automatically generated">
            <a:extLst>
              <a:ext uri="{FF2B5EF4-FFF2-40B4-BE49-F238E27FC236}">
                <a16:creationId xmlns:a16="http://schemas.microsoft.com/office/drawing/2014/main" id="{257CF5D4-BC11-EE22-6658-972FD3157F92}"/>
              </a:ext>
            </a:extLst>
          </p:cNvPr>
          <p:cNvPicPr>
            <a:picLocks noChangeAspect="1"/>
          </p:cNvPicPr>
          <p:nvPr/>
        </p:nvPicPr>
        <p:blipFill>
          <a:blip r:embed="rId2"/>
          <a:stretch>
            <a:fillRect/>
          </a:stretch>
        </p:blipFill>
        <p:spPr>
          <a:xfrm>
            <a:off x="8971756" y="642004"/>
            <a:ext cx="2592784" cy="1711237"/>
          </a:xfrm>
          <a:prstGeom prst="rect">
            <a:avLst/>
          </a:prstGeom>
        </p:spPr>
      </p:pic>
      <p:sp>
        <p:nvSpPr>
          <p:cNvPr id="26" name="Oval 25">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2534" y="4845569"/>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 blue and green swirls&#10;&#10;Description automatically generated">
            <a:extLst>
              <a:ext uri="{FF2B5EF4-FFF2-40B4-BE49-F238E27FC236}">
                <a16:creationId xmlns:a16="http://schemas.microsoft.com/office/drawing/2014/main" id="{22B2C496-A80A-2C95-12E4-80DEA0B698B6}"/>
              </a:ext>
            </a:extLst>
          </p:cNvPr>
          <p:cNvPicPr>
            <a:picLocks noChangeAspect="1"/>
          </p:cNvPicPr>
          <p:nvPr/>
        </p:nvPicPr>
        <p:blipFill>
          <a:blip r:embed="rId3"/>
          <a:stretch>
            <a:fillRect/>
          </a:stretch>
        </p:blipFill>
        <p:spPr>
          <a:xfrm>
            <a:off x="6096000" y="4207691"/>
            <a:ext cx="2595020" cy="1712713"/>
          </a:xfrm>
          <a:prstGeom prst="rect">
            <a:avLst/>
          </a:prstGeom>
        </p:spPr>
      </p:pic>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3703269"/>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5" name="Oval 34">
            <a:extLst>
              <a:ext uri="{FF2B5EF4-FFF2-40B4-BE49-F238E27FC236}">
                <a16:creationId xmlns:a16="http://schemas.microsoft.com/office/drawing/2014/main" id="{6BFD9967-9371-4F99-A8D2-502B11A38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2534" y="4845569"/>
            <a:ext cx="319941" cy="319941"/>
          </a:xfrm>
          <a:prstGeom prst="ellipse">
            <a:avLst/>
          </a:prstGeom>
          <a:solidFill>
            <a:schemeClr val="accent3">
              <a:alpha val="20000"/>
            </a:scheme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0940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B218-9DF4-3709-8A65-2DEAAAFC23F7}"/>
              </a:ext>
            </a:extLst>
          </p:cNvPr>
          <p:cNvSpPr>
            <a:spLocks noGrp="1"/>
          </p:cNvSpPr>
          <p:nvPr>
            <p:ph type="title"/>
          </p:nvPr>
        </p:nvSpPr>
        <p:spPr/>
        <p:txBody>
          <a:bodyPr/>
          <a:lstStyle/>
          <a:p>
            <a:r>
              <a:rPr lang="en-US" dirty="0"/>
              <a:t>What is </a:t>
            </a:r>
            <a:r>
              <a:rPr lang="en-US" dirty="0" err="1"/>
              <a:t>yt-dlp</a:t>
            </a:r>
            <a:endParaRPr lang="en-US" dirty="0"/>
          </a:p>
        </p:txBody>
      </p:sp>
      <p:sp>
        <p:nvSpPr>
          <p:cNvPr id="3" name="Content Placeholder 2">
            <a:extLst>
              <a:ext uri="{FF2B5EF4-FFF2-40B4-BE49-F238E27FC236}">
                <a16:creationId xmlns:a16="http://schemas.microsoft.com/office/drawing/2014/main" id="{48608C26-B4CE-17AD-BEE3-8C7E887BDB92}"/>
              </a:ext>
            </a:extLst>
          </p:cNvPr>
          <p:cNvSpPr>
            <a:spLocks noGrp="1"/>
          </p:cNvSpPr>
          <p:nvPr>
            <p:ph idx="1"/>
          </p:nvPr>
        </p:nvSpPr>
        <p:spPr/>
        <p:txBody>
          <a:bodyPr/>
          <a:lstStyle/>
          <a:p>
            <a:r>
              <a:rPr lang="en-US" b="0" i="0" dirty="0" err="1">
                <a:solidFill>
                  <a:srgbClr val="E6EDF3"/>
                </a:solidFill>
                <a:effectLst/>
                <a:latin typeface="-apple-system"/>
              </a:rPr>
              <a:t>yt-dlp</a:t>
            </a:r>
            <a:r>
              <a:rPr lang="en-US" b="0" i="0" dirty="0">
                <a:solidFill>
                  <a:srgbClr val="E6EDF3"/>
                </a:solidFill>
                <a:effectLst/>
                <a:latin typeface="-apple-system"/>
              </a:rPr>
              <a:t> is a feature-rich command-line audio/video downloader with support for </a:t>
            </a:r>
            <a:r>
              <a:rPr lang="en-US" b="0" i="0" u="sng" dirty="0">
                <a:effectLst/>
                <a:latin typeface="-apple-system"/>
                <a:hlinkClick r:id="rId2"/>
              </a:rPr>
              <a:t>thousands of sites</a:t>
            </a:r>
            <a:r>
              <a:rPr lang="en-US" b="0" i="0" dirty="0">
                <a:solidFill>
                  <a:srgbClr val="E6EDF3"/>
                </a:solidFill>
                <a:effectLst/>
                <a:latin typeface="-apple-system"/>
              </a:rPr>
              <a:t>. The project is a fork of </a:t>
            </a:r>
            <a:r>
              <a:rPr lang="en-US" b="0" i="0" u="sng" dirty="0" err="1">
                <a:effectLst/>
                <a:latin typeface="-apple-system"/>
                <a:hlinkClick r:id="rId3"/>
              </a:rPr>
              <a:t>youtube</a:t>
            </a:r>
            <a:r>
              <a:rPr lang="en-US" b="0" i="0" u="sng" dirty="0">
                <a:effectLst/>
                <a:latin typeface="-apple-system"/>
                <a:hlinkClick r:id="rId3"/>
              </a:rPr>
              <a:t>-dl</a:t>
            </a:r>
            <a:r>
              <a:rPr lang="en-US" b="0" i="0" dirty="0">
                <a:solidFill>
                  <a:srgbClr val="E6EDF3"/>
                </a:solidFill>
                <a:effectLst/>
                <a:latin typeface="-apple-system"/>
              </a:rPr>
              <a:t> based on the now inactive </a:t>
            </a:r>
            <a:r>
              <a:rPr lang="en-US" b="0" i="0" u="sng" dirty="0" err="1">
                <a:effectLst/>
                <a:latin typeface="-apple-system"/>
                <a:hlinkClick r:id="rId4"/>
              </a:rPr>
              <a:t>youtube-dlc</a:t>
            </a:r>
            <a:r>
              <a:rPr lang="en-US" b="0" i="0" dirty="0">
                <a:solidFill>
                  <a:srgbClr val="E6EDF3"/>
                </a:solidFill>
                <a:effectLst/>
                <a:latin typeface="-apple-system"/>
              </a:rPr>
              <a:t>.</a:t>
            </a:r>
          </a:p>
          <a:p>
            <a:endParaRPr lang="en-US" dirty="0">
              <a:solidFill>
                <a:srgbClr val="E6EDF3"/>
              </a:solidFill>
              <a:latin typeface="-apple-system"/>
            </a:endParaRPr>
          </a:p>
          <a:p>
            <a:r>
              <a:rPr lang="en-US" dirty="0">
                <a:hlinkClick r:id="rId5"/>
              </a:rPr>
              <a:t>YT-DLP GitHub</a:t>
            </a:r>
            <a:r>
              <a:rPr lang="en-US" dirty="0"/>
              <a:t>  I used the yt-dlp.exe for windows. There are many other OS and platforms that  may be used.</a:t>
            </a:r>
          </a:p>
        </p:txBody>
      </p:sp>
    </p:spTree>
    <p:extLst>
      <p:ext uri="{BB962C8B-B14F-4D97-AF65-F5344CB8AC3E}">
        <p14:creationId xmlns:p14="http://schemas.microsoft.com/office/powerpoint/2010/main" val="140783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5"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76" name="Freeform: Shape 375">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81" name="Oval 38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82" name="Rectangle 38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535F368-4D01-ED1D-7FEA-A8060159EEDC}"/>
              </a:ext>
            </a:extLst>
          </p:cNvPr>
          <p:cNvSpPr>
            <a:spLocks noGrp="1"/>
          </p:cNvSpPr>
          <p:nvPr>
            <p:ph type="title"/>
          </p:nvPr>
        </p:nvSpPr>
        <p:spPr>
          <a:xfrm>
            <a:off x="633736" y="507238"/>
            <a:ext cx="3624471" cy="3845891"/>
          </a:xfrm>
        </p:spPr>
        <p:txBody>
          <a:bodyPr vert="horz" lIns="91440" tIns="45720" rIns="91440" bIns="45720" rtlCol="0" anchor="b">
            <a:normAutofit/>
          </a:bodyPr>
          <a:lstStyle/>
          <a:p>
            <a:r>
              <a:rPr lang="en-US" sz="4200" b="1" cap="all" spc="1500">
                <a:ea typeface="Source Sans Pro SemiBold" panose="020B0603030403020204" pitchFamily="34" charset="0"/>
              </a:rPr>
              <a:t>Were to install it?</a:t>
            </a:r>
          </a:p>
        </p:txBody>
      </p:sp>
      <p:sp>
        <p:nvSpPr>
          <p:cNvPr id="6" name="TextBox 5">
            <a:extLst>
              <a:ext uri="{FF2B5EF4-FFF2-40B4-BE49-F238E27FC236}">
                <a16:creationId xmlns:a16="http://schemas.microsoft.com/office/drawing/2014/main" id="{614BE55A-2170-0BE7-66A7-96CC413AB53E}"/>
              </a:ext>
            </a:extLst>
          </p:cNvPr>
          <p:cNvSpPr txBox="1"/>
          <p:nvPr/>
        </p:nvSpPr>
        <p:spPr>
          <a:xfrm>
            <a:off x="633736" y="4445204"/>
            <a:ext cx="4203764" cy="1781123"/>
          </a:xfrm>
          <a:prstGeom prst="rect">
            <a:avLst/>
          </a:prstGeom>
        </p:spPr>
        <p:txBody>
          <a:bodyPr vert="horz" lIns="91440" tIns="45720" rIns="91440" bIns="45720" rtlCol="0">
            <a:normAutofit/>
          </a:bodyPr>
          <a:lstStyle/>
          <a:p>
            <a:pPr>
              <a:lnSpc>
                <a:spcPct val="90000"/>
              </a:lnSpc>
              <a:spcBef>
                <a:spcPts val="1000"/>
              </a:spcBef>
            </a:pPr>
            <a:r>
              <a:rPr lang="en-US" sz="2200" cap="all" spc="400" dirty="0"/>
              <a:t>Make a folder in any location you like . I used C:\yt-dlp  as to make scripting easier.</a:t>
            </a:r>
          </a:p>
        </p:txBody>
      </p:sp>
      <p:pic>
        <p:nvPicPr>
          <p:cNvPr id="5" name="Content Placeholder 4">
            <a:extLst>
              <a:ext uri="{FF2B5EF4-FFF2-40B4-BE49-F238E27FC236}">
                <a16:creationId xmlns:a16="http://schemas.microsoft.com/office/drawing/2014/main" id="{AA4B0BEE-64EC-4648-9CC8-870F35CD028D}"/>
              </a:ext>
            </a:extLst>
          </p:cNvPr>
          <p:cNvPicPr>
            <a:picLocks noGrp="1" noChangeAspect="1"/>
          </p:cNvPicPr>
          <p:nvPr>
            <p:ph idx="1"/>
          </p:nvPr>
        </p:nvPicPr>
        <p:blipFill>
          <a:blip r:embed="rId2"/>
          <a:stretch>
            <a:fillRect/>
          </a:stretch>
        </p:blipFill>
        <p:spPr>
          <a:xfrm>
            <a:off x="4942113" y="4406698"/>
            <a:ext cx="4795184" cy="1858133"/>
          </a:xfrm>
          <a:prstGeom prst="rect">
            <a:avLst/>
          </a:prstGeom>
        </p:spPr>
      </p:pic>
      <p:grpSp>
        <p:nvGrpSpPr>
          <p:cNvPr id="383" name="Group 382">
            <a:extLst>
              <a:ext uri="{FF2B5EF4-FFF2-40B4-BE49-F238E27FC236}">
                <a16:creationId xmlns:a16="http://schemas.microsoft.com/office/drawing/2014/main" id="{19C50935-4DD3-46C8-B0BE-74860460EF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481489"/>
            <a:ext cx="932200" cy="932200"/>
            <a:chOff x="10791258" y="619275"/>
            <a:chExt cx="932200" cy="932200"/>
          </a:xfrm>
        </p:grpSpPr>
        <p:sp>
          <p:nvSpPr>
            <p:cNvPr id="23"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4"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385" name="Group 384">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tx1"/>
          </a:solidFill>
        </p:grpSpPr>
        <p:grpSp>
          <p:nvGrpSpPr>
            <p:cNvPr id="27"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1" name="Freeform: Shape 30">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387"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9" name="Freeform: Shape 28">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389" name="Group 388">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tx1"/>
          </a:solidFill>
        </p:grpSpPr>
        <p:grpSp>
          <p:nvGrpSpPr>
            <p:cNvPr id="35"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06" name="Freeform: Shape 205">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90"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7" name="Freeform: Shape 36">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82727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E72341-0D47-DAA1-00F8-70612D4AEC20}"/>
              </a:ext>
            </a:extLst>
          </p:cNvPr>
          <p:cNvSpPr>
            <a:spLocks noGrp="1"/>
          </p:cNvSpPr>
          <p:nvPr>
            <p:ph type="title"/>
          </p:nvPr>
        </p:nvSpPr>
        <p:spPr>
          <a:xfrm>
            <a:off x="938907" y="282800"/>
            <a:ext cx="5217172" cy="1288673"/>
          </a:xfrm>
        </p:spPr>
        <p:txBody>
          <a:bodyPr vert="horz" lIns="91440" tIns="45720" rIns="91440" bIns="45720" rtlCol="0" anchor="b">
            <a:normAutofit/>
          </a:bodyPr>
          <a:lstStyle/>
          <a:p>
            <a:r>
              <a:rPr lang="en-US"/>
              <a:t>Installing continued</a:t>
            </a:r>
            <a:endParaRPr lang="en-US" dirty="0"/>
          </a:p>
        </p:txBody>
      </p:sp>
      <p:sp>
        <p:nvSpPr>
          <p:cNvPr id="6" name="TextBox 5">
            <a:extLst>
              <a:ext uri="{FF2B5EF4-FFF2-40B4-BE49-F238E27FC236}">
                <a16:creationId xmlns:a16="http://schemas.microsoft.com/office/drawing/2014/main" id="{04FA32C3-01ED-96E1-BC90-4A13370F0BBC}"/>
              </a:ext>
            </a:extLst>
          </p:cNvPr>
          <p:cNvSpPr txBox="1"/>
          <p:nvPr/>
        </p:nvSpPr>
        <p:spPr>
          <a:xfrm>
            <a:off x="938906" y="1715151"/>
            <a:ext cx="5217173"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Open the advanced systems settings and select environment variables.  </a:t>
            </a:r>
          </a:p>
          <a:p>
            <a:pPr marL="285750" indent="-228600">
              <a:lnSpc>
                <a:spcPct val="90000"/>
              </a:lnSpc>
              <a:spcAft>
                <a:spcPts val="600"/>
              </a:spcAft>
              <a:buFont typeface="Arial" panose="020B0604020202020204" pitchFamily="34" charset="0"/>
              <a:buChar char="•"/>
            </a:pPr>
            <a:r>
              <a:rPr lang="en-US" dirty="0"/>
              <a:t>Then inside of the system variables edit the PATH options.</a:t>
            </a:r>
          </a:p>
          <a:p>
            <a:pPr marL="285750" indent="-228600">
              <a:lnSpc>
                <a:spcPct val="90000"/>
              </a:lnSpc>
              <a:spcAft>
                <a:spcPts val="600"/>
              </a:spcAft>
              <a:buFont typeface="Arial" panose="020B0604020202020204" pitchFamily="34" charset="0"/>
              <a:buChar char="•"/>
            </a:pPr>
            <a:r>
              <a:rPr lang="en-US" dirty="0"/>
              <a:t> Select new and add the full folder path and save.</a:t>
            </a:r>
          </a:p>
          <a:p>
            <a:pPr marL="285750" indent="-228600">
              <a:lnSpc>
                <a:spcPct val="90000"/>
              </a:lnSpc>
              <a:spcAft>
                <a:spcPts val="600"/>
              </a:spcAft>
              <a:buFont typeface="Arial" panose="020B0604020202020204" pitchFamily="34" charset="0"/>
              <a:buChar char="•"/>
            </a:pPr>
            <a:r>
              <a:rPr lang="en-US" dirty="0"/>
              <a:t>That is it. Installation completed.</a:t>
            </a:r>
          </a:p>
        </p:txBody>
      </p:sp>
      <p:pic>
        <p:nvPicPr>
          <p:cNvPr id="5" name="Content Placeholder 4">
            <a:extLst>
              <a:ext uri="{FF2B5EF4-FFF2-40B4-BE49-F238E27FC236}">
                <a16:creationId xmlns:a16="http://schemas.microsoft.com/office/drawing/2014/main" id="{1E57EF7D-D88D-A8F8-E07C-65985D1216CF}"/>
              </a:ext>
            </a:extLst>
          </p:cNvPr>
          <p:cNvPicPr>
            <a:picLocks noGrp="1" noChangeAspect="1"/>
          </p:cNvPicPr>
          <p:nvPr>
            <p:ph idx="1"/>
          </p:nvPr>
        </p:nvPicPr>
        <p:blipFill>
          <a:blip r:embed="rId2"/>
          <a:stretch>
            <a:fillRect/>
          </a:stretch>
        </p:blipFill>
        <p:spPr>
          <a:xfrm>
            <a:off x="7630160" y="1391873"/>
            <a:ext cx="3060625" cy="4295616"/>
          </a:xfrm>
          <a:prstGeom prst="rect">
            <a:avLst/>
          </a:prstGeom>
        </p:spPr>
      </p:pic>
      <p:grpSp>
        <p:nvGrpSpPr>
          <p:cNvPr id="15"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tx1"/>
          </a:solidFill>
        </p:grpSpPr>
        <p:sp>
          <p:nvSpPr>
            <p:cNvPr id="16" name="Freeform: Shape 15">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8" name="Picture 7">
            <a:extLst>
              <a:ext uri="{FF2B5EF4-FFF2-40B4-BE49-F238E27FC236}">
                <a16:creationId xmlns:a16="http://schemas.microsoft.com/office/drawing/2014/main" id="{4E7F2534-E968-8E7C-0AAB-6C38524C5146}"/>
              </a:ext>
            </a:extLst>
          </p:cNvPr>
          <p:cNvPicPr>
            <a:picLocks noChangeAspect="1"/>
          </p:cNvPicPr>
          <p:nvPr/>
        </p:nvPicPr>
        <p:blipFill>
          <a:blip r:embed="rId3"/>
          <a:stretch>
            <a:fillRect/>
          </a:stretch>
        </p:blipFill>
        <p:spPr>
          <a:xfrm>
            <a:off x="938906" y="3461033"/>
            <a:ext cx="3214350" cy="3053632"/>
          </a:xfrm>
          <a:prstGeom prst="rect">
            <a:avLst/>
          </a:prstGeom>
        </p:spPr>
      </p:pic>
      <p:grpSp>
        <p:nvGrpSpPr>
          <p:cNvPr id="30" name="Group 29">
            <a:extLst>
              <a:ext uri="{FF2B5EF4-FFF2-40B4-BE49-F238E27FC236}">
                <a16:creationId xmlns:a16="http://schemas.microsoft.com/office/drawing/2014/main" id="{7BD27928-770C-41C1-B1E9-9FEB5A8010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3877" y="4618784"/>
            <a:ext cx="365021" cy="365021"/>
            <a:chOff x="149345" y="10991595"/>
            <a:chExt cx="365021" cy="365021"/>
          </a:xfrm>
        </p:grpSpPr>
        <p:sp>
          <p:nvSpPr>
            <p:cNvPr id="31" name="Oval 30">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9345" y="10991595"/>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Arrow: Left 10">
            <a:extLst>
              <a:ext uri="{FF2B5EF4-FFF2-40B4-BE49-F238E27FC236}">
                <a16:creationId xmlns:a16="http://schemas.microsoft.com/office/drawing/2014/main" id="{341A8B2A-71B4-2D50-FDA2-1C1C203AFC15}"/>
              </a:ext>
            </a:extLst>
          </p:cNvPr>
          <p:cNvSpPr/>
          <p:nvPr/>
        </p:nvSpPr>
        <p:spPr>
          <a:xfrm rot="11134632">
            <a:off x="169784" y="5981330"/>
            <a:ext cx="769122" cy="283036"/>
          </a:xfrm>
          <a:prstGeom prst="leftArrow">
            <a:avLst/>
          </a:prstGeom>
          <a:solidFill>
            <a:srgbClr val="00B050"/>
          </a:solid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4809628C-3535-2E8F-CB1A-BE72EC6524C1}"/>
              </a:ext>
            </a:extLst>
          </p:cNvPr>
          <p:cNvSpPr/>
          <p:nvPr/>
        </p:nvSpPr>
        <p:spPr>
          <a:xfrm rot="20373667">
            <a:off x="9579505" y="5057708"/>
            <a:ext cx="769122" cy="283036"/>
          </a:xfrm>
          <a:prstGeom prst="leftArrow">
            <a:avLst/>
          </a:prstGeom>
          <a:solidFill>
            <a:srgbClr val="00B050"/>
          </a:solid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F820412C-B4FA-25EC-7D91-1BDF1ADDAB90}"/>
              </a:ext>
            </a:extLst>
          </p:cNvPr>
          <p:cNvSpPr/>
          <p:nvPr/>
        </p:nvSpPr>
        <p:spPr>
          <a:xfrm rot="10800000">
            <a:off x="8560330" y="3988736"/>
            <a:ext cx="769122" cy="283036"/>
          </a:xfrm>
          <a:prstGeom prst="leftArrow">
            <a:avLst/>
          </a:prstGeom>
          <a:solidFill>
            <a:srgbClr val="00B050"/>
          </a:solidFill>
          <a:ln>
            <a:solidFill>
              <a:srgbClr val="FF000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53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BCFF-8199-3863-4440-1AC96BDF7863}"/>
              </a:ext>
            </a:extLst>
          </p:cNvPr>
          <p:cNvSpPr>
            <a:spLocks noGrp="1"/>
          </p:cNvSpPr>
          <p:nvPr>
            <p:ph type="title"/>
          </p:nvPr>
        </p:nvSpPr>
        <p:spPr/>
        <p:txBody>
          <a:bodyPr/>
          <a:lstStyle/>
          <a:p>
            <a:r>
              <a:rPr lang="en-US" dirty="0"/>
              <a:t>The Fun Stuff</a:t>
            </a:r>
          </a:p>
        </p:txBody>
      </p:sp>
      <p:pic>
        <p:nvPicPr>
          <p:cNvPr id="5" name="Content Placeholder 4">
            <a:extLst>
              <a:ext uri="{FF2B5EF4-FFF2-40B4-BE49-F238E27FC236}">
                <a16:creationId xmlns:a16="http://schemas.microsoft.com/office/drawing/2014/main" id="{452034D1-DB19-554E-E0C4-BA7E7FBDC75A}"/>
              </a:ext>
            </a:extLst>
          </p:cNvPr>
          <p:cNvPicPr>
            <a:picLocks noGrp="1" noChangeAspect="1"/>
          </p:cNvPicPr>
          <p:nvPr>
            <p:ph idx="1"/>
          </p:nvPr>
        </p:nvPicPr>
        <p:blipFill>
          <a:blip r:embed="rId2"/>
          <a:stretch>
            <a:fillRect/>
          </a:stretch>
        </p:blipFill>
        <p:spPr>
          <a:xfrm>
            <a:off x="6096000" y="1690688"/>
            <a:ext cx="5915851" cy="2876951"/>
          </a:xfrm>
        </p:spPr>
      </p:pic>
      <p:sp>
        <p:nvSpPr>
          <p:cNvPr id="6" name="TextBox 5">
            <a:extLst>
              <a:ext uri="{FF2B5EF4-FFF2-40B4-BE49-F238E27FC236}">
                <a16:creationId xmlns:a16="http://schemas.microsoft.com/office/drawing/2014/main" id="{43D960F8-00B1-9442-59B4-777161892CE0}"/>
              </a:ext>
            </a:extLst>
          </p:cNvPr>
          <p:cNvSpPr txBox="1"/>
          <p:nvPr/>
        </p:nvSpPr>
        <p:spPr>
          <a:xfrm>
            <a:off x="629920" y="1950720"/>
            <a:ext cx="3464560" cy="2862322"/>
          </a:xfrm>
          <a:prstGeom prst="rect">
            <a:avLst/>
          </a:prstGeom>
          <a:noFill/>
        </p:spPr>
        <p:txBody>
          <a:bodyPr wrap="square" rtlCol="0">
            <a:spAutoFit/>
          </a:bodyPr>
          <a:lstStyle/>
          <a:p>
            <a:r>
              <a:rPr lang="en-US" dirty="0"/>
              <a:t>The script that was made PowerShell ISE.</a:t>
            </a:r>
          </a:p>
          <a:p>
            <a:r>
              <a:rPr lang="en-US" dirty="0"/>
              <a:t>The Script will be in the Zip.</a:t>
            </a:r>
          </a:p>
          <a:p>
            <a:r>
              <a:rPr lang="en-US" dirty="0"/>
              <a:t>With the script the only thing that needs to be changed is the folder path you want </a:t>
            </a:r>
            <a:r>
              <a:rPr lang="en-US" dirty="0" err="1"/>
              <a:t>yt-dlp</a:t>
            </a:r>
            <a:r>
              <a:rPr lang="en-US" dirty="0"/>
              <a:t> to save the media. I  have a NAS so I used that. When completed just save the PS1 inside of  your </a:t>
            </a:r>
            <a:r>
              <a:rPr lang="en-US" dirty="0" err="1"/>
              <a:t>yt-dlp</a:t>
            </a:r>
            <a:r>
              <a:rPr lang="en-US" dirty="0"/>
              <a:t> folder location.</a:t>
            </a:r>
          </a:p>
        </p:txBody>
      </p:sp>
      <p:sp>
        <p:nvSpPr>
          <p:cNvPr id="7" name="Arrow: Right 6">
            <a:extLst>
              <a:ext uri="{FF2B5EF4-FFF2-40B4-BE49-F238E27FC236}">
                <a16:creationId xmlns:a16="http://schemas.microsoft.com/office/drawing/2014/main" id="{A66C92CA-F53F-3065-AE52-875198A60464}"/>
              </a:ext>
            </a:extLst>
          </p:cNvPr>
          <p:cNvSpPr/>
          <p:nvPr/>
        </p:nvSpPr>
        <p:spPr>
          <a:xfrm rot="9661525">
            <a:off x="9457638" y="3734511"/>
            <a:ext cx="786213" cy="358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13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5A5206-3C4A-6D98-875B-07A3ED9A162D}"/>
              </a:ext>
            </a:extLst>
          </p:cNvPr>
          <p:cNvSpPr>
            <a:spLocks noGrp="1"/>
          </p:cNvSpPr>
          <p:nvPr>
            <p:ph type="title"/>
          </p:nvPr>
        </p:nvSpPr>
        <p:spPr>
          <a:xfrm>
            <a:off x="5956784" y="396117"/>
            <a:ext cx="5217172" cy="1158857"/>
          </a:xfrm>
        </p:spPr>
        <p:txBody>
          <a:bodyPr vert="horz" lIns="91440" tIns="45720" rIns="91440" bIns="45720" rtlCol="0" anchor="b">
            <a:normAutofit/>
          </a:bodyPr>
          <a:lstStyle/>
          <a:p>
            <a:r>
              <a:rPr lang="en-US" sz="3700"/>
              <a:t>We are almost there……</a:t>
            </a:r>
          </a:p>
        </p:txBody>
      </p:sp>
      <p:grpSp>
        <p:nvGrpSpPr>
          <p:cNvPr id="13" name="Graphic 38">
            <a:extLst>
              <a:ext uri="{FF2B5EF4-FFF2-40B4-BE49-F238E27FC236}">
                <a16:creationId xmlns:a16="http://schemas.microsoft.com/office/drawing/2014/main" id="{9742E72B-7FDB-4BC3-84CE-9A8675647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975545"/>
            <a:ext cx="1910252" cy="709660"/>
            <a:chOff x="2267504" y="2540250"/>
            <a:chExt cx="1990951" cy="739640"/>
          </a:xfrm>
          <a:solidFill>
            <a:schemeClr val="tx1"/>
          </a:solidFill>
        </p:grpSpPr>
        <p:sp>
          <p:nvSpPr>
            <p:cNvPr id="14" name="Freeform: Shape 13">
              <a:extLst>
                <a:ext uri="{FF2B5EF4-FFF2-40B4-BE49-F238E27FC236}">
                  <a16:creationId xmlns:a16="http://schemas.microsoft.com/office/drawing/2014/main" id="{9E41CB4E-1ACC-413B-9806-FF276C0F0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9B54E44-06C0-461C-A803-0F535321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09645E15-CD1B-4EAA-B2F2-D41E53C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0C571069-A359-469A-98CD-9458DBAA0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Content Placeholder 4">
            <a:extLst>
              <a:ext uri="{FF2B5EF4-FFF2-40B4-BE49-F238E27FC236}">
                <a16:creationId xmlns:a16="http://schemas.microsoft.com/office/drawing/2014/main" id="{0B944060-1BB4-2E0E-DC57-CD788F945266}"/>
              </a:ext>
            </a:extLst>
          </p:cNvPr>
          <p:cNvPicPr>
            <a:picLocks noGrp="1" noChangeAspect="1"/>
          </p:cNvPicPr>
          <p:nvPr>
            <p:ph idx="1"/>
          </p:nvPr>
        </p:nvPicPr>
        <p:blipFill>
          <a:blip r:embed="rId2"/>
          <a:stretch>
            <a:fillRect/>
          </a:stretch>
        </p:blipFill>
        <p:spPr>
          <a:xfrm>
            <a:off x="1526293" y="2957956"/>
            <a:ext cx="6134347" cy="1625601"/>
          </a:xfrm>
          <a:prstGeom prst="rect">
            <a:avLst/>
          </a:prstGeom>
        </p:spPr>
      </p:pic>
      <p:grpSp>
        <p:nvGrpSpPr>
          <p:cNvPr id="21" name="Graphic 4">
            <a:extLst>
              <a:ext uri="{FF2B5EF4-FFF2-40B4-BE49-F238E27FC236}">
                <a16:creationId xmlns:a16="http://schemas.microsoft.com/office/drawing/2014/main" id="{A61BDD87-32CE-4DE2-AAE1-62C2F4793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903343"/>
            <a:ext cx="975169" cy="975171"/>
            <a:chOff x="5829300" y="3162300"/>
            <a:chExt cx="532256" cy="532257"/>
          </a:xfrm>
          <a:solidFill>
            <a:schemeClr val="tx1"/>
          </a:solidFill>
        </p:grpSpPr>
        <p:sp>
          <p:nvSpPr>
            <p:cNvPr id="22" name="Freeform: Shape 21">
              <a:extLst>
                <a:ext uri="{FF2B5EF4-FFF2-40B4-BE49-F238E27FC236}">
                  <a16:creationId xmlns:a16="http://schemas.microsoft.com/office/drawing/2014/main" id="{EF0F3645-6645-44FD-A4C7-06D41C09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5458736-D4A2-40D4-9420-C40AEB2AB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68FA6A4-209B-443A-9CF2-FFDC90EC3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EB0A6C9-E0F4-403E-8FB7-5FF4F1F64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DA5950E-75DA-4E34-99EB-898254870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F609E6F-709D-42D6-8E54-91E37E2B1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C4707FB-9E68-4EBA-A4E0-4516F1506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799771A-5CA8-4CCE-B4F5-FE8C20379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D636C-9A38-466B-BD92-39795F493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99F3BD6-49A2-4D64-A3C0-8EFCEF9D9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ABC753B-C028-4FCD-9D53-2BDBB2644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A8F316F-3B46-4F37-AB8C-E69368303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636F8A8-BD35-4E0B-901B-1589A0534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6" name="TextBox 5">
            <a:extLst>
              <a:ext uri="{FF2B5EF4-FFF2-40B4-BE49-F238E27FC236}">
                <a16:creationId xmlns:a16="http://schemas.microsoft.com/office/drawing/2014/main" id="{1FDEDD8F-4BCE-850A-AC65-47DF205BDECC}"/>
              </a:ext>
            </a:extLst>
          </p:cNvPr>
          <p:cNvSpPr txBox="1"/>
          <p:nvPr/>
        </p:nvSpPr>
        <p:spPr>
          <a:xfrm>
            <a:off x="5956783" y="1747592"/>
            <a:ext cx="5217173" cy="115885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The batch file. So, it will also be in the zip. You will have to change the file location of the PS1 to the file path you have. And again, this is made for windows 11. Save the batch to the Desktop.</a:t>
            </a:r>
          </a:p>
        </p:txBody>
      </p:sp>
      <p:sp>
        <p:nvSpPr>
          <p:cNvPr id="7" name="Arrow: Left 6">
            <a:extLst>
              <a:ext uri="{FF2B5EF4-FFF2-40B4-BE49-F238E27FC236}">
                <a16:creationId xmlns:a16="http://schemas.microsoft.com/office/drawing/2014/main" id="{8C9B1022-0BED-5AE2-12BC-327C5A7BC406}"/>
              </a:ext>
            </a:extLst>
          </p:cNvPr>
          <p:cNvSpPr/>
          <p:nvPr/>
        </p:nvSpPr>
        <p:spPr>
          <a:xfrm rot="1415831">
            <a:off x="4860035" y="4248551"/>
            <a:ext cx="924560" cy="37781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D046EB0-5B90-48BB-A362-99B6A7CB044E}"/>
              </a:ext>
            </a:extLst>
          </p:cNvPr>
          <p:cNvSpPr txBox="1"/>
          <p:nvPr/>
        </p:nvSpPr>
        <p:spPr>
          <a:xfrm>
            <a:off x="9528561" y="5935372"/>
            <a:ext cx="957129" cy="369332"/>
          </a:xfrm>
          <a:prstGeom prst="rect">
            <a:avLst/>
          </a:prstGeom>
          <a:noFill/>
        </p:spPr>
        <p:txBody>
          <a:bodyPr wrap="square" rtlCol="0">
            <a:spAutoFit/>
          </a:bodyPr>
          <a:lstStyle/>
          <a:p>
            <a:r>
              <a:rPr lang="en-US" dirty="0"/>
              <a:t>NEXT </a:t>
            </a:r>
          </a:p>
        </p:txBody>
      </p:sp>
      <p:sp>
        <p:nvSpPr>
          <p:cNvPr id="9" name="Arrow: Right 8">
            <a:extLst>
              <a:ext uri="{FF2B5EF4-FFF2-40B4-BE49-F238E27FC236}">
                <a16:creationId xmlns:a16="http://schemas.microsoft.com/office/drawing/2014/main" id="{6F6F58DB-2B7F-77F4-9F0E-B0F9D0DEF6AD}"/>
              </a:ext>
            </a:extLst>
          </p:cNvPr>
          <p:cNvSpPr/>
          <p:nvPr/>
        </p:nvSpPr>
        <p:spPr>
          <a:xfrm>
            <a:off x="10280590" y="5897216"/>
            <a:ext cx="1615155" cy="445644"/>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02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8" name="Oval 4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0" name="Rectangle 4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20B21-36C9-7745-528D-FD97F62E55F0}"/>
              </a:ext>
            </a:extLst>
          </p:cNvPr>
          <p:cNvSpPr>
            <a:spLocks noGrp="1"/>
          </p:cNvSpPr>
          <p:nvPr>
            <p:ph type="title"/>
          </p:nvPr>
        </p:nvSpPr>
        <p:spPr>
          <a:xfrm>
            <a:off x="6394851" y="685680"/>
            <a:ext cx="5484393" cy="3596201"/>
          </a:xfrm>
        </p:spPr>
        <p:txBody>
          <a:bodyPr vert="horz" lIns="91440" tIns="45720" rIns="91440" bIns="45720" rtlCol="0" anchor="b">
            <a:normAutofit/>
          </a:bodyPr>
          <a:lstStyle/>
          <a:p>
            <a:pPr algn="r"/>
            <a:r>
              <a:rPr lang="en-US" sz="2900" b="1" cap="all" spc="1500" dirty="0">
                <a:ea typeface="Source Sans Pro SemiBold" panose="020B0603030403020204" pitchFamily="34" charset="0"/>
              </a:rPr>
              <a:t>And Enjoy</a:t>
            </a:r>
            <a:br>
              <a:rPr lang="en-US" sz="2900" b="1" cap="all" spc="1500" dirty="0">
                <a:ea typeface="Source Sans Pro SemiBold" panose="020B0603030403020204" pitchFamily="34" charset="0"/>
              </a:rPr>
            </a:br>
            <a:br>
              <a:rPr lang="en-US" sz="2900" b="1" cap="all" spc="1500" dirty="0">
                <a:ea typeface="Source Sans Pro SemiBold" panose="020B0603030403020204" pitchFamily="34" charset="0"/>
              </a:rPr>
            </a:br>
            <a:r>
              <a:rPr lang="en-US" sz="2900" b="1" cap="all" spc="1500" dirty="0">
                <a:ea typeface="Source Sans Pro SemiBold" panose="020B0603030403020204" pitchFamily="34" charset="0"/>
              </a:rPr>
              <a:t> You </a:t>
            </a:r>
            <a:r>
              <a:rPr lang="en-US" sz="2900" b="1" cap="all" spc="1500" dirty="0" err="1">
                <a:ea typeface="Source Sans Pro SemiBold" panose="020B0603030403020204" pitchFamily="34" charset="0"/>
              </a:rPr>
              <a:t>madeit</a:t>
            </a:r>
            <a:r>
              <a:rPr lang="en-US" sz="2900" b="1" cap="all" spc="1500" dirty="0">
                <a:ea typeface="Source Sans Pro SemiBold" panose="020B0603030403020204" pitchFamily="34" charset="0"/>
              </a:rPr>
              <a:t>. Go download…</a:t>
            </a:r>
          </a:p>
        </p:txBody>
      </p:sp>
      <p:grpSp>
        <p:nvGrpSpPr>
          <p:cNvPr id="92" name="Group 9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93" name="Rectangle 9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Freeform: Shape 93">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95" name="Rectangle 94">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8" name="Oval 97">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 name="Content Placeholder 6">
            <a:extLst>
              <a:ext uri="{FF2B5EF4-FFF2-40B4-BE49-F238E27FC236}">
                <a16:creationId xmlns:a16="http://schemas.microsoft.com/office/drawing/2014/main" id="{BA931D67-C3DD-2661-77A3-EB655962A52E}"/>
              </a:ext>
            </a:extLst>
          </p:cNvPr>
          <p:cNvPicPr>
            <a:picLocks noGrp="1" noChangeAspect="1"/>
          </p:cNvPicPr>
          <p:nvPr>
            <p:ph idx="1"/>
          </p:nvPr>
        </p:nvPicPr>
        <p:blipFill rotWithShape="1">
          <a:blip r:embed="rId2"/>
          <a:srcRect b="443"/>
          <a:stretch/>
        </p:blipFill>
        <p:spPr>
          <a:xfrm>
            <a:off x="1560949" y="1718922"/>
            <a:ext cx="4450989" cy="2503666"/>
          </a:xfrm>
          <a:prstGeom prst="rect">
            <a:avLst/>
          </a:prstGeom>
          <a:ln w="28575">
            <a:noFill/>
          </a:ln>
        </p:spPr>
      </p:pic>
      <p:grpSp>
        <p:nvGrpSpPr>
          <p:cNvPr id="99" name="Group 98">
            <a:extLst>
              <a:ext uri="{FF2B5EF4-FFF2-40B4-BE49-F238E27FC236}">
                <a16:creationId xmlns:a16="http://schemas.microsoft.com/office/drawing/2014/main" id="{7D8E00FA-5561-4253-B903-92B49719E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11971" y="858936"/>
            <a:ext cx="693403" cy="693403"/>
            <a:chOff x="5211971" y="858936"/>
            <a:chExt cx="693403" cy="693403"/>
          </a:xfrm>
        </p:grpSpPr>
        <p:sp>
          <p:nvSpPr>
            <p:cNvPr id="100"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1"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10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73" name="Freeform: Shape 7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20081682"/>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46</TotalTime>
  <Words>260</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Source Sans Pro</vt:lpstr>
      <vt:lpstr>Source Sans Pro SemiBold</vt:lpstr>
      <vt:lpstr>FunkyShapesDarkVTI</vt:lpstr>
      <vt:lpstr>How to use yt-dlp</vt:lpstr>
      <vt:lpstr>What is yt-dlp</vt:lpstr>
      <vt:lpstr>Were to install it?</vt:lpstr>
      <vt:lpstr>Installing continued</vt:lpstr>
      <vt:lpstr>The Fun Stuff</vt:lpstr>
      <vt:lpstr>We are almost there……</vt:lpstr>
      <vt:lpstr>And Enjoy   You madeit. Go download…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yt-dlp</dc:title>
  <dc:creator>Michael McDonald</dc:creator>
  <cp:lastModifiedBy>Michael McDonald</cp:lastModifiedBy>
  <cp:revision>2</cp:revision>
  <dcterms:created xsi:type="dcterms:W3CDTF">2024-03-20T20:16:49Z</dcterms:created>
  <dcterms:modified xsi:type="dcterms:W3CDTF">2024-03-20T21:03:28Z</dcterms:modified>
</cp:coreProperties>
</file>