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471C-5608-8B96-FB34-A5F10482E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4E5E0-FF30-EEDE-69A0-7C2D38800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F6FB-60BA-37BD-19E5-EC4B0814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0295-3948-49D1-AEA3-91922FA1FF41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3B905-DFCB-A661-637F-6A6B602B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77832-504A-88CD-1DA6-7A026AE3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E069-3CE2-497B-9EDB-46075C60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78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6D5E-1538-E511-A50C-CBEBBC57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2E287-D1BE-B0C9-EE49-8FE5AF44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8BBC7-413D-8C30-6E53-DA973EC0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0295-3948-49D1-AEA3-91922FA1FF41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86172-C8C7-5C78-5844-64950712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10A2-3254-9982-B1A9-D7AAC2E8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E069-3CE2-497B-9EDB-46075C60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15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F0A49-0901-C903-968C-D3CC38741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0D58E-4A8D-27E3-EBA2-075DE7346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6F6EE-A0A1-9B41-0623-8615DBAD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0295-3948-49D1-AEA3-91922FA1FF41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9952-3ED6-E243-3CC1-F7A44E2A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57412-D4FA-0B49-7DBA-C51803E9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E069-3CE2-497B-9EDB-46075C60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9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C260-0CAD-2124-4607-9CCDC609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4739-77B7-75C3-A816-2A2D7E1A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6738D-5F9E-9A3A-272B-32DD99AD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0295-3948-49D1-AEA3-91922FA1FF41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C0DC7-7291-24C0-1E6A-CFCA6E30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73548-5D6A-B273-F745-1567A934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E069-3CE2-497B-9EDB-46075C60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85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B33E-F7B0-8A38-DCC7-84A183E9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84EB5-BF63-7C1C-25E1-6DAA54F09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5237C-520B-DBB3-FF36-ECC9039E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0295-3948-49D1-AEA3-91922FA1FF41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06474-68A8-2F23-ACAE-075ED635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B09D7-DBDD-1EE0-8BDB-ECB3ADFC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E069-3CE2-497B-9EDB-46075C60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31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15E0-325F-8F06-79FF-78B6000E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E567F-C734-0D8C-7B1B-FC1A6072A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26AC8-ADF0-6319-6A80-0E8AF5082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1EBC3-AFAB-1AD5-AEA8-1ADF94D4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0295-3948-49D1-AEA3-91922FA1FF41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834BA-C2E2-012A-301B-6F7B7A9D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4DA54-E033-4243-51EA-22919987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E069-3CE2-497B-9EDB-46075C60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32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29FD-0316-C905-78A0-4AE260D6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B8F34-E7B5-6544-3206-EC5283B9E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2E404-E2D8-5410-3A00-F49D46F7F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0107D-EC1B-E061-5933-20F7CDDD3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00CAE-C399-5B59-FA11-E55F5EB80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32B6E-F15B-49A3-1604-82A606A3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0295-3948-49D1-AEA3-91922FA1FF41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757C4-9968-7DE4-AC29-D36632A1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61AC3-5505-2E6A-5C66-C11ACF7D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E069-3CE2-497B-9EDB-46075C60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79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2EAA-1966-B775-F2AC-27DEA7F2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A71AF-50CD-7A76-0C04-8E3BF444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0295-3948-49D1-AEA3-91922FA1FF41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D120B-28AA-163B-53CB-79FF961D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BB2C3-F2CA-C3F0-39A3-0DB8D3A0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E069-3CE2-497B-9EDB-46075C60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90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5F32D-5CB4-09F2-C6C0-31DC3007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0295-3948-49D1-AEA3-91922FA1FF41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E8AEB-DE12-F7AD-CC52-9F401455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27474-3660-F9F8-28D2-A0408CD8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E069-3CE2-497B-9EDB-46075C60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47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5F1-16B3-FED8-090E-C718128B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8BE99-E46E-B0F3-72FE-E876B41A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9F5CB-5690-81A9-5073-2E8895EBE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156A9-313C-20D4-1C84-EFD205E4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0295-3948-49D1-AEA3-91922FA1FF41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DA291-AC32-25B6-168E-3E78DBA5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59B51-D3F6-BBAD-1F5A-BF16C0AF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E069-3CE2-497B-9EDB-46075C60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0E62-6082-1AC3-3DC8-7EA0784D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22C48-04D8-9A6B-8051-F010CED3C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DFD55-AD7F-5510-0C2A-7AF3A00D7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D2737-887C-1B5B-1364-5943C544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0295-3948-49D1-AEA3-91922FA1FF41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2EBBD-3F87-1D2F-7EFD-742CB61A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74578-3AC0-B141-DDBA-0C1E696C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E069-3CE2-497B-9EDB-46075C60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34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E3BFF-702E-1C86-338C-D5B1308F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708A7-CEFC-6BAF-783E-938F9B13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59308-90E5-3B56-8CE7-E10F31F32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50295-3948-49D1-AEA3-91922FA1FF41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B3ED9-6169-B2B5-26AD-B573D5F2D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F50E5-81F5-F044-49F1-EE5D7D183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EE069-3CE2-497B-9EDB-46075C60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32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35487E1-4167-8F4D-E2B0-B0B8685E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22" y="3825608"/>
            <a:ext cx="2456176" cy="13369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AFBEF-0574-57BB-D016-BD6F130A1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err="1"/>
              <a:t>Course</a:t>
            </a:r>
            <a:r>
              <a:rPr lang="ca-ES" dirty="0"/>
              <a:t> </a:t>
            </a:r>
            <a:r>
              <a:rPr lang="ca-ES" dirty="0" err="1"/>
              <a:t>Things</a:t>
            </a:r>
            <a:endParaRPr lang="en-GB" dirty="0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3EDF5BEA-71BB-E087-0649-E99E189F2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0" y="4318420"/>
            <a:ext cx="2219051" cy="432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952425-78A3-5915-181D-F7E031389DAA}"/>
              </a:ext>
            </a:extLst>
          </p:cNvPr>
          <p:cNvSpPr txBox="1"/>
          <p:nvPr/>
        </p:nvSpPr>
        <p:spPr>
          <a:xfrm>
            <a:off x="701040" y="3719189"/>
            <a:ext cx="2538772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David Cunillera-Montcusí</a:t>
            </a:r>
          </a:p>
          <a:p>
            <a:r>
              <a:rPr lang="ca-ES" sz="1100" i="1" dirty="0"/>
              <a:t>MSCA </a:t>
            </a:r>
            <a:r>
              <a:rPr lang="ca-ES" sz="1100" i="1" dirty="0" err="1"/>
              <a:t>Fellow</a:t>
            </a:r>
            <a:r>
              <a:rPr lang="ca-ES" sz="1100" i="1" dirty="0"/>
              <a:t> </a:t>
            </a:r>
            <a:r>
              <a:rPr lang="ca-ES" sz="1100" i="1" dirty="0" err="1"/>
              <a:t>at</a:t>
            </a:r>
            <a:r>
              <a:rPr lang="ca-ES" sz="1100" i="1" dirty="0"/>
              <a:t> </a:t>
            </a:r>
            <a:r>
              <a:rPr lang="ca-ES" sz="1100" i="1" dirty="0" err="1"/>
              <a:t>the</a:t>
            </a:r>
            <a:r>
              <a:rPr lang="ca-ES" sz="1100" i="1" dirty="0"/>
              <a:t> HUN-REN, OK-VOI</a:t>
            </a:r>
            <a:endParaRPr lang="ca-ES" dirty="0"/>
          </a:p>
          <a:p>
            <a:endParaRPr lang="en-GB" dirty="0"/>
          </a:p>
        </p:txBody>
      </p:sp>
      <p:pic>
        <p:nvPicPr>
          <p:cNvPr id="10" name="Picture 9" descr="A person standing on a rock by the water&#10;&#10;Description automatically generated">
            <a:extLst>
              <a:ext uri="{FF2B5EF4-FFF2-40B4-BE49-F238E27FC236}">
                <a16:creationId xmlns:a16="http://schemas.microsoft.com/office/drawing/2014/main" id="{27485056-C09A-2E77-DFE2-F9B755127C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2" t="22425" r="12467" b="23516"/>
          <a:stretch/>
        </p:blipFill>
        <p:spPr>
          <a:xfrm>
            <a:off x="1147465" y="1984581"/>
            <a:ext cx="1645920" cy="1717816"/>
          </a:xfrm>
          <a:prstGeom prst="ellipse">
            <a:avLst/>
          </a:prstGeom>
        </p:spPr>
      </p:pic>
      <p:pic>
        <p:nvPicPr>
          <p:cNvPr id="12" name="Picture 11" descr="A person sitting at a table with his arms crossed&#10;&#10;Description automatically generated">
            <a:extLst>
              <a:ext uri="{FF2B5EF4-FFF2-40B4-BE49-F238E27FC236}">
                <a16:creationId xmlns:a16="http://schemas.microsoft.com/office/drawing/2014/main" id="{8D2A860C-2A87-4831-6F1B-8027E90C83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14971" r="10000" b="-763"/>
          <a:stretch/>
        </p:blipFill>
        <p:spPr>
          <a:xfrm>
            <a:off x="9458758" y="1984581"/>
            <a:ext cx="1666040" cy="1717816"/>
          </a:xfrm>
          <a:prstGeom prst="ellipse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812720-8734-900E-F9A3-64B53CBDD13A}"/>
              </a:ext>
            </a:extLst>
          </p:cNvPr>
          <p:cNvSpPr txBox="1"/>
          <p:nvPr/>
        </p:nvSpPr>
        <p:spPr>
          <a:xfrm>
            <a:off x="9443020" y="3719189"/>
            <a:ext cx="241765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Jorge García-</a:t>
            </a:r>
            <a:r>
              <a:rPr lang="ca-ES" dirty="0" err="1"/>
              <a:t>Girón</a:t>
            </a:r>
            <a:endParaRPr lang="ca-ES" dirty="0"/>
          </a:p>
          <a:p>
            <a:r>
              <a:rPr lang="ca-ES" sz="1100" i="1" dirty="0" err="1"/>
              <a:t>Ayudante</a:t>
            </a:r>
            <a:r>
              <a:rPr lang="ca-ES" sz="1100" i="1" dirty="0"/>
              <a:t> doctor – </a:t>
            </a:r>
            <a:r>
              <a:rPr lang="ca-ES" sz="1100" i="1" dirty="0" err="1"/>
              <a:t>Universidad</a:t>
            </a:r>
            <a:r>
              <a:rPr lang="ca-ES" sz="1100" i="1" dirty="0"/>
              <a:t> de León</a:t>
            </a:r>
            <a:endParaRPr lang="en-GB" sz="1100" i="1" dirty="0"/>
          </a:p>
        </p:txBody>
      </p:sp>
    </p:spTree>
    <p:extLst>
      <p:ext uri="{BB962C8B-B14F-4D97-AF65-F5344CB8AC3E}">
        <p14:creationId xmlns:p14="http://schemas.microsoft.com/office/powerpoint/2010/main" val="108350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029CB6-1FE6-4BE5-61EB-176457DD44EE}"/>
              </a:ext>
            </a:extLst>
          </p:cNvPr>
          <p:cNvSpPr txBox="1"/>
          <p:nvPr/>
        </p:nvSpPr>
        <p:spPr>
          <a:xfrm>
            <a:off x="723900" y="635000"/>
            <a:ext cx="360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600" b="1" dirty="0"/>
              <a:t>Logistics</a:t>
            </a:r>
            <a:endParaRPr lang="en-GB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82C2B-83B9-B152-EAF8-B3FC77658EBB}"/>
              </a:ext>
            </a:extLst>
          </p:cNvPr>
          <p:cNvSpPr txBox="1"/>
          <p:nvPr/>
        </p:nvSpPr>
        <p:spPr>
          <a:xfrm flipH="1">
            <a:off x="723900" y="2514322"/>
            <a:ext cx="762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https://github.com/Cunillera-Montcusi/Intermeeting_AIL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D24BFF-8F25-405A-050F-368613634924}"/>
              </a:ext>
            </a:extLst>
          </p:cNvPr>
          <p:cNvSpPr txBox="1"/>
          <p:nvPr/>
        </p:nvSpPr>
        <p:spPr>
          <a:xfrm>
            <a:off x="723900" y="141718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 version 4.2.2 (2022-10-31 </a:t>
            </a:r>
            <a:r>
              <a:rPr lang="en-US" dirty="0" err="1"/>
              <a:t>ucrt</a:t>
            </a:r>
            <a:r>
              <a:rPr lang="en-US" dirty="0"/>
              <a:t>)</a:t>
            </a:r>
          </a:p>
          <a:p>
            <a:r>
              <a:rPr lang="en-US" dirty="0"/>
              <a:t>Platform: x86_64-w64-mingw32/x64 (64-bit)</a:t>
            </a:r>
          </a:p>
          <a:p>
            <a:r>
              <a:rPr lang="en-US" dirty="0"/>
              <a:t>Running under: Windows 10 x64 (build 19042)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D85D0-6AB3-9EDE-6558-4F5A4FD08C80}"/>
              </a:ext>
            </a:extLst>
          </p:cNvPr>
          <p:cNvSpPr txBox="1"/>
          <p:nvPr/>
        </p:nvSpPr>
        <p:spPr>
          <a:xfrm>
            <a:off x="723900" y="3059668"/>
            <a:ext cx="2798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Install_Packages.R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CESTES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Session_0</a:t>
            </a:r>
          </a:p>
        </p:txBody>
      </p:sp>
    </p:spTree>
    <p:extLst>
      <p:ext uri="{BB962C8B-B14F-4D97-AF65-F5344CB8AC3E}">
        <p14:creationId xmlns:p14="http://schemas.microsoft.com/office/powerpoint/2010/main" val="35159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BB06AA-E5CE-BE16-59C0-3D7790801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153987"/>
              </p:ext>
            </p:extLst>
          </p:nvPr>
        </p:nvGraphicFramePr>
        <p:xfrm>
          <a:off x="929640" y="603567"/>
          <a:ext cx="10332720" cy="523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180">
                  <a:extLst>
                    <a:ext uri="{9D8B030D-6E8A-4147-A177-3AD203B41FA5}">
                      <a16:colId xmlns:a16="http://schemas.microsoft.com/office/drawing/2014/main" val="4264810508"/>
                    </a:ext>
                  </a:extLst>
                </a:gridCol>
                <a:gridCol w="2583180">
                  <a:extLst>
                    <a:ext uri="{9D8B030D-6E8A-4147-A177-3AD203B41FA5}">
                      <a16:colId xmlns:a16="http://schemas.microsoft.com/office/drawing/2014/main" val="211628095"/>
                    </a:ext>
                  </a:extLst>
                </a:gridCol>
                <a:gridCol w="2583180">
                  <a:extLst>
                    <a:ext uri="{9D8B030D-6E8A-4147-A177-3AD203B41FA5}">
                      <a16:colId xmlns:a16="http://schemas.microsoft.com/office/drawing/2014/main" val="1718790557"/>
                    </a:ext>
                  </a:extLst>
                </a:gridCol>
                <a:gridCol w="2583180">
                  <a:extLst>
                    <a:ext uri="{9D8B030D-6E8A-4147-A177-3AD203B41FA5}">
                      <a16:colId xmlns:a16="http://schemas.microsoft.com/office/drawing/2014/main" val="2285848091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Thursday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777481"/>
                  </a:ext>
                </a:extLst>
              </a:tr>
              <a:tr h="503161">
                <a:tc rowSpan="3">
                  <a:txBody>
                    <a:bodyPr/>
                    <a:lstStyle/>
                    <a:p>
                      <a:pPr algn="ctr"/>
                      <a:r>
                        <a:rPr lang="en-US" sz="2800" b="1" noProof="0" dirty="0" err="1"/>
                        <a:t>Llegamos</a:t>
                      </a:r>
                      <a:r>
                        <a:rPr lang="en-US" sz="2800" b="1" noProof="0" dirty="0"/>
                        <a:t>!</a:t>
                      </a:r>
                    </a:p>
                    <a:p>
                      <a:pPr algn="ctr"/>
                      <a:r>
                        <a:rPr lang="en-US" sz="1400" noProof="0" dirty="0"/>
                        <a:t>Nous </a:t>
                      </a:r>
                      <a:r>
                        <a:rPr lang="en-US" sz="1400" noProof="0" dirty="0" err="1"/>
                        <a:t>sommes</a:t>
                      </a:r>
                      <a:r>
                        <a:rPr lang="en-US" sz="1400" noProof="0" dirty="0"/>
                        <a:t> </a:t>
                      </a:r>
                      <a:r>
                        <a:rPr lang="en-US" sz="1400" noProof="0" dirty="0" err="1"/>
                        <a:t>arrivés</a:t>
                      </a:r>
                      <a:r>
                        <a:rPr lang="en-US" sz="1400" noProof="0" dirty="0"/>
                        <a:t>! </a:t>
                      </a:r>
                    </a:p>
                    <a:p>
                      <a:pPr algn="ctr"/>
                      <a:r>
                        <a:rPr lang="en-US" sz="1400" noProof="0" dirty="0" err="1"/>
                        <a:t>Megérkeztünk</a:t>
                      </a:r>
                      <a:endParaRPr lang="en-US" sz="1400" noProof="0" dirty="0"/>
                    </a:p>
                    <a:p>
                      <a:pPr algn="ctr"/>
                      <a:r>
                        <a:rPr lang="en-US" sz="1400" noProof="0" dirty="0" err="1"/>
                        <a:t>Iritsi</a:t>
                      </a:r>
                      <a:r>
                        <a:rPr lang="en-US" sz="1400" noProof="0" dirty="0"/>
                        <a:t> </a:t>
                      </a:r>
                      <a:r>
                        <a:rPr lang="en-US" sz="1400" noProof="0" dirty="0" err="1"/>
                        <a:t>gara</a:t>
                      </a:r>
                      <a:endParaRPr lang="en-US" sz="1400" noProof="0" dirty="0"/>
                    </a:p>
                    <a:p>
                      <a:pPr algn="ctr"/>
                      <a:r>
                        <a:rPr lang="en-US" sz="1400" noProof="0" dirty="0" err="1"/>
                        <a:t>Chegamos</a:t>
                      </a:r>
                      <a:endParaRPr lang="en-US" sz="1400" noProof="0" dirty="0"/>
                    </a:p>
                    <a:p>
                      <a:pPr algn="ctr"/>
                      <a:r>
                        <a:rPr lang="en-US" sz="1400" noProof="0" dirty="0"/>
                        <a:t>Ja </a:t>
                      </a:r>
                      <a:r>
                        <a:rPr lang="en-US" sz="1400" noProof="0" dirty="0" err="1"/>
                        <a:t>som</a:t>
                      </a:r>
                      <a:r>
                        <a:rPr lang="en-US" sz="1400" noProof="0" dirty="0"/>
                        <a:t> </a:t>
                      </a:r>
                      <a:r>
                        <a:rPr lang="en-US" sz="1400" noProof="0" dirty="0" err="1"/>
                        <a:t>aquí</a:t>
                      </a:r>
                      <a:endParaRPr lang="en-US" sz="1400" noProof="0" dirty="0"/>
                    </a:p>
                    <a:p>
                      <a:pPr algn="ctr"/>
                      <a:r>
                        <a:rPr lang="en-US" sz="1400" noProof="0" dirty="0" err="1"/>
                        <a:t>Vardık</a:t>
                      </a:r>
                      <a:endParaRPr lang="en-US" sz="1400" noProof="0" dirty="0"/>
                    </a:p>
                    <a:p>
                      <a:pPr marL="0" algn="ctr" defTabSz="914400" rtl="0" eaLnBrk="1" latinLnBrk="0" hangingPunct="1"/>
                      <a:r>
                        <a:rPr lang="en-US" sz="2800" b="1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Nós</a:t>
                      </a:r>
                      <a:r>
                        <a:rPr lang="en-US" sz="28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chegamos</a:t>
                      </a:r>
                      <a:endParaRPr lang="en-US" sz="2800" b="1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Session 1</a:t>
                      </a:r>
                    </a:p>
                    <a:p>
                      <a:pPr algn="ctr"/>
                      <a:r>
                        <a:rPr lang="en-US" b="0" i="1" noProof="0" dirty="0"/>
                        <a:t>Metacommunities</a:t>
                      </a:r>
                    </a:p>
                    <a:p>
                      <a:pPr algn="ctr"/>
                      <a:r>
                        <a:rPr lang="en-US" sz="1400" b="0" i="1" noProof="0" dirty="0"/>
                        <a:t>By DCM</a:t>
                      </a:r>
                      <a:endParaRPr lang="en-US" b="0" i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Session 4</a:t>
                      </a:r>
                    </a:p>
                    <a:p>
                      <a:pPr algn="ctr"/>
                      <a:r>
                        <a:rPr lang="en-US" b="0" i="1" noProof="0" dirty="0"/>
                        <a:t>How to biogeography</a:t>
                      </a:r>
                    </a:p>
                    <a:p>
                      <a:pPr algn="ctr"/>
                      <a:r>
                        <a:rPr lang="en-US" sz="1400" b="0" i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 JGG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Session 7 </a:t>
                      </a:r>
                    </a:p>
                    <a:p>
                      <a:pPr algn="ctr"/>
                      <a:r>
                        <a:rPr lang="en-US" i="1" noProof="0" dirty="0"/>
                        <a:t>Hot to go common and therapy session</a:t>
                      </a:r>
                    </a:p>
                    <a:p>
                      <a:pPr algn="ctr"/>
                      <a:r>
                        <a:rPr lang="en-US" sz="1400" b="0" i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 JGG &amp; DCM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11629"/>
                  </a:ext>
                </a:extLst>
              </a:tr>
              <a:tr h="503161">
                <a:tc vMerge="1"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Session 2</a:t>
                      </a:r>
                    </a:p>
                    <a:p>
                      <a:pPr algn="ctr"/>
                      <a:r>
                        <a:rPr lang="en-US" b="0" i="1" noProof="0" dirty="0"/>
                        <a:t>How to make them NULL!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b="0" i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 DCM</a:t>
                      </a:r>
                    </a:p>
                    <a:p>
                      <a:pPr algn="ctr"/>
                      <a:r>
                        <a:rPr lang="en-US" b="1" noProof="0" dirty="0"/>
                        <a:t> &amp;</a:t>
                      </a:r>
                    </a:p>
                    <a:p>
                      <a:pPr algn="ctr"/>
                      <a:r>
                        <a:rPr lang="en-US" b="0" i="1" noProof="0" dirty="0"/>
                        <a:t>How to traits</a:t>
                      </a:r>
                    </a:p>
                    <a:p>
                      <a:pPr algn="ctr"/>
                      <a:r>
                        <a:rPr lang="en-US" sz="1400" b="1" i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 </a:t>
                      </a:r>
                      <a:r>
                        <a:rPr lang="en-US" sz="1400" b="1" i="1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Aurelién</a:t>
                      </a:r>
                      <a:r>
                        <a:rPr lang="en-US" sz="1400" b="1" i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1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Boyé</a:t>
                      </a:r>
                      <a:endParaRPr lang="en-US" sz="1400" b="1" i="1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Session 5</a:t>
                      </a:r>
                    </a:p>
                    <a:p>
                      <a:pPr algn="ctr"/>
                      <a:r>
                        <a:rPr lang="en-US" i="1" noProof="0" dirty="0"/>
                        <a:t>How to add a “paleo” and go full </a:t>
                      </a:r>
                    </a:p>
                    <a:p>
                      <a:pPr algn="ctr"/>
                      <a:r>
                        <a:rPr lang="en-US" i="1" noProof="0" dirty="0"/>
                        <a:t>Paleobiogeographic</a:t>
                      </a:r>
                    </a:p>
                    <a:p>
                      <a:pPr algn="ctr"/>
                      <a:r>
                        <a:rPr lang="en-US" sz="1400" b="0" i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 JGG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833173"/>
                  </a:ext>
                </a:extLst>
              </a:tr>
              <a:tr h="1685214">
                <a:tc vMerge="1"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Session 3</a:t>
                      </a:r>
                    </a:p>
                    <a:p>
                      <a:pPr algn="ctr"/>
                      <a:r>
                        <a:rPr lang="en-US" sz="1800" b="0" i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Further beyond the sky! </a:t>
                      </a:r>
                    </a:p>
                    <a:p>
                      <a:pPr algn="ctr"/>
                      <a:r>
                        <a:rPr lang="en-US" sz="1800" b="0" i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pPr algn="ctr"/>
                      <a:r>
                        <a:rPr lang="en-US" sz="1800" b="0" i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just some CATS and CTA</a:t>
                      </a:r>
                    </a:p>
                    <a:p>
                      <a:pPr algn="ctr"/>
                      <a:r>
                        <a:rPr lang="en-US" sz="1400" b="0" i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Still with DCM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Session 6</a:t>
                      </a:r>
                    </a:p>
                    <a:p>
                      <a:pPr algn="ctr"/>
                      <a:r>
                        <a:rPr lang="en-US" noProof="0" dirty="0"/>
                        <a:t>How to </a:t>
                      </a:r>
                      <a:r>
                        <a:rPr lang="en-US" noProof="0" dirty="0" err="1"/>
                        <a:t>Graná</a:t>
                      </a:r>
                      <a:r>
                        <a:rPr lang="en-US" noProof="0" dirty="0"/>
                        <a:t>!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by JGG</a:t>
                      </a:r>
                    </a:p>
                    <a:p>
                      <a:pPr algn="ctr"/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GO AWAY!</a:t>
                      </a:r>
                    </a:p>
                    <a:p>
                      <a:pPr algn="ctr"/>
                      <a:r>
                        <a:rPr lang="en-US" noProof="0" dirty="0"/>
                        <a:t>By “</a:t>
                      </a:r>
                      <a:r>
                        <a:rPr lang="en-US" noProof="0" dirty="0" err="1"/>
                        <a:t>el</a:t>
                      </a:r>
                      <a:r>
                        <a:rPr lang="en-US" noProof="0" dirty="0"/>
                        <a:t> </a:t>
                      </a:r>
                      <a:r>
                        <a:rPr lang="en-US" noProof="0" dirty="0" err="1"/>
                        <a:t>conserje</a:t>
                      </a:r>
                      <a:r>
                        <a:rPr lang="en-US" noProof="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614958"/>
                  </a:ext>
                </a:extLst>
              </a:tr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Session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JAIL!</a:t>
                      </a:r>
                    </a:p>
                    <a:p>
                      <a:pPr algn="ctr"/>
                      <a:r>
                        <a:rPr lang="en-US" sz="1400" b="0" i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by DCM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71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11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D82F65-5B12-8E65-6321-1D9B688AD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12" y="515408"/>
            <a:ext cx="8740775" cy="582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1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A284B6-3F1A-8711-B91E-078789916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016" y="0"/>
            <a:ext cx="7031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9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D69769-A83E-9DF4-EDC1-C1E303246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106" y="190500"/>
            <a:ext cx="7637788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2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2A966E-C59D-8C7E-367A-9B1042C28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180051"/>
            <a:ext cx="7769225" cy="64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7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E7CC79-98BE-467A-C7CB-D7FB89B88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23812"/>
            <a:ext cx="74771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6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E24500-4E04-AB33-1B98-55EE56A12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01171">
            <a:off x="5287582" y="1713173"/>
            <a:ext cx="6508375" cy="33441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6AC3C3-E57E-7122-2BFB-3F097B6711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571" y="998480"/>
            <a:ext cx="5457825" cy="5210175"/>
          </a:xfrm>
          <a:prstGeom prst="rect">
            <a:avLst/>
          </a:prstGeom>
        </p:spPr>
      </p:pic>
      <p:pic>
        <p:nvPicPr>
          <p:cNvPr id="5" name="Picture 4" descr="A person standing on a rock by the water&#10;&#10;Description automatically generated">
            <a:extLst>
              <a:ext uri="{FF2B5EF4-FFF2-40B4-BE49-F238E27FC236}">
                <a16:creationId xmlns:a16="http://schemas.microsoft.com/office/drawing/2014/main" id="{21BDFCE2-9C9F-A400-614E-7A89C2398F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2" t="22425" r="12467" b="23516"/>
          <a:stretch/>
        </p:blipFill>
        <p:spPr>
          <a:xfrm>
            <a:off x="5644651" y="667914"/>
            <a:ext cx="1645920" cy="1717816"/>
          </a:xfrm>
          <a:prstGeom prst="ellipse">
            <a:avLst/>
          </a:prstGeom>
        </p:spPr>
      </p:pic>
      <p:pic>
        <p:nvPicPr>
          <p:cNvPr id="6" name="Picture 5" descr="A person sitting at a table with his arms crossed&#10;&#10;Description automatically generated">
            <a:extLst>
              <a:ext uri="{FF2B5EF4-FFF2-40B4-BE49-F238E27FC236}">
                <a16:creationId xmlns:a16="http://schemas.microsoft.com/office/drawing/2014/main" id="{B61F8165-CDA2-56C2-F7EB-67B5E8E939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14971" r="10000" b="-763"/>
          <a:stretch/>
        </p:blipFill>
        <p:spPr>
          <a:xfrm>
            <a:off x="9516345" y="3896508"/>
            <a:ext cx="1666040" cy="171781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3647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uppet in front of a fire&#10;&#10;Description automatically generated">
            <a:extLst>
              <a:ext uri="{FF2B5EF4-FFF2-40B4-BE49-F238E27FC236}">
                <a16:creationId xmlns:a16="http://schemas.microsoft.com/office/drawing/2014/main" id="{F1566A61-2454-0439-6902-72D4CFCC3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4533900"/>
            <a:ext cx="3429000" cy="2324100"/>
          </a:xfrm>
          <a:prstGeom prst="rect">
            <a:avLst/>
          </a:prstGeom>
        </p:spPr>
      </p:pic>
      <p:pic>
        <p:nvPicPr>
          <p:cNvPr id="6" name="Picture 5" descr="A puppet in front of a fire&#10;&#10;Description automatically generated">
            <a:extLst>
              <a:ext uri="{FF2B5EF4-FFF2-40B4-BE49-F238E27FC236}">
                <a16:creationId xmlns:a16="http://schemas.microsoft.com/office/drawing/2014/main" id="{C3C088BE-5EA3-E80D-F1FA-95318DC12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1" y="4533900"/>
            <a:ext cx="3429000" cy="2324100"/>
          </a:xfrm>
          <a:prstGeom prst="rect">
            <a:avLst/>
          </a:prstGeom>
        </p:spPr>
      </p:pic>
      <p:pic>
        <p:nvPicPr>
          <p:cNvPr id="7" name="Picture 6" descr="A puppet in front of a fire&#10;&#10;Description automatically generated">
            <a:extLst>
              <a:ext uri="{FF2B5EF4-FFF2-40B4-BE49-F238E27FC236}">
                <a16:creationId xmlns:a16="http://schemas.microsoft.com/office/drawing/2014/main" id="{4AA993AD-5334-1036-85B0-536B4A8E6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533900"/>
            <a:ext cx="3429000" cy="2324100"/>
          </a:xfrm>
          <a:prstGeom prst="rect">
            <a:avLst/>
          </a:prstGeom>
        </p:spPr>
      </p:pic>
      <p:pic>
        <p:nvPicPr>
          <p:cNvPr id="8" name="Picture 7" descr="A puppet in front of a fire&#10;&#10;Description automatically generated">
            <a:extLst>
              <a:ext uri="{FF2B5EF4-FFF2-40B4-BE49-F238E27FC236}">
                <a16:creationId xmlns:a16="http://schemas.microsoft.com/office/drawing/2014/main" id="{3C6809C1-1EB7-B262-2397-A691D4708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9" y="4533900"/>
            <a:ext cx="3429000" cy="2324100"/>
          </a:xfrm>
          <a:prstGeom prst="rect">
            <a:avLst/>
          </a:prstGeom>
        </p:spPr>
      </p:pic>
      <p:pic>
        <p:nvPicPr>
          <p:cNvPr id="9" name="Picture 8" descr="A puppet in front of a fire&#10;&#10;Description automatically generated">
            <a:extLst>
              <a:ext uri="{FF2B5EF4-FFF2-40B4-BE49-F238E27FC236}">
                <a16:creationId xmlns:a16="http://schemas.microsoft.com/office/drawing/2014/main" id="{B741C3E9-D254-27C1-6CB6-749C1F75D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2209800"/>
            <a:ext cx="3429000" cy="2324100"/>
          </a:xfrm>
          <a:prstGeom prst="rect">
            <a:avLst/>
          </a:prstGeom>
        </p:spPr>
      </p:pic>
      <p:pic>
        <p:nvPicPr>
          <p:cNvPr id="10" name="Picture 9" descr="A puppet in front of a fire&#10;&#10;Description automatically generated">
            <a:extLst>
              <a:ext uri="{FF2B5EF4-FFF2-40B4-BE49-F238E27FC236}">
                <a16:creationId xmlns:a16="http://schemas.microsoft.com/office/drawing/2014/main" id="{470F4AE1-61B2-1481-7660-FFFC60188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1" y="2209800"/>
            <a:ext cx="3429000" cy="2324100"/>
          </a:xfrm>
          <a:prstGeom prst="rect">
            <a:avLst/>
          </a:prstGeom>
        </p:spPr>
      </p:pic>
      <p:pic>
        <p:nvPicPr>
          <p:cNvPr id="11" name="Picture 10" descr="A puppet in front of a fire&#10;&#10;Description automatically generated">
            <a:extLst>
              <a:ext uri="{FF2B5EF4-FFF2-40B4-BE49-F238E27FC236}">
                <a16:creationId xmlns:a16="http://schemas.microsoft.com/office/drawing/2014/main" id="{A7D69480-31EA-1BDE-E44E-5C60D6951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09800"/>
            <a:ext cx="3429000" cy="2324100"/>
          </a:xfrm>
          <a:prstGeom prst="rect">
            <a:avLst/>
          </a:prstGeom>
        </p:spPr>
      </p:pic>
      <p:pic>
        <p:nvPicPr>
          <p:cNvPr id="12" name="Picture 11" descr="A puppet in front of a fire&#10;&#10;Description automatically generated">
            <a:extLst>
              <a:ext uri="{FF2B5EF4-FFF2-40B4-BE49-F238E27FC236}">
                <a16:creationId xmlns:a16="http://schemas.microsoft.com/office/drawing/2014/main" id="{E082C4F7-BDD6-0C32-F8FE-F113FD5F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9" y="2209800"/>
            <a:ext cx="3429000" cy="2324100"/>
          </a:xfrm>
          <a:prstGeom prst="rect">
            <a:avLst/>
          </a:prstGeom>
        </p:spPr>
      </p:pic>
      <p:pic>
        <p:nvPicPr>
          <p:cNvPr id="13" name="Picture 12" descr="A puppet in front of a fire&#10;&#10;Description automatically generated">
            <a:extLst>
              <a:ext uri="{FF2B5EF4-FFF2-40B4-BE49-F238E27FC236}">
                <a16:creationId xmlns:a16="http://schemas.microsoft.com/office/drawing/2014/main" id="{3786899B-A5C9-A0B6-F3B5-27DFB32B4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114300"/>
            <a:ext cx="3429000" cy="2324100"/>
          </a:xfrm>
          <a:prstGeom prst="rect">
            <a:avLst/>
          </a:prstGeom>
        </p:spPr>
      </p:pic>
      <p:pic>
        <p:nvPicPr>
          <p:cNvPr id="14" name="Picture 13" descr="A puppet in front of a fire&#10;&#10;Description automatically generated">
            <a:extLst>
              <a:ext uri="{FF2B5EF4-FFF2-40B4-BE49-F238E27FC236}">
                <a16:creationId xmlns:a16="http://schemas.microsoft.com/office/drawing/2014/main" id="{6517E9D4-E390-35D2-525B-4FC5E83FE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1" y="-114300"/>
            <a:ext cx="3429000" cy="2324100"/>
          </a:xfrm>
          <a:prstGeom prst="rect">
            <a:avLst/>
          </a:prstGeom>
        </p:spPr>
      </p:pic>
      <p:pic>
        <p:nvPicPr>
          <p:cNvPr id="15" name="Picture 14" descr="A puppet in front of a fire&#10;&#10;Description automatically generated">
            <a:extLst>
              <a:ext uri="{FF2B5EF4-FFF2-40B4-BE49-F238E27FC236}">
                <a16:creationId xmlns:a16="http://schemas.microsoft.com/office/drawing/2014/main" id="{1EE2A9CC-FC32-111E-D887-C5959AAD9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-114300"/>
            <a:ext cx="3429000" cy="2324100"/>
          </a:xfrm>
          <a:prstGeom prst="rect">
            <a:avLst/>
          </a:prstGeom>
        </p:spPr>
      </p:pic>
      <p:pic>
        <p:nvPicPr>
          <p:cNvPr id="16" name="Picture 15" descr="A puppet in front of a fire&#10;&#10;Description automatically generated">
            <a:extLst>
              <a:ext uri="{FF2B5EF4-FFF2-40B4-BE49-F238E27FC236}">
                <a16:creationId xmlns:a16="http://schemas.microsoft.com/office/drawing/2014/main" id="{51F7D77E-6197-86CE-AC6F-2884FC6C5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9" y="-114300"/>
            <a:ext cx="3429000" cy="2324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622B3D-4213-867F-5F79-E41A8CEBE3AA}"/>
              </a:ext>
            </a:extLst>
          </p:cNvPr>
          <p:cNvSpPr txBox="1"/>
          <p:nvPr/>
        </p:nvSpPr>
        <p:spPr>
          <a:xfrm>
            <a:off x="3751809" y="1241078"/>
            <a:ext cx="4688379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4800" dirty="0">
                <a:solidFill>
                  <a:schemeClr val="bg1"/>
                </a:solidFill>
              </a:rPr>
              <a:t>ENOUGH!</a:t>
            </a:r>
          </a:p>
          <a:p>
            <a:pPr algn="ctr"/>
            <a:r>
              <a:rPr lang="ca-ES" sz="7200" dirty="0" err="1">
                <a:solidFill>
                  <a:schemeClr val="bg1"/>
                </a:solidFill>
              </a:rPr>
              <a:t>Let’s</a:t>
            </a:r>
            <a:r>
              <a:rPr lang="ca-ES" sz="7200" dirty="0">
                <a:solidFill>
                  <a:schemeClr val="bg1"/>
                </a:solidFill>
              </a:rPr>
              <a:t> open </a:t>
            </a:r>
            <a:r>
              <a:rPr lang="ca-ES" sz="23900" b="1" dirty="0">
                <a:solidFill>
                  <a:schemeClr val="bg1"/>
                </a:solidFill>
              </a:rPr>
              <a:t>R</a:t>
            </a:r>
            <a:r>
              <a:rPr lang="ca-ES" sz="7200" dirty="0">
                <a:solidFill>
                  <a:schemeClr val="bg1"/>
                </a:solidFill>
              </a:rPr>
              <a:t> </a:t>
            </a:r>
            <a:endParaRPr lang="en-GB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1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190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Course Things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CourseThings</dc:title>
  <dc:creator>David Cunillera-Montcusí</dc:creator>
  <cp:lastModifiedBy>David Cunillera-Montcusí</cp:lastModifiedBy>
  <cp:revision>5</cp:revision>
  <dcterms:created xsi:type="dcterms:W3CDTF">2023-10-23T05:59:22Z</dcterms:created>
  <dcterms:modified xsi:type="dcterms:W3CDTF">2023-10-23T17:11:13Z</dcterms:modified>
</cp:coreProperties>
</file>