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9"/>
  </p:notesMasterIdLst>
  <p:sldIdLst>
    <p:sldId id="382" r:id="rId3"/>
    <p:sldId id="379" r:id="rId4"/>
    <p:sldId id="422" r:id="rId5"/>
    <p:sldId id="423" r:id="rId6"/>
    <p:sldId id="424" r:id="rId7"/>
    <p:sldId id="428" r:id="rId8"/>
    <p:sldId id="435" r:id="rId9"/>
    <p:sldId id="436" r:id="rId10"/>
    <p:sldId id="426" r:id="rId11"/>
    <p:sldId id="425" r:id="rId12"/>
    <p:sldId id="427" r:id="rId13"/>
    <p:sldId id="430" r:id="rId14"/>
    <p:sldId id="429" r:id="rId15"/>
    <p:sldId id="432" r:id="rId16"/>
    <p:sldId id="433" r:id="rId17"/>
    <p:sldId id="43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97FB8"/>
    <a:srgbClr val="005DA2"/>
    <a:srgbClr val="EAEFF7"/>
    <a:srgbClr val="ED6613"/>
    <a:srgbClr val="FF9900"/>
    <a:srgbClr val="F79600"/>
    <a:srgbClr val="0E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1" autoAdjust="0"/>
  </p:normalViewPr>
  <p:slideViewPr>
    <p:cSldViewPr snapToGrid="0">
      <p:cViewPr varScale="1">
        <p:scale>
          <a:sx n="91" d="100"/>
          <a:sy n="91" d="100"/>
        </p:scale>
        <p:origin x="322" y="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71557-3B10-468D-8188-CDF7ED7A9B49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1B30-53F5-4760-912F-E74D9C380A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我们可以通过</a:t>
            </a:r>
            <a:r>
              <a:rPr lang="en-US" altLang="zh-CN" dirty="0"/>
              <a:t>anaconda</a:t>
            </a:r>
            <a:r>
              <a:rPr lang="zh-CN" altLang="en-US" dirty="0"/>
              <a:t>（</a:t>
            </a:r>
            <a:r>
              <a:rPr lang="en-US" altLang="zh-CN" dirty="0" err="1"/>
              <a:t>minicon</a:t>
            </a:r>
            <a:r>
              <a:rPr lang="zh-CN" altLang="en-US" dirty="0"/>
              <a:t>）配置</a:t>
            </a:r>
            <a:r>
              <a:rPr lang="en-US" altLang="zh-CN" dirty="0"/>
              <a:t>python</a:t>
            </a:r>
            <a:r>
              <a:rPr lang="zh-CN" altLang="en-US" dirty="0"/>
              <a:t>环境，</a:t>
            </a:r>
            <a:r>
              <a:rPr lang="en-US" altLang="zh-CN" dirty="0"/>
              <a:t>anaconda</a:t>
            </a:r>
            <a:r>
              <a:rPr lang="zh-CN" altLang="en-US" dirty="0"/>
              <a:t>可以用于下载和管理</a:t>
            </a:r>
            <a:r>
              <a:rPr lang="en-US" altLang="zh-CN" dirty="0"/>
              <a:t>python</a:t>
            </a:r>
            <a:r>
              <a:rPr lang="zh-CN" altLang="en-US" dirty="0"/>
              <a:t>，譬如，你可以同时建立多个环境装有不同的</a:t>
            </a:r>
            <a:r>
              <a:rPr lang="en-US" altLang="zh-CN" dirty="0"/>
              <a:t>python</a:t>
            </a:r>
            <a:r>
              <a:rPr lang="zh-CN" altLang="en-US" dirty="0"/>
              <a:t>版本，每个版本中装有不同的</a:t>
            </a:r>
            <a:r>
              <a:rPr lang="en-US" altLang="zh-CN" dirty="0"/>
              <a:t>python</a:t>
            </a:r>
            <a:r>
              <a:rPr lang="zh-CN" altLang="en-US" dirty="0"/>
              <a:t>包，且让各个环境之间不相互影响。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4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以上内容为一些常用的</a:t>
            </a:r>
            <a:r>
              <a:rPr lang="en-US" altLang="zh-CN" dirty="0" err="1"/>
              <a:t>conda</a:t>
            </a:r>
            <a:r>
              <a:rPr lang="zh-CN" altLang="en-US" dirty="0"/>
              <a:t>指令。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如果要利用</a:t>
            </a:r>
            <a:r>
              <a:rPr lang="en-US" altLang="zh-CN" dirty="0" err="1"/>
              <a:t>conda</a:t>
            </a:r>
            <a:r>
              <a:rPr lang="zh-CN" altLang="en-US" dirty="0"/>
              <a:t>的下载功能，我们需要调整其下载源头地址，（相比于从国外下载，国内镜像源的下载速度一般会更快）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Pyhton</a:t>
            </a:r>
            <a:r>
              <a:rPr lang="zh-CN" altLang="en-US" dirty="0"/>
              <a:t>的优势在于直观的代码风格使得其可读性高，易读，易上手。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0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2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其次，</a:t>
            </a:r>
            <a:r>
              <a:rPr lang="en-US" altLang="zh-CN" dirty="0"/>
              <a:t>python</a:t>
            </a:r>
            <a:r>
              <a:rPr lang="zh-CN" altLang="en-US" dirty="0"/>
              <a:t>扩展性强，可以实现与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 err="1"/>
              <a:t>c++</a:t>
            </a:r>
            <a:r>
              <a:rPr lang="zh-CN" altLang="en-US" dirty="0"/>
              <a:t>的联合开发。另外，我认为</a:t>
            </a:r>
            <a:r>
              <a:rPr lang="en-US" altLang="zh-CN" dirty="0"/>
              <a:t>python</a:t>
            </a:r>
            <a:r>
              <a:rPr lang="zh-CN" altLang="en-US" dirty="0"/>
              <a:t>之所以强大的另一个要素，便是强大的</a:t>
            </a:r>
            <a:r>
              <a:rPr lang="en-US" altLang="zh-CN" dirty="0"/>
              <a:t>python</a:t>
            </a:r>
            <a:r>
              <a:rPr lang="zh-CN" altLang="en-US" dirty="0"/>
              <a:t>社区，我们可以站在巨人的肩膀上，使用大佬封装的各种函数，解决我们的问题。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4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1B30-53F5-4760-912F-E74D9C380A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59062" y="0"/>
            <a:ext cx="10466387" cy="566737"/>
          </a:xfrm>
          <a:prstGeom prst="rect">
            <a:avLst/>
          </a:prstGeom>
        </p:spPr>
        <p:txBody>
          <a:bodyPr anchor="ctr"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526285"/>
            <a:ext cx="12192000" cy="296545"/>
          </a:xfrm>
          <a:prstGeom prst="rect">
            <a:avLst/>
          </a:prstGeom>
          <a:solidFill>
            <a:srgbClr val="3D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54"/>
          <p:cNvSpPr>
            <a:spLocks noGrp="1"/>
          </p:cNvSpPr>
          <p:nvPr userDrawn="1"/>
        </p:nvSpPr>
        <p:spPr bwMode="auto">
          <a:xfrm>
            <a:off x="1905" y="6562090"/>
            <a:ext cx="144018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917FD68-0DBF-49E1-9D02-814C49452867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2024/10/13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灯片编号占位符 56"/>
          <p:cNvSpPr>
            <a:spLocks noGrp="1"/>
          </p:cNvSpPr>
          <p:nvPr userDrawn="1"/>
        </p:nvSpPr>
        <p:spPr bwMode="auto">
          <a:xfrm>
            <a:off x="11570677" y="6498785"/>
            <a:ext cx="5413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6AC573-BEA9-4A35-A512-4BB89F67D7DC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13064" y="759121"/>
            <a:ext cx="10616936" cy="0"/>
          </a:xfrm>
          <a:prstGeom prst="line">
            <a:avLst/>
          </a:prstGeom>
          <a:ln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 bwMode="auto">
          <a:xfrm>
            <a:off x="326435" y="330361"/>
            <a:ext cx="545817" cy="288000"/>
            <a:chOff x="0" y="0"/>
            <a:chExt cx="1041399" cy="549275"/>
          </a:xfrm>
        </p:grpSpPr>
        <p:sp>
          <p:nvSpPr>
            <p:cNvPr id="9" name="Freeform 16"/>
            <p:cNvSpPr/>
            <p:nvPr userDrawn="1"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7"/>
            <p:cNvSpPr/>
            <p:nvPr userDrawn="1"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8"/>
            <p:cNvSpPr/>
            <p:nvPr userDrawn="1"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arch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24"/>
          <p:cNvSpPr txBox="1"/>
          <p:nvPr/>
        </p:nvSpPr>
        <p:spPr>
          <a:xfrm>
            <a:off x="7164443" y="5139647"/>
            <a:ext cx="4432369" cy="1236815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704020202020204" pitchFamily="34" charset="0"/>
              <a:buNone/>
              <a:defRPr lang="zh-CN" altLang="en-US" sz="28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汇报人：冯国瑞</a:t>
            </a:r>
            <a:endParaRPr lang="en-US" altLang="zh-CN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flipH="1">
            <a:off x="5062451" y="3341486"/>
            <a:ext cx="6329041" cy="0"/>
          </a:xfrm>
          <a:prstGeom prst="line">
            <a:avLst/>
          </a:prstGeom>
          <a:noFill/>
          <a:ln w="12700">
            <a:solidFill>
              <a:srgbClr val="005DA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1506246" y="2045861"/>
            <a:ext cx="685755" cy="1295626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95065" y="2678379"/>
            <a:ext cx="8250705" cy="62323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Learn the basics of Python</a:t>
            </a:r>
            <a:endParaRPr kumimoji="0" lang="zh-CN" altLang="en-US" sz="3600" b="1" i="0" u="none" strike="noStrike" cap="none" spc="0" normalizeH="0" baseline="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" y="4438996"/>
            <a:ext cx="12192000" cy="241900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" y="24064"/>
            <a:ext cx="2842185" cy="7299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64846" y="3341486"/>
            <a:ext cx="281406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宗洪齐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日</a:t>
            </a:r>
          </a:p>
        </p:txBody>
      </p:sp>
      <p:pic>
        <p:nvPicPr>
          <p:cNvPr id="3" name="图片 2" descr="队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430" y="24130"/>
            <a:ext cx="1017270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244417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14E33-A694-BCFD-C22F-BF28BAF35F6A}"/>
              </a:ext>
            </a:extLst>
          </p:cNvPr>
          <p:cNvSpPr txBox="1"/>
          <p:nvPr/>
        </p:nvSpPr>
        <p:spPr>
          <a:xfrm>
            <a:off x="905522" y="956517"/>
            <a:ext cx="223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Python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的书写习惯：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85FE88-8163-9EC0-AB82-F3525FF47923}"/>
              </a:ext>
            </a:extLst>
          </p:cNvPr>
          <p:cNvSpPr/>
          <p:nvPr/>
        </p:nvSpPr>
        <p:spPr>
          <a:xfrm>
            <a:off x="905522" y="2369726"/>
            <a:ext cx="5118299" cy="3319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//</a:t>
            </a:r>
            <a:r>
              <a:rPr lang="zh-CN" altLang="en-US" dirty="0"/>
              <a:t>如果在</a:t>
            </a:r>
            <a:r>
              <a:rPr lang="en-US" altLang="zh-CN" dirty="0"/>
              <a:t>C</a:t>
            </a:r>
            <a:r>
              <a:rPr lang="zh-CN" altLang="en-US" dirty="0"/>
              <a:t>语言中我们的</a:t>
            </a:r>
            <a:r>
              <a:rPr lang="en-US" altLang="zh-CN" dirty="0"/>
              <a:t>swap</a:t>
            </a:r>
            <a:r>
              <a:rPr lang="zh-CN" altLang="en-US" dirty="0"/>
              <a:t>交换</a:t>
            </a:r>
            <a:r>
              <a:rPr lang="en-US" altLang="zh-CN" dirty="0"/>
              <a:t>a=1</a:t>
            </a:r>
            <a:r>
              <a:rPr lang="zh-CN" altLang="en-US" dirty="0"/>
              <a:t>，</a:t>
            </a:r>
            <a:r>
              <a:rPr lang="en-US" altLang="zh-CN" dirty="0"/>
              <a:t>b=2</a:t>
            </a:r>
            <a:r>
              <a:rPr lang="zh-CN" altLang="en-US" dirty="0"/>
              <a:t>的值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tem</a:t>
            </a:r>
            <a:endParaRPr lang="en-US" altLang="zh-CN" dirty="0"/>
          </a:p>
          <a:p>
            <a:r>
              <a:rPr lang="en-US" altLang="zh-CN" dirty="0"/>
              <a:t>temp=a;</a:t>
            </a:r>
          </a:p>
          <a:p>
            <a:r>
              <a:rPr lang="en-US" altLang="zh-CN" dirty="0"/>
              <a:t>a=b;</a:t>
            </a:r>
          </a:p>
          <a:p>
            <a:r>
              <a:rPr lang="en-US" altLang="zh-CN" dirty="0"/>
              <a:t>b=temp;</a:t>
            </a:r>
          </a:p>
          <a:p>
            <a:r>
              <a:rPr lang="zh-CN" altLang="en-US" dirty="0"/>
              <a:t>需要添加一个临时便令</a:t>
            </a:r>
            <a:endParaRPr lang="en-US" altLang="zh-CN" dirty="0"/>
          </a:p>
          <a:p>
            <a:r>
              <a:rPr lang="zh-CN" altLang="en-US" dirty="0"/>
              <a:t>如果是在函数中书写，还需要利用指针才能达成</a:t>
            </a:r>
          </a:p>
          <a:p>
            <a:endParaRPr lang="zh-CN" altLang="en-US" dirty="0"/>
          </a:p>
          <a:p>
            <a:r>
              <a:rPr lang="en-US" altLang="zh-CN" dirty="0"/>
              <a:t>#</a:t>
            </a:r>
            <a:r>
              <a:rPr lang="zh-CN" altLang="en-US" dirty="0"/>
              <a:t>而在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</a:p>
          <a:p>
            <a:r>
              <a:rPr lang="en-US" altLang="zh-CN" dirty="0" err="1"/>
              <a:t>a,b</a:t>
            </a:r>
            <a:r>
              <a:rPr lang="en-US" altLang="zh-CN" dirty="0"/>
              <a:t>=</a:t>
            </a:r>
            <a:r>
              <a:rPr lang="en-US" altLang="zh-CN" dirty="0" err="1"/>
              <a:t>b,a</a:t>
            </a:r>
            <a:endParaRPr lang="en-US" altLang="zh-CN" dirty="0"/>
          </a:p>
          <a:p>
            <a:r>
              <a:rPr lang="zh-CN" altLang="en-US" dirty="0"/>
              <a:t>即可交换</a:t>
            </a:r>
            <a:r>
              <a:rPr lang="en-US" altLang="zh-CN" dirty="0"/>
              <a:t>ab</a:t>
            </a:r>
            <a:r>
              <a:rPr lang="zh-CN" altLang="en-US" dirty="0"/>
              <a:t>的值，实际操作过程中，实际是原本指向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的地址相互交换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04CA61-E897-F850-1229-946CF04F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26" y="1331313"/>
            <a:ext cx="91230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c语言的变量盒子比喻对于python而言并不是那么适宜，python的变量更像是一个标签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看似python不存在像C语言指针那样的东西，但是python对于地址的操控确时刻存在的。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例如python两个数字交换的问题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ADFA91-82EB-7D20-A004-8448CB29E45E}"/>
              </a:ext>
            </a:extLst>
          </p:cNvPr>
          <p:cNvSpPr/>
          <p:nvPr/>
        </p:nvSpPr>
        <p:spPr>
          <a:xfrm>
            <a:off x="6023821" y="2369726"/>
            <a:ext cx="5568778" cy="3319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另外当我们通过</a:t>
            </a:r>
            <a:r>
              <a:rPr lang="en-US" altLang="zh-CN" dirty="0"/>
              <a:t>a = [1,2,3] * 3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我们通过 </a:t>
            </a:r>
            <a:r>
              <a:rPr lang="en-US" altLang="zh-CN" dirty="0"/>
              <a:t>a[1][1] = 10 </a:t>
            </a:r>
            <a:r>
              <a:rPr lang="zh-CN" altLang="en-US" dirty="0"/>
              <a:t>进行赋值时，我们发现三个列表的数值被同时修改为</a:t>
            </a:r>
            <a:r>
              <a:rPr lang="en-US" altLang="zh-CN" dirty="0"/>
              <a:t>10</a:t>
            </a:r>
            <a:r>
              <a:rPr lang="zh-CN" altLang="en-US" dirty="0"/>
              <a:t>，因为在乘以</a:t>
            </a:r>
            <a:r>
              <a:rPr lang="en-US" altLang="zh-CN" dirty="0"/>
              <a:t>3</a:t>
            </a:r>
            <a:r>
              <a:rPr lang="zh-CN" altLang="en-US" dirty="0"/>
              <a:t>的过程中，三个列表指向的是同一个地址。</a:t>
            </a:r>
          </a:p>
        </p:txBody>
      </p:sp>
    </p:spTree>
    <p:extLst>
      <p:ext uri="{BB962C8B-B14F-4D97-AF65-F5344CB8AC3E}">
        <p14:creationId xmlns:p14="http://schemas.microsoft.com/office/powerpoint/2010/main" val="204653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AEBF57-6BA9-5863-6172-DCA9319ED1DE}"/>
              </a:ext>
            </a:extLst>
          </p:cNvPr>
          <p:cNvSpPr txBox="1"/>
          <p:nvPr/>
        </p:nvSpPr>
        <p:spPr>
          <a:xfrm>
            <a:off x="905522" y="244417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5509A3-AE50-60A5-B625-9ACEE5721AB3}"/>
              </a:ext>
            </a:extLst>
          </p:cNvPr>
          <p:cNvSpPr txBox="1"/>
          <p:nvPr/>
        </p:nvSpPr>
        <p:spPr>
          <a:xfrm>
            <a:off x="905522" y="95450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4422BB-5C65-A41D-985D-47A4ED78EECA}"/>
              </a:ext>
            </a:extLst>
          </p:cNvPr>
          <p:cNvSpPr txBox="1"/>
          <p:nvPr/>
        </p:nvSpPr>
        <p:spPr>
          <a:xfrm>
            <a:off x="905522" y="954505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特点是面对对象的编程，不如先学习一下</a:t>
            </a:r>
            <a:r>
              <a:rPr lang="en-US" altLang="zh-CN" dirty="0"/>
              <a:t>python</a:t>
            </a:r>
            <a:r>
              <a:rPr lang="zh-CN" altLang="en-US" dirty="0"/>
              <a:t>中的对象。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中的对象既包括各种各样的数据类型，又包括函数，类，文件等。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187F18-C209-285A-C826-F5B6CA04B091}"/>
              </a:ext>
            </a:extLst>
          </p:cNvPr>
          <p:cNvSpPr txBox="1"/>
          <p:nvPr/>
        </p:nvSpPr>
        <p:spPr>
          <a:xfrm>
            <a:off x="905522" y="2005263"/>
            <a:ext cx="7340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的数据类型包括：</a:t>
            </a:r>
            <a:endParaRPr lang="en-US" altLang="zh-CN" dirty="0"/>
          </a:p>
          <a:p>
            <a:r>
              <a:rPr lang="en-US" altLang="zh-CN" dirty="0"/>
              <a:t>int(</a:t>
            </a:r>
            <a:r>
              <a:rPr lang="zh-CN" altLang="en-US" dirty="0"/>
              <a:t>整形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bool(</a:t>
            </a:r>
            <a:r>
              <a:rPr lang="zh-CN" altLang="en-US" dirty="0"/>
              <a:t>布尔型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str(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list(</a:t>
            </a:r>
            <a:r>
              <a:rPr lang="zh-CN" altLang="en-US" dirty="0"/>
              <a:t>列表</a:t>
            </a:r>
            <a:r>
              <a:rPr lang="en-US" altLang="zh-CN" dirty="0"/>
              <a:t>) # </a:t>
            </a:r>
            <a:r>
              <a:rPr lang="zh-CN" altLang="en-US" dirty="0"/>
              <a:t>类似于数组，其中包含一组数据</a:t>
            </a:r>
            <a:endParaRPr lang="en-US" altLang="zh-CN" dirty="0"/>
          </a:p>
          <a:p>
            <a:r>
              <a:rPr lang="en-US" altLang="zh-CN" dirty="0"/>
              <a:t>float(</a:t>
            </a:r>
            <a:r>
              <a:rPr lang="zh-CN" altLang="en-US" dirty="0"/>
              <a:t>浮点型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……</a:t>
            </a:r>
          </a:p>
          <a:p>
            <a:r>
              <a:rPr lang="zh-CN" altLang="en-US" dirty="0"/>
              <a:t>在加入额外的包后，还会出现更多专门的数据类型</a:t>
            </a:r>
            <a:endParaRPr lang="en-US" altLang="zh-CN" dirty="0"/>
          </a:p>
          <a:p>
            <a:r>
              <a:rPr lang="zh-CN" altLang="en-US" dirty="0"/>
              <a:t>其他的对象：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def</a:t>
            </a:r>
            <a:r>
              <a:rPr lang="zh-CN" altLang="en-US" dirty="0"/>
              <a:t>定义函数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8639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AEBF57-6BA9-5863-6172-DCA9319ED1DE}"/>
              </a:ext>
            </a:extLst>
          </p:cNvPr>
          <p:cNvSpPr txBox="1"/>
          <p:nvPr/>
        </p:nvSpPr>
        <p:spPr>
          <a:xfrm>
            <a:off x="905522" y="244417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5509A3-AE50-60A5-B625-9ACEE5721AB3}"/>
              </a:ext>
            </a:extLst>
          </p:cNvPr>
          <p:cNvSpPr txBox="1"/>
          <p:nvPr/>
        </p:nvSpPr>
        <p:spPr>
          <a:xfrm>
            <a:off x="905522" y="95450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0B272E-CBE4-3519-90BB-D6D3E13F3D15}"/>
              </a:ext>
            </a:extLst>
          </p:cNvPr>
          <p:cNvSpPr txBox="1"/>
          <p:nvPr/>
        </p:nvSpPr>
        <p:spPr>
          <a:xfrm>
            <a:off x="905522" y="95450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4B1ECD-D0B4-C733-A34A-84616005F7EC}"/>
              </a:ext>
            </a:extLst>
          </p:cNvPr>
          <p:cNvSpPr txBox="1"/>
          <p:nvPr/>
        </p:nvSpPr>
        <p:spPr>
          <a:xfrm>
            <a:off x="905522" y="954505"/>
            <a:ext cx="821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定义一个自变量：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中定义一个自变量只需要利用简单的赋值语句，数据类型将自动设定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D689B9-9D18-6065-9D72-725AFC7B91DA}"/>
              </a:ext>
            </a:extLst>
          </p:cNvPr>
          <p:cNvSpPr/>
          <p:nvPr/>
        </p:nvSpPr>
        <p:spPr>
          <a:xfrm>
            <a:off x="997887" y="1788954"/>
            <a:ext cx="1692443" cy="601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pPr algn="ctr"/>
            <a:r>
              <a:rPr lang="en-US" altLang="zh-CN" dirty="0"/>
              <a:t>a = 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7B357D-BEB9-1EE2-9CCA-8F4B8BAFDC4E}"/>
              </a:ext>
            </a:extLst>
          </p:cNvPr>
          <p:cNvSpPr txBox="1"/>
          <p:nvPr/>
        </p:nvSpPr>
        <p:spPr>
          <a:xfrm>
            <a:off x="997887" y="2505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输入输出：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4FAB40-61CB-7766-7D8A-51FD0AB1CD31}"/>
              </a:ext>
            </a:extLst>
          </p:cNvPr>
          <p:cNvSpPr/>
          <p:nvPr/>
        </p:nvSpPr>
        <p:spPr>
          <a:xfrm>
            <a:off x="1029971" y="2919300"/>
            <a:ext cx="5639410" cy="2165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 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print(123) # </a:t>
            </a:r>
            <a:r>
              <a:rPr lang="zh-CN" altLang="en-US" dirty="0"/>
              <a:t>默认输入</a:t>
            </a:r>
            <a:r>
              <a:rPr lang="en-US" altLang="zh-CN" dirty="0"/>
              <a:t>int</a:t>
            </a:r>
            <a:r>
              <a:rPr lang="zh-CN" altLang="en-US" dirty="0"/>
              <a:t>数字</a:t>
            </a:r>
            <a:endParaRPr lang="en-US" altLang="zh-CN" dirty="0"/>
          </a:p>
          <a:p>
            <a:r>
              <a:rPr lang="en-US" altLang="zh-CN" dirty="0"/>
              <a:t>Print(“123”) # </a:t>
            </a:r>
            <a:r>
              <a:rPr lang="zh-CN" altLang="en-US" dirty="0"/>
              <a:t>默认输出字符串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a = input(“</a:t>
            </a:r>
            <a:r>
              <a:rPr lang="zh-CN" altLang="en-US" dirty="0"/>
              <a:t>提示词</a:t>
            </a:r>
            <a:r>
              <a:rPr lang="en-US" altLang="zh-CN" dirty="0"/>
              <a:t>”)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a</a:t>
            </a:r>
            <a:r>
              <a:rPr lang="zh-CN" altLang="en-US" dirty="0"/>
              <a:t>”的数据类型默认为字符串型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49918D-EF7C-DD68-94B5-86F93C3F71A1}"/>
              </a:ext>
            </a:extLst>
          </p:cNvPr>
          <p:cNvSpPr txBox="1"/>
          <p:nvPr/>
        </p:nvSpPr>
        <p:spPr>
          <a:xfrm>
            <a:off x="1090253" y="5309937"/>
            <a:ext cx="9249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数据类型的更改</a:t>
            </a:r>
            <a:endParaRPr lang="en-US" altLang="zh-CN" dirty="0"/>
          </a:p>
          <a:p>
            <a:r>
              <a:rPr lang="en-US" altLang="zh-CN" dirty="0"/>
              <a:t>a = int(“123”) # </a:t>
            </a:r>
            <a:r>
              <a:rPr lang="zh-CN" altLang="en-US" dirty="0"/>
              <a:t>此时，原本为字符串型的“</a:t>
            </a:r>
            <a:r>
              <a:rPr lang="en-US" altLang="zh-CN" dirty="0"/>
              <a:t>123</a:t>
            </a:r>
            <a:r>
              <a:rPr lang="zh-CN" altLang="en-US" dirty="0"/>
              <a:t>”被更改为整型的数字</a:t>
            </a:r>
            <a:r>
              <a:rPr lang="en-US" altLang="zh-CN" dirty="0"/>
              <a:t>123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input</a:t>
            </a:r>
            <a:r>
              <a:rPr lang="zh-CN" altLang="en-US" dirty="0"/>
              <a:t>输入过程中，我们可以通过 </a:t>
            </a:r>
            <a:r>
              <a:rPr lang="en-US" altLang="zh-CN" dirty="0"/>
              <a:t>a = int(input(“</a:t>
            </a:r>
            <a:r>
              <a:rPr lang="zh-CN" altLang="en-US" dirty="0"/>
              <a:t>提示词</a:t>
            </a:r>
            <a:r>
              <a:rPr lang="en-US" altLang="zh-CN" dirty="0"/>
              <a:t>”))</a:t>
            </a:r>
            <a:r>
              <a:rPr lang="zh-CN" altLang="en-US" dirty="0"/>
              <a:t>来讲输入的内容以</a:t>
            </a:r>
            <a:r>
              <a:rPr lang="en-US" altLang="zh-CN" dirty="0"/>
              <a:t>int</a:t>
            </a:r>
            <a:r>
              <a:rPr lang="zh-CN" altLang="en-US" dirty="0"/>
              <a:t>整型存储。</a:t>
            </a:r>
          </a:p>
        </p:txBody>
      </p:sp>
    </p:spTree>
    <p:extLst>
      <p:ext uri="{BB962C8B-B14F-4D97-AF65-F5344CB8AC3E}">
        <p14:creationId xmlns:p14="http://schemas.microsoft.com/office/powerpoint/2010/main" val="2929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AEBF57-6BA9-5863-6172-DCA9319ED1DE}"/>
              </a:ext>
            </a:extLst>
          </p:cNvPr>
          <p:cNvSpPr txBox="1"/>
          <p:nvPr/>
        </p:nvSpPr>
        <p:spPr>
          <a:xfrm>
            <a:off x="905522" y="244417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0ABAC4-2746-4422-0D5E-7A0FF0441198}"/>
              </a:ext>
            </a:extLst>
          </p:cNvPr>
          <p:cNvSpPr txBox="1"/>
          <p:nvPr/>
        </p:nvSpPr>
        <p:spPr>
          <a:xfrm>
            <a:off x="905522" y="895996"/>
            <a:ext cx="59554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判断词仍然有 </a:t>
            </a:r>
            <a:endParaRPr lang="en-US" altLang="zh-CN" dirty="0"/>
          </a:p>
          <a:p>
            <a:r>
              <a:rPr lang="en-US" altLang="zh-CN" dirty="0"/>
              <a:t>==</a:t>
            </a:r>
            <a:r>
              <a:rPr lang="zh-CN" altLang="en-US" dirty="0"/>
              <a:t>相等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大于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zh-CN" altLang="en-US" dirty="0"/>
              <a:t>小于</a:t>
            </a:r>
            <a:endParaRPr lang="en-US" altLang="zh-CN" dirty="0"/>
          </a:p>
          <a:p>
            <a:r>
              <a:rPr lang="en-US" altLang="zh-CN" dirty="0"/>
              <a:t>&gt;=</a:t>
            </a:r>
            <a:r>
              <a:rPr lang="zh-CN" altLang="en-US" dirty="0"/>
              <a:t>大于等于</a:t>
            </a:r>
            <a:endParaRPr lang="en-US" altLang="zh-CN" dirty="0"/>
          </a:p>
          <a:p>
            <a:r>
              <a:rPr lang="en-US" altLang="zh-CN" dirty="0"/>
              <a:t>&lt;=</a:t>
            </a:r>
            <a:r>
              <a:rPr lang="zh-CN" altLang="en-US" dirty="0"/>
              <a:t>小于等于</a:t>
            </a:r>
            <a:endParaRPr lang="en-US" altLang="zh-CN" dirty="0"/>
          </a:p>
          <a:p>
            <a:r>
              <a:rPr lang="en-US" altLang="zh-CN" dirty="0"/>
              <a:t>!=</a:t>
            </a:r>
            <a:r>
              <a:rPr lang="zh-CN" altLang="en-US" dirty="0"/>
              <a:t>不等于</a:t>
            </a:r>
            <a:endParaRPr lang="en-US" altLang="zh-CN" dirty="0"/>
          </a:p>
          <a:p>
            <a:r>
              <a:rPr lang="zh-CN" altLang="en-US" dirty="0"/>
              <a:t>除此之外，我们可以利用</a:t>
            </a:r>
            <a:r>
              <a:rPr lang="en-US" altLang="zh-CN" dirty="0"/>
              <a:t>in</a:t>
            </a:r>
            <a:r>
              <a:rPr lang="zh-CN" altLang="en-US" dirty="0"/>
              <a:t>判断</a:t>
            </a:r>
            <a:endParaRPr lang="en-US" altLang="zh-CN" dirty="0"/>
          </a:p>
          <a:p>
            <a:r>
              <a:rPr lang="zh-CN" altLang="en-US" dirty="0"/>
              <a:t>譬如：</a:t>
            </a:r>
            <a:r>
              <a:rPr lang="en-US" altLang="zh-CN" dirty="0"/>
              <a:t>a in list</a:t>
            </a:r>
            <a:r>
              <a:rPr lang="zh-CN" altLang="en-US" dirty="0"/>
              <a:t> </a:t>
            </a:r>
            <a:r>
              <a:rPr lang="en-US" altLang="zh-CN" dirty="0"/>
              <a:t># </a:t>
            </a: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list</a:t>
            </a:r>
            <a:r>
              <a:rPr lang="zh-CN" altLang="en-US" dirty="0"/>
              <a:t>中时，返回</a:t>
            </a:r>
            <a:r>
              <a:rPr lang="en-US" altLang="zh-CN" dirty="0"/>
              <a:t>True</a:t>
            </a:r>
            <a:r>
              <a:rPr lang="zh-CN" altLang="en-US" dirty="0"/>
              <a:t>否则返回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除了列表之外，还有字典，元组等数据可以利用此方法。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9C6463-83C5-5371-450E-FB4689F01BB0}"/>
              </a:ext>
            </a:extLst>
          </p:cNvPr>
          <p:cNvSpPr txBox="1"/>
          <p:nvPr/>
        </p:nvSpPr>
        <p:spPr>
          <a:xfrm>
            <a:off x="2819276" y="895996"/>
            <a:ext cx="6493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判断语句的书写：</a:t>
            </a:r>
            <a:endParaRPr lang="en-US" altLang="zh-CN" dirty="0"/>
          </a:p>
          <a:p>
            <a:r>
              <a:rPr lang="en-US" altLang="zh-CN" dirty="0"/>
              <a:t>if a == 1:              # </a:t>
            </a:r>
            <a:r>
              <a:rPr lang="zh-CN" altLang="en-US" dirty="0"/>
              <a:t>冒号表示其后的内容</a:t>
            </a:r>
            <a:endParaRPr lang="en-US" altLang="zh-CN" dirty="0"/>
          </a:p>
          <a:p>
            <a:r>
              <a:rPr lang="en-US" altLang="zh-CN" dirty="0"/>
              <a:t>	print(1) # </a:t>
            </a:r>
            <a:r>
              <a:rPr lang="zh-CN" altLang="en-US" dirty="0"/>
              <a:t>利用缩进表示代码块的整体性</a:t>
            </a:r>
            <a:endParaRPr lang="en-US" altLang="zh-CN" dirty="0"/>
          </a:p>
          <a:p>
            <a:r>
              <a:rPr lang="en-US" altLang="zh-CN" dirty="0"/>
              <a:t>else:	             # </a:t>
            </a:r>
            <a:r>
              <a:rPr lang="zh-CN" altLang="en-US" dirty="0"/>
              <a:t>与上文缩进不同，代表所属不同的代码块</a:t>
            </a:r>
            <a:endParaRPr lang="en-US" altLang="zh-CN" dirty="0"/>
          </a:p>
          <a:p>
            <a:r>
              <a:rPr lang="en-US" altLang="zh-CN" dirty="0"/>
              <a:t>	print(2) #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99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AEBF57-6BA9-5863-6172-DCA9319ED1DE}"/>
              </a:ext>
            </a:extLst>
          </p:cNvPr>
          <p:cNvSpPr txBox="1"/>
          <p:nvPr/>
        </p:nvSpPr>
        <p:spPr>
          <a:xfrm>
            <a:off x="905522" y="244417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1DE4D2-16D6-61B3-9208-66FD5BC223F2}"/>
              </a:ext>
            </a:extLst>
          </p:cNvPr>
          <p:cNvSpPr txBox="1"/>
          <p:nvPr/>
        </p:nvSpPr>
        <p:spPr>
          <a:xfrm>
            <a:off x="905522" y="1004835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循环语句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循环语句中比较基础的是使用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构建的循环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4A0702-4300-0D48-FE9C-5828F8E7F47B}"/>
              </a:ext>
            </a:extLst>
          </p:cNvPr>
          <p:cNvSpPr/>
          <p:nvPr/>
        </p:nvSpPr>
        <p:spPr>
          <a:xfrm>
            <a:off x="994787" y="1808703"/>
            <a:ext cx="10500527" cy="4044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while </a:t>
            </a:r>
            <a:r>
              <a:rPr lang="zh-CN" altLang="en-US" dirty="0"/>
              <a:t>条件</a:t>
            </a:r>
            <a:r>
              <a:rPr lang="en-US" altLang="zh-CN" dirty="0"/>
              <a:t>:   # </a:t>
            </a:r>
            <a:r>
              <a:rPr lang="zh-CN" altLang="en-US" dirty="0"/>
              <a:t>需要冒号标志下述为代码块</a:t>
            </a:r>
            <a:endParaRPr lang="en-US" altLang="zh-CN" dirty="0"/>
          </a:p>
          <a:p>
            <a:r>
              <a:rPr lang="en-US" altLang="zh-CN" dirty="0"/>
              <a:t>	d</a:t>
            </a:r>
            <a:r>
              <a:rPr lang="zh-CN" altLang="en-US" dirty="0"/>
              <a:t>代码块</a:t>
            </a:r>
            <a:r>
              <a:rPr lang="en-US" altLang="zh-CN" dirty="0"/>
              <a:t> # </a:t>
            </a:r>
            <a:r>
              <a:rPr lang="zh-CN" altLang="en-US" dirty="0"/>
              <a:t>同样需要利用缩进标定代码块的范围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range(2,10,3):	# range(</a:t>
            </a:r>
            <a:r>
              <a:rPr lang="zh-CN" altLang="en-US" dirty="0"/>
              <a:t>起始</a:t>
            </a:r>
            <a:r>
              <a:rPr lang="en-US" altLang="zh-CN" dirty="0"/>
              <a:t>,</a:t>
            </a:r>
            <a:r>
              <a:rPr lang="zh-CN" altLang="en-US" dirty="0"/>
              <a:t>末尾</a:t>
            </a:r>
            <a:r>
              <a:rPr lang="en-US" altLang="zh-CN" dirty="0"/>
              <a:t>,</a:t>
            </a:r>
            <a:r>
              <a:rPr lang="zh-CN" altLang="en-US" dirty="0"/>
              <a:t>步长</a:t>
            </a:r>
            <a:r>
              <a:rPr lang="en-US" altLang="zh-CN" dirty="0"/>
              <a:t>) range</a:t>
            </a:r>
            <a:r>
              <a:rPr lang="zh-CN" altLang="en-US" dirty="0"/>
              <a:t>会产生一个所有值属于</a:t>
            </a:r>
            <a:r>
              <a:rPr lang="en-US" altLang="zh-CN" dirty="0"/>
              <a:t>[</a:t>
            </a:r>
            <a:r>
              <a:rPr lang="zh-CN" altLang="en-US" dirty="0"/>
              <a:t>起始</a:t>
            </a:r>
            <a:r>
              <a:rPr lang="en-US" altLang="zh-CN" dirty="0"/>
              <a:t>,</a:t>
            </a:r>
            <a:r>
              <a:rPr lang="zh-CN" altLang="en-US" dirty="0"/>
              <a:t>结尾</a:t>
            </a:r>
            <a:r>
              <a:rPr lang="en-US" altLang="zh-CN" dirty="0"/>
              <a:t>)</a:t>
            </a:r>
            <a:r>
              <a:rPr lang="zh-CN" altLang="en-US" dirty="0"/>
              <a:t>的迭代器，</a:t>
            </a:r>
            <a:r>
              <a:rPr lang="en-US" altLang="zh-CN" dirty="0"/>
              <a:t>	print(</a:t>
            </a:r>
            <a:r>
              <a:rPr lang="en-US" altLang="zh-CN" dirty="0" err="1"/>
              <a:t>i</a:t>
            </a:r>
            <a:r>
              <a:rPr lang="en-US" altLang="zh-CN" dirty="0"/>
              <a:t>)	                #</a:t>
            </a:r>
            <a:r>
              <a:rPr lang="zh-CN" altLang="en-US" dirty="0"/>
              <a:t>每个数值之间的差为步长。此时</a:t>
            </a:r>
            <a:r>
              <a:rPr lang="en-US" altLang="zh-CN" dirty="0" err="1"/>
              <a:t>i</a:t>
            </a:r>
            <a:r>
              <a:rPr lang="zh-CN" altLang="en-US" dirty="0"/>
              <a:t>会分别获取其中一个数值，并进行一次代</a:t>
            </a:r>
            <a:r>
              <a:rPr lang="en-US" altLang="zh-CN" dirty="0"/>
              <a:t>			# </a:t>
            </a:r>
            <a:r>
              <a:rPr lang="zh-CN" altLang="en-US" dirty="0"/>
              <a:t>码块操作。</a:t>
            </a:r>
            <a:endParaRPr lang="en-US" altLang="zh-CN" dirty="0"/>
          </a:p>
          <a:p>
            <a:r>
              <a:rPr lang="en-US" altLang="zh-CN" dirty="0"/>
              <a:t>			# </a:t>
            </a:r>
            <a:r>
              <a:rPr lang="zh-CN" altLang="en-US" dirty="0"/>
              <a:t>需要注意的是，步长可以为负数，可以倒叙排列。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3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AEBF57-6BA9-5863-6172-DCA9319ED1DE}"/>
              </a:ext>
            </a:extLst>
          </p:cNvPr>
          <p:cNvSpPr txBox="1"/>
          <p:nvPr/>
        </p:nvSpPr>
        <p:spPr>
          <a:xfrm>
            <a:off x="905521" y="224320"/>
            <a:ext cx="450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解决最大子段和问题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0C242A-58A0-986B-3642-C68173E8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21" y="959376"/>
            <a:ext cx="10351479" cy="738664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ea typeface="-apple-system"/>
              </a:rPr>
              <a:t>给你一个整数数组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nums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ea typeface="-apple-system"/>
              </a:rPr>
              <a:t> ，请你找出一个具有最大和的连续子数组（子数组最少包含一个元素），返回其最大和。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子数组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是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指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数组中的一个连续部分。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5A331C-FD51-1322-B115-C5168DD82780}"/>
              </a:ext>
            </a:extLst>
          </p:cNvPr>
          <p:cNvSpPr/>
          <p:nvPr/>
        </p:nvSpPr>
        <p:spPr>
          <a:xfrm>
            <a:off x="905521" y="1889089"/>
            <a:ext cx="10351479" cy="3807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需要注意存在这样的事实，如果要在</a:t>
            </a:r>
            <a:r>
              <a:rPr lang="en-US" altLang="zh-CN" dirty="0" err="1"/>
              <a:t>nums</a:t>
            </a:r>
            <a:r>
              <a:rPr lang="zh-CN" altLang="en-US" dirty="0"/>
              <a:t>中确定最大子段和，我们最少要遍历</a:t>
            </a:r>
            <a:r>
              <a:rPr lang="en-US" altLang="zh-CN" dirty="0" err="1"/>
              <a:t>nums</a:t>
            </a:r>
            <a:r>
              <a:rPr lang="zh-CN" altLang="en-US" dirty="0"/>
              <a:t>一遍，也就是说，最少的时间复杂度为</a:t>
            </a:r>
            <a:r>
              <a:rPr lang="en-US" altLang="zh-CN" dirty="0"/>
              <a:t>o(n)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 err="1"/>
              <a:t>nums</a:t>
            </a:r>
            <a:r>
              <a:rPr lang="zh-CN" altLang="en-US" dirty="0"/>
              <a:t>中数字的个数），为什么会这么想呢？可以设想一下这个问题，一共</a:t>
            </a:r>
            <a:r>
              <a:rPr lang="en-US" altLang="zh-CN" dirty="0"/>
              <a:t>102</a:t>
            </a:r>
            <a:r>
              <a:rPr lang="zh-CN" altLang="en-US" dirty="0"/>
              <a:t>个数字，前</a:t>
            </a:r>
            <a:r>
              <a:rPr lang="en-US" altLang="zh-CN" dirty="0"/>
              <a:t>100</a:t>
            </a:r>
            <a:r>
              <a:rPr lang="zh-CN" altLang="en-US" dirty="0"/>
              <a:t>个数字已经达到了和</a:t>
            </a:r>
            <a:r>
              <a:rPr lang="en-US" altLang="zh-CN" dirty="0"/>
              <a:t>10000</a:t>
            </a:r>
            <a:r>
              <a:rPr lang="zh-CN" altLang="en-US" dirty="0"/>
              <a:t>，</a:t>
            </a:r>
            <a:r>
              <a:rPr lang="en-US" altLang="zh-CN" dirty="0"/>
              <a:t>101</a:t>
            </a:r>
            <a:r>
              <a:rPr lang="zh-CN" altLang="en-US" dirty="0"/>
              <a:t>个数字是</a:t>
            </a:r>
            <a:r>
              <a:rPr lang="en-US" altLang="zh-CN" dirty="0"/>
              <a:t>-1000000</a:t>
            </a:r>
            <a:r>
              <a:rPr lang="zh-CN" altLang="en-US" dirty="0"/>
              <a:t>，但你无法知道，最后一个数字会不会是</a:t>
            </a:r>
            <a:r>
              <a:rPr lang="en-US" altLang="zh-CN" dirty="0"/>
              <a:t>1000000000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此时我们就想，能不能在一次循环后就可以确定这个最大子段和，可以先将问题简化，虽然我们不能知道问题中最大</a:t>
            </a:r>
            <a:r>
              <a:rPr lang="en-US" altLang="zh-CN" dirty="0"/>
              <a:t>n</a:t>
            </a:r>
            <a:r>
              <a:rPr lang="zh-CN" altLang="en-US" dirty="0"/>
              <a:t>为多少，但我们可以从</a:t>
            </a:r>
            <a:r>
              <a:rPr lang="en-US" altLang="zh-CN" dirty="0"/>
              <a:t>n = 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5……</a:t>
            </a:r>
            <a:r>
              <a:rPr lang="zh-CN" altLang="en-US" dirty="0"/>
              <a:t>逐个</a:t>
            </a:r>
            <a:r>
              <a:rPr lang="en-US" altLang="zh-CN" dirty="0"/>
              <a:t>+1</a:t>
            </a:r>
            <a:r>
              <a:rPr lang="zh-CN" altLang="en-US" dirty="0"/>
              <a:t>的过程中慢慢尝试。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在逐个</a:t>
            </a:r>
            <a:r>
              <a:rPr lang="en-US" altLang="zh-CN" dirty="0"/>
              <a:t>+1</a:t>
            </a:r>
            <a:r>
              <a:rPr lang="zh-CN" altLang="en-US" dirty="0"/>
              <a:t>的过程中，不难发现，</a:t>
            </a:r>
            <a:r>
              <a:rPr lang="en-US" altLang="zh-CN" dirty="0"/>
              <a:t>n+1</a:t>
            </a:r>
            <a:r>
              <a:rPr lang="zh-CN" altLang="en-US" dirty="0"/>
              <a:t>时的最大子段和是建立在</a:t>
            </a:r>
            <a:r>
              <a:rPr lang="en-US" altLang="zh-CN" dirty="0"/>
              <a:t>n</a:t>
            </a:r>
            <a:r>
              <a:rPr lang="zh-CN" altLang="en-US" dirty="0"/>
              <a:t>时最大子段和的基础上，</a:t>
            </a:r>
            <a:r>
              <a:rPr lang="en-US" altLang="zh-CN" dirty="0"/>
              <a:t>n+1</a:t>
            </a:r>
            <a:r>
              <a:rPr lang="zh-CN" altLang="en-US" dirty="0"/>
              <a:t>的最大子段和要么是</a:t>
            </a:r>
            <a:r>
              <a:rPr lang="en-US" altLang="zh-CN" dirty="0"/>
              <a:t>n</a:t>
            </a:r>
            <a:r>
              <a:rPr lang="zh-CN" altLang="en-US" dirty="0"/>
              <a:t>的最大子段和，要么是包含第</a:t>
            </a:r>
            <a:r>
              <a:rPr lang="en-US" altLang="zh-CN" dirty="0"/>
              <a:t>n</a:t>
            </a:r>
            <a:r>
              <a:rPr lang="zh-CN" altLang="en-US" dirty="0"/>
              <a:t>个数字的最大子段和</a:t>
            </a:r>
            <a:r>
              <a:rPr lang="en-US" altLang="zh-CN" dirty="0"/>
              <a:t>+</a:t>
            </a:r>
            <a:r>
              <a:rPr lang="zh-CN" altLang="en-US" dirty="0"/>
              <a:t>第</a:t>
            </a:r>
            <a:r>
              <a:rPr lang="en-US" altLang="zh-CN" dirty="0"/>
              <a:t>n+1</a:t>
            </a:r>
            <a:r>
              <a:rPr lang="zh-CN" altLang="en-US" dirty="0"/>
              <a:t>个数字。所以我们可以用一个变量</a:t>
            </a:r>
            <a:r>
              <a:rPr lang="en-US" altLang="zh-CN" dirty="0" err="1"/>
              <a:t>max_res</a:t>
            </a:r>
            <a:r>
              <a:rPr lang="zh-CN" altLang="en-US" dirty="0"/>
              <a:t>记录最大子段和，再用另一个变量</a:t>
            </a:r>
            <a:r>
              <a:rPr lang="en-US" altLang="zh-CN" dirty="0"/>
              <a:t>temp</a:t>
            </a:r>
            <a:r>
              <a:rPr lang="zh-CN" altLang="en-US" dirty="0"/>
              <a:t>记录包含第</a:t>
            </a:r>
            <a:r>
              <a:rPr lang="en-US" altLang="zh-CN" dirty="0"/>
              <a:t>n</a:t>
            </a:r>
            <a:r>
              <a:rPr lang="zh-CN" altLang="en-US" dirty="0"/>
              <a:t>个数字的最大子段和。在逐个增加的过程中，</a:t>
            </a:r>
            <a:r>
              <a:rPr lang="en-US" altLang="zh-CN" dirty="0" err="1"/>
              <a:t>max_res</a:t>
            </a:r>
            <a:r>
              <a:rPr lang="zh-CN" altLang="en-US" dirty="0"/>
              <a:t>一定是某个</a:t>
            </a:r>
            <a:r>
              <a:rPr lang="en-US" altLang="zh-CN" dirty="0"/>
              <a:t>temp</a:t>
            </a:r>
            <a:r>
              <a:rPr lang="zh-CN" altLang="en-US" dirty="0"/>
              <a:t>，如果</a:t>
            </a:r>
            <a:r>
              <a:rPr lang="en-US" altLang="zh-CN" dirty="0"/>
              <a:t>n-1</a:t>
            </a:r>
            <a:r>
              <a:rPr lang="zh-CN" altLang="en-US" dirty="0"/>
              <a:t>时的</a:t>
            </a:r>
            <a:r>
              <a:rPr lang="en-US" altLang="zh-CN" dirty="0"/>
              <a:t>temp&lt;0</a:t>
            </a:r>
            <a:r>
              <a:rPr lang="zh-CN" altLang="en-US" dirty="0"/>
              <a:t>，那么在计算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temp</a:t>
            </a:r>
            <a:r>
              <a:rPr lang="zh-CN" altLang="en-US" dirty="0"/>
              <a:t>时，</a:t>
            </a:r>
            <a:r>
              <a:rPr lang="en-US" altLang="zh-CN" dirty="0"/>
              <a:t>temp</a:t>
            </a:r>
            <a:r>
              <a:rPr lang="zh-CN" altLang="en-US" dirty="0"/>
              <a:t>就等于</a:t>
            </a:r>
            <a:r>
              <a:rPr lang="en-US" altLang="zh-CN" dirty="0" err="1"/>
              <a:t>nums</a:t>
            </a:r>
            <a:r>
              <a:rPr lang="en-US" altLang="zh-CN" dirty="0"/>
              <a:t>[n]</a:t>
            </a:r>
            <a:r>
              <a:rPr lang="zh-CN" altLang="en-US" dirty="0"/>
              <a:t>，</a:t>
            </a:r>
            <a:r>
              <a:rPr lang="en-US" altLang="zh-CN" dirty="0"/>
              <a:t>n-1</a:t>
            </a:r>
            <a:r>
              <a:rPr lang="zh-CN" altLang="en-US" dirty="0"/>
              <a:t>的</a:t>
            </a:r>
            <a:r>
              <a:rPr lang="en-US" altLang="zh-CN" dirty="0"/>
              <a:t>temp</a:t>
            </a:r>
            <a:r>
              <a:rPr lang="zh-CN" altLang="en-US" dirty="0"/>
              <a:t>为包含</a:t>
            </a:r>
            <a:r>
              <a:rPr lang="en-US" altLang="zh-CN" dirty="0"/>
              <a:t>n-1</a:t>
            </a:r>
            <a:r>
              <a:rPr lang="zh-CN" altLang="en-US" dirty="0"/>
              <a:t>的最大值，</a:t>
            </a:r>
            <a:r>
              <a:rPr lang="en-US" altLang="zh-CN" dirty="0"/>
              <a:t>temp + </a:t>
            </a:r>
            <a:r>
              <a:rPr lang="en-US" altLang="zh-CN" dirty="0" err="1"/>
              <a:t>nums</a:t>
            </a:r>
            <a:r>
              <a:rPr lang="en-US" altLang="zh-CN" dirty="0"/>
              <a:t>[n] &lt; </a:t>
            </a:r>
            <a:r>
              <a:rPr lang="en-US" altLang="zh-CN" dirty="0" err="1"/>
              <a:t>nums</a:t>
            </a:r>
            <a:r>
              <a:rPr lang="en-US" altLang="zh-CN" dirty="0"/>
              <a:t>[n]</a:t>
            </a:r>
            <a:r>
              <a:rPr lang="zh-CN" altLang="en-US" dirty="0"/>
              <a:t>即可知，此时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temp</a:t>
            </a:r>
            <a:r>
              <a:rPr lang="zh-CN" altLang="en-US" dirty="0"/>
              <a:t>为</a:t>
            </a:r>
            <a:r>
              <a:rPr lang="en-US" altLang="zh-CN" dirty="0" err="1"/>
              <a:t>nums</a:t>
            </a:r>
            <a:r>
              <a:rPr lang="en-US" altLang="zh-CN" dirty="0"/>
              <a:t>[n],</a:t>
            </a:r>
            <a:r>
              <a:rPr lang="zh-CN" altLang="en-US" dirty="0"/>
              <a:t>而我们知道满足这一条件的</a:t>
            </a:r>
            <a:r>
              <a:rPr lang="en-US" altLang="zh-CN" dirty="0"/>
              <a:t>temp&lt;0,</a:t>
            </a:r>
            <a:r>
              <a:rPr lang="zh-CN" altLang="en-US" dirty="0"/>
              <a:t>因此可以用这个特性，进行划分。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这样我们可以确定</a:t>
            </a:r>
            <a:r>
              <a:rPr lang="en-US" altLang="zh-CN" dirty="0"/>
              <a:t>temp</a:t>
            </a:r>
            <a:r>
              <a:rPr lang="zh-CN" altLang="en-US" dirty="0"/>
              <a:t>的值和</a:t>
            </a:r>
            <a:r>
              <a:rPr lang="en-US" altLang="zh-CN" dirty="0" err="1"/>
              <a:t>max_res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000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AEBF57-6BA9-5863-6172-DCA9319ED1DE}"/>
              </a:ext>
            </a:extLst>
          </p:cNvPr>
          <p:cNvSpPr txBox="1"/>
          <p:nvPr/>
        </p:nvSpPr>
        <p:spPr>
          <a:xfrm>
            <a:off x="905521" y="224320"/>
            <a:ext cx="450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解决最大子段和问题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BE3EC-7EC5-E33B-A949-3FABAEBC40FA}"/>
              </a:ext>
            </a:extLst>
          </p:cNvPr>
          <p:cNvSpPr/>
          <p:nvPr/>
        </p:nvSpPr>
        <p:spPr>
          <a:xfrm>
            <a:off x="653143" y="1135464"/>
            <a:ext cx="10178980" cy="4561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max_res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  # 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确保最小值为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而不是负数，如果要求必须有一个值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可以用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代替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#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记录包含末位数字的最大字段和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#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迭代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中的所有数字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求包含末位的最大子段和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ma:#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如果此时子段和大于最大值，则代替最大值成为最大值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max_res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# 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如果此时的最大子段和小于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，则下一位的最大子段和为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0 +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C586C0"/>
                </a:solidFill>
                <a:latin typeface="Consolas" panose="020B0609020204030204" pitchFamily="49" charset="0"/>
              </a:rPr>
              <a:t>max_res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一次循环之后就可以输出最大子段和的结果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7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/>
          <p:cNvSpPr txBox="1"/>
          <p:nvPr/>
        </p:nvSpPr>
        <p:spPr>
          <a:xfrm>
            <a:off x="363532" y="509991"/>
            <a:ext cx="3052576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981995" y="1256628"/>
            <a:ext cx="10080068" cy="0"/>
          </a:xfrm>
          <a:prstGeom prst="line">
            <a:avLst/>
          </a:prstGeom>
          <a:noFill/>
          <a:ln w="9525" cap="flat" cmpd="sng" algn="ctr">
            <a:solidFill>
              <a:srgbClr val="005DA2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1573427" y="1702771"/>
            <a:ext cx="9045145" cy="709770"/>
            <a:chOff x="1812422" y="1612286"/>
            <a:chExt cx="9045145" cy="709770"/>
          </a:xfrm>
        </p:grpSpPr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1812422" y="1612286"/>
              <a:ext cx="1392782" cy="709770"/>
              <a:chOff x="2215144" y="982844"/>
              <a:chExt cx="1255577" cy="842780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3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01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076371" y="1614173"/>
              <a:ext cx="7781196" cy="707883"/>
              <a:chOff x="4315150" y="953426"/>
              <a:chExt cx="3857250" cy="54005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552989" y="1034176"/>
                <a:ext cx="3561149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下载</a:t>
                </a: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5" name="平行四边形 74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345195" y="2824135"/>
            <a:ext cx="9353668" cy="709770"/>
            <a:chOff x="1581296" y="2526667"/>
            <a:chExt cx="9353668" cy="709770"/>
          </a:xfrm>
        </p:grpSpPr>
        <p:grpSp>
          <p:nvGrpSpPr>
            <p:cNvPr id="86" name="组合 85"/>
            <p:cNvGrpSpPr>
              <a:grpSpLocks noChangeAspect="1"/>
            </p:cNvGrpSpPr>
            <p:nvPr/>
          </p:nvGrpSpPr>
          <p:grpSpPr>
            <a:xfrm>
              <a:off x="1581296" y="2526667"/>
              <a:ext cx="1392782" cy="709770"/>
              <a:chOff x="2215144" y="982844"/>
              <a:chExt cx="1255577" cy="842780"/>
            </a:xfrm>
          </p:grpSpPr>
          <p:sp>
            <p:nvSpPr>
              <p:cNvPr id="87" name="平行四边形 8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8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02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974079" y="2528554"/>
              <a:ext cx="7960885" cy="707883"/>
              <a:chOff x="4315150" y="953426"/>
              <a:chExt cx="3946325" cy="540057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631157" y="1034222"/>
                <a:ext cx="3630318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平行四边形 90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35665" y="4012214"/>
            <a:ext cx="9274327" cy="709805"/>
            <a:chOff x="1349858" y="3441048"/>
            <a:chExt cx="9274327" cy="709805"/>
          </a:xfrm>
        </p:grpSpPr>
        <p:grpSp>
          <p:nvGrpSpPr>
            <p:cNvPr id="92" name="组合 91"/>
            <p:cNvGrpSpPr>
              <a:grpSpLocks noChangeAspect="1"/>
            </p:cNvGrpSpPr>
            <p:nvPr/>
          </p:nvGrpSpPr>
          <p:grpSpPr>
            <a:xfrm>
              <a:off x="1349858" y="3441048"/>
              <a:ext cx="1392782" cy="709770"/>
              <a:chOff x="2215144" y="982844"/>
              <a:chExt cx="1255577" cy="842780"/>
            </a:xfrm>
          </p:grpSpPr>
          <p:sp>
            <p:nvSpPr>
              <p:cNvPr id="93" name="平行四边形 9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4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03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解决最大字段和问题</a:t>
                </a:r>
                <a:endParaRPr lang="en-GB" altLang="zh-CN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平行四边形 9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FE4D208-3D0C-9104-4685-E7670051936C}"/>
              </a:ext>
            </a:extLst>
          </p:cNvPr>
          <p:cNvSpPr txBox="1"/>
          <p:nvPr/>
        </p:nvSpPr>
        <p:spPr>
          <a:xfrm>
            <a:off x="3304560" y="2867679"/>
            <a:ext cx="2481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F74CBF-A86B-7218-53E2-66479BC3CAA4}"/>
              </a:ext>
            </a:extLst>
          </p:cNvPr>
          <p:cNvGrpSpPr/>
          <p:nvPr/>
        </p:nvGrpSpPr>
        <p:grpSpPr>
          <a:xfrm>
            <a:off x="981995" y="5305084"/>
            <a:ext cx="9274326" cy="719553"/>
            <a:chOff x="1349859" y="3441048"/>
            <a:chExt cx="9274326" cy="71955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A727F4-42DD-88E4-ED78-3AFE535288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859" y="3441048"/>
              <a:ext cx="1437504" cy="719553"/>
              <a:chOff x="2215144" y="982844"/>
              <a:chExt cx="1295893" cy="854396"/>
            </a:xfrm>
          </p:grpSpPr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4B2AE4DD-FB66-B445-B485-B12D2B00AB93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58A321A4-E83D-8EBD-0C88-B8FC5E3D4C9D}"/>
                  </a:ext>
                </a:extLst>
              </p:cNvPr>
              <p:cNvSpPr txBox="1"/>
              <p:nvPr/>
            </p:nvSpPr>
            <p:spPr>
              <a:xfrm>
                <a:off x="2444238" y="996697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04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1F98C6-1C06-D5AB-F01F-195E37960403}"/>
                </a:ext>
              </a:extLst>
            </p:cNvPr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C82E7F9-00BE-917C-B3ED-A98415F53576}"/>
                  </a:ext>
                </a:extLst>
              </p:cNvPr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近期学习内容</a:t>
                </a:r>
                <a:endParaRPr lang="en-GB" altLang="zh-CN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30AFD570-07DC-16A7-F8D8-D9398C1482B6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319596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下载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14E33-A694-BCFD-C22F-BF28BAF35F6A}"/>
              </a:ext>
            </a:extLst>
          </p:cNvPr>
          <p:cNvSpPr txBox="1"/>
          <p:nvPr/>
        </p:nvSpPr>
        <p:spPr>
          <a:xfrm>
            <a:off x="905522" y="1080085"/>
            <a:ext cx="75854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Anaconda</a:t>
            </a:r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简介：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是一个包管理和发行版本管理器，专为科学计算而设计。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通过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指令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我们可以实现包的下载和管理。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其次，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可以创建隔离的环境，使得不同项目之间不会相互影响。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利用二进制管理包，可以减少构建时间并确保包的兼容性。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C64E04-F2B8-7B38-BFD4-88E7B949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53" y="3512889"/>
            <a:ext cx="128240" cy="706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6482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0607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1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319596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下载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14E33-A694-BCFD-C22F-BF28BAF35F6A}"/>
              </a:ext>
            </a:extLst>
          </p:cNvPr>
          <p:cNvSpPr txBox="1"/>
          <p:nvPr/>
        </p:nvSpPr>
        <p:spPr>
          <a:xfrm>
            <a:off x="905522" y="956517"/>
            <a:ext cx="83790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常用指令。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指令以“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”起始作为标志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onda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list 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查看当前包目录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 search &lt;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package_name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&gt;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查找包信息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noProof="1">
                <a:solidFill>
                  <a:srgbClr val="060607"/>
                </a:solidFill>
                <a:latin typeface="-apple-system"/>
              </a:rPr>
              <a:t>conda install &lt;package_name&gt;=&lt;version&gt;</a:t>
            </a:r>
            <a:r>
              <a:rPr lang="zh-CN" altLang="en-US" noProof="1">
                <a:solidFill>
                  <a:srgbClr val="060607"/>
                </a:solidFill>
                <a:latin typeface="-apple-system"/>
              </a:rPr>
              <a:t>下载某的版本包</a:t>
            </a:r>
            <a:r>
              <a:rPr lang="en-US" altLang="zh-CN" noProof="1">
                <a:solidFill>
                  <a:srgbClr val="060607"/>
                </a:solidFill>
                <a:latin typeface="-apple-system"/>
              </a:rPr>
              <a:t>(</a:t>
            </a:r>
            <a:r>
              <a:rPr lang="zh-CN" altLang="en-US" noProof="1">
                <a:solidFill>
                  <a:srgbClr val="060607"/>
                </a:solidFill>
                <a:latin typeface="-apple-system"/>
              </a:rPr>
              <a:t>不添加版本默认最新版本</a:t>
            </a:r>
            <a:r>
              <a:rPr lang="en-US" altLang="zh-CN" noProof="1">
                <a:solidFill>
                  <a:srgbClr val="060607"/>
                </a:solidFill>
                <a:latin typeface="-apple-system"/>
              </a:rPr>
              <a:t>)</a:t>
            </a:r>
          </a:p>
          <a:p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conda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remove &lt;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package_name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&gt;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删除包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conda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update &lt;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package_name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&gt;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更新包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conda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update –all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更新所有的包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conda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activate &lt;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env_name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&gt;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激活环境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conda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deactivate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退出环境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pt-BR" altLang="zh-CN" b="0" i="0" dirty="0">
                <a:solidFill>
                  <a:srgbClr val="060607"/>
                </a:solidFill>
                <a:effectLst/>
                <a:latin typeface="-apple-system"/>
              </a:rPr>
              <a:t>conda env remove -n &lt;env_name&gt; 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删除环境</a:t>
            </a:r>
            <a:endParaRPr lang="pt-BR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 info –e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查看所有环境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init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环境初始化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 show &lt;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package_name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&gt;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检查包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 clean –all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清理缓存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 config --show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查看环境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560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319596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下载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14E33-A694-BCFD-C22F-BF28BAF35F6A}"/>
              </a:ext>
            </a:extLst>
          </p:cNvPr>
          <p:cNvSpPr txBox="1"/>
          <p:nvPr/>
        </p:nvSpPr>
        <p:spPr>
          <a:xfrm>
            <a:off x="905522" y="956517"/>
            <a:ext cx="6948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安装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Anaconda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，将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加入环境变量中，对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pip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和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进行换源。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下载地址：</a:t>
            </a:r>
            <a:r>
              <a:rPr lang="zh-CN" altLang="en-US" b="0" i="0" u="sng" dirty="0">
                <a:solidFill>
                  <a:srgbClr val="060607"/>
                </a:solidFill>
                <a:effectLst/>
                <a:latin typeface="-apple-system"/>
                <a:hlinkClick r:id="rId3"/>
              </a:rPr>
              <a:t>清华大学开源软件镜像站</a:t>
            </a:r>
            <a:endParaRPr lang="en-US" altLang="zh-CN" b="0" i="0" u="sng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其中寻找合适自己的版本进行下载，下载过程中，可以通过勾选</a:t>
            </a:r>
            <a:endParaRPr lang="zh-CN" altLang="en-US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相关选项将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加入到环境变量中，当我们可以在终端（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cmd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输入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出现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相关指令提示时代表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已经配置进入环境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变量中。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E61A4-200D-6729-7796-D36DDF4A128C}"/>
              </a:ext>
            </a:extLst>
          </p:cNvPr>
          <p:cNvSpPr txBox="1"/>
          <p:nvPr/>
        </p:nvSpPr>
        <p:spPr>
          <a:xfrm>
            <a:off x="981512" y="3145872"/>
            <a:ext cx="6484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接着，我们可以通过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–n(name</a:t>
            </a:r>
            <a:r>
              <a:rPr lang="zh-CN" altLang="en-US" dirty="0"/>
              <a:t>缩写</a:t>
            </a:r>
            <a:r>
              <a:rPr lang="en-US" altLang="zh-CN" dirty="0"/>
              <a:t>) &lt;</a:t>
            </a:r>
            <a:r>
              <a:rPr lang="zh-CN" altLang="en-US" dirty="0"/>
              <a:t>环境名称</a:t>
            </a:r>
            <a:r>
              <a:rPr lang="en-US" altLang="zh-CN" dirty="0"/>
              <a:t>&gt; python(</a:t>
            </a:r>
            <a:r>
              <a:rPr lang="zh-CN" altLang="en-US" dirty="0"/>
              <a:t>代表在环境中下载一个</a:t>
            </a:r>
            <a:r>
              <a:rPr lang="en-US" altLang="zh-CN" dirty="0"/>
              <a:t>python</a:t>
            </a:r>
            <a:r>
              <a:rPr lang="zh-CN" altLang="en-US" dirty="0"/>
              <a:t>，默认为最新版本，如果要指定版本，需要添加</a:t>
            </a:r>
            <a:r>
              <a:rPr lang="en-US" altLang="zh-CN" dirty="0"/>
              <a:t>python=</a:t>
            </a:r>
            <a:r>
              <a:rPr lang="zh-CN" altLang="en-US" dirty="0"/>
              <a:t>版本号来创建</a:t>
            </a:r>
            <a:r>
              <a:rPr lang="en-US" altLang="zh-CN" dirty="0"/>
              <a:t>) </a:t>
            </a:r>
            <a:r>
              <a:rPr lang="zh-CN" altLang="en-US" dirty="0"/>
              <a:t>来创建一个环境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通过指令</a:t>
            </a:r>
            <a:r>
              <a:rPr lang="en-US" altLang="zh-CN" dirty="0" err="1"/>
              <a:t>conda</a:t>
            </a:r>
            <a:r>
              <a:rPr lang="en-US" altLang="zh-CN" dirty="0"/>
              <a:t> activate &lt;</a:t>
            </a:r>
            <a:r>
              <a:rPr lang="zh-CN" altLang="en-US" dirty="0"/>
              <a:t>环境名称</a:t>
            </a:r>
            <a:r>
              <a:rPr lang="en-US" altLang="zh-CN" dirty="0"/>
              <a:t>&gt;</a:t>
            </a:r>
            <a:r>
              <a:rPr lang="zh-CN" altLang="en-US" dirty="0"/>
              <a:t>进入这个环境。</a:t>
            </a:r>
            <a:endParaRPr lang="en-US" altLang="zh-CN" dirty="0"/>
          </a:p>
          <a:p>
            <a:r>
              <a:rPr lang="zh-CN" altLang="en-US" dirty="0"/>
              <a:t>接着我们可以通过</a:t>
            </a:r>
            <a:r>
              <a:rPr lang="en-US" altLang="zh-CN" dirty="0" err="1"/>
              <a:t>conda</a:t>
            </a:r>
            <a:r>
              <a:rPr lang="en-US" altLang="zh-CN" dirty="0"/>
              <a:t> install &lt;</a:t>
            </a:r>
            <a:r>
              <a:rPr lang="zh-CN" altLang="en-US" dirty="0"/>
              <a:t>包名称</a:t>
            </a:r>
            <a:r>
              <a:rPr lang="en-US" altLang="zh-CN" dirty="0"/>
              <a:t>&gt;/pip install &lt;</a:t>
            </a:r>
            <a:r>
              <a:rPr lang="zh-CN" altLang="en-US" dirty="0"/>
              <a:t>包名称</a:t>
            </a:r>
            <a:r>
              <a:rPr lang="en-US" altLang="zh-CN" dirty="0"/>
              <a:t>&gt;</a:t>
            </a:r>
            <a:r>
              <a:rPr lang="zh-CN" altLang="en-US" dirty="0"/>
              <a:t>来加载你需要的包。</a:t>
            </a:r>
          </a:p>
        </p:txBody>
      </p:sp>
    </p:spTree>
    <p:extLst>
      <p:ext uri="{BB962C8B-B14F-4D97-AF65-F5344CB8AC3E}">
        <p14:creationId xmlns:p14="http://schemas.microsoft.com/office/powerpoint/2010/main" val="26972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238952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14E33-A694-BCFD-C22F-BF28BAF35F6A}"/>
              </a:ext>
            </a:extLst>
          </p:cNvPr>
          <p:cNvSpPr txBox="1"/>
          <p:nvPr/>
        </p:nvSpPr>
        <p:spPr>
          <a:xfrm>
            <a:off x="740766" y="905232"/>
            <a:ext cx="934234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为什么是</a:t>
            </a:r>
            <a:r>
              <a:rPr lang="en-US" altLang="zh-CN" sz="1600" dirty="0">
                <a:solidFill>
                  <a:srgbClr val="060607"/>
                </a:solidFill>
                <a:latin typeface="-apple-system"/>
              </a:rPr>
              <a:t>Python</a:t>
            </a:r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：</a:t>
            </a:r>
            <a:endParaRPr lang="en-US" altLang="zh-CN" sz="1600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060607"/>
                </a:solidFill>
                <a:latin typeface="-apple-system"/>
              </a:rPr>
              <a:t>Python</a:t>
            </a:r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作为一门计算机语言，他的优势是什么？</a:t>
            </a:r>
            <a:endParaRPr lang="en-US" altLang="zh-CN" sz="1600" dirty="0">
              <a:solidFill>
                <a:srgbClr val="060607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易于学习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的语法清晰，结构简单，非常适合初学者。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可读性强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的代码通常更易于阅读和理解，这有助于团队协作和代码维护。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丰富的库和框架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拥有大量的第三方库和框架，如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NumPy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Pandas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Scikit-learn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TensorFlow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Django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Flask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等，这些库和框架可以帮助开发者快速实现功能。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跨平台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可以在多种操作系统上运行，如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Windows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Linux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macOS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开源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是开源的，这意味着有一个活跃的社区支持和贡献代码。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高性能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：虽然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本身是一种解释型语言，但它可以通过使用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C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扩展或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JIT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编译器如</a:t>
            </a:r>
            <a:r>
              <a:rPr lang="en-US" altLang="zh-CN" sz="1600" b="0" i="0" dirty="0" err="1">
                <a:solidFill>
                  <a:srgbClr val="060607"/>
                </a:solidFill>
                <a:effectLst/>
                <a:latin typeface="-apple-system"/>
              </a:rPr>
              <a:t>PyPy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来提高性能。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可扩展性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允许使用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C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C++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等语言编写扩展模块，以提高性能。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强大的社区支持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有一个庞大的开发者社区，这意味着你可以通过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Stack Overflow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GitHub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等平台找到大量的资源和帮助。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多用途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既可以用于快速脚本编写，也可以用于大型软件应用的开发。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自动化测试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在自动化测试领域非常流行，许多测试框架如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Selenium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 err="1">
                <a:solidFill>
                  <a:srgbClr val="060607"/>
                </a:solidFill>
                <a:effectLst/>
                <a:latin typeface="-apple-system"/>
              </a:rPr>
              <a:t>unittest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等都是基于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数据可视化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提供了如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Matplotlib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Seaborn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等库，可以方便地进行数据可视化。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集成能力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可以轻松与其他语言和系统进行集成。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可维护性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的代码通常更易于维护和扩展。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文档齐全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有着详尽的官方文档，这对于学习和解决问题非常有帮助。</a:t>
            </a: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206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238952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0A44D-7689-9E75-1D5F-6A0E37DF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2" y="760922"/>
            <a:ext cx="9152390" cy="49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238952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14E33-A694-BCFD-C22F-BF28BAF35F6A}"/>
              </a:ext>
            </a:extLst>
          </p:cNvPr>
          <p:cNvSpPr txBox="1"/>
          <p:nvPr/>
        </p:nvSpPr>
        <p:spPr>
          <a:xfrm>
            <a:off x="740766" y="905232"/>
            <a:ext cx="934234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为什么是</a:t>
            </a:r>
            <a:r>
              <a:rPr lang="en-US" altLang="zh-CN" sz="1600" dirty="0">
                <a:solidFill>
                  <a:srgbClr val="060607"/>
                </a:solidFill>
                <a:latin typeface="-apple-system"/>
              </a:rPr>
              <a:t>Python</a:t>
            </a:r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：</a:t>
            </a:r>
            <a:endParaRPr lang="en-US" altLang="zh-CN" sz="1600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060607"/>
                </a:solidFill>
                <a:latin typeface="-apple-system"/>
              </a:rPr>
              <a:t>Python</a:t>
            </a:r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作为一门计算机语言，他的优势是什么？</a:t>
            </a:r>
            <a:endParaRPr lang="en-US" altLang="zh-CN" sz="1600" dirty="0">
              <a:solidFill>
                <a:srgbClr val="060607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易于学习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的语法清晰，结构简单，非常适合初学者。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可读性强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的代码通常更易于阅读和理解，这有助于团队协作和代码维护。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丰富的库和框架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拥有大量的第三方库和框架，如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NumPy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Pandas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Scikit-learn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TensorFlow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Django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Flask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等，这些库和框架可以帮助开发者快速实现功能。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跨平台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可以在多种操作系统上运行，如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Windows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Linux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macOS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开源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是开源的，这意味着有一个活跃的社区支持和贡献代码。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高性能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：虽然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本身是一种解释型语言，但它可以通过使用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C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扩展或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JIT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编译器如</a:t>
            </a:r>
            <a:r>
              <a:rPr lang="en-US" altLang="zh-CN" sz="1600" b="0" i="0" dirty="0" err="1">
                <a:solidFill>
                  <a:srgbClr val="060607"/>
                </a:solidFill>
                <a:effectLst/>
                <a:latin typeface="-apple-system"/>
              </a:rPr>
              <a:t>PyPy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来提高性能。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可扩展性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允许使用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C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C++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等语言编写扩展模块，以提高性能。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强大的社区支持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有一个庞大的开发者社区，这意味着你可以通过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Stack Overflow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GitHub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等平台找到大量的资源和帮助。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多用途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既可以用于快速脚本编写，也可以用于大型软件应用的开发。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自动化测试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在自动化测试领域非常流行，许多测试框架如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Selenium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 err="1">
                <a:solidFill>
                  <a:srgbClr val="060607"/>
                </a:solidFill>
                <a:effectLst/>
                <a:latin typeface="-apple-system"/>
              </a:rPr>
              <a:t>unittest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等都是基于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数据可视化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提供了如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Matplotlib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Seaborn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等库，可以方便地进行数据可视化。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集成能力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可以轻松与其他语言和系统进行集成。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可维护性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的代码通常更易于维护和扩展。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</a:rPr>
              <a:t>文档齐全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-apple-system"/>
              </a:rPr>
              <a:t>Python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有着详尽的官方文档，这对于学习和解决问题非常有帮助。</a:t>
            </a: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199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522" y="238952"/>
            <a:ext cx="377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14E33-A694-BCFD-C22F-BF28BAF35F6A}"/>
              </a:ext>
            </a:extLst>
          </p:cNvPr>
          <p:cNvSpPr txBox="1"/>
          <p:nvPr/>
        </p:nvSpPr>
        <p:spPr>
          <a:xfrm>
            <a:off x="881459" y="759676"/>
            <a:ext cx="223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Python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的书写习惯：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21CF18-BCEA-1F75-1482-6FB8DE77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59" y="1118807"/>
            <a:ext cx="98796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在python中双引号，单引号没有区别。但是单引号会匹配单引号。双引号匹配双引号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数数从0开始，左闭右开。</a:t>
            </a:r>
            <a:endParaRPr lang="en-US" altLang="zh-CN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python需要多加注意代码规范，养成良好的代码</a:t>
            </a:r>
            <a:r>
              <a:rPr lang="zh-CN" altLang="en-US" dirty="0">
                <a:solidFill>
                  <a:srgbClr val="333333"/>
                </a:solidFill>
                <a:ea typeface="Open Sans" panose="020B0606030504020204" pitchFamily="34" charset="0"/>
              </a:rPr>
              <a:t>。</a:t>
            </a:r>
            <a:endParaRPr lang="en-US" altLang="zh-CN" dirty="0">
              <a:solidFill>
                <a:srgbClr val="333333"/>
              </a:solidFill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首先要注意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代码对齐的问题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python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中不要求利用花括号连接代码块，而是用缩进整合代码块。</a:t>
            </a:r>
            <a:endParaRPr lang="en-US" altLang="zh-CN" sz="800" dirty="0">
              <a:solidFill>
                <a:srgbClr val="333333"/>
              </a:solidFill>
              <a:ea typeface="Open Sans" panose="020B0606030504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ea typeface="Open Sans" panose="020B0606030504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</a:rPr>
              <a:t>python</a:t>
            </a:r>
            <a:r>
              <a:rPr lang="zh-CN" altLang="en-US" dirty="0">
                <a:solidFill>
                  <a:srgbClr val="333333"/>
                </a:solidFill>
              </a:rPr>
              <a:t>注释的标志符：井号（</a:t>
            </a:r>
            <a:r>
              <a:rPr lang="en-US" altLang="zh-CN" dirty="0">
                <a:solidFill>
                  <a:srgbClr val="333333"/>
                </a:solidFill>
              </a:rPr>
              <a:t># </a:t>
            </a:r>
            <a:r>
              <a:rPr lang="zh-CN" altLang="en-US" dirty="0">
                <a:solidFill>
                  <a:srgbClr val="333333"/>
                </a:solidFill>
              </a:rPr>
              <a:t>内容）引导单行注释</a:t>
            </a:r>
            <a:endParaRPr lang="en-US" altLang="zh-CN" dirty="0">
              <a:solidFill>
                <a:srgbClr val="333333"/>
              </a:solidFill>
            </a:endParaRPr>
          </a:p>
          <a:p>
            <a:r>
              <a:rPr lang="zh-CN" altLang="en-US" dirty="0">
                <a:solidFill>
                  <a:srgbClr val="333333"/>
                </a:solidFill>
              </a:rPr>
              <a:t>三对双引号（</a:t>
            </a:r>
            <a:r>
              <a:rPr lang="en-US" altLang="zh-CN" dirty="0">
                <a:solidFill>
                  <a:srgbClr val="333333"/>
                </a:solidFill>
              </a:rPr>
              <a:t>”””</a:t>
            </a:r>
            <a:r>
              <a:rPr lang="zh-CN" altLang="en-US" dirty="0">
                <a:solidFill>
                  <a:srgbClr val="333333"/>
                </a:solidFill>
              </a:rPr>
              <a:t>内容</a:t>
            </a:r>
            <a:r>
              <a:rPr lang="en-US" altLang="zh-CN" dirty="0">
                <a:solidFill>
                  <a:srgbClr val="333333"/>
                </a:solidFill>
              </a:rPr>
              <a:t>”””</a:t>
            </a:r>
            <a:r>
              <a:rPr lang="zh-CN" altLang="en-US" dirty="0">
                <a:solidFill>
                  <a:srgbClr val="333333"/>
                </a:solidFill>
              </a:rPr>
              <a:t>）引导多行注释</a:t>
            </a:r>
            <a:endParaRPr lang="en-US" altLang="zh-CN" dirty="0">
              <a:solidFill>
                <a:srgbClr val="333333"/>
              </a:solidFill>
              <a:ea typeface="Open Sans" panose="020B0606030504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F6928A-1006-0C0B-B366-4D2F6D7EBC95}"/>
              </a:ext>
            </a:extLst>
          </p:cNvPr>
          <p:cNvSpPr/>
          <p:nvPr/>
        </p:nvSpPr>
        <p:spPr>
          <a:xfrm>
            <a:off x="881459" y="3288632"/>
            <a:ext cx="6738541" cy="2486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  Python</a:t>
            </a:r>
            <a:r>
              <a:rPr lang="zh-CN" altLang="en-US" dirty="0"/>
              <a:t>单行注释利用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”””</a:t>
            </a:r>
          </a:p>
          <a:p>
            <a:r>
              <a:rPr lang="zh-CN" altLang="en-US" dirty="0"/>
              <a:t>多行注释利用</a:t>
            </a:r>
            <a:endParaRPr lang="en-US" altLang="zh-CN" dirty="0"/>
          </a:p>
          <a:p>
            <a:r>
              <a:rPr lang="en-US" altLang="zh-CN" dirty="0"/>
              <a:t>”””</a:t>
            </a:r>
          </a:p>
          <a:p>
            <a:r>
              <a:rPr lang="zh-CN" altLang="en-US" dirty="0"/>
              <a:t>需要注意的是，多行注释需要满足缩进要求。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7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2627</Words>
  <Application>Microsoft Office PowerPoint</Application>
  <PresentationFormat>宽屏</PresentationFormat>
  <Paragraphs>206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-apple-system</vt:lpstr>
      <vt:lpstr>Arial Unicode MS</vt:lpstr>
      <vt:lpstr>微软雅黑</vt:lpstr>
      <vt:lpstr>Arial</vt:lpstr>
      <vt:lpstr>Calibri</vt:lpstr>
      <vt:lpstr>Consolas</vt:lpstr>
      <vt:lpstr>Impact</vt:lpstr>
      <vt:lpstr>Open Sans</vt:lpstr>
      <vt:lpstr>Times New Roman</vt:lpstr>
      <vt:lpstr>等线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科研院</dc:creator>
  <cp:lastModifiedBy>洪齐 宗</cp:lastModifiedBy>
  <cp:revision>494</cp:revision>
  <dcterms:created xsi:type="dcterms:W3CDTF">2024-07-01T01:51:19Z</dcterms:created>
  <dcterms:modified xsi:type="dcterms:W3CDTF">2024-10-13T02:49:32Z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D7A4FA8DD3A8AEA56D287566C48EB488_43</vt:lpwstr>
  </property>
</Properties>
</file>