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98" r:id="rId4"/>
    <p:sldId id="299" r:id="rId5"/>
    <p:sldId id="300" r:id="rId6"/>
    <p:sldId id="305" r:id="rId7"/>
    <p:sldId id="306" r:id="rId8"/>
    <p:sldId id="301" r:id="rId9"/>
    <p:sldId id="257" r:id="rId10"/>
    <p:sldId id="302" r:id="rId11"/>
    <p:sldId id="307" r:id="rId12"/>
    <p:sldId id="308" r:id="rId13"/>
    <p:sldId id="309" r:id="rId14"/>
    <p:sldId id="310" r:id="rId15"/>
    <p:sldId id="303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0FC-481F-4CC3-BCE0-4FD29EAE558B}" type="datetimeFigureOut">
              <a:rPr lang="pt-BR" smtClean="0"/>
              <a:t>04/05/2017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45AB-E0C9-4E2B-B0F3-CE85822C62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69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0FC-481F-4CC3-BCE0-4FD29EAE558B}" type="datetimeFigureOut">
              <a:rPr lang="pt-BR" smtClean="0"/>
              <a:t>04/05/2017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45AB-E0C9-4E2B-B0F3-CE85822C62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55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0FC-481F-4CC3-BCE0-4FD29EAE558B}" type="datetimeFigureOut">
              <a:rPr lang="pt-BR" smtClean="0"/>
              <a:t>04/05/2017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45AB-E0C9-4E2B-B0F3-CE85822C62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11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0FC-481F-4CC3-BCE0-4FD29EAE558B}" type="datetimeFigureOut">
              <a:rPr lang="pt-BR" smtClean="0"/>
              <a:t>04/05/2017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45AB-E0C9-4E2B-B0F3-CE85822C62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99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0FC-481F-4CC3-BCE0-4FD29EAE558B}" type="datetimeFigureOut">
              <a:rPr lang="pt-BR" smtClean="0"/>
              <a:t>04/05/2017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45AB-E0C9-4E2B-B0F3-CE85822C62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02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0FC-481F-4CC3-BCE0-4FD29EAE558B}" type="datetimeFigureOut">
              <a:rPr lang="pt-BR" smtClean="0"/>
              <a:t>04/05/2017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45AB-E0C9-4E2B-B0F3-CE85822C62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94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0FC-481F-4CC3-BCE0-4FD29EAE558B}" type="datetimeFigureOut">
              <a:rPr lang="pt-BR" smtClean="0"/>
              <a:t>04/05/2017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45AB-E0C9-4E2B-B0F3-CE85822C62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70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0FC-481F-4CC3-BCE0-4FD29EAE558B}" type="datetimeFigureOut">
              <a:rPr lang="pt-BR" smtClean="0"/>
              <a:t>04/05/2017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45AB-E0C9-4E2B-B0F3-CE85822C62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38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0FC-481F-4CC3-BCE0-4FD29EAE558B}" type="datetimeFigureOut">
              <a:rPr lang="pt-BR" smtClean="0"/>
              <a:t>04/05/2017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45AB-E0C9-4E2B-B0F3-CE85822C62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49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0FC-481F-4CC3-BCE0-4FD29EAE558B}" type="datetimeFigureOut">
              <a:rPr lang="pt-BR" smtClean="0"/>
              <a:t>04/05/2017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45AB-E0C9-4E2B-B0F3-CE85822C62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77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0FC-481F-4CC3-BCE0-4FD29EAE558B}" type="datetimeFigureOut">
              <a:rPr lang="pt-BR" smtClean="0"/>
              <a:t>04/05/2017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45AB-E0C9-4E2B-B0F3-CE85822C62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43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0B0FC-481F-4CC3-BCE0-4FD29EAE558B}" type="datetimeFigureOut">
              <a:rPr lang="pt-BR" smtClean="0"/>
              <a:t>04/05/2017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F45AB-E0C9-4E2B-B0F3-CE85822C62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47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2"/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3330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endParaRPr lang="pt-BR" dirty="0">
              <a:solidFill>
                <a:srgbClr val="EDDB4F"/>
              </a:solidFill>
              <a:latin typeface="Century Gothic" panose="020B0502020202020204" pitchFamily="34" charset="0"/>
              <a:ea typeface="Batang" panose="02030600000101010101" pitchFamily="18" charset="-127"/>
              <a:cs typeface="Browallia New" panose="020B0604020202020204" pitchFamily="34" charset="-34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5985" y="-246321"/>
            <a:ext cx="5741581" cy="7549116"/>
          </a:xfrm>
          <a:prstGeom prst="rect">
            <a:avLst/>
          </a:prstGeom>
          <a:solidFill>
            <a:srgbClr val="F0D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9547" y="2654318"/>
            <a:ext cx="5322481" cy="1747838"/>
          </a:xfrm>
          <a:solidFill>
            <a:srgbClr val="323330"/>
          </a:solidFill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pt-BR" sz="3600" b="1" spc="-150" dirty="0">
                <a:solidFill>
                  <a:srgbClr val="EDDB4F"/>
                </a:solidFill>
                <a:latin typeface="Century" panose="02040604050505020304" pitchFamily="18" charset="0"/>
                <a:ea typeface="Batang" panose="02030600000101010101" pitchFamily="18" charset="-127"/>
                <a:cs typeface="Leelawadee" panose="020B0502040204020203" pitchFamily="34" charset="-34"/>
              </a:rPr>
              <a:t>Objects</a:t>
            </a:r>
          </a:p>
          <a:p>
            <a:pPr algn="r">
              <a:spcBef>
                <a:spcPts val="0"/>
              </a:spcBef>
            </a:pPr>
            <a:r>
              <a:rPr lang="pt-BR" sz="3600" b="1" spc="-150" dirty="0">
                <a:solidFill>
                  <a:srgbClr val="EDDB4F"/>
                </a:solidFill>
                <a:latin typeface="Century" panose="02040604050505020304" pitchFamily="18" charset="0"/>
                <a:ea typeface="Batang" panose="02030600000101010101" pitchFamily="18" charset="-127"/>
                <a:cs typeface="Leelawadee" panose="020B0502040204020203" pitchFamily="34" charset="-34"/>
              </a:rPr>
              <a:t>JSON</a:t>
            </a:r>
          </a:p>
          <a:p>
            <a:pPr algn="r">
              <a:spcBef>
                <a:spcPts val="0"/>
              </a:spcBef>
            </a:pPr>
            <a:r>
              <a:rPr lang="pt-BR" sz="3600" b="1" spc="-150" dirty="0">
                <a:solidFill>
                  <a:srgbClr val="EDDB4F"/>
                </a:solidFill>
                <a:latin typeface="Century" panose="02040604050505020304" pitchFamily="18" charset="0"/>
                <a:ea typeface="Batang" panose="02030600000101010101" pitchFamily="18" charset="-127"/>
                <a:cs typeface="Leelawadee" panose="020B0502040204020203" pitchFamily="34" charset="-34"/>
              </a:rPr>
              <a:t>XMLHTTPRequest</a:t>
            </a:r>
          </a:p>
        </p:txBody>
      </p:sp>
      <p:pic>
        <p:nvPicPr>
          <p:cNvPr id="1030" name="Picture 6" descr="Resultado de imagem para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4" t="24009" r="23564" b="24095"/>
          <a:stretch/>
        </p:blipFill>
        <p:spPr bwMode="auto">
          <a:xfrm>
            <a:off x="5503146" y="5669686"/>
            <a:ext cx="65532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 rot="10800000" flipH="1" flipV="1">
            <a:off x="0" y="202669"/>
            <a:ext cx="61584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>
                <a:solidFill>
                  <a:srgbClr val="323330"/>
                </a:solidFill>
                <a:latin typeface="Gill Sans Ultra Bold" panose="020B0A02020104020203" pitchFamily="34" charset="0"/>
              </a:rPr>
              <a:t>CIT 261</a:t>
            </a:r>
          </a:p>
          <a:p>
            <a:pPr algn="r"/>
            <a:r>
              <a:rPr lang="pt-BR" sz="3200" b="1" dirty="0">
                <a:solidFill>
                  <a:srgbClr val="323330"/>
                </a:solidFill>
                <a:latin typeface="Gill Sans Ultra Bold" panose="020B0A02020104020203" pitchFamily="34" charset="0"/>
              </a:rPr>
              <a:t>Mobile </a:t>
            </a:r>
            <a:r>
              <a:rPr lang="pt-BR" sz="3200" b="1" dirty="0" err="1">
                <a:solidFill>
                  <a:srgbClr val="323330"/>
                </a:solidFill>
                <a:latin typeface="Gill Sans Ultra Bold" panose="020B0A02020104020203" pitchFamily="34" charset="0"/>
              </a:rPr>
              <a:t>Development</a:t>
            </a:r>
            <a:endParaRPr lang="pt-BR" sz="3600" b="1" dirty="0">
              <a:solidFill>
                <a:srgbClr val="323330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688768" y="6354937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rgbClr val="323330"/>
                </a:solidFill>
                <a:latin typeface="Century Gothic" panose="020B0502020202020204" pitchFamily="34" charset="0"/>
              </a:rPr>
              <a:t>by</a:t>
            </a:r>
            <a:r>
              <a:rPr lang="pt-BR" sz="1400" dirty="0">
                <a:solidFill>
                  <a:srgbClr val="323330"/>
                </a:solidFill>
                <a:latin typeface="Century Gothic" panose="020B0502020202020204" pitchFamily="34" charset="0"/>
              </a:rPr>
              <a:t> Rafael Ferraz</a:t>
            </a:r>
          </a:p>
        </p:txBody>
      </p:sp>
      <p:sp>
        <p:nvSpPr>
          <p:cNvPr id="2" name="AutoShape 4" descr="Resultado de imagem para javascript"/>
          <p:cNvSpPr>
            <a:spLocks noChangeAspect="1" noChangeArrowheads="1"/>
          </p:cNvSpPr>
          <p:nvPr/>
        </p:nvSpPr>
        <p:spPr bwMode="auto">
          <a:xfrm>
            <a:off x="63500" y="-136525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6" descr="Resultado de imagem para javascript"/>
          <p:cNvSpPr>
            <a:spLocks noChangeAspect="1" noChangeArrowheads="1"/>
          </p:cNvSpPr>
          <p:nvPr/>
        </p:nvSpPr>
        <p:spPr bwMode="auto">
          <a:xfrm>
            <a:off x="215900" y="15875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2" name="Picture 8" descr="Resultado de imagem para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51" y="1695450"/>
            <a:ext cx="3775075" cy="377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5283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  <a:solidFill>
            <a:srgbClr val="EDDB4F"/>
          </a:solidFill>
        </p:spPr>
        <p:txBody>
          <a:bodyPr>
            <a:normAutofit/>
          </a:bodyPr>
          <a:lstStyle/>
          <a:p>
            <a:r>
              <a:rPr lang="pt-BR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JSON</a:t>
            </a:r>
          </a:p>
        </p:txBody>
      </p:sp>
      <p:pic>
        <p:nvPicPr>
          <p:cNvPr id="4" name="Picture 6" descr="Resultado de imagem para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4" t="24009" r="23564" b="24095"/>
          <a:stretch/>
        </p:blipFill>
        <p:spPr bwMode="auto">
          <a:xfrm>
            <a:off x="11297412" y="5991860"/>
            <a:ext cx="65532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106459"/>
            <a:ext cx="10459212" cy="169552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altLang="pt-BR" sz="2400" dirty="0">
                <a:latin typeface="Century Gothic" panose="020B0502020202020204" pitchFamily="34" charset="0"/>
              </a:rPr>
              <a:t>JSON.stringify turns a Javascript object into JSON text and stores that JSON text in a string.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altLang="pt-BR" sz="2400" dirty="0">
                <a:latin typeface="Century Gothic" panose="020B0502020202020204" pitchFamily="34" charset="0"/>
              </a:rPr>
              <a:t>JSON.parse turns a string of JSON text into a Javascript object.</a:t>
            </a:r>
          </a:p>
        </p:txBody>
      </p:sp>
      <p:sp>
        <p:nvSpPr>
          <p:cNvPr id="7" name="Rectangle 6"/>
          <p:cNvSpPr/>
          <p:nvPr/>
        </p:nvSpPr>
        <p:spPr>
          <a:xfrm>
            <a:off x="272716" y="380197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var myObj = { name:"John", age:31, city:"New York" };</a:t>
            </a:r>
          </a:p>
          <a:p>
            <a:r>
              <a:rPr lang="pt-BR" dirty="0"/>
              <a:t>var myJSON </a:t>
            </a:r>
            <a:r>
              <a:rPr lang="pt-BR" dirty="0">
                <a:ln>
                  <a:solidFill>
                    <a:srgbClr val="FF0000"/>
                  </a:solidFill>
                </a:ln>
              </a:rPr>
              <a:t>= JSON.stringify</a:t>
            </a:r>
            <a:r>
              <a:rPr lang="pt-BR" dirty="0"/>
              <a:t>(myObj);</a:t>
            </a:r>
          </a:p>
          <a:p>
            <a:r>
              <a:rPr lang="pt-BR" dirty="0"/>
              <a:t>document.getElementById('json').innerHTML = myJSON;</a:t>
            </a:r>
          </a:p>
        </p:txBody>
      </p:sp>
      <p:sp>
        <p:nvSpPr>
          <p:cNvPr id="8" name="Rectangle 7"/>
          <p:cNvSpPr/>
          <p:nvPr/>
        </p:nvSpPr>
        <p:spPr>
          <a:xfrm>
            <a:off x="272716" y="4803899"/>
            <a:ext cx="4917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{"name":"John","age":31,"city":"New York"}</a:t>
            </a:r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9219" y="5807194"/>
            <a:ext cx="245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typeof(myJSON) = string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56732" y="37560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var myJSON = '{ "name":"John", "age":31, "city":"New York" }';</a:t>
            </a:r>
          </a:p>
          <a:p>
            <a:r>
              <a:rPr lang="pt-BR" dirty="0"/>
              <a:t>var myObj </a:t>
            </a:r>
            <a:r>
              <a:rPr lang="pt-BR" dirty="0">
                <a:ln>
                  <a:solidFill>
                    <a:srgbClr val="FF0000"/>
                  </a:solidFill>
                </a:ln>
              </a:rPr>
              <a:t>= JSON.parse</a:t>
            </a:r>
            <a:r>
              <a:rPr lang="pt-BR" dirty="0"/>
              <a:t>(myJSON);</a:t>
            </a:r>
          </a:p>
          <a:p>
            <a:r>
              <a:rPr lang="pt-BR" dirty="0"/>
              <a:t>document.getElementById("demo").innerHTML = myObj;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33029" y="5807194"/>
            <a:ext cx="2511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typeof(myJSON) = object</a:t>
            </a:r>
          </a:p>
        </p:txBody>
      </p:sp>
    </p:spTree>
    <p:extLst>
      <p:ext uri="{BB962C8B-B14F-4D97-AF65-F5344CB8AC3E}">
        <p14:creationId xmlns:p14="http://schemas.microsoft.com/office/powerpoint/2010/main" val="34046102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266700" y="-170121"/>
            <a:ext cx="12953999" cy="7549116"/>
          </a:xfrm>
          <a:prstGeom prst="rect">
            <a:avLst/>
          </a:prstGeom>
          <a:solidFill>
            <a:srgbClr val="F0DB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66699" y="365125"/>
            <a:ext cx="12953998" cy="1325563"/>
          </a:xfrm>
          <a:solidFill>
            <a:srgbClr val="323330"/>
          </a:solidFill>
        </p:spPr>
        <p:txBody>
          <a:bodyPr>
            <a:normAutofit/>
          </a:bodyPr>
          <a:lstStyle/>
          <a:p>
            <a:pPr algn="ctr"/>
            <a:r>
              <a:rPr lang="pt-BR" sz="8800" b="1" dirty="0">
                <a:solidFill>
                  <a:srgbClr val="F0DB4F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AJAX</a:t>
            </a:r>
            <a:endParaRPr lang="pt-BR" sz="8800" dirty="0">
              <a:solidFill>
                <a:srgbClr val="F0DB4F"/>
              </a:solidFill>
            </a:endParaRPr>
          </a:p>
        </p:txBody>
      </p:sp>
      <p:pic>
        <p:nvPicPr>
          <p:cNvPr id="1026" name="Picture 2" descr="Image result for ajax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0167" y1="50727" x2="10167" y2="50727"/>
                        <a14:foregroundMark x1="28117" y1="40737" x2="28117" y2="40737"/>
                        <a14:foregroundMark x1="44184" y1="50048" x2="44184" y2="50048"/>
                        <a14:foregroundMark x1="86234" y1="68671" x2="86234" y2="686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457" y="3025115"/>
            <a:ext cx="6999514" cy="301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157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  <a:solidFill>
            <a:srgbClr val="EDDB4F"/>
          </a:solidFill>
        </p:spPr>
        <p:txBody>
          <a:bodyPr>
            <a:normAutofit/>
          </a:bodyPr>
          <a:lstStyle/>
          <a:p>
            <a:r>
              <a:rPr lang="pt-BR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AJAX</a:t>
            </a:r>
          </a:p>
        </p:txBody>
      </p:sp>
      <p:pic>
        <p:nvPicPr>
          <p:cNvPr id="4" name="Picture 6" descr="Resultado de imagem para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4" t="24009" r="23564" b="24095"/>
          <a:stretch/>
        </p:blipFill>
        <p:spPr bwMode="auto">
          <a:xfrm>
            <a:off x="11297412" y="5991860"/>
            <a:ext cx="65532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106459"/>
            <a:ext cx="10459212" cy="169552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AJAX = </a:t>
            </a:r>
            <a:r>
              <a:rPr lang="pt-BR" b="1" dirty="0"/>
              <a:t>A</a:t>
            </a:r>
            <a:r>
              <a:rPr lang="pt-BR" dirty="0"/>
              <a:t>synchronous </a:t>
            </a:r>
            <a:r>
              <a:rPr lang="pt-BR" b="1" dirty="0"/>
              <a:t>J</a:t>
            </a:r>
            <a:r>
              <a:rPr lang="pt-BR" dirty="0"/>
              <a:t>avaScript </a:t>
            </a:r>
            <a:r>
              <a:rPr lang="pt-BR" b="1" dirty="0"/>
              <a:t>A</a:t>
            </a:r>
            <a:r>
              <a:rPr lang="pt-BR" dirty="0"/>
              <a:t>nd </a:t>
            </a:r>
            <a:r>
              <a:rPr lang="pt-BR" b="1" dirty="0"/>
              <a:t>X</a:t>
            </a:r>
            <a:r>
              <a:rPr lang="pt-BR" dirty="0"/>
              <a:t>ML.</a:t>
            </a:r>
            <a:endParaRPr lang="pt-BR" altLang="pt-BR" sz="2400" dirty="0">
              <a:latin typeface="Century Gothic" panose="020B0502020202020204" pitchFamily="34" charset="0"/>
            </a:endParaRPr>
          </a:p>
        </p:txBody>
      </p:sp>
      <p:pic>
        <p:nvPicPr>
          <p:cNvPr id="2050" name="Picture 2" descr="AJA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943" y="2905760"/>
            <a:ext cx="54197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173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  <a:solidFill>
            <a:srgbClr val="EDDB4F"/>
          </a:solidFill>
        </p:spPr>
        <p:txBody>
          <a:bodyPr>
            <a:normAutofit/>
          </a:bodyPr>
          <a:lstStyle/>
          <a:p>
            <a:r>
              <a:rPr lang="pt-BR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AJAX</a:t>
            </a:r>
          </a:p>
        </p:txBody>
      </p:sp>
      <p:pic>
        <p:nvPicPr>
          <p:cNvPr id="4" name="Picture 6" descr="Resultado de imagem para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4" t="24009" r="23564" b="24095"/>
          <a:stretch/>
        </p:blipFill>
        <p:spPr bwMode="auto">
          <a:xfrm>
            <a:off x="11297412" y="5991860"/>
            <a:ext cx="65532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106459"/>
            <a:ext cx="10459212" cy="169552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XMLHttpRequest</a:t>
            </a:r>
            <a:r>
              <a:rPr lang="en-US" dirty="0"/>
              <a:t> object is used to exchange data with a server behind the scenes. This means that it is possible to update parts of a web page, without reloading the whole page.</a:t>
            </a:r>
            <a:endParaRPr lang="pt-BR" altLang="pt-BR" sz="2400" dirty="0">
              <a:latin typeface="Century Gothic" panose="020B0502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49277" y="3287276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>
                <a:solidFill>
                  <a:srgbClr val="000000"/>
                </a:solidFill>
                <a:latin typeface="Consolas" panose="020B0609020204030204" pitchFamily="49" charset="0"/>
              </a:rPr>
              <a:t>variable 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XMLHttpRequest();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67" y="2793365"/>
            <a:ext cx="87534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935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  <a:solidFill>
            <a:srgbClr val="EDDB4F"/>
          </a:solidFill>
        </p:spPr>
        <p:txBody>
          <a:bodyPr>
            <a:normAutofit/>
          </a:bodyPr>
          <a:lstStyle/>
          <a:p>
            <a:r>
              <a:rPr lang="pt-BR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AJAX</a:t>
            </a:r>
          </a:p>
        </p:txBody>
      </p:sp>
      <p:pic>
        <p:nvPicPr>
          <p:cNvPr id="4" name="Picture 6" descr="Resultado de imagem para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4" t="24009" r="23564" b="24095"/>
          <a:stretch/>
        </p:blipFill>
        <p:spPr bwMode="auto">
          <a:xfrm>
            <a:off x="11297412" y="5991860"/>
            <a:ext cx="65532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11048144" cy="3411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75" y="5362381"/>
            <a:ext cx="10771077" cy="125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23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2"/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3330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endParaRPr lang="pt-BR" dirty="0">
              <a:solidFill>
                <a:srgbClr val="EDDB4F"/>
              </a:solidFill>
              <a:latin typeface="Century Gothic" panose="020B0502020202020204" pitchFamily="34" charset="0"/>
              <a:ea typeface="Batang" panose="02030600000101010101" pitchFamily="18" charset="-127"/>
              <a:cs typeface="Browallia New" panose="020B0604020202020204" pitchFamily="34" charset="-34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73519" y="-445104"/>
            <a:ext cx="5741581" cy="7549116"/>
          </a:xfrm>
          <a:prstGeom prst="rect">
            <a:avLst/>
          </a:prstGeom>
          <a:solidFill>
            <a:srgbClr val="F0D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73519" y="2187061"/>
            <a:ext cx="5322481" cy="1747838"/>
          </a:xfrm>
          <a:solidFill>
            <a:srgbClr val="323330"/>
          </a:solidFill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pt-BR" sz="3600" b="1" spc="-150" dirty="0">
                <a:solidFill>
                  <a:srgbClr val="EDDB4F"/>
                </a:solidFill>
                <a:latin typeface="Century" panose="02040604050505020304" pitchFamily="18" charset="0"/>
                <a:ea typeface="Batang" panose="02030600000101010101" pitchFamily="18" charset="-127"/>
                <a:cs typeface="Leelawadee" panose="020B0502040204020203" pitchFamily="34" charset="-34"/>
              </a:rPr>
              <a:t>Objects</a:t>
            </a:r>
          </a:p>
          <a:p>
            <a:pPr algn="r">
              <a:spcBef>
                <a:spcPts val="0"/>
              </a:spcBef>
            </a:pPr>
            <a:r>
              <a:rPr lang="pt-BR" sz="3600" b="1" spc="-150" dirty="0">
                <a:solidFill>
                  <a:srgbClr val="EDDB4F"/>
                </a:solidFill>
                <a:latin typeface="Century" panose="02040604050505020304" pitchFamily="18" charset="0"/>
                <a:ea typeface="Batang" panose="02030600000101010101" pitchFamily="18" charset="-127"/>
                <a:cs typeface="Leelawadee" panose="020B0502040204020203" pitchFamily="34" charset="-34"/>
              </a:rPr>
              <a:t>JSON</a:t>
            </a:r>
          </a:p>
          <a:p>
            <a:pPr algn="r">
              <a:spcBef>
                <a:spcPts val="0"/>
              </a:spcBef>
            </a:pPr>
            <a:r>
              <a:rPr lang="pt-BR" sz="3600" b="1" spc="-150" dirty="0">
                <a:solidFill>
                  <a:srgbClr val="EDDB4F"/>
                </a:solidFill>
                <a:latin typeface="Century" panose="02040604050505020304" pitchFamily="18" charset="0"/>
                <a:ea typeface="Batang" panose="02030600000101010101" pitchFamily="18" charset="-127"/>
                <a:cs typeface="Leelawadee" panose="020B0502040204020203" pitchFamily="34" charset="-34"/>
              </a:rPr>
              <a:t>XMLHTTPRequest</a:t>
            </a:r>
          </a:p>
        </p:txBody>
      </p:sp>
      <p:pic>
        <p:nvPicPr>
          <p:cNvPr id="1030" name="Picture 6" descr="Resultado de imagem para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4" t="24009" r="23564" b="24095"/>
          <a:stretch/>
        </p:blipFill>
        <p:spPr bwMode="auto">
          <a:xfrm>
            <a:off x="5503146" y="5669686"/>
            <a:ext cx="65532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 rot="10800000" flipH="1" flipV="1">
            <a:off x="109580" y="435081"/>
            <a:ext cx="61584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>
                <a:solidFill>
                  <a:srgbClr val="323330"/>
                </a:solidFill>
                <a:latin typeface="Gill Sans Ultra Bold" panose="020B0A02020104020203" pitchFamily="34" charset="0"/>
              </a:rPr>
              <a:t>CIT 261</a:t>
            </a:r>
          </a:p>
          <a:p>
            <a:pPr algn="r"/>
            <a:r>
              <a:rPr lang="pt-BR" sz="3200" b="1" dirty="0">
                <a:solidFill>
                  <a:srgbClr val="323330"/>
                </a:solidFill>
                <a:latin typeface="Gill Sans Ultra Bold" panose="020B0A02020104020203" pitchFamily="34" charset="0"/>
              </a:rPr>
              <a:t>Mobile </a:t>
            </a:r>
            <a:r>
              <a:rPr lang="pt-BR" sz="3200" b="1" dirty="0" err="1">
                <a:solidFill>
                  <a:srgbClr val="323330"/>
                </a:solidFill>
                <a:latin typeface="Gill Sans Ultra Bold" panose="020B0A02020104020203" pitchFamily="34" charset="0"/>
              </a:rPr>
              <a:t>Development</a:t>
            </a:r>
            <a:endParaRPr lang="pt-BR" sz="3600" b="1" dirty="0">
              <a:solidFill>
                <a:srgbClr val="323330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688768" y="6354937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rgbClr val="323330"/>
                </a:solidFill>
                <a:latin typeface="Century Gothic" panose="020B0502020202020204" pitchFamily="34" charset="0"/>
              </a:rPr>
              <a:t>by</a:t>
            </a:r>
            <a:r>
              <a:rPr lang="pt-BR" sz="1400" dirty="0">
                <a:solidFill>
                  <a:srgbClr val="323330"/>
                </a:solidFill>
                <a:latin typeface="Century Gothic" panose="020B0502020202020204" pitchFamily="34" charset="0"/>
              </a:rPr>
              <a:t> Rafael Ferraz</a:t>
            </a:r>
          </a:p>
        </p:txBody>
      </p:sp>
      <p:sp>
        <p:nvSpPr>
          <p:cNvPr id="2" name="AutoShape 4" descr="Resultado de imagem para javascript"/>
          <p:cNvSpPr>
            <a:spLocks noChangeAspect="1" noChangeArrowheads="1"/>
          </p:cNvSpPr>
          <p:nvPr/>
        </p:nvSpPr>
        <p:spPr bwMode="auto">
          <a:xfrm>
            <a:off x="63500" y="-136525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6" descr="Resultado de imagem para javascript"/>
          <p:cNvSpPr>
            <a:spLocks noChangeAspect="1" noChangeArrowheads="1"/>
          </p:cNvSpPr>
          <p:nvPr/>
        </p:nvSpPr>
        <p:spPr bwMode="auto">
          <a:xfrm>
            <a:off x="215900" y="15875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2" name="Picture 8" descr="Resultado de imagem para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51" y="1695450"/>
            <a:ext cx="3775075" cy="377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7"/>
          <p:cNvSpPr txBox="1"/>
          <p:nvPr/>
        </p:nvSpPr>
        <p:spPr>
          <a:xfrm rot="10800000" flipH="1" flipV="1">
            <a:off x="3737811" y="4885751"/>
            <a:ext cx="2358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>
                <a:solidFill>
                  <a:srgbClr val="323330"/>
                </a:solidFill>
                <a:latin typeface="Jokerman" panose="04090605060D06020702" pitchFamily="82" charset="0"/>
              </a:rPr>
              <a:t>THE END!</a:t>
            </a:r>
            <a:endParaRPr lang="pt-BR" sz="3600" b="1" dirty="0">
              <a:solidFill>
                <a:srgbClr val="323330"/>
              </a:solidFill>
              <a:latin typeface="Jokerman" panose="04090605060D0602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7541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266700" y="-170121"/>
            <a:ext cx="12953999" cy="7549116"/>
          </a:xfrm>
          <a:prstGeom prst="rect">
            <a:avLst/>
          </a:prstGeom>
          <a:solidFill>
            <a:srgbClr val="F0DB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66699" y="365125"/>
            <a:ext cx="12953998" cy="1325563"/>
          </a:xfrm>
          <a:solidFill>
            <a:srgbClr val="323330"/>
          </a:solidFill>
        </p:spPr>
        <p:txBody>
          <a:bodyPr>
            <a:normAutofit/>
          </a:bodyPr>
          <a:lstStyle/>
          <a:p>
            <a:pPr algn="ctr"/>
            <a:r>
              <a:rPr lang="pt-BR" sz="8800" b="1" dirty="0">
                <a:solidFill>
                  <a:srgbClr val="F0DB4F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Objects</a:t>
            </a:r>
            <a:endParaRPr lang="pt-BR" sz="8800" dirty="0">
              <a:solidFill>
                <a:srgbClr val="F0DB4F"/>
              </a:solidFill>
            </a:endParaRPr>
          </a:p>
        </p:txBody>
      </p:sp>
      <p:pic>
        <p:nvPicPr>
          <p:cNvPr id="1026" name="Picture 2" descr="Image result for ob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6" y="1995487"/>
            <a:ext cx="4962525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93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  <a:solidFill>
            <a:srgbClr val="EDDB4F"/>
          </a:solidFill>
        </p:spPr>
        <p:txBody>
          <a:bodyPr>
            <a:normAutofit/>
          </a:bodyPr>
          <a:lstStyle/>
          <a:p>
            <a:r>
              <a:rPr lang="pt-BR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JavaScript Properties</a:t>
            </a:r>
          </a:p>
        </p:txBody>
      </p:sp>
      <p:pic>
        <p:nvPicPr>
          <p:cNvPr id="4" name="Picture 6" descr="Resultado de imagem para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4" t="24009" r="23564" b="24095"/>
          <a:stretch/>
        </p:blipFill>
        <p:spPr bwMode="auto">
          <a:xfrm>
            <a:off x="11297412" y="5991860"/>
            <a:ext cx="65532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67100" y="310261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syntax for accessing the property of an object is:</a:t>
            </a:r>
          </a:p>
          <a:p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objectName.property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person.age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or</a:t>
            </a:r>
          </a:p>
          <a:p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property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"]       // person["age"]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863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  <a:solidFill>
            <a:srgbClr val="EDDB4F"/>
          </a:solidFill>
        </p:spPr>
        <p:txBody>
          <a:bodyPr>
            <a:normAutofit/>
          </a:bodyPr>
          <a:lstStyle/>
          <a:p>
            <a:r>
              <a:rPr lang="pt-BR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Inheriting "methods"</a:t>
            </a:r>
          </a:p>
        </p:txBody>
      </p:sp>
      <p:pic>
        <p:nvPicPr>
          <p:cNvPr id="4" name="Picture 6" descr="Resultado de imagem para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4" t="24009" r="23564" b="24095"/>
          <a:stretch/>
        </p:blipFill>
        <p:spPr bwMode="auto">
          <a:xfrm>
            <a:off x="11297412" y="5991860"/>
            <a:ext cx="65532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112008" y="2210058"/>
            <a:ext cx="7323582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o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dirty="0">
                <a:solidFill>
                  <a:srgbClr val="3B3C40"/>
                </a:solidFill>
                <a:latin typeface="Consolas" panose="020B0609020204030204" pitchFamily="49" charset="0"/>
              </a:rPr>
              <a:t>	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dirty="0">
                <a:solidFill>
                  <a:srgbClr val="3B3C40"/>
                </a:solidFill>
                <a:latin typeface="Consolas" panose="020B0609020204030204" pitchFamily="49" charset="0"/>
              </a:rPr>
              <a:t>	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3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rgbClr val="70809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When calling o.m in this case, 'this' refers to 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p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solidFill>
                    <a:srgbClr val="FF0000"/>
                  </a:solidFill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pt-BR" altLang="pt-BR" sz="1600" b="0" i="0" u="none" strike="noStrike" cap="none" normalizeH="0" baseline="0" dirty="0">
                <a:ln>
                  <a:solidFill>
                    <a:srgbClr val="FF0000"/>
                  </a:solidFill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1600" b="0" i="0" u="none" strike="noStrike" cap="none" normalizeH="0" baseline="0" dirty="0">
                <a:ln>
                  <a:solidFill>
                    <a:srgbClr val="FF0000"/>
                  </a:solidFill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600" dirty="0">
              <a:solidFill>
                <a:srgbClr val="3B3C4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p is an object that inherits from 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creates an own property 'a' on p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5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693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  <a:solidFill>
            <a:srgbClr val="EDDB4F"/>
          </a:solidFill>
        </p:spPr>
        <p:txBody>
          <a:bodyPr>
            <a:normAutofit/>
          </a:bodyPr>
          <a:lstStyle/>
          <a:p>
            <a:r>
              <a:rPr lang="pt-BR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Inheriting "methods"</a:t>
            </a:r>
          </a:p>
        </p:txBody>
      </p:sp>
      <p:pic>
        <p:nvPicPr>
          <p:cNvPr id="4" name="Picture 6" descr="Resultado de imagem para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4" t="24009" r="23564" b="24095"/>
          <a:stretch/>
        </p:blipFill>
        <p:spPr bwMode="auto">
          <a:xfrm>
            <a:off x="11297412" y="5991860"/>
            <a:ext cx="65532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18207" y="2196407"/>
            <a:ext cx="9034525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dirty="0">
                <a:solidFill>
                  <a:srgbClr val="3B3C40"/>
                </a:solidFill>
                <a:latin typeface="Consolas" panose="020B0609020204030204" pitchFamily="49" charset="0"/>
              </a:rPr>
              <a:t>	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vertices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[];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dirty="0">
                <a:solidFill>
                  <a:srgbClr val="3B3C40"/>
                </a:solidFill>
                <a:latin typeface="Consolas" panose="020B0609020204030204" pitchFamily="49" charset="0"/>
              </a:rPr>
              <a:t>	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edges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[];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600" dirty="0">
              <a:solidFill>
                <a:srgbClr val="3B3C4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prototype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addVertex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vertices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600" dirty="0">
              <a:solidFill>
                <a:srgbClr val="3B3C4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g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Graph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600" dirty="0">
              <a:solidFill>
                <a:srgbClr val="3B3C4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g is an object with own properties 'vertices' and 'edges'.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g.[[Prototype]] is the value of Graph.prototype when new Graph() is executed.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0176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  <a:solidFill>
            <a:srgbClr val="EDDB4F"/>
          </a:solidFill>
        </p:spPr>
        <p:txBody>
          <a:bodyPr>
            <a:noAutofit/>
          </a:bodyPr>
          <a:lstStyle/>
          <a:p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The HTML DOM (Document Object Model)</a:t>
            </a:r>
          </a:p>
        </p:txBody>
      </p:sp>
      <p:pic>
        <p:nvPicPr>
          <p:cNvPr id="4" name="Picture 6" descr="Resultado de imagem para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4" t="24009" r="23564" b="24095"/>
          <a:stretch/>
        </p:blipFill>
        <p:spPr bwMode="auto">
          <a:xfrm>
            <a:off x="11297412" y="5991860"/>
            <a:ext cx="65532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27299" y="1934817"/>
            <a:ext cx="105977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When a web page is loaded, the browser creates a </a:t>
            </a:r>
            <a:r>
              <a:rPr lang="en-US" b="1" dirty="0">
                <a:latin typeface="Century Gothic" panose="020B0502020202020204" pitchFamily="34" charset="0"/>
              </a:rPr>
              <a:t>D</a:t>
            </a:r>
            <a:r>
              <a:rPr lang="en-US" dirty="0">
                <a:latin typeface="Century Gothic" panose="020B0502020202020204" pitchFamily="34" charset="0"/>
              </a:rPr>
              <a:t>ocument </a:t>
            </a:r>
            <a:r>
              <a:rPr lang="en-US" b="1" dirty="0">
                <a:latin typeface="Century Gothic" panose="020B0502020202020204" pitchFamily="34" charset="0"/>
              </a:rPr>
              <a:t>O</a:t>
            </a:r>
            <a:r>
              <a:rPr lang="en-US" dirty="0">
                <a:latin typeface="Century Gothic" panose="020B0502020202020204" pitchFamily="34" charset="0"/>
              </a:rPr>
              <a:t>bject </a:t>
            </a:r>
            <a:r>
              <a:rPr lang="en-US" b="1" dirty="0">
                <a:latin typeface="Century Gothic" panose="020B0502020202020204" pitchFamily="34" charset="0"/>
              </a:rPr>
              <a:t>M</a:t>
            </a:r>
            <a:r>
              <a:rPr lang="en-US" dirty="0">
                <a:latin typeface="Century Gothic" panose="020B0502020202020204" pitchFamily="34" charset="0"/>
              </a:rPr>
              <a:t>odel of the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The </a:t>
            </a:r>
            <a:r>
              <a:rPr lang="en-US" b="1" dirty="0">
                <a:latin typeface="Century Gothic" panose="020B0502020202020204" pitchFamily="34" charset="0"/>
              </a:rPr>
              <a:t>HTML DOM</a:t>
            </a:r>
            <a:r>
              <a:rPr lang="en-US" dirty="0">
                <a:latin typeface="Century Gothic" panose="020B0502020202020204" pitchFamily="34" charset="0"/>
              </a:rPr>
              <a:t> model is constructed as a tree of </a:t>
            </a:r>
            <a:r>
              <a:rPr lang="en-US" b="1" dirty="0">
                <a:latin typeface="Century Gothic" panose="020B0502020202020204" pitchFamily="34" charset="0"/>
              </a:rPr>
              <a:t>Objects</a:t>
            </a:r>
            <a:r>
              <a:rPr lang="en-US" dirty="0">
                <a:latin typeface="Century Gothic" panose="020B0502020202020204" pitchFamily="34" charset="0"/>
              </a:rPr>
              <a:t>:</a:t>
            </a:r>
          </a:p>
          <a:p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99" y="2858147"/>
            <a:ext cx="6592734" cy="34233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52522" y="3000177"/>
            <a:ext cx="420021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HTML elements as 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objects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properties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of all HTML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methods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to access all HTML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events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for all HTML elements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In other words: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 The HTML DOM is a standard for how to get, change, add, or delete HTML elements.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56763" y="2673481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Verdana" panose="020B0604030504040204" pitchFamily="34" charset="0"/>
              </a:rPr>
              <a:t>It defines: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2350533" y="6423560"/>
            <a:ext cx="7951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document.</a:t>
            </a:r>
            <a:r>
              <a:rPr lang="pt-BR" dirty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getElementById(</a:t>
            </a:r>
            <a:r>
              <a:rPr lang="pt-BR" dirty="0">
                <a:ln>
                  <a:solidFill>
                    <a:srgbClr val="FF0000"/>
                  </a:solidFill>
                </a:ln>
                <a:solidFill>
                  <a:srgbClr val="A52A2A"/>
                </a:solidFill>
                <a:latin typeface="Consolas" panose="020B0609020204030204" pitchFamily="49" charset="0"/>
              </a:rPr>
              <a:t>"demo"</a:t>
            </a:r>
            <a:r>
              <a:rPr lang="pt-BR" dirty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ln>
                  <a:solidFill>
                    <a:srgbClr val="00B0F0"/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.innerHTML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"Hello World!"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81533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  <a:solidFill>
            <a:srgbClr val="EDDB4F"/>
          </a:solidFill>
        </p:spPr>
        <p:txBody>
          <a:bodyPr>
            <a:noAutofit/>
          </a:bodyPr>
          <a:lstStyle/>
          <a:p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The HTML DOM (Document Object Model)</a:t>
            </a:r>
          </a:p>
        </p:txBody>
      </p:sp>
      <p:pic>
        <p:nvPicPr>
          <p:cNvPr id="4" name="Picture 6" descr="Resultado de imagem para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4" t="24009" r="23564" b="24095"/>
          <a:stretch/>
        </p:blipFill>
        <p:spPr bwMode="auto">
          <a:xfrm>
            <a:off x="11297412" y="5991860"/>
            <a:ext cx="65532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75178"/>
            <a:ext cx="5723336" cy="138843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52500" y="2005846"/>
            <a:ext cx="2584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Segoe UI" panose="020B0502040204020203" pitchFamily="34" charset="0"/>
              </a:rPr>
              <a:t>Finding HTML Elements</a:t>
            </a:r>
            <a:endParaRPr lang="pt-BR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817" y="4380948"/>
            <a:ext cx="6330915" cy="225099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608691" y="4011616"/>
            <a:ext cx="2805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Segoe UI" panose="020B0502040204020203" pitchFamily="34" charset="0"/>
              </a:rPr>
              <a:t>Changing HTML Elements</a:t>
            </a:r>
            <a:endParaRPr lang="pt-BR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7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266700" y="-170121"/>
            <a:ext cx="12953999" cy="7549116"/>
          </a:xfrm>
          <a:prstGeom prst="rect">
            <a:avLst/>
          </a:prstGeom>
          <a:solidFill>
            <a:srgbClr val="F0DB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66699" y="365125"/>
            <a:ext cx="12953998" cy="1325563"/>
          </a:xfrm>
          <a:solidFill>
            <a:srgbClr val="323330"/>
          </a:solidFill>
        </p:spPr>
        <p:txBody>
          <a:bodyPr>
            <a:normAutofit/>
          </a:bodyPr>
          <a:lstStyle/>
          <a:p>
            <a:pPr algn="ctr"/>
            <a:r>
              <a:rPr lang="pt-BR" sz="8800" b="1" dirty="0">
                <a:solidFill>
                  <a:srgbClr val="F0DB4F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JSON</a:t>
            </a:r>
            <a:endParaRPr lang="pt-BR" sz="8800" dirty="0">
              <a:solidFill>
                <a:srgbClr val="F0DB4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93" b="95189" l="7904" r="9175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9270" y="2636670"/>
            <a:ext cx="3748088" cy="37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34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  <a:solidFill>
            <a:srgbClr val="EDDB4F"/>
          </a:solidFill>
        </p:spPr>
        <p:txBody>
          <a:bodyPr>
            <a:normAutofit/>
          </a:bodyPr>
          <a:lstStyle/>
          <a:p>
            <a:r>
              <a:rPr lang="pt-BR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JSON</a:t>
            </a:r>
          </a:p>
        </p:txBody>
      </p:sp>
      <p:pic>
        <p:nvPicPr>
          <p:cNvPr id="4" name="Picture 6" descr="Resultado de imagem para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4" t="24009" r="23564" b="24095"/>
          <a:stretch/>
        </p:blipFill>
        <p:spPr bwMode="auto">
          <a:xfrm>
            <a:off x="11297412" y="5991860"/>
            <a:ext cx="65532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2037606"/>
            <a:ext cx="10515600" cy="1803667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JSON, or JavaScript Object Notation, is a minimal, readable format for structuring data. It is used primarily to transmit data between a server and web application, as an alternative to XML</a:t>
            </a:r>
            <a:endParaRPr lang="pt-BR" dirty="0">
              <a:latin typeface="Century Gothic" panose="020B0502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84983" y="4547234"/>
            <a:ext cx="6022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var myJSON = '{ "name":"John", "age":31, "city":"New York" }';</a:t>
            </a:r>
          </a:p>
        </p:txBody>
      </p:sp>
    </p:spTree>
    <p:extLst>
      <p:ext uri="{BB962C8B-B14F-4D97-AF65-F5344CB8AC3E}">
        <p14:creationId xmlns:p14="http://schemas.microsoft.com/office/powerpoint/2010/main" val="39238538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311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1" baseType="lpstr">
      <vt:lpstr>Aharoni</vt:lpstr>
      <vt:lpstr>Arial</vt:lpstr>
      <vt:lpstr>Batang</vt:lpstr>
      <vt:lpstr>Browallia New</vt:lpstr>
      <vt:lpstr>Calibri</vt:lpstr>
      <vt:lpstr>Calibri Light</vt:lpstr>
      <vt:lpstr>Century</vt:lpstr>
      <vt:lpstr>Century Gothic</vt:lpstr>
      <vt:lpstr>Consolas</vt:lpstr>
      <vt:lpstr>Gill Sans Ultra Bold</vt:lpstr>
      <vt:lpstr>Jokerman</vt:lpstr>
      <vt:lpstr>Leelawadee</vt:lpstr>
      <vt:lpstr>Segoe UI</vt:lpstr>
      <vt:lpstr>Times New Roman</vt:lpstr>
      <vt:lpstr>Verdana</vt:lpstr>
      <vt:lpstr>Tema do Office</vt:lpstr>
      <vt:lpstr>PowerPoint Presentation</vt:lpstr>
      <vt:lpstr>Objects</vt:lpstr>
      <vt:lpstr>JavaScript Properties</vt:lpstr>
      <vt:lpstr>Inheriting "methods"</vt:lpstr>
      <vt:lpstr>Inheriting "methods"</vt:lpstr>
      <vt:lpstr>The HTML DOM (Document Object Model)</vt:lpstr>
      <vt:lpstr>The HTML DOM (Document Object Model)</vt:lpstr>
      <vt:lpstr>JSON</vt:lpstr>
      <vt:lpstr>JSON</vt:lpstr>
      <vt:lpstr>JSON</vt:lpstr>
      <vt:lpstr>AJAX</vt:lpstr>
      <vt:lpstr>AJAX</vt:lpstr>
      <vt:lpstr>AJAX</vt:lpstr>
      <vt:lpstr>AJAX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Ximenes Ferraz</dc:creator>
  <cp:lastModifiedBy>Rafael Ferraz</cp:lastModifiedBy>
  <cp:revision>32</cp:revision>
  <dcterms:created xsi:type="dcterms:W3CDTF">2017-04-26T18:12:26Z</dcterms:created>
  <dcterms:modified xsi:type="dcterms:W3CDTF">2017-05-04T18:03:23Z</dcterms:modified>
</cp:coreProperties>
</file>