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8"/>
  </p:notesMasterIdLst>
  <p:handoutMasterIdLst>
    <p:handoutMasterId r:id="rId19"/>
  </p:handoutMasterIdLst>
  <p:sldIdLst>
    <p:sldId id="259" r:id="rId2"/>
    <p:sldId id="344" r:id="rId3"/>
    <p:sldId id="345" r:id="rId4"/>
    <p:sldId id="346" r:id="rId5"/>
    <p:sldId id="347" r:id="rId6"/>
    <p:sldId id="348" r:id="rId7"/>
    <p:sldId id="349" r:id="rId8"/>
    <p:sldId id="358" r:id="rId9"/>
    <p:sldId id="350" r:id="rId10"/>
    <p:sldId id="357" r:id="rId11"/>
    <p:sldId id="351" r:id="rId12"/>
    <p:sldId id="352" r:id="rId13"/>
    <p:sldId id="353" r:id="rId14"/>
    <p:sldId id="354" r:id="rId15"/>
    <p:sldId id="355" r:id="rId16"/>
    <p:sldId id="35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 autoAdjust="0"/>
    <p:restoredTop sz="71115" autoAdjust="0"/>
  </p:normalViewPr>
  <p:slideViewPr>
    <p:cSldViewPr snapToGrid="0">
      <p:cViewPr varScale="1">
        <p:scale>
          <a:sx n="48" d="100"/>
          <a:sy n="48" d="100"/>
        </p:scale>
        <p:origin x="13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5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从两个问题中体会课程的两大任务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401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 </a:t>
            </a:r>
            <a:r>
              <a:rPr lang="en-US" altLang="zh-CN" dirty="0" smtClean="0"/>
              <a:t>k&gt;n 8</a:t>
            </a:r>
            <a:r>
              <a:rPr lang="zh-CN" altLang="en-US" dirty="0" smtClean="0"/>
              <a:t>个元素，找第</a:t>
            </a:r>
            <a:r>
              <a:rPr lang="en-US" altLang="zh-CN" dirty="0" smtClean="0"/>
              <a:t>800</a:t>
            </a:r>
            <a:r>
              <a:rPr lang="zh-CN" altLang="en-US" dirty="0" smtClean="0"/>
              <a:t>小元素</a:t>
            </a:r>
            <a:endParaRPr lang="en-US" altLang="zh-CN" dirty="0" smtClean="0"/>
          </a:p>
          <a:p>
            <a:r>
              <a:rPr lang="en-US" altLang="zh-CN" dirty="0" smtClean="0"/>
              <a:t>           k=n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冒大泡更好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k&gt;n/2 </a:t>
            </a:r>
            <a:r>
              <a:rPr lang="zh-CN" altLang="en-US" baseline="0" dirty="0" smtClean="0"/>
              <a:t>找第</a:t>
            </a:r>
            <a:r>
              <a:rPr lang="en-US" altLang="zh-CN" baseline="0" dirty="0" err="1" smtClean="0"/>
              <a:t>n-k+1</a:t>
            </a:r>
            <a:r>
              <a:rPr lang="zh-CN" altLang="en-US" baseline="0" dirty="0" smtClean="0"/>
              <a:t>大元素更好</a:t>
            </a:r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2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讨论顺序： 集合放在树型结构之后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65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4956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114030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BA7C0-CFC8-468E-BF58-86F8DBBA5B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6ABC9-62A5-42D5-BF9F-E7A8015113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3420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DC3BA-0B7C-4A75-9E33-45CB920E77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535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21406-8699-46F7-BC43-9A0383F1DD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87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546578"/>
            <a:ext cx="11162884" cy="50605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 b="1" baseline="0">
                <a:latin typeface="Times New Roman" panose="02020603050405020304" pitchFamily="18" charset="0"/>
              </a:defRPr>
            </a:lvl1pPr>
            <a:lvl2pPr>
              <a:buClr>
                <a:schemeClr val="accent1"/>
              </a:buClr>
              <a:defRPr sz="2000" b="1" baseline="0">
                <a:latin typeface="Times New Roman" panose="02020603050405020304" pitchFamily="18" charset="0"/>
              </a:defRPr>
            </a:lvl2pPr>
            <a:lvl3pPr>
              <a:buClr>
                <a:schemeClr val="accent1"/>
              </a:buClr>
              <a:defRPr sz="1800" b="1" baseline="0">
                <a:latin typeface="Times New Roman" panose="02020603050405020304" pitchFamily="18" charset="0"/>
              </a:defRPr>
            </a:lvl3pPr>
            <a:lvl4pPr>
              <a:buClr>
                <a:schemeClr val="accent1"/>
              </a:buClr>
              <a:defRPr sz="1600" b="1" baseline="0">
                <a:latin typeface="Times New Roman" panose="02020603050405020304" pitchFamily="18" charset="0"/>
              </a:defRPr>
            </a:lvl4pPr>
            <a:lvl5pPr>
              <a:buClr>
                <a:schemeClr val="accent1"/>
              </a:buClr>
              <a:defRPr sz="1600" b="1"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754146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532050"/>
            <a:ext cx="11162884" cy="507512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 b="1" baseline="0">
                <a:latin typeface="Times New Roman" panose="02020603050405020304" pitchFamily="18" charset="0"/>
              </a:defRPr>
            </a:lvl1pPr>
            <a:lvl2pPr>
              <a:buClr>
                <a:schemeClr val="accent1"/>
              </a:buClr>
              <a:defRPr sz="2000" b="1" baseline="0">
                <a:latin typeface="Times New Roman" panose="02020603050405020304" pitchFamily="18" charset="0"/>
              </a:defRPr>
            </a:lvl2pPr>
            <a:lvl3pPr>
              <a:buClr>
                <a:schemeClr val="accent1"/>
              </a:buClr>
              <a:defRPr sz="1800" b="1" baseline="0">
                <a:latin typeface="Times New Roman" panose="02020603050405020304" pitchFamily="18" charset="0"/>
              </a:defRPr>
            </a:lvl3pPr>
            <a:lvl4pPr>
              <a:buClr>
                <a:schemeClr val="accent1"/>
              </a:buClr>
              <a:defRPr sz="1600" b="1" baseline="0">
                <a:latin typeface="Times New Roman" panose="02020603050405020304" pitchFamily="18" charset="0"/>
              </a:defRPr>
            </a:lvl4pPr>
            <a:lvl5pPr>
              <a:buClr>
                <a:schemeClr val="accent1"/>
              </a:buClr>
              <a:defRPr sz="1600" b="1"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772402"/>
            <a:ext cx="11162884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8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5" pos="4167" userDrawn="1">
          <p15:clr>
            <a:srgbClr val="FBAE40"/>
          </p15:clr>
        </p15:guide>
        <p15:guide id="6" pos="153" userDrawn="1">
          <p15:clr>
            <a:srgbClr val="FBAE40"/>
          </p15:clr>
        </p15:guide>
        <p15:guide id="7" pos="5556" userDrawn="1">
          <p15:clr>
            <a:srgbClr val="FBAE40"/>
          </p15:clr>
        </p15:guide>
        <p15:guide id="8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p"/>
              <a:defRPr sz="2400" b="1"/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2000" b="1"/>
            </a:lvl2pPr>
            <a:lvl3pPr>
              <a:buClr>
                <a:schemeClr val="accent1"/>
              </a:buClr>
              <a:defRPr sz="1800" b="1"/>
            </a:lvl3pPr>
            <a:lvl4pPr>
              <a:buClr>
                <a:schemeClr val="accent1"/>
              </a:buClr>
              <a:defRPr sz="1600" b="1"/>
            </a:lvl4pPr>
            <a:lvl5pPr>
              <a:buClr>
                <a:schemeClr val="accent1"/>
              </a:buClr>
              <a:defRPr sz="1600" b="1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p"/>
              <a:defRPr sz="2400" b="1"/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2000" b="1"/>
            </a:lvl2pPr>
            <a:lvl3pPr>
              <a:buClr>
                <a:schemeClr val="accent1"/>
              </a:buClr>
              <a:defRPr sz="1800" b="1"/>
            </a:lvl3pPr>
            <a:lvl4pPr>
              <a:buClr>
                <a:schemeClr val="accent1"/>
              </a:buClr>
              <a:defRPr sz="1600" b="1"/>
            </a:lvl4pPr>
            <a:lvl5pPr>
              <a:buClr>
                <a:schemeClr val="accent1"/>
              </a:buClr>
              <a:defRPr sz="1600" b="1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732889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3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745630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398107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574801"/>
            <a:ext cx="5376000" cy="4969123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p"/>
              <a:defRPr sz="2400" b="1"/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2000" b="1"/>
            </a:lvl2pPr>
            <a:lvl3pPr>
              <a:buClr>
                <a:schemeClr val="accent1"/>
              </a:buClr>
              <a:defRPr sz="1800" b="1"/>
            </a:lvl3pPr>
            <a:lvl4pPr>
              <a:buClr>
                <a:schemeClr val="accent1"/>
              </a:buClr>
              <a:defRPr sz="1600" b="1"/>
            </a:lvl4pPr>
            <a:lvl5pPr>
              <a:buClr>
                <a:schemeClr val="accent1"/>
              </a:buClr>
              <a:defRPr sz="1600" b="1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574801"/>
            <a:ext cx="5376333" cy="4969123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p"/>
              <a:defRPr sz="2400" b="1"/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2000" b="1"/>
            </a:lvl2pPr>
            <a:lvl3pPr>
              <a:buClr>
                <a:schemeClr val="accent1"/>
              </a:buClr>
              <a:defRPr sz="1800" b="1"/>
            </a:lvl3pPr>
            <a:lvl4pPr>
              <a:buClr>
                <a:schemeClr val="accent1"/>
              </a:buClr>
              <a:defRPr sz="1600" b="1"/>
            </a:lvl4pPr>
            <a:lvl5pPr>
              <a:buClr>
                <a:schemeClr val="accent1"/>
              </a:buClr>
              <a:defRPr sz="1600" b="1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743812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3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98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499" y="5245247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499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93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2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6" y="3608990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0528" y="1371600"/>
            <a:ext cx="11213989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2" y="1546578"/>
            <a:ext cx="11120561" cy="5126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1079287"/>
            <a:ext cx="12192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551291" y="682405"/>
            <a:ext cx="11213989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1079287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8" r:id="rId4"/>
    <p:sldLayoutId id="2147483812" r:id="rId5"/>
    <p:sldLayoutId id="2147483813" r:id="rId6"/>
    <p:sldLayoutId id="2147483815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320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Wingdings" panose="05000000000000000000" pitchFamily="2" charset="2"/>
        <a:buChar char="p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-tz@cs.sjtu.edu.c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2737" y="4258744"/>
            <a:ext cx="10515600" cy="899510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引  言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4456207" y="5358284"/>
            <a:ext cx="2643602" cy="604299"/>
          </a:xfrm>
        </p:spPr>
        <p:txBody>
          <a:bodyPr/>
          <a:lstStyle/>
          <a:p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张同珍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88963" y="749003"/>
            <a:ext cx="7958628" cy="744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一、课程</a:t>
            </a:r>
            <a:r>
              <a:rPr lang="zh-CN" altLang="en-US" sz="4000" dirty="0" smtClean="0"/>
              <a:t>目标（纵向看）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688962" y="1984890"/>
            <a:ext cx="109147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</a:rPr>
              <a:t>根据关系，分为几种典型数据结构，</a:t>
            </a:r>
            <a:r>
              <a:rPr lang="zh-CN" altLang="en-US" sz="2800" dirty="0" smtClean="0">
                <a:solidFill>
                  <a:schemeClr val="tx1">
                    <a:lumMod val="75000"/>
                  </a:schemeClr>
                </a:solidFill>
              </a:rPr>
              <a:t>分别建造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</a:rPr>
              <a:t>对应工具</a:t>
            </a:r>
            <a:r>
              <a:rPr lang="zh-CN" altLang="en-US" sz="2800" dirty="0" smtClean="0">
                <a:solidFill>
                  <a:schemeClr val="tx1">
                    <a:lumMod val="75000"/>
                  </a:schemeClr>
                </a:solidFill>
              </a:rPr>
              <a:t>。</a:t>
            </a:r>
            <a:endParaRPr lang="en-US" altLang="zh-CN" sz="28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536575">
              <a:lnSpc>
                <a:spcPct val="125000"/>
              </a:lnSpc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</a:schemeClr>
                </a:solidFill>
              </a:rPr>
              <a:t>在建造工具中，研究元素、元素关系的存储，基本操作实现算法</a:t>
            </a:r>
            <a:r>
              <a:rPr lang="en-US" altLang="zh-CN" sz="2800" dirty="0" smtClean="0">
                <a:solidFill>
                  <a:schemeClr val="tx1">
                    <a:lumMod val="75000"/>
                  </a:schemeClr>
                </a:solidFill>
              </a:rPr>
              <a:t>       </a:t>
            </a:r>
            <a:r>
              <a:rPr lang="zh-CN" altLang="en-US" sz="2800" dirty="0" smtClean="0">
                <a:solidFill>
                  <a:schemeClr val="tx1">
                    <a:lumMod val="75000"/>
                  </a:schemeClr>
                </a:solidFill>
              </a:rPr>
              <a:t>和效率。</a:t>
            </a:r>
            <a:endParaRPr lang="en-US" altLang="zh-CN" sz="2800" dirty="0">
              <a:solidFill>
                <a:schemeClr val="tx1">
                  <a:lumMod val="75000"/>
                </a:schemeClr>
              </a:solidFill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</a:schemeClr>
                </a:solidFill>
              </a:rPr>
              <a:t>工作</a:t>
            </a: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</a:rPr>
              <a:t>中遇到实际问题，抽象到某种典型类型，用已有工具解决。</a:t>
            </a:r>
            <a:endParaRPr lang="en-US" altLang="zh-CN" sz="2800" dirty="0">
              <a:solidFill>
                <a:schemeClr val="tx1">
                  <a:lumMod val="75000"/>
                </a:schemeClr>
              </a:solidFill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</a:rPr>
              <a:t>在典型数据结构的学习、研究中训练解决问题较优的思路、方法。</a:t>
            </a:r>
            <a:endParaRPr lang="en-US" altLang="zh-CN" sz="2800" dirty="0">
              <a:solidFill>
                <a:schemeClr val="tx1">
                  <a:lumMod val="75000"/>
                </a:schemeClr>
              </a:solidFill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</a:rPr>
              <a:t>提高程序设计的能力（设计算法、算法编程、程序调试）。</a:t>
            </a:r>
            <a:endParaRPr lang="en-US" altLang="zh-CN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8962" y="5800181"/>
            <a:ext cx="500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切忌：</a:t>
            </a:r>
            <a:r>
              <a:rPr lang="zh-CN" altLang="en-US" sz="3200" dirty="0"/>
              <a:t>纸上谈兵</a:t>
            </a:r>
          </a:p>
        </p:txBody>
      </p:sp>
    </p:spTree>
    <p:extLst>
      <p:ext uri="{BB962C8B-B14F-4D97-AF65-F5344CB8AC3E}">
        <p14:creationId xmlns:p14="http://schemas.microsoft.com/office/powerpoint/2010/main" val="2135397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80951" y="726540"/>
            <a:ext cx="3884022" cy="744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二、课程内容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78" y="1753016"/>
            <a:ext cx="8697243" cy="240848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7578" y="4161500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集合关系            线性关系                 树形关系                  图关系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157578" y="4818716"/>
            <a:ext cx="39493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931331" y="4818716"/>
            <a:ext cx="470263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5045" y="5746179"/>
            <a:ext cx="224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排序         查找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590314" y="4818716"/>
            <a:ext cx="261257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165080" y="4818716"/>
            <a:ext cx="95292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532498" y="4818716"/>
            <a:ext cx="285725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041673" y="5733116"/>
            <a:ext cx="239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线性表  栈  队列  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6725400" y="4623165"/>
            <a:ext cx="0" cy="110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233468" y="4623165"/>
            <a:ext cx="26126" cy="110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35988" y="5711178"/>
            <a:ext cx="770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树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024461" y="5711177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2403000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2795491" y="787541"/>
            <a:ext cx="3819072" cy="685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   </a:t>
            </a:r>
            <a:endParaRPr lang="zh-CN" altLang="en-US" sz="43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92222" y="720463"/>
            <a:ext cx="4406535" cy="744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b="1" dirty="0">
                <a:solidFill>
                  <a:schemeClr val="accent1"/>
                </a:solidFill>
              </a:rPr>
              <a:t>三、课程地位</a:t>
            </a:r>
          </a:p>
        </p:txBody>
      </p:sp>
      <p:sp>
        <p:nvSpPr>
          <p:cNvPr id="4" name="下箭头 3"/>
          <p:cNvSpPr/>
          <p:nvPr/>
        </p:nvSpPr>
        <p:spPr>
          <a:xfrm>
            <a:off x="1119091" y="1750817"/>
            <a:ext cx="193764" cy="449362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4629008" y="1716654"/>
            <a:ext cx="191926" cy="4493624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38945" y="2644117"/>
            <a:ext cx="431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课程学习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516021" y="2644117"/>
            <a:ext cx="587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问题求解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32398" y="5504883"/>
            <a:ext cx="309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程序设计思想与方法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00223" y="4277388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数据结构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68243" y="3073277"/>
            <a:ext cx="244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算法设计与分析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00223" y="1927501"/>
            <a:ext cx="1933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软件工程</a:t>
            </a:r>
          </a:p>
        </p:txBody>
      </p:sp>
      <p:sp>
        <p:nvSpPr>
          <p:cNvPr id="12" name="云形 11"/>
          <p:cNvSpPr/>
          <p:nvPr/>
        </p:nvSpPr>
        <p:spPr>
          <a:xfrm>
            <a:off x="5909702" y="5121204"/>
            <a:ext cx="3631832" cy="122902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14563" y="5320216"/>
            <a:ext cx="2886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语句，思维，简单问题、正确程序</a:t>
            </a:r>
          </a:p>
        </p:txBody>
      </p:sp>
      <p:sp>
        <p:nvSpPr>
          <p:cNvPr id="14" name="云形 13"/>
          <p:cNvSpPr/>
          <p:nvPr/>
        </p:nvSpPr>
        <p:spPr>
          <a:xfrm>
            <a:off x="6010816" y="4160010"/>
            <a:ext cx="3774003" cy="88344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288086" y="4336070"/>
            <a:ext cx="305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复杂问题，更优程序</a:t>
            </a:r>
          </a:p>
        </p:txBody>
      </p:sp>
      <p:sp>
        <p:nvSpPr>
          <p:cNvPr id="16" name="云形 15"/>
          <p:cNvSpPr/>
          <p:nvPr/>
        </p:nvSpPr>
        <p:spPr>
          <a:xfrm>
            <a:off x="5946830" y="2869039"/>
            <a:ext cx="4138436" cy="93273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云形 16"/>
          <p:cNvSpPr/>
          <p:nvPr/>
        </p:nvSpPr>
        <p:spPr>
          <a:xfrm>
            <a:off x="5708301" y="1566405"/>
            <a:ext cx="4376965" cy="129425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88086" y="3073277"/>
            <a:ext cx="392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典型算法设计、理论分析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140991" y="1960168"/>
            <a:ext cx="3944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任务分解，质量、进度监控</a:t>
            </a:r>
          </a:p>
        </p:txBody>
      </p:sp>
    </p:spTree>
    <p:extLst>
      <p:ext uri="{BB962C8B-B14F-4D97-AF65-F5344CB8AC3E}">
        <p14:creationId xmlns:p14="http://schemas.microsoft.com/office/powerpoint/2010/main" val="363674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2329664" y="425232"/>
            <a:ext cx="3819072" cy="685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   </a:t>
            </a:r>
            <a:endParaRPr lang="zh-CN" altLang="en-US" sz="4300" dirty="0"/>
          </a:p>
        </p:txBody>
      </p:sp>
      <p:sp>
        <p:nvSpPr>
          <p:cNvPr id="3" name="标题 5"/>
          <p:cNvSpPr txBox="1">
            <a:spLocks/>
          </p:cNvSpPr>
          <p:nvPr/>
        </p:nvSpPr>
        <p:spPr>
          <a:xfrm>
            <a:off x="383882" y="1796829"/>
            <a:ext cx="11960517" cy="4820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教师：张同珍</a:t>
            </a:r>
            <a:br>
              <a:rPr lang="zh-CN" altLang="en-US" dirty="0" smtClean="0"/>
            </a:br>
            <a:r>
              <a:rPr lang="en-US" altLang="zh-CN" dirty="0" smtClean="0">
                <a:solidFill>
                  <a:srgbClr val="00B050"/>
                </a:solidFill>
                <a:hlinkClick r:id="rId2"/>
              </a:rPr>
              <a:t>zhang-tz@cs.sjtu.edu.cn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课件</a:t>
            </a:r>
            <a:r>
              <a:rPr lang="en-US" altLang="zh-CN" dirty="0" smtClean="0"/>
              <a:t>: Canvas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课后作业：</a:t>
            </a:r>
            <a:r>
              <a:rPr lang="en-US" altLang="zh-CN" dirty="0" err="1" smtClean="0"/>
              <a:t>oj</a:t>
            </a:r>
            <a:r>
              <a:rPr lang="zh-CN" altLang="en-US" dirty="0" smtClean="0"/>
              <a:t>系统？</a:t>
            </a:r>
            <a:br>
              <a:rPr lang="zh-CN" altLang="en-US" dirty="0" smtClean="0"/>
            </a:br>
            <a:r>
              <a:rPr lang="zh-CN" altLang="en-US" dirty="0" smtClean="0"/>
              <a:t>课后答疑：</a:t>
            </a:r>
            <a:endParaRPr lang="en-US" altLang="zh-CN" dirty="0" smtClean="0"/>
          </a:p>
          <a:p>
            <a:r>
              <a:rPr lang="en-US" altLang="zh-CN" dirty="0" smtClean="0"/>
              <a:t>    1</a:t>
            </a:r>
            <a:r>
              <a:rPr lang="zh-CN" altLang="en-US" dirty="0" smtClean="0"/>
              <a:t>）微信群</a:t>
            </a:r>
            <a:br>
              <a:rPr lang="zh-CN" altLang="en-US" dirty="0" smtClean="0"/>
            </a:br>
            <a:r>
              <a:rPr lang="zh-CN" altLang="en-US" dirty="0" smtClean="0"/>
              <a:t>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）面对面答疑，时间地点：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助教：第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周起，周一、四晚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00-</a:t>
            </a:r>
            <a:r>
              <a:rPr lang="zh-CN" altLang="en-US" dirty="0" smtClean="0"/>
              <a:t>电院</a:t>
            </a:r>
            <a:r>
              <a:rPr lang="en-US" altLang="zh-CN" dirty="0" smtClean="0"/>
              <a:t>4</a:t>
            </a:r>
            <a:r>
              <a:rPr lang="zh-CN" altLang="en-US" dirty="0" smtClean="0"/>
              <a:t>号楼</a:t>
            </a:r>
            <a:r>
              <a:rPr lang="en-US" altLang="zh-CN" dirty="0" smtClean="0"/>
              <a:t>310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教师： 周三中午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00-2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00-</a:t>
            </a:r>
            <a:r>
              <a:rPr lang="zh-CN" altLang="en-US" dirty="0" smtClean="0"/>
              <a:t>电院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号楼</a:t>
            </a:r>
            <a:r>
              <a:rPr lang="en-US" altLang="zh-CN" dirty="0" smtClean="0"/>
              <a:t>531</a:t>
            </a:r>
            <a:r>
              <a:rPr lang="zh-CN" altLang="en-US" dirty="0"/>
              <a:t>室</a:t>
            </a:r>
            <a:r>
              <a:rPr lang="en-US" altLang="zh-CN" dirty="0" smtClean="0"/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26396" y="738739"/>
            <a:ext cx="4406535" cy="744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b="1" dirty="0">
                <a:solidFill>
                  <a:schemeClr val="accent1"/>
                </a:solidFill>
              </a:rPr>
              <a:t>四、课程信息</a:t>
            </a:r>
          </a:p>
        </p:txBody>
      </p:sp>
    </p:spTree>
    <p:extLst>
      <p:ext uri="{BB962C8B-B14F-4D97-AF65-F5344CB8AC3E}">
        <p14:creationId xmlns:p14="http://schemas.microsoft.com/office/powerpoint/2010/main" val="2206572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1794826" y="528750"/>
            <a:ext cx="3819072" cy="685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   </a:t>
            </a:r>
            <a:endParaRPr lang="zh-CN" altLang="en-US" sz="4300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674738" y="661079"/>
            <a:ext cx="4217644" cy="747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b="1" dirty="0">
                <a:solidFill>
                  <a:schemeClr val="accent1"/>
                </a:solidFill>
              </a:rPr>
              <a:t>教材及参考书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74738" y="1798976"/>
            <a:ext cx="10246304" cy="3152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zh-CN" altLang="en-US" sz="3200" dirty="0" smtClean="0"/>
              <a:t>数据结构 </a:t>
            </a:r>
            <a:r>
              <a:rPr lang="zh-CN" altLang="en-US" sz="3200" dirty="0"/>
              <a:t>（</a:t>
            </a:r>
            <a:r>
              <a:rPr lang="en-US" altLang="zh-CN" sz="3200" dirty="0" smtClean="0"/>
              <a:t>C++</a:t>
            </a:r>
            <a:r>
              <a:rPr lang="zh-CN" altLang="en-US" sz="3200" dirty="0" smtClean="0"/>
              <a:t>语言描述）慕</a:t>
            </a:r>
            <a:r>
              <a:rPr lang="zh-CN" altLang="en-US" sz="3200" dirty="0"/>
              <a:t>课</a:t>
            </a:r>
            <a:r>
              <a:rPr lang="zh-CN" altLang="en-US" sz="3200" dirty="0" smtClean="0"/>
              <a:t>版</a:t>
            </a:r>
            <a:endParaRPr lang="en-US" altLang="zh-CN" sz="3200" dirty="0"/>
          </a:p>
          <a:p>
            <a:pPr algn="l">
              <a:lnSpc>
                <a:spcPct val="80000"/>
              </a:lnSpc>
              <a:defRPr/>
            </a:pPr>
            <a:r>
              <a:rPr lang="zh-CN" altLang="en-US" sz="3200" dirty="0"/>
              <a:t>张同珍   人民邮电出版社</a:t>
            </a:r>
            <a:endParaRPr lang="en-US" altLang="zh-CN" sz="3200" dirty="0"/>
          </a:p>
          <a:p>
            <a:pPr algn="l">
              <a:lnSpc>
                <a:spcPct val="80000"/>
              </a:lnSpc>
              <a:defRPr/>
            </a:pPr>
            <a:endParaRPr lang="en-US" altLang="zh-CN" sz="3200" dirty="0" smtClean="0"/>
          </a:p>
          <a:p>
            <a:pPr algn="l">
              <a:lnSpc>
                <a:spcPct val="80000"/>
              </a:lnSpc>
              <a:defRPr/>
            </a:pPr>
            <a:r>
              <a:rPr lang="zh-CN" altLang="en-US" sz="3200" dirty="0" smtClean="0"/>
              <a:t>数据结构</a:t>
            </a:r>
            <a:r>
              <a:rPr lang="zh-CN" altLang="en-US" sz="3200" dirty="0"/>
              <a:t>：</a:t>
            </a:r>
            <a:r>
              <a:rPr lang="en-US" altLang="zh-CN" sz="3200" dirty="0"/>
              <a:t>《</a:t>
            </a:r>
            <a:r>
              <a:rPr lang="zh-CN" altLang="en-US" sz="3200" dirty="0"/>
              <a:t>数据结构题解与拓展</a:t>
            </a:r>
            <a:r>
              <a:rPr lang="en-US" altLang="zh-CN" sz="3200" dirty="0"/>
              <a:t>》</a:t>
            </a:r>
          </a:p>
          <a:p>
            <a:pPr algn="l">
              <a:lnSpc>
                <a:spcPct val="80000"/>
              </a:lnSpc>
              <a:defRPr/>
            </a:pPr>
            <a:r>
              <a:rPr lang="zh-CN" altLang="en-US" sz="3200" dirty="0"/>
              <a:t>翁惠玉、俞勇   高等教育出版社 </a:t>
            </a:r>
            <a:endParaRPr lang="en-US" altLang="zh-CN" sz="3200" dirty="0"/>
          </a:p>
          <a:p>
            <a:pPr algn="l">
              <a:lnSpc>
                <a:spcPct val="80000"/>
              </a:lnSpc>
              <a:defRPr/>
            </a:pPr>
            <a:endParaRPr lang="en-US" altLang="zh-CN" sz="3200" dirty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zh-CN" altLang="en-US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7294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01353" y="718588"/>
            <a:ext cx="7497258" cy="744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成绩组成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2398675" y="511497"/>
            <a:ext cx="3819072" cy="685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   </a:t>
            </a:r>
            <a:endParaRPr lang="zh-CN" altLang="en-US" sz="4300" dirty="0"/>
          </a:p>
        </p:txBody>
      </p:sp>
      <p:sp>
        <p:nvSpPr>
          <p:cNvPr id="4" name="文本框 3"/>
          <p:cNvSpPr txBox="1"/>
          <p:nvPr/>
        </p:nvSpPr>
        <p:spPr>
          <a:xfrm>
            <a:off x="801353" y="1980546"/>
            <a:ext cx="78812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期末考试： </a:t>
            </a:r>
            <a:r>
              <a:rPr lang="en-US" altLang="zh-CN" sz="3200" dirty="0" smtClean="0">
                <a:solidFill>
                  <a:schemeClr val="tx1">
                    <a:lumMod val="75000"/>
                  </a:schemeClr>
                </a:solidFill>
              </a:rPr>
              <a:t>70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%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</a:rPr>
              <a:t>平时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成绩： 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30%          </a:t>
            </a:r>
            <a:endParaRPr lang="en-US" altLang="zh-CN" sz="3200" dirty="0"/>
          </a:p>
          <a:p>
            <a:pPr>
              <a:defRPr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156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347581" y="666772"/>
            <a:ext cx="3819072" cy="685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   </a:t>
            </a:r>
            <a:endParaRPr lang="zh-CN" altLang="en-US" sz="43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50582" y="666772"/>
            <a:ext cx="4406535" cy="744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b="1" dirty="0">
                <a:solidFill>
                  <a:schemeClr val="accent1"/>
                </a:solidFill>
              </a:rPr>
              <a:t>五、课程要求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31380" y="1786385"/>
            <a:ext cx="101498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考勤要求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课堂练习本（手边）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课后独立作业，</a:t>
            </a:r>
            <a:r>
              <a:rPr lang="zh-CN" altLang="en-US" sz="3200" dirty="0" smtClean="0"/>
              <a:t>提高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课间面对面建立微信群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0087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031802" y="1358783"/>
            <a:ext cx="6757851" cy="5107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一、</a:t>
            </a:r>
            <a:r>
              <a:rPr lang="zh-CN" altLang="en-US" sz="3600" dirty="0" smtClean="0"/>
              <a:t>课程目标</a:t>
            </a:r>
            <a:br>
              <a:rPr lang="zh-CN" altLang="en-US" sz="3600" dirty="0" smtClean="0"/>
            </a:b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r>
              <a:rPr lang="zh-CN" altLang="en-US" sz="3600" dirty="0" smtClean="0"/>
              <a:t>二、课程内容</a:t>
            </a:r>
            <a:br>
              <a:rPr lang="zh-CN" altLang="en-US" sz="3600" dirty="0" smtClean="0"/>
            </a:b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r>
              <a:rPr lang="zh-CN" altLang="en-US" sz="3600" dirty="0" smtClean="0"/>
              <a:t>三、课程地位</a:t>
            </a:r>
            <a:br>
              <a:rPr lang="zh-CN" altLang="en-US" sz="3600" dirty="0" smtClean="0"/>
            </a:b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r>
              <a:rPr lang="zh-CN" altLang="en-US" sz="3600" dirty="0" smtClean="0"/>
              <a:t>四、</a:t>
            </a:r>
            <a:r>
              <a:rPr lang="zh-CN" altLang="en-US" sz="3600" dirty="0"/>
              <a:t>课程</a:t>
            </a:r>
            <a:r>
              <a:rPr lang="zh-CN" altLang="en-US" sz="3600" dirty="0" smtClean="0"/>
              <a:t>信息</a:t>
            </a:r>
            <a:br>
              <a:rPr lang="zh-CN" altLang="en-US" sz="3600" dirty="0" smtClean="0"/>
            </a:b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r>
              <a:rPr lang="zh-CN" altLang="en-US" sz="3600" dirty="0" smtClean="0"/>
              <a:t>五、</a:t>
            </a:r>
            <a:r>
              <a:rPr lang="zh-CN" altLang="en-US" sz="3600" dirty="0"/>
              <a:t>课程要求</a:t>
            </a:r>
          </a:p>
        </p:txBody>
      </p:sp>
    </p:spTree>
    <p:extLst>
      <p:ext uri="{BB962C8B-B14F-4D97-AF65-F5344CB8AC3E}">
        <p14:creationId xmlns:p14="http://schemas.microsoft.com/office/powerpoint/2010/main" val="274750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27707" y="767380"/>
            <a:ext cx="5615284" cy="744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一、课程目标（纵向看）</a:t>
            </a:r>
            <a:endParaRPr lang="zh-CN" altLang="en-US" sz="4000" dirty="0"/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6042991" y="757109"/>
            <a:ext cx="4414279" cy="6857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 </a:t>
            </a:r>
            <a:r>
              <a:rPr lang="en-US" altLang="zh-CN" sz="4000" dirty="0" smtClean="0"/>
              <a:t>  ---</a:t>
            </a:r>
            <a:r>
              <a:rPr lang="zh-CN" altLang="en-US" sz="4300" dirty="0" smtClean="0"/>
              <a:t>思考二类问题</a:t>
            </a:r>
            <a:endParaRPr lang="zh-CN" altLang="en-US" sz="4300" dirty="0"/>
          </a:p>
        </p:txBody>
      </p:sp>
      <p:sp>
        <p:nvSpPr>
          <p:cNvPr id="6" name="矩形 5"/>
          <p:cNvSpPr/>
          <p:nvPr/>
        </p:nvSpPr>
        <p:spPr>
          <a:xfrm>
            <a:off x="488092" y="1583378"/>
            <a:ext cx="109526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个整数中找到第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K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小的元素</a:t>
            </a:r>
            <a:endParaRPr lang="en-US" altLang="zh-CN" sz="3200"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     1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22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20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15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70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5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个，第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小）</a:t>
            </a:r>
            <a:endParaRPr lang="en-US" altLang="zh-CN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8092" y="2763049"/>
            <a:ext cx="86824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solidFill>
                  <a:srgbClr val="0070C0"/>
                </a:solidFill>
              </a:rPr>
              <a:t>方法一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：对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个整数</a:t>
            </a: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</a:rPr>
              <a:t>排序（冒泡法）</a:t>
            </a:r>
            <a:endParaRPr lang="en-US" altLang="zh-CN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4956" y="3320789"/>
            <a:ext cx="56541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22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20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15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70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5</a:t>
            </a:r>
            <a:endParaRPr lang="zh-CN" altLang="en-US" sz="3200" dirty="0"/>
          </a:p>
        </p:txBody>
      </p:sp>
      <p:sp>
        <p:nvSpPr>
          <p:cNvPr id="9" name="下弧形箭头 8"/>
          <p:cNvSpPr/>
          <p:nvPr/>
        </p:nvSpPr>
        <p:spPr>
          <a:xfrm>
            <a:off x="1210902" y="3826570"/>
            <a:ext cx="692332" cy="2194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4956" y="4111460"/>
            <a:ext cx="56541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22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20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15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70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5</a:t>
            </a:r>
            <a:endParaRPr lang="zh-CN" altLang="en-US" sz="3200" dirty="0"/>
          </a:p>
        </p:txBody>
      </p:sp>
      <p:sp>
        <p:nvSpPr>
          <p:cNvPr id="11" name="下弧形箭头 10"/>
          <p:cNvSpPr/>
          <p:nvPr/>
        </p:nvSpPr>
        <p:spPr>
          <a:xfrm>
            <a:off x="1903234" y="4600110"/>
            <a:ext cx="692332" cy="2365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3049" y="5163026"/>
            <a:ext cx="57989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20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15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22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5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4000" dirty="0">
                <a:solidFill>
                  <a:srgbClr val="FF0000"/>
                </a:solidFill>
              </a:rPr>
              <a:t>70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90432" y="3379579"/>
            <a:ext cx="3802541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比较：</a:t>
            </a:r>
            <a:endParaRPr lang="en-US" altLang="zh-CN" sz="2800" b="1" dirty="0"/>
          </a:p>
          <a:p>
            <a:r>
              <a:rPr lang="en-US" altLang="zh-CN" sz="2800" dirty="0"/>
              <a:t>N-1</a:t>
            </a:r>
            <a:r>
              <a:rPr lang="zh-CN" altLang="en-US" sz="2800" dirty="0"/>
              <a:t>次，得最大值</a:t>
            </a:r>
            <a:endParaRPr lang="en-US" altLang="zh-CN" sz="2800" dirty="0"/>
          </a:p>
          <a:p>
            <a:r>
              <a:rPr lang="en-US" altLang="zh-CN" sz="2800" dirty="0"/>
              <a:t>N-2</a:t>
            </a:r>
            <a:r>
              <a:rPr lang="zh-CN" altLang="en-US" sz="2800" dirty="0"/>
              <a:t>次，得次大值</a:t>
            </a:r>
            <a:endParaRPr lang="en-US" altLang="zh-CN" sz="2800" dirty="0"/>
          </a:p>
          <a:p>
            <a:r>
              <a:rPr lang="en-US" altLang="zh-CN" sz="2800" dirty="0"/>
              <a:t>…</a:t>
            </a:r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次，得倒数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1</a:t>
            </a:r>
            <a:r>
              <a:rPr lang="zh-CN" altLang="en-US" sz="2800" dirty="0"/>
              <a:t>大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总：</a:t>
            </a:r>
            <a:r>
              <a:rPr lang="en-US" altLang="zh-CN" sz="2800" b="1" dirty="0"/>
              <a:t>n(n-1)/2</a:t>
            </a:r>
            <a:r>
              <a:rPr lang="zh-CN" altLang="en-US" sz="2800" b="1" dirty="0"/>
              <a:t>次比较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06399" y="4858562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。。。</a:t>
            </a:r>
          </a:p>
        </p:txBody>
      </p:sp>
      <p:sp>
        <p:nvSpPr>
          <p:cNvPr id="15" name="矩形 14"/>
          <p:cNvSpPr/>
          <p:nvPr/>
        </p:nvSpPr>
        <p:spPr>
          <a:xfrm>
            <a:off x="1026636" y="5849995"/>
            <a:ext cx="60273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15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20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5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4000" dirty="0">
                <a:solidFill>
                  <a:srgbClr val="FF0000"/>
                </a:solidFill>
              </a:rPr>
              <a:t>22</a:t>
            </a:r>
            <a:r>
              <a:rPr lang="zh-CN" altLang="en-US" sz="3600" dirty="0">
                <a:solidFill>
                  <a:srgbClr val="FF0000"/>
                </a:solidFill>
              </a:rPr>
              <a:t>，</a:t>
            </a:r>
            <a:r>
              <a:rPr lang="en-US" altLang="zh-CN" sz="4000" dirty="0">
                <a:solidFill>
                  <a:srgbClr val="FF0000"/>
                </a:solidFill>
              </a:rPr>
              <a:t>70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3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4575" y="870009"/>
            <a:ext cx="109526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个整数中找到第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K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小的元素</a:t>
            </a:r>
            <a:endParaRPr lang="en-US" altLang="zh-CN" sz="3200"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     1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22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20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15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70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5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个，第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小）</a:t>
            </a:r>
            <a:endParaRPr lang="en-US" altLang="zh-CN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4575" y="2331728"/>
            <a:ext cx="86824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solidFill>
                  <a:srgbClr val="0070C0"/>
                </a:solidFill>
              </a:rPr>
              <a:t>方法二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：用冒泡方法，冒小泡，冒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k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次</a:t>
            </a:r>
            <a:endParaRPr lang="en-US" altLang="zh-CN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1439" y="2889468"/>
            <a:ext cx="56541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22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20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15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70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5</a:t>
            </a:r>
            <a:endParaRPr lang="zh-CN" altLang="en-US" sz="3200" dirty="0"/>
          </a:p>
        </p:txBody>
      </p:sp>
      <p:sp>
        <p:nvSpPr>
          <p:cNvPr id="7" name="下弧形箭头 6"/>
          <p:cNvSpPr/>
          <p:nvPr/>
        </p:nvSpPr>
        <p:spPr>
          <a:xfrm>
            <a:off x="1107385" y="3395249"/>
            <a:ext cx="692332" cy="2194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1439" y="3680139"/>
            <a:ext cx="5557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22,  1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20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15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70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5</a:t>
            </a:r>
            <a:endParaRPr lang="zh-CN" altLang="en-US" sz="3200" dirty="0"/>
          </a:p>
        </p:txBody>
      </p:sp>
      <p:sp>
        <p:nvSpPr>
          <p:cNvPr id="9" name="下弧形箭头 8"/>
          <p:cNvSpPr/>
          <p:nvPr/>
        </p:nvSpPr>
        <p:spPr>
          <a:xfrm>
            <a:off x="1799717" y="4168789"/>
            <a:ext cx="692332" cy="2365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9532" y="4731705"/>
            <a:ext cx="57989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22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20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15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70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5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4000" dirty="0">
                <a:solidFill>
                  <a:srgbClr val="FF0000"/>
                </a:solidFill>
              </a:rPr>
              <a:t>1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86915" y="2948258"/>
            <a:ext cx="4379316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比较：</a:t>
            </a:r>
            <a:endParaRPr lang="en-US" altLang="zh-CN" sz="2800" b="1" dirty="0"/>
          </a:p>
          <a:p>
            <a:r>
              <a:rPr lang="en-US" altLang="zh-CN" sz="2800" dirty="0"/>
              <a:t>N-1</a:t>
            </a:r>
            <a:r>
              <a:rPr lang="zh-CN" altLang="en-US" sz="2800" dirty="0"/>
              <a:t>次，得最小值</a:t>
            </a:r>
            <a:endParaRPr lang="en-US" altLang="zh-CN" sz="2800" dirty="0"/>
          </a:p>
          <a:p>
            <a:r>
              <a:rPr lang="en-US" altLang="zh-CN" sz="2800" dirty="0"/>
              <a:t>N-2</a:t>
            </a:r>
            <a:r>
              <a:rPr lang="zh-CN" altLang="en-US" sz="2800" dirty="0"/>
              <a:t>次，得次小值</a:t>
            </a:r>
            <a:endParaRPr lang="en-US" altLang="zh-CN" sz="2800" dirty="0"/>
          </a:p>
          <a:p>
            <a:r>
              <a:rPr lang="en-US" altLang="zh-CN" sz="2800" dirty="0"/>
              <a:t>…</a:t>
            </a:r>
          </a:p>
          <a:p>
            <a:r>
              <a:rPr lang="en-US" altLang="zh-CN" sz="2800" dirty="0"/>
              <a:t>N-k</a:t>
            </a:r>
            <a:r>
              <a:rPr lang="zh-CN" altLang="en-US" sz="2800" dirty="0"/>
              <a:t>次，得第</a:t>
            </a:r>
            <a:r>
              <a:rPr lang="en-US" altLang="zh-CN" sz="2800" dirty="0"/>
              <a:t>k</a:t>
            </a:r>
            <a:r>
              <a:rPr lang="zh-CN" altLang="en-US" sz="2800" dirty="0"/>
              <a:t>小值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 smtClean="0"/>
              <a:t>总</a:t>
            </a:r>
            <a:r>
              <a:rPr lang="en-US" altLang="zh-CN" sz="2800" b="1" dirty="0" smtClean="0"/>
              <a:t>:</a:t>
            </a:r>
            <a:r>
              <a:rPr lang="zh-CN" altLang="en-US" sz="2800" b="1" dirty="0">
                <a:sym typeface="Wingdings" panose="05000000000000000000" pitchFamily="2" charset="2"/>
              </a:rPr>
              <a:t> </a:t>
            </a:r>
            <a:r>
              <a:rPr lang="en-US" altLang="zh-CN" sz="2800" b="1" dirty="0" smtClean="0">
                <a:sym typeface="Wingdings" panose="05000000000000000000" pitchFamily="2" charset="2"/>
              </a:rPr>
              <a:t>(</a:t>
            </a:r>
            <a:r>
              <a:rPr lang="en-US" altLang="zh-CN" sz="2800" b="1" dirty="0" err="1" smtClean="0"/>
              <a:t>2kn</a:t>
            </a:r>
            <a:r>
              <a:rPr lang="en-US" altLang="zh-CN" sz="2800" b="1" dirty="0" smtClean="0"/>
              <a:t>-</a:t>
            </a:r>
            <a:r>
              <a:rPr lang="en-US" altLang="zh-CN" sz="2800" b="1" dirty="0" err="1" smtClean="0"/>
              <a:t>k</a:t>
            </a:r>
            <a:r>
              <a:rPr lang="en-US" altLang="zh-CN" sz="2800" b="1" baseline="30000" dirty="0" err="1" smtClean="0"/>
              <a:t>2</a:t>
            </a:r>
            <a:r>
              <a:rPr lang="en-US" altLang="zh-CN" sz="2800" b="1" dirty="0" smtClean="0"/>
              <a:t>-</a:t>
            </a:r>
            <a:r>
              <a:rPr lang="en-US" altLang="zh-CN" sz="2800" b="1" dirty="0" smtClean="0"/>
              <a:t>k)/2</a:t>
            </a:r>
            <a:r>
              <a:rPr lang="zh-CN" altLang="en-US" sz="2800" b="1" dirty="0"/>
              <a:t>次比较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02882" y="4427241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。。。</a:t>
            </a:r>
          </a:p>
        </p:txBody>
      </p:sp>
      <p:sp>
        <p:nvSpPr>
          <p:cNvPr id="13" name="矩形 12"/>
          <p:cNvSpPr/>
          <p:nvPr/>
        </p:nvSpPr>
        <p:spPr>
          <a:xfrm>
            <a:off x="923119" y="5418674"/>
            <a:ext cx="60273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22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20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15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8,   70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</a:rPr>
              <a:t>5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4000" dirty="0">
                <a:solidFill>
                  <a:srgbClr val="FF0000"/>
                </a:solidFill>
              </a:rPr>
              <a:t>1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56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2488" y="832242"/>
            <a:ext cx="100935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solidFill>
                  <a:srgbClr val="0070C0"/>
                </a:solidFill>
              </a:rPr>
              <a:t>方法三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：对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K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个整数排序，后面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N-K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个元素逐个加入。</a:t>
            </a:r>
            <a:endParaRPr lang="en-US" altLang="zh-CN" sz="3200"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                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（例子：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个中找第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小）</a:t>
            </a:r>
            <a:endParaRPr lang="en-US" altLang="zh-CN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7325" y="1848724"/>
            <a:ext cx="7862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</a:rPr>
              <a:t>22</a:t>
            </a:r>
            <a:r>
              <a:rPr lang="zh-CN" altLang="en-US" sz="3200" b="1" dirty="0">
                <a:solidFill>
                  <a:schemeClr val="tx1">
                    <a:lumMod val="75000"/>
                  </a:schemeClr>
                </a:solidFill>
              </a:rPr>
              <a:t>                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20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15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70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5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47325" y="2659841"/>
            <a:ext cx="7862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</a:rPr>
              <a:t>20</a:t>
            </a:r>
            <a:r>
              <a:rPr lang="zh-CN" altLang="en-US" sz="3200" b="1" dirty="0">
                <a:solidFill>
                  <a:schemeClr val="tx1">
                    <a:lumMod val="75000"/>
                  </a:schemeClr>
                </a:solidFill>
              </a:rPr>
              <a:t>                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15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70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5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547325" y="3445565"/>
            <a:ext cx="7862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</a:rPr>
              <a:t>15</a:t>
            </a:r>
            <a:r>
              <a:rPr lang="zh-CN" altLang="en-US" sz="3200" b="1" dirty="0">
                <a:solidFill>
                  <a:schemeClr val="tx1">
                    <a:lumMod val="75000"/>
                  </a:schemeClr>
                </a:solidFill>
              </a:rPr>
              <a:t>                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70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5</a:t>
            </a:r>
            <a:endParaRPr lang="zh-CN" altLang="en-US" sz="3200" dirty="0"/>
          </a:p>
        </p:txBody>
      </p:sp>
      <p:sp>
        <p:nvSpPr>
          <p:cNvPr id="6" name="下弧形箭头 5"/>
          <p:cNvSpPr/>
          <p:nvPr/>
        </p:nvSpPr>
        <p:spPr>
          <a:xfrm>
            <a:off x="2220040" y="2413173"/>
            <a:ext cx="1997613" cy="2212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下弧形箭头 6"/>
          <p:cNvSpPr/>
          <p:nvPr/>
        </p:nvSpPr>
        <p:spPr>
          <a:xfrm>
            <a:off x="2161426" y="3170482"/>
            <a:ext cx="1997613" cy="2212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下弧形箭头 7"/>
          <p:cNvSpPr/>
          <p:nvPr/>
        </p:nvSpPr>
        <p:spPr>
          <a:xfrm>
            <a:off x="2201284" y="3941865"/>
            <a:ext cx="1997613" cy="2212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6846" y="4273220"/>
            <a:ext cx="7862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</a:rPr>
              <a:t>8</a:t>
            </a:r>
            <a:r>
              <a:rPr lang="zh-CN" altLang="en-US" sz="3200" b="1" dirty="0">
                <a:solidFill>
                  <a:schemeClr val="tx1">
                    <a:lumMod val="75000"/>
                  </a:schemeClr>
                </a:solidFill>
              </a:rPr>
              <a:t>                  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70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5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700730" y="5079499"/>
            <a:ext cx="327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。。。</a:t>
            </a:r>
          </a:p>
        </p:txBody>
      </p:sp>
      <p:sp>
        <p:nvSpPr>
          <p:cNvPr id="11" name="矩形 10"/>
          <p:cNvSpPr/>
          <p:nvPr/>
        </p:nvSpPr>
        <p:spPr>
          <a:xfrm>
            <a:off x="516846" y="5742762"/>
            <a:ext cx="2378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</a:rPr>
              <a:t>6</a:t>
            </a:r>
            <a:endParaRPr lang="zh-CN" altLang="en-US" sz="3200" b="1" dirty="0"/>
          </a:p>
        </p:txBody>
      </p:sp>
      <p:sp>
        <p:nvSpPr>
          <p:cNvPr id="12" name="下弧形箭头 11"/>
          <p:cNvSpPr/>
          <p:nvPr/>
        </p:nvSpPr>
        <p:spPr>
          <a:xfrm>
            <a:off x="2041849" y="4798906"/>
            <a:ext cx="2117190" cy="33312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6846" y="5016494"/>
            <a:ext cx="7862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                  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5</a:t>
            </a:r>
            <a:endParaRPr lang="zh-CN" altLang="en-US" sz="3200" dirty="0"/>
          </a:p>
        </p:txBody>
      </p:sp>
      <p:sp>
        <p:nvSpPr>
          <p:cNvPr id="14" name="下弧形箭头 13"/>
          <p:cNvSpPr/>
          <p:nvPr/>
        </p:nvSpPr>
        <p:spPr>
          <a:xfrm>
            <a:off x="2055915" y="5508749"/>
            <a:ext cx="2103124" cy="32653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12998" y="3411195"/>
            <a:ext cx="5708013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比较：</a:t>
            </a:r>
            <a:endParaRPr lang="en-US" altLang="zh-CN" sz="2800" b="1" dirty="0"/>
          </a:p>
          <a:p>
            <a:r>
              <a:rPr lang="en-US" altLang="zh-CN" sz="2800" dirty="0"/>
              <a:t>k(k-1)/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次</a:t>
            </a:r>
            <a:r>
              <a:rPr lang="zh-CN" altLang="en-US" sz="2800" dirty="0"/>
              <a:t>，可得</a:t>
            </a:r>
            <a:r>
              <a:rPr lang="en-US" altLang="zh-CN" sz="2800" dirty="0"/>
              <a:t>K</a:t>
            </a:r>
            <a:r>
              <a:rPr lang="zh-CN" altLang="en-US" sz="2800" dirty="0"/>
              <a:t>序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加第</a:t>
            </a:r>
            <a:r>
              <a:rPr lang="en-US" altLang="zh-CN" sz="2800" dirty="0"/>
              <a:t>I</a:t>
            </a:r>
            <a:r>
              <a:rPr lang="zh-CN" altLang="en-US" sz="2800" dirty="0"/>
              <a:t>个， 最差比较</a:t>
            </a:r>
            <a:r>
              <a:rPr lang="en-US" altLang="zh-CN" sz="2800" dirty="0"/>
              <a:t>k</a:t>
            </a:r>
            <a:r>
              <a:rPr lang="zh-CN" altLang="en-US" sz="2800" dirty="0"/>
              <a:t>次</a:t>
            </a:r>
            <a:endParaRPr lang="en-US" altLang="zh-CN" sz="2800" dirty="0"/>
          </a:p>
          <a:p>
            <a:r>
              <a:rPr lang="zh-CN" altLang="en-US" sz="2800" dirty="0"/>
              <a:t>一共加</a:t>
            </a:r>
            <a:r>
              <a:rPr lang="en-US" altLang="zh-CN" sz="2800" dirty="0"/>
              <a:t>n-k</a:t>
            </a:r>
            <a:r>
              <a:rPr lang="zh-CN" altLang="en-US" sz="2800" dirty="0"/>
              <a:t>个，共</a:t>
            </a:r>
            <a:r>
              <a:rPr lang="en-US" altLang="zh-CN" sz="2800" dirty="0"/>
              <a:t>k(n-k)</a:t>
            </a:r>
            <a:r>
              <a:rPr lang="zh-CN" altLang="en-US" sz="2800" dirty="0"/>
              <a:t>次比较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总</a:t>
            </a:r>
            <a:r>
              <a:rPr lang="zh-CN" altLang="en-US" sz="2800" b="1" dirty="0"/>
              <a:t>： </a:t>
            </a:r>
            <a:r>
              <a:rPr lang="en-US" altLang="zh-CN" sz="2800" b="1" dirty="0">
                <a:solidFill>
                  <a:prstClr val="black"/>
                </a:solidFill>
              </a:rPr>
              <a:t>k(n-k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)+</a:t>
            </a:r>
            <a:r>
              <a:rPr lang="en-US" altLang="zh-CN" sz="2800" b="1" dirty="0"/>
              <a:t> k(k-1)/2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=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2</a:t>
            </a:r>
            <a:r>
              <a:rPr lang="en-US" altLang="zh-CN" sz="2800" b="1" dirty="0" err="1" smtClean="0">
                <a:solidFill>
                  <a:prstClr val="black"/>
                </a:solidFill>
              </a:rPr>
              <a:t>kn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-</a:t>
            </a:r>
            <a:r>
              <a:rPr lang="en-US" altLang="zh-CN" sz="2800" b="1" dirty="0" err="1" smtClean="0">
                <a:solidFill>
                  <a:prstClr val="black"/>
                </a:solidFill>
              </a:rPr>
              <a:t>k</a:t>
            </a:r>
            <a:r>
              <a:rPr lang="en-US" altLang="zh-CN" sz="2800" b="1" baseline="30000" dirty="0" err="1" smtClean="0">
                <a:solidFill>
                  <a:prstClr val="black"/>
                </a:solidFill>
              </a:rPr>
              <a:t>2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-k</a:t>
            </a:r>
            <a:r>
              <a:rPr lang="en-US" altLang="zh-CN" sz="2800" b="1" dirty="0">
                <a:solidFill>
                  <a:prstClr val="black"/>
                </a:solidFill>
              </a:rPr>
              <a:t>)/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243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896408" y="1441141"/>
                <a:ext cx="78625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3200" dirty="0"/>
                  <a:t>方法一、</a:t>
                </a:r>
                <a:r>
                  <a:rPr lang="en-US" altLang="zh-CN" sz="3200" b="1" dirty="0"/>
                  <a:t>n(n-1)/2</a:t>
                </a:r>
                <a:r>
                  <a:rPr lang="zh-CN" altLang="en-US" sz="3200" b="1" dirty="0"/>
                  <a:t>次</a:t>
                </a:r>
                <a:r>
                  <a:rPr lang="en-US" altLang="zh-CN" sz="3200" dirty="0"/>
                  <a:t>, 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sz="3200" dirty="0"/>
                  <a:t>5</a:t>
                </a:r>
                <a:r>
                  <a:rPr lang="zh-CN" altLang="en-US" sz="3200" dirty="0"/>
                  <a:t>*</a:t>
                </a:r>
                <a:r>
                  <a:rPr lang="en-US" altLang="zh-CN" sz="3200" dirty="0"/>
                  <a:t>10</a:t>
                </a:r>
                <a:r>
                  <a:rPr lang="en-US" altLang="zh-CN" sz="3200" baseline="30000" dirty="0"/>
                  <a:t>7</a:t>
                </a:r>
              </a:p>
              <a:p>
                <a:r>
                  <a:rPr lang="zh-CN" altLang="en-US" sz="3200" dirty="0"/>
                  <a:t>方法二</a:t>
                </a:r>
                <a:r>
                  <a:rPr lang="zh-CN" altLang="en-US" sz="3200" dirty="0" smtClean="0"/>
                  <a:t>、</a:t>
                </a:r>
                <a:r>
                  <a:rPr lang="en-US" altLang="zh-CN" sz="3200" b="1" dirty="0"/>
                  <a:t>(</a:t>
                </a:r>
                <a:r>
                  <a:rPr lang="en-US" altLang="zh-CN" sz="3200" b="1" dirty="0" err="1"/>
                  <a:t>2</a:t>
                </a:r>
                <a:r>
                  <a:rPr lang="en-US" altLang="zh-CN" sz="3200" b="1" dirty="0" err="1">
                    <a:solidFill>
                      <a:prstClr val="black"/>
                    </a:solidFill>
                  </a:rPr>
                  <a:t>kn</a:t>
                </a:r>
                <a:r>
                  <a:rPr lang="en-US" altLang="zh-CN" sz="3200" b="1" dirty="0">
                    <a:solidFill>
                      <a:prstClr val="black"/>
                    </a:solidFill>
                  </a:rPr>
                  <a:t>-</a:t>
                </a:r>
                <a:r>
                  <a:rPr lang="en-US" altLang="zh-CN" sz="3200" b="1" dirty="0" err="1">
                    <a:solidFill>
                      <a:prstClr val="black"/>
                    </a:solidFill>
                  </a:rPr>
                  <a:t>k</a:t>
                </a:r>
                <a:r>
                  <a:rPr lang="en-US" altLang="zh-CN" sz="3200" b="1" baseline="30000" dirty="0" err="1">
                    <a:solidFill>
                      <a:prstClr val="black"/>
                    </a:solidFill>
                  </a:rPr>
                  <a:t>2</a:t>
                </a:r>
                <a:r>
                  <a:rPr lang="en-US" altLang="zh-CN" sz="3200" b="1" dirty="0">
                    <a:solidFill>
                      <a:prstClr val="black"/>
                    </a:solidFill>
                  </a:rPr>
                  <a:t>-k)/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</a:rPr>
                  <a:t>2</a:t>
                </a:r>
                <a:r>
                  <a:rPr lang="zh-CN" altLang="en-US" sz="3200" dirty="0" smtClean="0"/>
                  <a:t>次</a:t>
                </a:r>
                <a:r>
                  <a:rPr lang="en-US" altLang="zh-CN" sz="3200" dirty="0"/>
                  <a:t>, 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sz="3200" dirty="0">
                    <a:solidFill>
                      <a:prstClr val="black"/>
                    </a:solidFill>
                  </a:rPr>
                  <a:t>3*10</a:t>
                </a:r>
                <a:r>
                  <a:rPr lang="en-US" altLang="zh-CN" sz="3200" baseline="30000" dirty="0">
                    <a:solidFill>
                      <a:prstClr val="black"/>
                    </a:solidFill>
                  </a:rPr>
                  <a:t>4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endParaRPr lang="zh-CN" altLang="en-US" sz="3200" dirty="0"/>
              </a:p>
              <a:p>
                <a:r>
                  <a:rPr lang="en-US" altLang="zh-CN" sz="3200" dirty="0" smtClean="0"/>
                  <a:t>   </a:t>
                </a:r>
                <a:r>
                  <a:rPr lang="zh-CN" altLang="en-US" sz="3200" dirty="0" smtClean="0"/>
                  <a:t>         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08" y="1441141"/>
                <a:ext cx="7862500" cy="1569660"/>
              </a:xfrm>
              <a:prstGeom prst="rect">
                <a:avLst/>
              </a:prstGeom>
              <a:blipFill>
                <a:blip r:embed="rId3"/>
                <a:stretch>
                  <a:fillRect l="-1938" t="-5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926888" y="2544007"/>
                <a:ext cx="78625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3200" dirty="0">
                    <a:solidFill>
                      <a:prstClr val="black"/>
                    </a:solidFill>
                  </a:rPr>
                  <a:t>方法三</a:t>
                </a:r>
                <a:r>
                  <a:rPr lang="zh-CN" altLang="en-US" sz="3200" dirty="0" smtClean="0">
                    <a:solidFill>
                      <a:prstClr val="black"/>
                    </a:solidFill>
                  </a:rPr>
                  <a:t>、</a:t>
                </a:r>
                <a:r>
                  <a:rPr lang="en-US" altLang="zh-CN" sz="3200" b="1" dirty="0"/>
                  <a:t>(</a:t>
                </a:r>
                <a:r>
                  <a:rPr lang="en-US" altLang="zh-CN" sz="3200" b="1" dirty="0" err="1"/>
                  <a:t>2</a:t>
                </a:r>
                <a:r>
                  <a:rPr lang="en-US" altLang="zh-CN" sz="3200" b="1" dirty="0" err="1">
                    <a:solidFill>
                      <a:prstClr val="black"/>
                    </a:solidFill>
                  </a:rPr>
                  <a:t>kn</a:t>
                </a:r>
                <a:r>
                  <a:rPr lang="en-US" altLang="zh-CN" sz="3200" b="1" dirty="0">
                    <a:solidFill>
                      <a:prstClr val="black"/>
                    </a:solidFill>
                  </a:rPr>
                  <a:t>-</a:t>
                </a:r>
                <a:r>
                  <a:rPr lang="en-US" altLang="zh-CN" sz="3200" b="1" dirty="0" err="1">
                    <a:solidFill>
                      <a:prstClr val="black"/>
                    </a:solidFill>
                  </a:rPr>
                  <a:t>k</a:t>
                </a:r>
                <a:r>
                  <a:rPr lang="en-US" altLang="zh-CN" sz="3200" b="1" baseline="30000" dirty="0" err="1">
                    <a:solidFill>
                      <a:prstClr val="black"/>
                    </a:solidFill>
                  </a:rPr>
                  <a:t>2</a:t>
                </a:r>
                <a:r>
                  <a:rPr lang="en-US" altLang="zh-CN" sz="3200" b="1" dirty="0">
                    <a:solidFill>
                      <a:prstClr val="black"/>
                    </a:solidFill>
                  </a:rPr>
                  <a:t>-k)/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</a:rPr>
                  <a:t>2</a:t>
                </a:r>
                <a:r>
                  <a:rPr lang="zh-CN" altLang="en-US" sz="3200" dirty="0" smtClean="0"/>
                  <a:t>次</a:t>
                </a:r>
                <a:r>
                  <a:rPr lang="zh-CN" altLang="en-US" sz="3200" dirty="0"/>
                  <a:t>，</a:t>
                </a: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zh-CN" sz="3200" dirty="0">
                    <a:solidFill>
                      <a:prstClr val="black"/>
                    </a:solidFill>
                  </a:rPr>
                  <a:t>3*10</a:t>
                </a:r>
                <a:r>
                  <a:rPr lang="en-US" altLang="zh-CN" sz="3200" baseline="30000" dirty="0">
                    <a:solidFill>
                      <a:prstClr val="black"/>
                    </a:solidFill>
                  </a:rPr>
                  <a:t>4</a:t>
                </a:r>
                <a:r>
                  <a:rPr lang="zh-CN" altLang="en-US" sz="3200" dirty="0">
                    <a:solidFill>
                      <a:prstClr val="black"/>
                    </a:solidFill>
                  </a:rPr>
                  <a:t> 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88" y="2544007"/>
                <a:ext cx="7862500" cy="584775"/>
              </a:xfrm>
              <a:prstGeom prst="rect">
                <a:avLst/>
              </a:prstGeom>
              <a:blipFill>
                <a:blip r:embed="rId4"/>
                <a:stretch>
                  <a:fillRect l="-1938"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26888" y="738385"/>
            <a:ext cx="438778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比较： </a:t>
            </a:r>
            <a:r>
              <a:rPr lang="en-US" altLang="zh-CN" sz="3200" b="1" dirty="0"/>
              <a:t>n=10000,  k=3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6408" y="3318570"/>
            <a:ext cx="103292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思考？</a:t>
            </a:r>
            <a:r>
              <a:rPr lang="zh-CN" altLang="en-US" sz="3200" dirty="0" smtClean="0"/>
              <a:t>还可以根据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的关系加以区别：如</a:t>
            </a:r>
            <a:r>
              <a:rPr lang="en-US" altLang="zh-CN" sz="3200" dirty="0" smtClean="0"/>
              <a:t>k&gt;n</a:t>
            </a:r>
            <a:r>
              <a:rPr lang="zh-CN" altLang="en-US" sz="3200" dirty="0" smtClean="0"/>
              <a:t>，无；</a:t>
            </a:r>
            <a:r>
              <a:rPr lang="en-US" altLang="zh-CN" sz="3200" dirty="0" smtClean="0"/>
              <a:t>k=n, </a:t>
            </a:r>
            <a:r>
              <a:rPr lang="zh-CN" altLang="en-US" sz="3200" dirty="0" smtClean="0"/>
              <a:t>找最大值等，其他关系？</a:t>
            </a:r>
            <a:endParaRPr lang="en-US" altLang="zh-CN" sz="3200" dirty="0" smtClean="0"/>
          </a:p>
          <a:p>
            <a:r>
              <a:rPr lang="zh-CN" altLang="en-US" sz="3200" b="1" dirty="0" smtClean="0"/>
              <a:t>总之，解决问题</a:t>
            </a:r>
            <a:r>
              <a:rPr lang="zh-CN" altLang="en-US" sz="3200" b="1" dirty="0"/>
              <a:t>方法效率有高有低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endParaRPr lang="en-US" altLang="zh-CN" sz="3200" dirty="0"/>
          </a:p>
          <a:p>
            <a:r>
              <a:rPr lang="zh-CN" altLang="en-US" sz="3200" b="1" dirty="0"/>
              <a:t>算法：解决问题的方法和步骤</a:t>
            </a:r>
            <a:endParaRPr lang="en-US" altLang="zh-CN" sz="3200" b="1" dirty="0"/>
          </a:p>
          <a:p>
            <a:r>
              <a:rPr lang="zh-CN" altLang="en-US" sz="3200" dirty="0"/>
              <a:t>如何科学、精确度量算法效率，比较高</a:t>
            </a:r>
            <a:r>
              <a:rPr lang="en-US" altLang="zh-CN" sz="3200" dirty="0"/>
              <a:t>/</a:t>
            </a:r>
            <a:r>
              <a:rPr lang="zh-CN" altLang="en-US" sz="3200" dirty="0"/>
              <a:t>低？</a:t>
            </a:r>
            <a:endParaRPr lang="en-US" altLang="zh-CN" sz="3200" dirty="0"/>
          </a:p>
          <a:p>
            <a:r>
              <a:rPr lang="zh-CN" altLang="en-US" sz="3200" dirty="0"/>
              <a:t>按</a:t>
            </a:r>
            <a:r>
              <a:rPr lang="zh-CN" altLang="en-US" sz="3200" dirty="0">
                <a:solidFill>
                  <a:prstClr val="black"/>
                </a:solidFill>
              </a:rPr>
              <a:t>度量</a:t>
            </a:r>
            <a:r>
              <a:rPr lang="zh-CN" altLang="en-US" sz="3200" dirty="0"/>
              <a:t>标准改进、优化。</a:t>
            </a:r>
          </a:p>
        </p:txBody>
      </p:sp>
    </p:spTree>
    <p:extLst>
      <p:ext uri="{BB962C8B-B14F-4D97-AF65-F5344CB8AC3E}">
        <p14:creationId xmlns:p14="http://schemas.microsoft.com/office/powerpoint/2010/main" val="54082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2104" y="731015"/>
            <a:ext cx="69738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 startAt="2"/>
              <a:defRPr/>
            </a:pP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求图中顶点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E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到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F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的最短路径问题</a:t>
            </a:r>
            <a:endParaRPr lang="en-US" altLang="zh-CN" sz="3200"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  <a:defRPr/>
            </a:pPr>
            <a:endParaRPr lang="en-US" altLang="zh-CN" sz="3200"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     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顶点： 城市</a:t>
            </a:r>
            <a:endParaRPr lang="en-US" altLang="zh-CN" sz="3200"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     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边：     公路</a:t>
            </a:r>
            <a:endParaRPr lang="en-US" altLang="zh-CN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7970" y="3573497"/>
            <a:ext cx="104641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元素间增加了复杂关系</a:t>
            </a:r>
            <a:endParaRPr lang="en-US" altLang="zh-CN" sz="3200" b="1" dirty="0"/>
          </a:p>
          <a:p>
            <a:endParaRPr lang="en-US" altLang="zh-CN" sz="3200" dirty="0"/>
          </a:p>
          <a:p>
            <a:r>
              <a:rPr lang="zh-CN" altLang="en-US" sz="3200" dirty="0"/>
              <a:t>两大挑战：</a:t>
            </a:r>
            <a:endParaRPr lang="en-US" altLang="zh-CN" sz="3200" dirty="0"/>
          </a:p>
          <a:p>
            <a:pPr marL="457200" indent="-457200">
              <a:buAutoNum type="arabicPeriod"/>
            </a:pPr>
            <a:r>
              <a:rPr lang="zh-CN" altLang="en-US" sz="3200" dirty="0"/>
              <a:t>如何存储元素、</a:t>
            </a:r>
            <a:r>
              <a:rPr lang="zh-CN" altLang="en-US" sz="3200" b="1" dirty="0"/>
              <a:t>元素</a:t>
            </a:r>
            <a:r>
              <a:rPr lang="zh-CN" altLang="en-US" sz="3200" b="1" dirty="0">
                <a:solidFill>
                  <a:srgbClr val="FF0000"/>
                </a:solidFill>
              </a:rPr>
              <a:t>关系</a:t>
            </a:r>
            <a:endParaRPr lang="en-US" altLang="zh-CN" sz="3200" b="1" dirty="0"/>
          </a:p>
          <a:p>
            <a:pPr marL="457200" indent="-457200">
              <a:buAutoNum type="arabicPeriod"/>
            </a:pPr>
            <a:r>
              <a:rPr lang="zh-CN" altLang="en-US" sz="3200" dirty="0"/>
              <a:t>用什么</a:t>
            </a:r>
            <a:r>
              <a:rPr lang="zh-CN" altLang="en-US" sz="3200" dirty="0" smtClean="0"/>
              <a:t>方法（</a:t>
            </a:r>
            <a:r>
              <a:rPr lang="zh-CN" altLang="en-US" sz="3200" dirty="0">
                <a:solidFill>
                  <a:srgbClr val="FF0000"/>
                </a:solidFill>
              </a:rPr>
              <a:t>算法</a:t>
            </a:r>
            <a:r>
              <a:rPr lang="zh-CN" altLang="en-US" sz="3200" dirty="0"/>
              <a:t>）</a:t>
            </a:r>
            <a:r>
              <a:rPr lang="zh-CN" altLang="en-US" sz="3200" dirty="0" smtClean="0"/>
              <a:t>解决问题，效率如何，可以有更优算法吗？。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846" y="1343747"/>
            <a:ext cx="3703484" cy="37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73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2103" y="731015"/>
            <a:ext cx="105500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3200" dirty="0" smtClean="0">
                <a:solidFill>
                  <a:schemeClr val="tx1">
                    <a:lumMod val="75000"/>
                  </a:schemeClr>
                </a:solidFill>
              </a:rPr>
              <a:t>2. </a:t>
            </a: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</a:rPr>
              <a:t>格尼斯堡七桥问题</a:t>
            </a:r>
            <a:r>
              <a:rPr lang="en-US" altLang="zh-CN" sz="3200" dirty="0" smtClean="0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</a:rPr>
              <a:t>从一个区域出发经过每座桥一次</a:t>
            </a:r>
            <a:endParaRPr lang="en-US" altLang="zh-CN" sz="3200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</a:rPr>
              <a:t>且仅一次回到出发区域。</a:t>
            </a:r>
            <a:endParaRPr lang="en-US" altLang="zh-CN" sz="3200"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3200" dirty="0" smtClean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顶点： </a:t>
            </a: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</a:rPr>
              <a:t>区域</a:t>
            </a:r>
            <a:endParaRPr lang="en-US" altLang="zh-CN" sz="3200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3200" dirty="0" smtClean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边：     </a:t>
            </a: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</a:rPr>
              <a:t>桥</a:t>
            </a:r>
            <a:endParaRPr lang="en-US" altLang="zh-CN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7970" y="3573497"/>
            <a:ext cx="104641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元素间增加了复杂关系</a:t>
            </a:r>
            <a:endParaRPr lang="en-US" altLang="zh-CN" sz="3200" b="1" dirty="0"/>
          </a:p>
          <a:p>
            <a:endParaRPr lang="en-US" altLang="zh-CN" sz="3200" dirty="0"/>
          </a:p>
          <a:p>
            <a:r>
              <a:rPr lang="zh-CN" altLang="en-US" sz="3200" dirty="0"/>
              <a:t>两大挑战：</a:t>
            </a:r>
            <a:endParaRPr lang="en-US" altLang="zh-CN" sz="3200" dirty="0"/>
          </a:p>
          <a:p>
            <a:pPr marL="457200" indent="-457200">
              <a:buAutoNum type="arabicPeriod"/>
            </a:pPr>
            <a:r>
              <a:rPr lang="zh-CN" altLang="en-US" sz="3200" dirty="0"/>
              <a:t>如何存储元素、</a:t>
            </a:r>
            <a:r>
              <a:rPr lang="zh-CN" altLang="en-US" sz="3200" b="1" dirty="0"/>
              <a:t>元素</a:t>
            </a:r>
            <a:r>
              <a:rPr lang="zh-CN" altLang="en-US" sz="3200" b="1" dirty="0">
                <a:solidFill>
                  <a:srgbClr val="FF0000"/>
                </a:solidFill>
              </a:rPr>
              <a:t>关系</a:t>
            </a:r>
            <a:endParaRPr lang="en-US" altLang="zh-CN" sz="3200" b="1" dirty="0"/>
          </a:p>
          <a:p>
            <a:pPr marL="457200" indent="-457200">
              <a:buAutoNum type="arabicPeriod"/>
            </a:pPr>
            <a:r>
              <a:rPr lang="zh-CN" altLang="en-US" sz="3200" dirty="0"/>
              <a:t>用什么</a:t>
            </a:r>
            <a:r>
              <a:rPr lang="zh-CN" altLang="en-US" sz="3200" dirty="0" smtClean="0"/>
              <a:t>方法（</a:t>
            </a:r>
            <a:r>
              <a:rPr lang="zh-CN" altLang="en-US" sz="3200" dirty="0">
                <a:solidFill>
                  <a:srgbClr val="FF0000"/>
                </a:solidFill>
              </a:rPr>
              <a:t>算法</a:t>
            </a:r>
            <a:r>
              <a:rPr lang="zh-CN" altLang="en-US" sz="3200" dirty="0"/>
              <a:t>）</a:t>
            </a:r>
            <a:r>
              <a:rPr lang="zh-CN" altLang="en-US" sz="3200" dirty="0" smtClean="0"/>
              <a:t>解决问题，效率如何，可以有更优算法吗？。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972" y="1988620"/>
            <a:ext cx="2974229" cy="25635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933" y="1647206"/>
            <a:ext cx="2899948" cy="295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5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5830" y="1751206"/>
            <a:ext cx="113238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</a:schemeClr>
                </a:solidFill>
              </a:rPr>
              <a:t>总结：</a:t>
            </a:r>
            <a:endParaRPr lang="en-US" altLang="zh-CN" sz="32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3200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.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对一组有特定关系的数据，研究其存储与处理（涉及效率）。</a:t>
            </a:r>
            <a:endParaRPr lang="en-US" altLang="zh-CN" sz="3200"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精确度量算法的效率，比较优劣，进行优化。</a:t>
            </a:r>
            <a:endParaRPr lang="en-US" altLang="zh-CN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5830" y="4154555"/>
            <a:ext cx="10435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思考： 是不是没有相互制约关系的数据集合就不研究了？</a:t>
            </a:r>
          </a:p>
        </p:txBody>
      </p:sp>
    </p:spTree>
    <p:extLst>
      <p:ext uri="{BB962C8B-B14F-4D97-AF65-F5344CB8AC3E}">
        <p14:creationId xmlns:p14="http://schemas.microsoft.com/office/powerpoint/2010/main" val="636037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6688</TotalTime>
  <Words>1002</Words>
  <Application>Microsoft Office PowerPoint</Application>
  <PresentationFormat>宽屏</PresentationFormat>
  <Paragraphs>144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等线 Light</vt:lpstr>
      <vt:lpstr>华文楷体</vt:lpstr>
      <vt:lpstr>微软雅黑</vt:lpstr>
      <vt:lpstr>Arial</vt:lpstr>
      <vt:lpstr>Calibri</vt:lpstr>
      <vt:lpstr>Cambria Math</vt:lpstr>
      <vt:lpstr>Times New Roman</vt:lpstr>
      <vt:lpstr>Wingdings</vt:lpstr>
      <vt:lpstr>2016-VI主题-蓝</vt:lpstr>
      <vt:lpstr>引  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tz zhang</cp:lastModifiedBy>
  <cp:revision>447</cp:revision>
  <dcterms:created xsi:type="dcterms:W3CDTF">2016-04-20T02:59:17Z</dcterms:created>
  <dcterms:modified xsi:type="dcterms:W3CDTF">2023-02-16T00:08:23Z</dcterms:modified>
</cp:coreProperties>
</file>