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813" r:id="rId2"/>
    <p:sldId id="814" r:id="rId3"/>
    <p:sldId id="815" r:id="rId4"/>
    <p:sldId id="816" r:id="rId5"/>
    <p:sldId id="817" r:id="rId6"/>
    <p:sldId id="818" r:id="rId7"/>
    <p:sldId id="819" r:id="rId8"/>
    <p:sldId id="820" r:id="rId9"/>
    <p:sldId id="821" r:id="rId10"/>
    <p:sldId id="822" r:id="rId11"/>
    <p:sldId id="823" r:id="rId12"/>
    <p:sldId id="897" r:id="rId13"/>
    <p:sldId id="898" r:id="rId14"/>
    <p:sldId id="899" r:id="rId15"/>
    <p:sldId id="824" r:id="rId16"/>
    <p:sldId id="825" r:id="rId17"/>
    <p:sldId id="826" r:id="rId18"/>
    <p:sldId id="827" r:id="rId19"/>
    <p:sldId id="83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806D53-4B35-4F1D-880C-233720407280}">
          <p14:sldIdLst/>
        </p14:section>
        <p14:section name="无标题节" id="{D5482B88-58F7-4EF9-8D76-9287FB0535BA}">
          <p14:sldIdLst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97"/>
            <p14:sldId id="898"/>
            <p14:sldId id="899"/>
            <p14:sldId id="824"/>
            <p14:sldId id="825"/>
            <p14:sldId id="826"/>
            <p14:sldId id="827"/>
            <p14:sldId id="8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66"/>
    </p:cViewPr>
  </p:sorterViewPr>
  <p:notesViewPr>
    <p:cSldViewPr snapToGrid="0">
      <p:cViewPr>
        <p:scale>
          <a:sx n="200" d="100"/>
          <a:sy n="200" d="100"/>
        </p:scale>
        <p:origin x="-270" y="-22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C53C1-9891-4725-B8A2-BA6F2C6C9299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D531-9373-4A76-ABE0-B1438B0D5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3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8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0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3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7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0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4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7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2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35A1-815C-4B3D-91B5-7D546A379A4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149F-E996-4324-9C84-8FBA2455E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2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5037A79-2BB8-42CE-A747-4B6BD224CDC7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欧拉回路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650" y="1628775"/>
            <a:ext cx="9368064" cy="99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哥尼斯堡七桥问题就是：能否找到一条走遍这七座桥，而且每座桥只经过一次，最后又回到原出发点的路径。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739344" y="2947988"/>
            <a:ext cx="5400675" cy="2976562"/>
            <a:chOff x="703" y="2293"/>
            <a:chExt cx="3402" cy="1875"/>
          </a:xfrm>
        </p:grpSpPr>
        <p:sp>
          <p:nvSpPr>
            <p:cNvPr id="6" name="AutoShape 5"/>
            <p:cNvSpPr>
              <a:spLocks noChangeAspect="1" noChangeArrowheads="1"/>
            </p:cNvSpPr>
            <p:nvPr/>
          </p:nvSpPr>
          <p:spPr bwMode="auto">
            <a:xfrm>
              <a:off x="703" y="2293"/>
              <a:ext cx="3402" cy="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91" y="2528"/>
              <a:ext cx="1454" cy="877"/>
            </a:xfrm>
            <a:custGeom>
              <a:avLst/>
              <a:gdLst>
                <a:gd name="T0" fmla="*/ 98 w 1279"/>
                <a:gd name="T1" fmla="*/ 894 h 795"/>
                <a:gd name="T2" fmla="*/ 375 w 1279"/>
                <a:gd name="T3" fmla="*/ 1121 h 795"/>
                <a:gd name="T4" fmla="*/ 571 w 1279"/>
                <a:gd name="T5" fmla="*/ 1224 h 795"/>
                <a:gd name="T6" fmla="*/ 1194 w 1279"/>
                <a:gd name="T7" fmla="*/ 1432 h 795"/>
                <a:gd name="T8" fmla="*/ 2266 w 1279"/>
                <a:gd name="T9" fmla="*/ 1206 h 795"/>
                <a:gd name="T10" fmla="*/ 2512 w 1279"/>
                <a:gd name="T11" fmla="*/ 1102 h 795"/>
                <a:gd name="T12" fmla="*/ 2760 w 1279"/>
                <a:gd name="T13" fmla="*/ 686 h 795"/>
                <a:gd name="T14" fmla="*/ 2635 w 1279"/>
                <a:gd name="T15" fmla="*/ 353 h 795"/>
                <a:gd name="T16" fmla="*/ 1914 w 1279"/>
                <a:gd name="T17" fmla="*/ 0 h 795"/>
                <a:gd name="T18" fmla="*/ 1468 w 1279"/>
                <a:gd name="T19" fmla="*/ 63 h 795"/>
                <a:gd name="T20" fmla="*/ 871 w 1279"/>
                <a:gd name="T21" fmla="*/ 169 h 795"/>
                <a:gd name="T22" fmla="*/ 549 w 1279"/>
                <a:gd name="T23" fmla="*/ 313 h 795"/>
                <a:gd name="T24" fmla="*/ 473 w 1279"/>
                <a:gd name="T25" fmla="*/ 353 h 795"/>
                <a:gd name="T26" fmla="*/ 399 w 1279"/>
                <a:gd name="T27" fmla="*/ 396 h 795"/>
                <a:gd name="T28" fmla="*/ 301 w 1279"/>
                <a:gd name="T29" fmla="*/ 477 h 795"/>
                <a:gd name="T30" fmla="*/ 251 w 1279"/>
                <a:gd name="T31" fmla="*/ 542 h 795"/>
                <a:gd name="T32" fmla="*/ 174 w 1279"/>
                <a:gd name="T33" fmla="*/ 582 h 795"/>
                <a:gd name="T34" fmla="*/ 75 w 1279"/>
                <a:gd name="T35" fmla="*/ 686 h 795"/>
                <a:gd name="T36" fmla="*/ 50 w 1279"/>
                <a:gd name="T37" fmla="*/ 747 h 795"/>
                <a:gd name="T38" fmla="*/ 0 w 1279"/>
                <a:gd name="T39" fmla="*/ 810 h 795"/>
                <a:gd name="T40" fmla="*/ 26 w 1279"/>
                <a:gd name="T41" fmla="*/ 913 h 795"/>
                <a:gd name="T42" fmla="*/ 98 w 1279"/>
                <a:gd name="T43" fmla="*/ 894 h 79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79"/>
                <a:gd name="T67" fmla="*/ 0 h 795"/>
                <a:gd name="T68" fmla="*/ 1279 w 1279"/>
                <a:gd name="T69" fmla="*/ 795 h 79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79" h="795">
                  <a:moveTo>
                    <a:pt x="46" y="496"/>
                  </a:moveTo>
                  <a:cubicBezTo>
                    <a:pt x="68" y="559"/>
                    <a:pt x="117" y="585"/>
                    <a:pt x="173" y="622"/>
                  </a:cubicBezTo>
                  <a:cubicBezTo>
                    <a:pt x="208" y="645"/>
                    <a:pt x="226" y="667"/>
                    <a:pt x="265" y="680"/>
                  </a:cubicBezTo>
                  <a:cubicBezTo>
                    <a:pt x="351" y="737"/>
                    <a:pt x="453" y="771"/>
                    <a:pt x="553" y="795"/>
                  </a:cubicBezTo>
                  <a:cubicBezTo>
                    <a:pt x="726" y="779"/>
                    <a:pt x="884" y="721"/>
                    <a:pt x="1049" y="669"/>
                  </a:cubicBezTo>
                  <a:cubicBezTo>
                    <a:pt x="1086" y="643"/>
                    <a:pt x="1123" y="631"/>
                    <a:pt x="1164" y="611"/>
                  </a:cubicBezTo>
                  <a:cubicBezTo>
                    <a:pt x="1219" y="529"/>
                    <a:pt x="1260" y="477"/>
                    <a:pt x="1279" y="381"/>
                  </a:cubicBezTo>
                  <a:cubicBezTo>
                    <a:pt x="1270" y="317"/>
                    <a:pt x="1270" y="243"/>
                    <a:pt x="1221" y="196"/>
                  </a:cubicBezTo>
                  <a:cubicBezTo>
                    <a:pt x="1179" y="68"/>
                    <a:pt x="1006" y="18"/>
                    <a:pt x="887" y="0"/>
                  </a:cubicBezTo>
                  <a:cubicBezTo>
                    <a:pt x="808" y="8"/>
                    <a:pt x="755" y="23"/>
                    <a:pt x="680" y="35"/>
                  </a:cubicBezTo>
                  <a:cubicBezTo>
                    <a:pt x="586" y="51"/>
                    <a:pt x="494" y="63"/>
                    <a:pt x="404" y="93"/>
                  </a:cubicBezTo>
                  <a:cubicBezTo>
                    <a:pt x="346" y="112"/>
                    <a:pt x="306" y="139"/>
                    <a:pt x="254" y="173"/>
                  </a:cubicBezTo>
                  <a:cubicBezTo>
                    <a:pt x="242" y="181"/>
                    <a:pt x="231" y="188"/>
                    <a:pt x="219" y="196"/>
                  </a:cubicBezTo>
                  <a:cubicBezTo>
                    <a:pt x="208" y="204"/>
                    <a:pt x="185" y="219"/>
                    <a:pt x="185" y="219"/>
                  </a:cubicBezTo>
                  <a:cubicBezTo>
                    <a:pt x="158" y="297"/>
                    <a:pt x="195" y="220"/>
                    <a:pt x="139" y="265"/>
                  </a:cubicBezTo>
                  <a:cubicBezTo>
                    <a:pt x="128" y="274"/>
                    <a:pt x="126" y="290"/>
                    <a:pt x="116" y="300"/>
                  </a:cubicBezTo>
                  <a:cubicBezTo>
                    <a:pt x="106" y="310"/>
                    <a:pt x="93" y="315"/>
                    <a:pt x="81" y="323"/>
                  </a:cubicBezTo>
                  <a:cubicBezTo>
                    <a:pt x="67" y="343"/>
                    <a:pt x="48" y="360"/>
                    <a:pt x="35" y="381"/>
                  </a:cubicBezTo>
                  <a:cubicBezTo>
                    <a:pt x="29" y="391"/>
                    <a:pt x="28" y="404"/>
                    <a:pt x="23" y="415"/>
                  </a:cubicBezTo>
                  <a:cubicBezTo>
                    <a:pt x="17" y="427"/>
                    <a:pt x="8" y="438"/>
                    <a:pt x="0" y="450"/>
                  </a:cubicBezTo>
                  <a:cubicBezTo>
                    <a:pt x="4" y="469"/>
                    <a:pt x="1" y="491"/>
                    <a:pt x="12" y="507"/>
                  </a:cubicBezTo>
                  <a:cubicBezTo>
                    <a:pt x="53" y="569"/>
                    <a:pt x="46" y="501"/>
                    <a:pt x="46" y="496"/>
                  </a:cubicBezTo>
                  <a:close/>
                </a:path>
              </a:pathLst>
            </a:cu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03" y="2293"/>
              <a:ext cx="3145" cy="651"/>
            </a:xfrm>
            <a:custGeom>
              <a:avLst/>
              <a:gdLst>
                <a:gd name="T0" fmla="*/ 0 w 2767"/>
                <a:gd name="T1" fmla="*/ 1064 h 590"/>
                <a:gd name="T2" fmla="*/ 1759 w 2767"/>
                <a:gd name="T3" fmla="*/ 737 h 590"/>
                <a:gd name="T4" fmla="*/ 3128 w 2767"/>
                <a:gd name="T5" fmla="*/ 163 h 590"/>
                <a:gd name="T6" fmla="*/ 4693 w 2767"/>
                <a:gd name="T7" fmla="*/ 246 h 590"/>
                <a:gd name="T8" fmla="*/ 5966 w 2767"/>
                <a:gd name="T9" fmla="*/ 0 h 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7"/>
                <a:gd name="T16" fmla="*/ 0 h 590"/>
                <a:gd name="T17" fmla="*/ 2767 w 2767"/>
                <a:gd name="T18" fmla="*/ 590 h 5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7" h="590">
                  <a:moveTo>
                    <a:pt x="0" y="590"/>
                  </a:moveTo>
                  <a:cubicBezTo>
                    <a:pt x="287" y="540"/>
                    <a:pt x="574" y="491"/>
                    <a:pt x="816" y="408"/>
                  </a:cubicBezTo>
                  <a:cubicBezTo>
                    <a:pt x="1058" y="325"/>
                    <a:pt x="1224" y="136"/>
                    <a:pt x="1451" y="91"/>
                  </a:cubicBezTo>
                  <a:cubicBezTo>
                    <a:pt x="1678" y="46"/>
                    <a:pt x="1958" y="151"/>
                    <a:pt x="2177" y="136"/>
                  </a:cubicBezTo>
                  <a:cubicBezTo>
                    <a:pt x="2396" y="121"/>
                    <a:pt x="2581" y="60"/>
                    <a:pt x="2767" y="0"/>
                  </a:cubicBezTo>
                </a:path>
              </a:pathLst>
            </a:cu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54" y="3386"/>
              <a:ext cx="3300" cy="759"/>
            </a:xfrm>
            <a:custGeom>
              <a:avLst/>
              <a:gdLst>
                <a:gd name="T0" fmla="*/ 0 w 2903"/>
                <a:gd name="T1" fmla="*/ 177 h 688"/>
                <a:gd name="T2" fmla="*/ 1956 w 2903"/>
                <a:gd name="T3" fmla="*/ 13 h 688"/>
                <a:gd name="T4" fmla="*/ 2939 w 2903"/>
                <a:gd name="T5" fmla="*/ 258 h 688"/>
                <a:gd name="T6" fmla="*/ 3817 w 2903"/>
                <a:gd name="T7" fmla="*/ 177 h 688"/>
                <a:gd name="T8" fmla="*/ 6264 w 2903"/>
                <a:gd name="T9" fmla="*/ 1239 h 6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3"/>
                <a:gd name="T16" fmla="*/ 0 h 688"/>
                <a:gd name="T17" fmla="*/ 2903 w 2903"/>
                <a:gd name="T18" fmla="*/ 688 h 6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3" h="688">
                  <a:moveTo>
                    <a:pt x="0" y="98"/>
                  </a:moveTo>
                  <a:cubicBezTo>
                    <a:pt x="340" y="49"/>
                    <a:pt x="680" y="0"/>
                    <a:pt x="907" y="7"/>
                  </a:cubicBezTo>
                  <a:cubicBezTo>
                    <a:pt x="1134" y="14"/>
                    <a:pt x="1217" y="128"/>
                    <a:pt x="1361" y="143"/>
                  </a:cubicBezTo>
                  <a:cubicBezTo>
                    <a:pt x="1505" y="158"/>
                    <a:pt x="1512" y="7"/>
                    <a:pt x="1769" y="98"/>
                  </a:cubicBezTo>
                  <a:cubicBezTo>
                    <a:pt x="2026" y="189"/>
                    <a:pt x="2707" y="582"/>
                    <a:pt x="2903" y="688"/>
                  </a:cubicBezTo>
                </a:path>
              </a:pathLst>
            </a:cu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19" y="2494"/>
              <a:ext cx="1186" cy="1451"/>
            </a:xfrm>
            <a:custGeom>
              <a:avLst/>
              <a:gdLst>
                <a:gd name="T0" fmla="*/ 1960 w 1043"/>
                <a:gd name="T1" fmla="*/ 0 h 1315"/>
                <a:gd name="T2" fmla="*/ 785 w 1043"/>
                <a:gd name="T3" fmla="*/ 328 h 1315"/>
                <a:gd name="T4" fmla="*/ 688 w 1043"/>
                <a:gd name="T5" fmla="*/ 655 h 1315"/>
                <a:gd name="T6" fmla="*/ 490 w 1043"/>
                <a:gd name="T7" fmla="*/ 1309 h 1315"/>
                <a:gd name="T8" fmla="*/ 293 w 1043"/>
                <a:gd name="T9" fmla="*/ 1391 h 1315"/>
                <a:gd name="T10" fmla="*/ 2255 w 1043"/>
                <a:gd name="T11" fmla="*/ 2375 h 13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1315"/>
                <a:gd name="T20" fmla="*/ 1043 w 1043"/>
                <a:gd name="T21" fmla="*/ 1315 h 13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1315">
                  <a:moveTo>
                    <a:pt x="907" y="0"/>
                  </a:moveTo>
                  <a:cubicBezTo>
                    <a:pt x="684" y="60"/>
                    <a:pt x="461" y="120"/>
                    <a:pt x="363" y="181"/>
                  </a:cubicBezTo>
                  <a:cubicBezTo>
                    <a:pt x="265" y="242"/>
                    <a:pt x="341" y="272"/>
                    <a:pt x="318" y="363"/>
                  </a:cubicBezTo>
                  <a:cubicBezTo>
                    <a:pt x="295" y="454"/>
                    <a:pt x="257" y="657"/>
                    <a:pt x="227" y="725"/>
                  </a:cubicBezTo>
                  <a:cubicBezTo>
                    <a:pt x="197" y="793"/>
                    <a:pt x="0" y="673"/>
                    <a:pt x="136" y="771"/>
                  </a:cubicBezTo>
                  <a:cubicBezTo>
                    <a:pt x="272" y="869"/>
                    <a:pt x="657" y="1092"/>
                    <a:pt x="1043" y="1315"/>
                  </a:cubicBezTo>
                </a:path>
              </a:pathLst>
            </a:cu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043" y="2794"/>
              <a:ext cx="8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72" tIns="32036" rIns="64072" bIns="3203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岛区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332" y="2843"/>
              <a:ext cx="72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72" tIns="32036" rIns="64072" bIns="3203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东区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909" y="2326"/>
              <a:ext cx="87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72" tIns="32036" rIns="64072" bIns="3203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北区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167" y="3595"/>
              <a:ext cx="98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072" tIns="32036" rIns="64072" bIns="3203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南区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692" y="2344"/>
              <a:ext cx="52" cy="199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590" y="2393"/>
              <a:ext cx="52" cy="20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869" y="2443"/>
              <a:ext cx="50" cy="10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765" y="2393"/>
              <a:ext cx="51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94" y="2494"/>
              <a:ext cx="104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992" y="2543"/>
              <a:ext cx="102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126" y="2894"/>
              <a:ext cx="102" cy="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26" y="2993"/>
              <a:ext cx="102" cy="10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538" y="3694"/>
              <a:ext cx="103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435" y="3645"/>
              <a:ext cx="103" cy="199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714" y="3293"/>
              <a:ext cx="0" cy="15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610" y="3344"/>
              <a:ext cx="0" cy="10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094" y="3344"/>
              <a:ext cx="53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1992" y="3293"/>
              <a:ext cx="51" cy="15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81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8DEF0A7-7BD9-4869-AA93-9C2F2FB57300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10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欧拉回路的实现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2" y="1628775"/>
            <a:ext cx="11118441" cy="482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欧拉回路是由一段一段的路径拼接起来的。设计了一个私有的成员函数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EulerCircuit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来获得一段路径。公有的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EulerCircuit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函数调用私有的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EulerCircuit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函数获得一段段的路径，并将它们拼接起来，形成一条完整的欧拉回路。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（私有获得一段，公有拼接）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为了拼接方便起见，找到的欧拉回路被保存在一个单链表中，单链表的结点类型为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EulerNode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EulerNode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保存两个内容：结点的编号和下一结点的指针。它被定义为邻接表类的私有的内嵌类。</a:t>
            </a:r>
          </a:p>
        </p:txBody>
      </p:sp>
    </p:spTree>
    <p:extLst>
      <p:ext uri="{BB962C8B-B14F-4D97-AF65-F5344CB8AC3E}">
        <p14:creationId xmlns:p14="http://schemas.microsoft.com/office/powerpoint/2010/main" val="240917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9BD3C25-9058-4EC8-9BA6-F81DB25790AB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11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欧拉回路的实现   </a:t>
            </a:r>
            <a:r>
              <a:rPr lang="zh-CN" altLang="en-US" sz="2800" b="1" smtClean="0"/>
              <a:t>续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81200"/>
            <a:ext cx="1010412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欧拉回路中，一条边不能走两遍。为此，当一条边被访问以后，就将这条边删除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Clone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函数创建一份邻接表的拷贝，以便在找完路径后能恢复这个图的邻接表</a:t>
            </a:r>
          </a:p>
        </p:txBody>
      </p:sp>
    </p:spTree>
    <p:extLst>
      <p:ext uri="{BB962C8B-B14F-4D97-AF65-F5344CB8AC3E}">
        <p14:creationId xmlns:p14="http://schemas.microsoft.com/office/powerpoint/2010/main" val="388958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E099ED6-1EB9-4D11-AE3F-AD13425F30C8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12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欧拉路径中的结点类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752600"/>
            <a:ext cx="896765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EulerNode</a:t>
            </a:r>
            <a:r>
              <a:rPr lang="en-US" altLang="zh-CN" dirty="0" smtClean="0"/>
              <a:t>{</a:t>
            </a:r>
          </a:p>
          <a:p>
            <a:pPr marL="609600" indent="-609600">
              <a:buFontTx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NodeNum</a:t>
            </a:r>
            <a:r>
              <a:rPr lang="en-US" altLang="zh-CN" dirty="0" smtClean="0"/>
              <a:t>;</a:t>
            </a:r>
          </a:p>
          <a:p>
            <a:pPr marL="609600" indent="-609600">
              <a:buFontTx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EulerNode</a:t>
            </a:r>
            <a:r>
              <a:rPr lang="en-US" altLang="zh-CN" dirty="0" smtClean="0"/>
              <a:t> *next;</a:t>
            </a:r>
          </a:p>
          <a:p>
            <a:pPr marL="609600" indent="-609600">
              <a:buFontTx/>
              <a:buNone/>
            </a:pPr>
            <a:endParaRPr lang="pt-BR" altLang="zh-CN" dirty="0" smtClean="0"/>
          </a:p>
          <a:p>
            <a:pPr marL="609600" indent="-609600">
              <a:buFontTx/>
              <a:buNone/>
            </a:pPr>
            <a:r>
              <a:rPr lang="pt-BR" altLang="zh-CN" dirty="0" smtClean="0"/>
              <a:t>	EulerNode(int ver) {NodeNum = ver; next =NULL;}</a:t>
            </a:r>
            <a:endParaRPr lang="en-US" altLang="zh-CN" dirty="0" smtClean="0"/>
          </a:p>
          <a:p>
            <a:pPr marL="609600" indent="-609600">
              <a:buFontTx/>
              <a:buNone/>
            </a:pPr>
            <a:r>
              <a:rPr lang="en-US" altLang="zh-CN" dirty="0" smtClean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93551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09954" y="58042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B0BA1FB-81E4-4641-9E9F-983E6ED503F1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13</a:t>
            </a:fld>
            <a:endParaRPr kumimoji="0" lang="en-US" altLang="zh-CN" sz="140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453" y="227376"/>
            <a:ext cx="11087735" cy="6264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template &lt;class </a:t>
            </a:r>
            <a:r>
              <a:rPr lang="en-US" altLang="zh-CN" sz="2400" dirty="0" err="1" smtClean="0"/>
              <a:t>TypeOfVer</a:t>
            </a:r>
            <a:r>
              <a:rPr lang="en-US" altLang="zh-CN" sz="2400" dirty="0" smtClean="0"/>
              <a:t>, class </a:t>
            </a:r>
            <a:r>
              <a:rPr lang="en-US" altLang="zh-CN" sz="2400" dirty="0" err="1" smtClean="0"/>
              <a:t>TypeOfEdge</a:t>
            </a:r>
            <a:r>
              <a:rPr lang="en-US" altLang="zh-CN" sz="2400" dirty="0" smtClean="0"/>
              <a:t>&gt;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err="1" smtClean="0"/>
              <a:t>adjListGraph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TypeOfVer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TypeOfEdge</a:t>
            </a:r>
            <a:r>
              <a:rPr lang="en-US" altLang="zh-CN" sz="2400" dirty="0" smtClean="0"/>
              <a:t>&gt;::</a:t>
            </a:r>
            <a:r>
              <a:rPr lang="en-US" altLang="zh-CN" sz="2400" dirty="0" err="1" smtClean="0"/>
              <a:t>verNode</a:t>
            </a:r>
            <a:r>
              <a:rPr lang="en-US" altLang="zh-CN" sz="2400" dirty="0" smtClean="0"/>
              <a:t> *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adjListGraph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TypeOfVer</a:t>
            </a:r>
            <a:r>
              <a:rPr lang="en-US" altLang="zh-CN" sz="2400" dirty="0" smtClean="0"/>
              <a:t>,   </a:t>
            </a:r>
            <a:r>
              <a:rPr lang="en-US" altLang="zh-CN" sz="2400" dirty="0" err="1" smtClean="0"/>
              <a:t>TypeOfEdge</a:t>
            </a:r>
            <a:r>
              <a:rPr lang="en-US" altLang="zh-CN" sz="2400" dirty="0" smtClean="0"/>
              <a:t>&gt;::clone( ) 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{ 	</a:t>
            </a:r>
            <a:r>
              <a:rPr lang="en-US" altLang="zh-CN" sz="2400" dirty="0" err="1" smtClean="0"/>
              <a:t>verNode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=  new </a:t>
            </a:r>
            <a:r>
              <a:rPr lang="en-US" altLang="zh-CN" sz="2400" dirty="0" err="1" smtClean="0"/>
              <a:t>verNode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Vers</a:t>
            </a:r>
            <a:r>
              <a:rPr lang="en-US" altLang="zh-CN" sz="2400" dirty="0" smtClean="0"/>
              <a:t>];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	</a:t>
            </a:r>
            <a:r>
              <a:rPr lang="en-US" altLang="zh-CN" sz="2400" dirty="0" err="1" smtClean="0"/>
              <a:t>edgeNode</a:t>
            </a:r>
            <a:r>
              <a:rPr lang="en-US" altLang="zh-CN" sz="2400" dirty="0" smtClean="0"/>
              <a:t> *p;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</a:t>
            </a:r>
            <a:endParaRPr lang="nb-NO" altLang="zh-CN" sz="24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nb-NO" altLang="zh-CN" sz="2400" dirty="0" smtClean="0"/>
              <a:t>  	for (int i = 0; i &lt; Vers; ++i) { </a:t>
            </a:r>
            <a:endParaRPr lang="zh-CN" altLang="nb-NO" sz="24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zh-CN" altLang="nb-NO" sz="2400" dirty="0" smtClean="0"/>
              <a:t>	</a:t>
            </a:r>
            <a:r>
              <a:rPr lang="en-US" altLang="zh-CN" sz="2400" dirty="0" smtClean="0"/>
              <a:t>	</a:t>
            </a:r>
            <a:r>
              <a:rPr lang="nb-NO" altLang="zh-CN" sz="2400" dirty="0" smtClean="0"/>
              <a:t>tmp[i].ver = verList[i].ver;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nb-NO" altLang="zh-CN" sz="2400" dirty="0"/>
              <a:t> </a:t>
            </a:r>
            <a:r>
              <a:rPr lang="nb-NO" altLang="zh-CN" sz="2400" dirty="0" smtClean="0"/>
              <a:t>           </a:t>
            </a:r>
            <a:r>
              <a:rPr lang="en-US" altLang="zh-CN" sz="2400" dirty="0" smtClean="0"/>
              <a:t>p = </a:t>
            </a:r>
            <a:r>
              <a:rPr lang="en-US" altLang="zh-CN" sz="2400" dirty="0" err="1" smtClean="0"/>
              <a:t>verList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].head;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while (p != NULL) {  //</a:t>
            </a:r>
            <a:r>
              <a:rPr lang="zh-CN" altLang="en-US" sz="2400" dirty="0" smtClean="0"/>
              <a:t>和原始边表比，顺序逆置了</a:t>
            </a:r>
            <a:endParaRPr lang="en-US" altLang="zh-CN" sz="24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].head = new </a:t>
            </a:r>
            <a:r>
              <a:rPr lang="en-US" altLang="zh-CN" sz="2400" dirty="0" err="1" smtClean="0"/>
              <a:t>edgeNode</a:t>
            </a:r>
            <a:r>
              <a:rPr lang="en-US" altLang="zh-CN" sz="2400" dirty="0" smtClean="0"/>
              <a:t>(p-&gt;end, p-&gt;weight,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].head);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	p = p-&gt;next;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	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	return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;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7754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33BEAB0-DF76-42C9-994A-67DABB75BED1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14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49" y="128725"/>
            <a:ext cx="7772400" cy="58973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私有的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EulerCircuit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2707" y="744538"/>
            <a:ext cx="11532869" cy="5961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US" altLang="zh-CN" sz="2400" dirty="0" smtClean="0"/>
              <a:t>template &lt;class </a:t>
            </a:r>
            <a:r>
              <a:rPr lang="en-US" altLang="zh-CN" sz="2400" dirty="0" err="1" smtClean="0"/>
              <a:t>TypeOfVer</a:t>
            </a:r>
            <a:r>
              <a:rPr lang="en-US" altLang="zh-CN" sz="2400" dirty="0" smtClean="0"/>
              <a:t>, class </a:t>
            </a:r>
            <a:r>
              <a:rPr lang="en-US" altLang="zh-CN" sz="2400" dirty="0" err="1" smtClean="0"/>
              <a:t>TypeOfEdge</a:t>
            </a:r>
            <a:r>
              <a:rPr lang="en-US" altLang="zh-CN" sz="2400" dirty="0" smtClean="0"/>
              <a:t>&gt;</a:t>
            </a:r>
          </a:p>
          <a:p>
            <a:pPr marL="609600" indent="-609600">
              <a:buFontTx/>
              <a:buNone/>
            </a:pPr>
            <a:r>
              <a:rPr lang="en-US" altLang="zh-CN" sz="2400" dirty="0" err="1" smtClean="0"/>
              <a:t>adjListGraph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TypeOfVer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TypeOfEdge</a:t>
            </a:r>
            <a:r>
              <a:rPr lang="en-US" altLang="zh-CN" sz="2400" dirty="0" smtClean="0"/>
              <a:t>&gt;::</a:t>
            </a:r>
            <a:r>
              <a:rPr lang="en-US" altLang="zh-CN" sz="2400" dirty="0" err="1" smtClean="0"/>
              <a:t>EulerNode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adjListGraph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返回单链表首尾</a:t>
            </a:r>
            <a:endParaRPr lang="en-US" altLang="zh-CN" sz="2400" dirty="0" smtClean="0"/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         &lt;</a:t>
            </a:r>
            <a:r>
              <a:rPr lang="en-US" altLang="zh-CN" sz="2400" dirty="0" err="1" smtClean="0"/>
              <a:t>TypeOfVer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TypeOfEdge</a:t>
            </a:r>
            <a:r>
              <a:rPr lang="en-US" altLang="zh-CN" sz="2400" dirty="0" smtClean="0"/>
              <a:t>&gt;::</a:t>
            </a:r>
            <a:r>
              <a:rPr lang="en-US" altLang="zh-CN" sz="2400" dirty="0" err="1" smtClean="0"/>
              <a:t>EulerCircuit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start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EulerNode</a:t>
            </a:r>
            <a:r>
              <a:rPr lang="en-US" altLang="zh-CN" sz="2400" dirty="0" smtClean="0"/>
              <a:t> *&amp;</a:t>
            </a:r>
            <a:r>
              <a:rPr lang="en-US" altLang="zh-CN" sz="2400" dirty="0" smtClean="0">
                <a:solidFill>
                  <a:srgbClr val="FF0000"/>
                </a:solidFill>
              </a:rPr>
              <a:t>end</a:t>
            </a:r>
            <a:r>
              <a:rPr lang="en-US" altLang="zh-CN" sz="2400" dirty="0" smtClean="0"/>
              <a:t>)</a:t>
            </a:r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EulerNode</a:t>
            </a:r>
            <a:r>
              <a:rPr lang="en-US" altLang="zh-CN" sz="2400" dirty="0" smtClean="0"/>
              <a:t> *beg;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nextNode</a:t>
            </a:r>
            <a:r>
              <a:rPr lang="en-US" altLang="zh-CN" sz="2400" dirty="0" smtClean="0"/>
              <a:t>;</a:t>
            </a:r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	</a:t>
            </a:r>
            <a:r>
              <a:rPr lang="en-US" altLang="zh-CN" sz="2400" dirty="0" smtClean="0">
                <a:solidFill>
                  <a:srgbClr val="FF0000"/>
                </a:solidFill>
              </a:rPr>
              <a:t>beg </a:t>
            </a:r>
            <a:r>
              <a:rPr lang="en-US" altLang="zh-CN" sz="2400" dirty="0" smtClean="0"/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end</a:t>
            </a:r>
            <a:r>
              <a:rPr lang="en-US" altLang="zh-CN" sz="2400" dirty="0" smtClean="0"/>
              <a:t> = new </a:t>
            </a:r>
            <a:r>
              <a:rPr lang="en-US" altLang="zh-CN" sz="2400" dirty="0" err="1" smtClean="0"/>
              <a:t>EulerNode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start</a:t>
            </a:r>
            <a:r>
              <a:rPr lang="en-US" altLang="zh-CN" sz="2400" dirty="0" smtClean="0"/>
              <a:t>);  //</a:t>
            </a:r>
            <a:r>
              <a:rPr lang="zh-CN" altLang="en-US" sz="2400" dirty="0" smtClean="0"/>
              <a:t>第一步，单链表中创建一个结点</a:t>
            </a:r>
            <a:endParaRPr lang="en-US" altLang="zh-CN" sz="2400" dirty="0" smtClean="0"/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	while(</a:t>
            </a:r>
            <a:r>
              <a:rPr lang="en-US" altLang="zh-CN" sz="2400" dirty="0" err="1" smtClean="0"/>
              <a:t>verList</a:t>
            </a:r>
            <a:r>
              <a:rPr lang="en-US" altLang="zh-CN" sz="2400" dirty="0" smtClean="0"/>
              <a:t>[start].head != NULL) { //</a:t>
            </a:r>
            <a:r>
              <a:rPr lang="zh-CN" altLang="en-US" sz="2400" dirty="0" smtClean="0"/>
              <a:t>直到向前走不动，无回溯</a:t>
            </a:r>
            <a:endParaRPr lang="en-US" altLang="zh-CN" sz="2400" dirty="0" smtClean="0"/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    		</a:t>
            </a:r>
            <a:r>
              <a:rPr lang="en-US" altLang="zh-CN" sz="2400" dirty="0" err="1" smtClean="0"/>
              <a:t>nextNode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verList</a:t>
            </a:r>
            <a:r>
              <a:rPr lang="en-US" altLang="zh-CN" sz="2400" dirty="0" smtClean="0"/>
              <a:t>[start].head-&gt;end; //start</a:t>
            </a:r>
            <a:r>
              <a:rPr lang="zh-CN" altLang="en-US" sz="2400" dirty="0" smtClean="0"/>
              <a:t>的邻接顶点下标</a:t>
            </a:r>
            <a:endParaRPr lang="en-US" altLang="zh-CN" sz="2400" dirty="0" smtClean="0"/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    		remove( start, </a:t>
            </a:r>
            <a:r>
              <a:rPr lang="en-US" altLang="zh-CN" sz="2400" dirty="0" err="1" smtClean="0"/>
              <a:t>nextNode</a:t>
            </a:r>
            <a:r>
              <a:rPr lang="en-US" altLang="zh-CN" sz="2400" dirty="0" smtClean="0"/>
              <a:t>);  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emove(</a:t>
            </a:r>
            <a:r>
              <a:rPr lang="en-US" altLang="zh-CN" sz="2400" dirty="0" err="1" smtClean="0"/>
              <a:t>nextNode</a:t>
            </a:r>
            <a:r>
              <a:rPr lang="en-US" altLang="zh-CN" sz="2400" dirty="0" smtClean="0"/>
              <a:t>, start);   //</a:t>
            </a:r>
            <a:r>
              <a:rPr lang="zh-CN" altLang="en-US" sz="2400" dirty="0" smtClean="0"/>
              <a:t>双向删除</a:t>
            </a:r>
            <a:endParaRPr lang="en-US" altLang="zh-CN" sz="2400" dirty="0" smtClean="0"/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    		start = </a:t>
            </a:r>
            <a:r>
              <a:rPr lang="en-US" altLang="zh-CN" sz="2400" dirty="0" err="1" smtClean="0"/>
              <a:t>nextNode</a:t>
            </a:r>
            <a:r>
              <a:rPr lang="en-US" altLang="zh-CN" sz="2400" dirty="0" smtClean="0"/>
              <a:t>; end-&gt;next = new </a:t>
            </a:r>
            <a:r>
              <a:rPr lang="en-US" altLang="zh-CN" sz="2400" dirty="0" err="1" smtClean="0"/>
              <a:t>EulerNode</a:t>
            </a:r>
            <a:r>
              <a:rPr lang="en-US" altLang="zh-CN" sz="2400" dirty="0" smtClean="0"/>
              <a:t>(start);  end = end-&gt;next; </a:t>
            </a:r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	}</a:t>
            </a:r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	return </a:t>
            </a:r>
            <a:r>
              <a:rPr lang="en-US" altLang="zh-CN" sz="2400" dirty="0" smtClean="0">
                <a:solidFill>
                  <a:srgbClr val="FF0000"/>
                </a:solidFill>
              </a:rPr>
              <a:t>beg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除了第一个点仅出，其他中间结点都有进有出，</a:t>
            </a:r>
            <a:endParaRPr lang="en-US" altLang="zh-CN" sz="2400" dirty="0" smtClean="0"/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                     	//</a:t>
            </a:r>
            <a:r>
              <a:rPr lang="zh-CN" altLang="en-US" sz="2400" dirty="0" smtClean="0"/>
              <a:t>最后进入第一个点，可能无出。所以最后</a:t>
            </a:r>
            <a:r>
              <a:rPr lang="en-US" altLang="zh-CN" sz="2400" dirty="0" smtClean="0"/>
              <a:t>beg = end</a:t>
            </a:r>
          </a:p>
          <a:p>
            <a:pPr marL="609600" indent="-609600">
              <a:buFontTx/>
              <a:buNone/>
            </a:pPr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79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6CA5EBE-6E50-4D6D-B5CE-20991F4E992A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15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9366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公有的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EulerCircuit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125538"/>
            <a:ext cx="11119258" cy="544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template &lt;class </a:t>
            </a:r>
            <a:r>
              <a:rPr lang="en-US" altLang="zh-CN" sz="2200" dirty="0" err="1" smtClean="0"/>
              <a:t>TypeOfVer</a:t>
            </a:r>
            <a:r>
              <a:rPr lang="en-US" altLang="zh-CN" sz="2200" dirty="0" smtClean="0"/>
              <a:t>, class </a:t>
            </a:r>
            <a:r>
              <a:rPr lang="en-US" altLang="zh-CN" sz="2200" dirty="0" err="1" smtClean="0"/>
              <a:t>TypeOfEdge</a:t>
            </a:r>
            <a:r>
              <a:rPr lang="en-US" altLang="zh-CN" sz="2200" dirty="0" smtClean="0"/>
              <a:t>&gt;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void </a:t>
            </a:r>
            <a:r>
              <a:rPr lang="en-US" altLang="zh-CN" sz="2200" dirty="0" err="1" smtClean="0"/>
              <a:t>adjListGraph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TypeOfVer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TypeOfEdge</a:t>
            </a:r>
            <a:r>
              <a:rPr lang="en-US" altLang="zh-CN" sz="2200" dirty="0" smtClean="0"/>
              <a:t>&gt;::</a:t>
            </a:r>
            <a:r>
              <a:rPr lang="en-US" altLang="zh-CN" sz="2200" dirty="0" err="1" smtClean="0"/>
              <a:t>EulerCircuit</a:t>
            </a:r>
            <a:r>
              <a:rPr lang="en-US" altLang="zh-CN" sz="2200" dirty="0" smtClean="0"/>
              <a:t> (</a:t>
            </a:r>
            <a:r>
              <a:rPr lang="en-US" altLang="zh-CN" sz="2200" dirty="0" err="1" smtClean="0"/>
              <a:t>TypeOfVer</a:t>
            </a:r>
            <a:r>
              <a:rPr lang="en-US" altLang="zh-CN" sz="2200" dirty="0" smtClean="0"/>
              <a:t> start)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{  	</a:t>
            </a:r>
            <a:r>
              <a:rPr lang="en-US" altLang="zh-CN" sz="2200" dirty="0" err="1" smtClean="0"/>
              <a:t>EulerNode</a:t>
            </a:r>
            <a:r>
              <a:rPr lang="en-US" altLang="zh-CN" sz="2200" dirty="0" smtClean="0"/>
              <a:t> *beg, *end, *p, *q, *</a:t>
            </a:r>
            <a:r>
              <a:rPr lang="en-US" altLang="zh-CN" sz="2200" dirty="0" err="1" smtClean="0"/>
              <a:t>tb</a:t>
            </a:r>
            <a:r>
              <a:rPr lang="en-US" altLang="zh-CN" sz="2200" dirty="0" smtClean="0"/>
              <a:t>, *</a:t>
            </a:r>
            <a:r>
              <a:rPr lang="en-US" altLang="zh-CN" sz="2200" dirty="0" err="1" smtClean="0"/>
              <a:t>te</a:t>
            </a:r>
            <a:r>
              <a:rPr lang="en-US" altLang="zh-CN" sz="2200" dirty="0" smtClean="0"/>
              <a:t>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   	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numOfDegree</a:t>
            </a:r>
            <a:r>
              <a:rPr lang="en-US" altLang="zh-CN" sz="2200" dirty="0" smtClean="0"/>
              <a:t>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   	</a:t>
            </a:r>
            <a:r>
              <a:rPr lang="en-US" altLang="zh-CN" sz="2200" dirty="0" err="1" smtClean="0"/>
              <a:t>edgeNode</a:t>
            </a:r>
            <a:r>
              <a:rPr lang="en-US" altLang="zh-CN" sz="2200" dirty="0" smtClean="0"/>
              <a:t> *r;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   	</a:t>
            </a:r>
            <a:r>
              <a:rPr lang="en-US" altLang="zh-CN" sz="2200" dirty="0" err="1" smtClean="0"/>
              <a:t>verNode</a:t>
            </a:r>
            <a:r>
              <a:rPr lang="en-US" altLang="zh-CN" sz="2200" dirty="0" smtClean="0"/>
              <a:t> *</a:t>
            </a:r>
            <a:r>
              <a:rPr lang="en-US" altLang="zh-CN" sz="2200" dirty="0" err="1" smtClean="0"/>
              <a:t>tmp</a:t>
            </a:r>
            <a:r>
              <a:rPr lang="en-US" altLang="zh-CN" sz="2200" dirty="0" smtClean="0"/>
              <a:t>;	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  	//</a:t>
            </a:r>
            <a:r>
              <a:rPr lang="zh-CN" altLang="en-US" sz="2200" dirty="0" smtClean="0"/>
              <a:t>检查每个顶点的度，判断是否存在欧拉回路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nb-NO" altLang="zh-CN" sz="2200" dirty="0" smtClean="0"/>
              <a:t>  	for (int i=0; i&lt;Vers; ++i) {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nb-NO" altLang="zh-CN" sz="2200" dirty="0" smtClean="0"/>
              <a:t>		</a:t>
            </a:r>
            <a:r>
              <a:rPr lang="en-US" altLang="zh-CN" sz="2200" dirty="0" err="1" smtClean="0"/>
              <a:t>numOfDegree</a:t>
            </a:r>
            <a:r>
              <a:rPr lang="en-US" altLang="zh-CN" sz="2200" dirty="0" smtClean="0"/>
              <a:t> = 0;  r = </a:t>
            </a:r>
            <a:r>
              <a:rPr lang="en-US" altLang="zh-CN" sz="2200" dirty="0" err="1" smtClean="0"/>
              <a:t>verList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].head;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		while (r != 0) {++</a:t>
            </a:r>
            <a:r>
              <a:rPr lang="en-US" altLang="zh-CN" sz="2200" dirty="0" err="1" smtClean="0"/>
              <a:t>numOfDegree</a:t>
            </a:r>
            <a:r>
              <a:rPr lang="en-US" altLang="zh-CN" sz="2200" dirty="0" smtClean="0"/>
              <a:t>; r= r-&gt;next;}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        	if (</a:t>
            </a:r>
            <a:r>
              <a:rPr lang="en-US" altLang="zh-CN" sz="2200" dirty="0" err="1" smtClean="0"/>
              <a:t>numOfDegree</a:t>
            </a:r>
            <a:r>
              <a:rPr lang="en-US" altLang="zh-CN" sz="2200" dirty="0" smtClean="0"/>
              <a:t> ==0 || </a:t>
            </a:r>
            <a:r>
              <a:rPr lang="en-US" altLang="zh-CN" sz="2200" dirty="0" err="1" smtClean="0"/>
              <a:t>numOfDegree</a:t>
            </a:r>
            <a:r>
              <a:rPr lang="en-US" altLang="zh-CN" sz="2200" dirty="0" smtClean="0"/>
              <a:t> % 2) //</a:t>
            </a:r>
            <a:r>
              <a:rPr lang="zh-CN" altLang="en-US" sz="2200" dirty="0" smtClean="0"/>
              <a:t>度为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或者奇数，无欧拉回路</a:t>
            </a:r>
            <a:endParaRPr lang="en-US" altLang="zh-CN" sz="22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            {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"</a:t>
            </a:r>
            <a:r>
              <a:rPr lang="zh-CN" altLang="en-US" sz="2200" dirty="0" smtClean="0"/>
              <a:t>不存在欧拉回路</a:t>
            </a:r>
            <a:r>
              <a:rPr lang="en-US" altLang="zh-CN" sz="2200" dirty="0" smtClean="0"/>
              <a:t>" &lt;&lt; 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 return;}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200" dirty="0" smtClean="0"/>
              <a:t>    	}   </a:t>
            </a:r>
          </a:p>
        </p:txBody>
      </p:sp>
    </p:spTree>
    <p:extLst>
      <p:ext uri="{BB962C8B-B14F-4D97-AF65-F5344CB8AC3E}">
        <p14:creationId xmlns:p14="http://schemas.microsoft.com/office/powerpoint/2010/main" val="354001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5B2653B-E607-445A-94F8-D99B5AC40BE8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16</a:t>
            </a:fld>
            <a:endParaRPr kumimoji="0" lang="en-US" altLang="zh-CN" sz="140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4360" y="935673"/>
            <a:ext cx="7772400" cy="461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寻找起始结点的编号</a:t>
            </a:r>
            <a:endParaRPr lang="zh-CN" altLang="nb-NO" dirty="0" smtClean="0"/>
          </a:p>
          <a:p>
            <a:pPr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find(start);</a:t>
            </a:r>
            <a:endParaRPr lang="zh-CN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创建一份邻接表的拷贝</a:t>
            </a:r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clone(); 	</a:t>
            </a:r>
          </a:p>
        </p:txBody>
      </p:sp>
    </p:spTree>
    <p:extLst>
      <p:ext uri="{BB962C8B-B14F-4D97-AF65-F5344CB8AC3E}">
        <p14:creationId xmlns:p14="http://schemas.microsoft.com/office/powerpoint/2010/main" val="242057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F83ECA4-E4B9-41B2-B467-207367D019D0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17</a:t>
            </a:fld>
            <a:endParaRPr kumimoji="0" lang="en-US" altLang="zh-CN" sz="140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260350"/>
            <a:ext cx="10848703" cy="6337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寻找从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出发的路径，</a:t>
            </a:r>
          </a:p>
          <a:p>
            <a:pPr>
              <a:buFontTx/>
              <a:buNone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路径的起点和终点地址分别是</a:t>
            </a:r>
            <a:r>
              <a:rPr lang="en-US" altLang="zh-CN" sz="2400" dirty="0" smtClean="0"/>
              <a:t>beg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end</a:t>
            </a:r>
          </a:p>
          <a:p>
            <a:pPr>
              <a:buFontTx/>
              <a:buNone/>
            </a:pPr>
            <a:r>
              <a:rPr lang="en-US" altLang="zh-CN" sz="2400" dirty="0" smtClean="0"/>
              <a:t>beg = </a:t>
            </a:r>
            <a:r>
              <a:rPr lang="en-US" altLang="zh-CN" sz="2400" dirty="0" err="1" smtClean="0"/>
              <a:t>EulerCircuit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end); //</a:t>
            </a:r>
            <a:r>
              <a:rPr lang="zh-CN" altLang="en-US" sz="2400" dirty="0" smtClean="0"/>
              <a:t>第一段回路，用过的边已经删除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while (true) { 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	p = beg;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	while (p-&gt;next != NULL) //</a:t>
            </a:r>
            <a:r>
              <a:rPr lang="zh-CN" altLang="en-US" sz="2400" dirty="0" smtClean="0"/>
              <a:t>从前往后找路径上尚余边的顶点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	     		if (</a:t>
            </a:r>
            <a:r>
              <a:rPr lang="en-US" altLang="zh-CN" sz="2400" dirty="0" err="1" smtClean="0"/>
              <a:t>verList</a:t>
            </a:r>
            <a:r>
              <a:rPr lang="en-US" altLang="zh-CN" sz="2400" dirty="0" smtClean="0"/>
              <a:t>[p-&gt;next-&gt;</a:t>
            </a:r>
            <a:r>
              <a:rPr lang="en-US" altLang="zh-CN" sz="2400" dirty="0" err="1" smtClean="0"/>
              <a:t>NodeNum</a:t>
            </a:r>
            <a:r>
              <a:rPr lang="en-US" altLang="zh-CN" sz="2400" dirty="0" smtClean="0"/>
              <a:t>].head != NULL) break;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    		 else p = p-&gt;next;</a:t>
            </a:r>
          </a:p>
          <a:p>
            <a:pPr>
              <a:buFontTx/>
              <a:buNone/>
            </a:pPr>
            <a:r>
              <a:rPr lang="en-US" altLang="zh-CN" sz="2400" dirty="0" smtClean="0"/>
              <a:t>	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if (p-&gt;next == NULL)  break; //</a:t>
            </a:r>
            <a:r>
              <a:rPr lang="zh-CN" altLang="en-US" sz="2400" dirty="0" smtClean="0"/>
              <a:t>全部边都访问过，消失了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	 	q = p-&gt;next; //</a:t>
            </a:r>
            <a:r>
              <a:rPr lang="zh-CN" altLang="en-US" sz="2400" dirty="0" smtClean="0"/>
              <a:t>下一个开始顶点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     	</a:t>
            </a:r>
            <a:r>
              <a:rPr lang="en-US" altLang="zh-CN" sz="2400" dirty="0" err="1" smtClean="0"/>
              <a:t>tb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EulerCircuit</a:t>
            </a:r>
            <a:r>
              <a:rPr lang="en-US" altLang="zh-CN" sz="2400" dirty="0" smtClean="0"/>
              <a:t>(q-&gt;</a:t>
            </a:r>
            <a:r>
              <a:rPr lang="en-US" altLang="zh-CN" sz="2400" dirty="0" err="1" smtClean="0"/>
              <a:t>NodeNum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te</a:t>
            </a:r>
            <a:r>
              <a:rPr lang="en-US" altLang="zh-CN" sz="2400" dirty="0" smtClean="0"/>
              <a:t>); //</a:t>
            </a:r>
            <a:r>
              <a:rPr lang="zh-CN" altLang="en-US" sz="2400" dirty="0" smtClean="0"/>
              <a:t>下一个欧拉路径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	 	</a:t>
            </a:r>
            <a:r>
              <a:rPr lang="en-US" altLang="zh-CN" sz="2400" dirty="0" err="1" smtClean="0"/>
              <a:t>te</a:t>
            </a:r>
            <a:r>
              <a:rPr lang="en-US" altLang="zh-CN" sz="2400" dirty="0" smtClean="0"/>
              <a:t>-&gt;next =q-&gt;next; </a:t>
            </a:r>
          </a:p>
          <a:p>
            <a:pPr>
              <a:buFontTx/>
              <a:buNone/>
            </a:pPr>
            <a:r>
              <a:rPr lang="en-US" altLang="zh-CN" sz="2400" dirty="0" smtClean="0"/>
              <a:t>	 	p-&gt;next = </a:t>
            </a:r>
            <a:r>
              <a:rPr lang="en-US" altLang="zh-CN" sz="2400" dirty="0" err="1" smtClean="0"/>
              <a:t>tb</a:t>
            </a:r>
            <a:r>
              <a:rPr lang="en-US" altLang="zh-CN" sz="2400" dirty="0" smtClean="0"/>
              <a:t>;  //q</a:t>
            </a:r>
            <a:r>
              <a:rPr lang="zh-CN" altLang="en-US" sz="2400" dirty="0" smtClean="0"/>
              <a:t>被取下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	 	delete q;</a:t>
            </a:r>
          </a:p>
          <a:p>
            <a:pPr>
              <a:buFontTx/>
              <a:buNone/>
            </a:pPr>
            <a:r>
              <a:rPr lang="en-US" altLang="zh-CN" sz="2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5893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816A91F-5CCF-47DD-AE68-59EB2BCFBDE7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18</a:t>
            </a:fld>
            <a:endParaRPr kumimoji="0" lang="en-US" altLang="zh-CN" sz="140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476250"/>
            <a:ext cx="10626634" cy="6192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恢复原图</a:t>
            </a:r>
          </a:p>
          <a:p>
            <a:pPr>
              <a:buFontTx/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delete [] </a:t>
            </a:r>
            <a:r>
              <a:rPr lang="en-US" altLang="zh-CN" dirty="0" err="1" smtClean="0"/>
              <a:t>verList</a:t>
            </a:r>
            <a:r>
              <a:rPr lang="en-US" altLang="zh-CN" dirty="0" smtClean="0"/>
              <a:t>;</a:t>
            </a:r>
          </a:p>
          <a:p>
            <a:pPr>
              <a:buFontTx/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verList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pPr>
              <a:buFontTx/>
              <a:buNone/>
            </a:pPr>
            <a:r>
              <a:rPr lang="en-US" altLang="zh-CN" dirty="0" smtClean="0"/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 	//</a:t>
            </a:r>
            <a:r>
              <a:rPr lang="zh-CN" altLang="en-US" dirty="0" smtClean="0"/>
              <a:t>显示得到的欧拉回路</a:t>
            </a:r>
          </a:p>
          <a:p>
            <a:pPr>
              <a:buFontTx/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</a:t>
            </a:r>
            <a:r>
              <a:rPr lang="zh-CN" altLang="en-US" dirty="0" smtClean="0"/>
              <a:t>欧拉回路是：</a:t>
            </a:r>
            <a:r>
              <a:rPr lang="en-US" altLang="zh-CN" dirty="0" smtClean="0"/>
              <a:t>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Tx/>
              <a:buNone/>
            </a:pPr>
            <a:r>
              <a:rPr lang="en-US" altLang="zh-CN" dirty="0" smtClean="0"/>
              <a:t> 	while (beg !=NULL) { //</a:t>
            </a:r>
            <a:r>
              <a:rPr lang="zh-CN" altLang="en-US" dirty="0" smtClean="0"/>
              <a:t>边输出释放单链表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verList</a:t>
            </a:r>
            <a:r>
              <a:rPr lang="en-US" altLang="zh-CN" dirty="0" smtClean="0"/>
              <a:t>[beg-&gt;</a:t>
            </a:r>
            <a:r>
              <a:rPr lang="en-US" altLang="zh-CN" dirty="0" err="1" smtClean="0"/>
              <a:t>NodeNum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ver</a:t>
            </a:r>
            <a:r>
              <a:rPr lang="en-US" altLang="zh-CN" dirty="0" smtClean="0"/>
              <a:t> &lt;&lt; '\t';</a:t>
            </a:r>
            <a:endParaRPr lang="nb-NO" altLang="zh-CN" dirty="0" smtClean="0"/>
          </a:p>
          <a:p>
            <a:pPr>
              <a:buFontTx/>
              <a:buNone/>
            </a:pPr>
            <a:r>
              <a:rPr lang="nb-NO" altLang="zh-CN" dirty="0" smtClean="0"/>
              <a:t>		p = beg; beg = beg-&gt;next;</a:t>
            </a:r>
          </a:p>
          <a:p>
            <a:pPr>
              <a:buFontTx/>
              <a:buNone/>
            </a:pPr>
            <a:r>
              <a:rPr lang="nb-NO" altLang="zh-CN" dirty="0" smtClean="0"/>
              <a:t>		</a:t>
            </a:r>
            <a:r>
              <a:rPr lang="en-US" altLang="zh-CN" dirty="0" smtClean="0"/>
              <a:t>delete p;</a:t>
            </a:r>
          </a:p>
          <a:p>
            <a:pPr>
              <a:buFontTx/>
              <a:buNone/>
            </a:pPr>
            <a:r>
              <a:rPr lang="en-US" altLang="zh-CN" dirty="0" smtClean="0"/>
              <a:t>    }</a:t>
            </a:r>
          </a:p>
          <a:p>
            <a:pPr>
              <a:buFontTx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Tx/>
              <a:buNone/>
            </a:pPr>
            <a:r>
              <a:rPr lang="en-US" altLang="zh-CN" dirty="0" smtClean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99564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199" y="6248400"/>
            <a:ext cx="234523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9BF6185-D06B-4912-A7BC-7E8C1A069C01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19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609600"/>
            <a:ext cx="9568543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哈密尔顿回路问题</a:t>
            </a:r>
            <a:r>
              <a:rPr lang="zh-CN" altLang="en-US" smtClean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799" y="1981200"/>
            <a:ext cx="9568543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该回路通过图的每一个结点一次，且仅通过一次。</a:t>
            </a: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一个图是否存在哈密尔顿回路至今仍未找到满足该问题的充要条件。 </a:t>
            </a:r>
          </a:p>
        </p:txBody>
      </p:sp>
    </p:spTree>
    <p:extLst>
      <p:ext uri="{BB962C8B-B14F-4D97-AF65-F5344CB8AC3E}">
        <p14:creationId xmlns:p14="http://schemas.microsoft.com/office/powerpoint/2010/main" val="11219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637B56B-DBCD-4268-8F1D-DC92FB860E71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2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七桥问题的抽象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47813" y="2492375"/>
            <a:ext cx="4895850" cy="3182938"/>
            <a:chOff x="975" y="1570"/>
            <a:chExt cx="3084" cy="2005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975" y="1570"/>
              <a:ext cx="3084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580" y="1807"/>
              <a:ext cx="496" cy="757"/>
            </a:xfrm>
            <a:prstGeom prst="ellipse">
              <a:avLst/>
            </a:prstGeom>
            <a:noFill/>
            <a:ln w="38100" algn="ctr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580" y="2658"/>
              <a:ext cx="496" cy="758"/>
            </a:xfrm>
            <a:prstGeom prst="ellipse">
              <a:avLst/>
            </a:prstGeom>
            <a:noFill/>
            <a:ln w="38100" algn="ctr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800" y="1665"/>
              <a:ext cx="112" cy="142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287" y="2564"/>
              <a:ext cx="111" cy="143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745" y="3416"/>
              <a:ext cx="111" cy="142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745" y="2564"/>
              <a:ext cx="111" cy="143"/>
            </a:xfrm>
            <a:prstGeom prst="ellipse">
              <a:avLst/>
            </a:prstGeom>
            <a:solidFill>
              <a:srgbClr val="FF0000"/>
            </a:solidFill>
            <a:ln w="38100" algn="ctr">
              <a:solidFill>
                <a:srgbClr val="B2B2B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56" y="1712"/>
              <a:ext cx="1486" cy="90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800" y="2658"/>
              <a:ext cx="1598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1800" y="2707"/>
              <a:ext cx="1542" cy="85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342" y="2470"/>
              <a:ext cx="71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东区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75" y="1570"/>
              <a:ext cx="82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北区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29" y="2470"/>
              <a:ext cx="71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岛区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30" y="3274"/>
              <a:ext cx="66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南区</a:t>
              </a:r>
              <a:endParaRPr lang="zh-CN" altLang="en-US" sz="2400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10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82AF95F-13FA-4767-8B75-A55C530F3ECD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3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欧拉的证明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700213"/>
            <a:ext cx="9712234" cy="289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ea typeface="楷体_GB2312" pitchFamily="49" charset="-122"/>
              </a:rPr>
              <a:t>如果有奇数桥的地方不止两个，满足要求的路径是找不到的。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楷体_GB2312" pitchFamily="49" charset="-122"/>
              </a:rPr>
              <a:t>如果只有两个地方有奇数桥，可以从这两个地方之一出发，经过所有的桥一次，再回到另一个地方。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楷体_GB2312" pitchFamily="49" charset="-122"/>
              </a:rPr>
              <a:t>如果都是偶数桥，从任意地方出发都能回到原点。</a:t>
            </a:r>
          </a:p>
        </p:txBody>
      </p:sp>
    </p:spTree>
    <p:extLst>
      <p:ext uri="{BB962C8B-B14F-4D97-AF65-F5344CB8AC3E}">
        <p14:creationId xmlns:p14="http://schemas.microsoft.com/office/powerpoint/2010/main" val="77350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62D9251-9032-41EE-9DCF-8D154B83CDCD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4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欧拉回路和欧拉路径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799" y="1981200"/>
            <a:ext cx="10234749" cy="264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如果能够在一个图中找到一条路径，使得该路径对图的每一条边正好经过一次，这条路径被称为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欧拉路径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如果再增加一个附加条件，即起点和终点是相同的，这条路径被称为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欧拉回路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42516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DB3C3A8-A673-4D5E-83D1-DFFFE4620322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5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基本想法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799" y="1981200"/>
            <a:ext cx="10025743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ea typeface="楷体_GB2312" pitchFamily="49" charset="-122"/>
              </a:rPr>
              <a:t>执行一次深度优先的搜索。从起始结点开始，沿着这条路一直往下走，直到无路可走。而且在此过程中不允许回溯。因此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欧拉回路问题也被称为一笔画问题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楷体_GB2312" pitchFamily="49" charset="-122"/>
              </a:rPr>
              <a:t>但是有很多的搜索方案是行不通的。</a:t>
            </a:r>
          </a:p>
        </p:txBody>
      </p:sp>
    </p:spTree>
    <p:extLst>
      <p:ext uri="{BB962C8B-B14F-4D97-AF65-F5344CB8AC3E}">
        <p14:creationId xmlns:p14="http://schemas.microsoft.com/office/powerpoint/2010/main" val="292626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0072FDC-4269-4D7F-B6FD-3AFA2E644321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6</a:t>
            </a:fld>
            <a:endParaRPr kumimoji="0" lang="en-US" altLang="zh-CN" sz="1400" smtClean="0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338320" y="686027"/>
            <a:ext cx="3600450" cy="3128962"/>
            <a:chOff x="703" y="391"/>
            <a:chExt cx="2268" cy="1971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973" y="591"/>
              <a:ext cx="1662" cy="1562"/>
              <a:chOff x="2200" y="572"/>
              <a:chExt cx="1225" cy="1316"/>
            </a:xfrm>
          </p:grpSpPr>
          <p:grpSp>
            <p:nvGrpSpPr>
              <p:cNvPr id="17" name="Group 7"/>
              <p:cNvGrpSpPr>
                <a:grpSpLocks/>
              </p:cNvGrpSpPr>
              <p:nvPr/>
            </p:nvGrpSpPr>
            <p:grpSpPr bwMode="auto">
              <a:xfrm>
                <a:off x="2200" y="572"/>
                <a:ext cx="1225" cy="954"/>
                <a:chOff x="612" y="572"/>
                <a:chExt cx="1225" cy="954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12" y="981"/>
                  <a:ext cx="1225" cy="545"/>
                  <a:chOff x="612" y="436"/>
                  <a:chExt cx="1225" cy="545"/>
                </a:xfrm>
              </p:grpSpPr>
              <p:sp>
                <p:nvSpPr>
                  <p:cNvPr id="2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436"/>
                    <a:ext cx="1225" cy="54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4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7" y="436"/>
                    <a:ext cx="1180" cy="54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436"/>
                    <a:ext cx="1179" cy="49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612" y="572"/>
                  <a:ext cx="635" cy="40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1247" y="572"/>
                  <a:ext cx="590" cy="40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200" y="1525"/>
                <a:ext cx="589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789" y="1525"/>
                <a:ext cx="635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1591" y="2140"/>
              <a:ext cx="24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0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703" y="1570"/>
              <a:ext cx="24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2725" y="1570"/>
              <a:ext cx="24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2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2680" y="890"/>
              <a:ext cx="24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3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703" y="935"/>
              <a:ext cx="24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4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908" y="391"/>
              <a:ext cx="24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5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11" name="Oval 22"/>
            <p:cNvSpPr>
              <a:spLocks noChangeArrowheads="1"/>
            </p:cNvSpPr>
            <p:nvPr/>
          </p:nvSpPr>
          <p:spPr bwMode="auto">
            <a:xfrm>
              <a:off x="1788" y="553"/>
              <a:ext cx="98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958" y="1029"/>
              <a:ext cx="97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3" name="Oval 24"/>
            <p:cNvSpPr>
              <a:spLocks noChangeArrowheads="1"/>
            </p:cNvSpPr>
            <p:nvPr/>
          </p:nvSpPr>
          <p:spPr bwMode="auto">
            <a:xfrm>
              <a:off x="2578" y="1029"/>
              <a:ext cx="98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2586" y="1671"/>
              <a:ext cx="98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5" name="Oval 26"/>
            <p:cNvSpPr>
              <a:spLocks noChangeArrowheads="1"/>
            </p:cNvSpPr>
            <p:nvPr/>
          </p:nvSpPr>
          <p:spPr bwMode="auto">
            <a:xfrm>
              <a:off x="925" y="1667"/>
              <a:ext cx="98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>
              <a:off x="1707" y="2101"/>
              <a:ext cx="97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755650" y="3933825"/>
            <a:ext cx="1076579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上图所有</a:t>
            </a:r>
            <a:r>
              <a:rPr lang="zh-CN" altLang="en-US" sz="2800" dirty="0">
                <a:ea typeface="楷体_GB2312" pitchFamily="49" charset="-122"/>
              </a:rPr>
              <a:t>结点的度均为偶数，应该存在欧拉回路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  <a:endParaRPr lang="en-US" altLang="zh-CN" sz="2800" dirty="0" smtClean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但</a:t>
            </a:r>
            <a:r>
              <a:rPr lang="zh-CN" altLang="en-US" sz="2800" dirty="0">
                <a:ea typeface="楷体_GB2312" pitchFamily="49" charset="-122"/>
              </a:rPr>
              <a:t>如果从结点</a:t>
            </a:r>
            <a:r>
              <a:rPr lang="en-US" altLang="zh-CN" sz="2800" dirty="0">
                <a:ea typeface="楷体_GB2312" pitchFamily="49" charset="-122"/>
              </a:rPr>
              <a:t>5</a:t>
            </a:r>
            <a:r>
              <a:rPr lang="zh-CN" altLang="en-US" sz="2800" dirty="0">
                <a:ea typeface="楷体_GB2312" pitchFamily="49" charset="-122"/>
              </a:rPr>
              <a:t>出发开始深度优先的访问，选择的路径为</a:t>
            </a:r>
            <a:r>
              <a:rPr lang="en-US" altLang="zh-CN" sz="2800" dirty="0">
                <a:ea typeface="楷体_GB2312" pitchFamily="49" charset="-122"/>
              </a:rPr>
              <a:t>5-&gt;4-&gt;3-&gt;5</a:t>
            </a:r>
            <a:r>
              <a:rPr lang="zh-CN" altLang="en-US" sz="2800" dirty="0">
                <a:ea typeface="楷体_GB2312" pitchFamily="49" charset="-122"/>
              </a:rPr>
              <a:t>，则此时，就无法访问其他结点了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r>
              <a:rPr lang="zh-CN" altLang="en-US" sz="2800" dirty="0">
                <a:ea typeface="楷体_GB2312" pitchFamily="49" charset="-122"/>
              </a:rPr>
              <a:t>因为</a:t>
            </a:r>
            <a:r>
              <a:rPr lang="en-US" altLang="zh-CN" sz="2800" dirty="0">
                <a:ea typeface="楷体_GB2312" pitchFamily="49" charset="-122"/>
              </a:rPr>
              <a:t>5</a:t>
            </a:r>
            <a:r>
              <a:rPr lang="zh-CN" altLang="en-US" sz="2800" dirty="0">
                <a:ea typeface="楷体_GB2312" pitchFamily="49" charset="-122"/>
              </a:rPr>
              <a:t>没有其他的尚未被访问的边了。</a:t>
            </a:r>
          </a:p>
        </p:txBody>
      </p:sp>
    </p:spTree>
    <p:extLst>
      <p:ext uri="{BB962C8B-B14F-4D97-AF65-F5344CB8AC3E}">
        <p14:creationId xmlns:p14="http://schemas.microsoft.com/office/powerpoint/2010/main" val="322167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0787D0A-D0D8-4283-9FF8-BD2DB377AC2C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7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解决方法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799" y="1981200"/>
            <a:ext cx="9359537" cy="251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ea typeface="楷体_GB2312" pitchFamily="49" charset="-122"/>
              </a:rPr>
              <a:t>找出路径上的另外一个尚有未访问的边的顶点，开始另一次深度优先的搜索，将得到的遍历序列拼接到原来的序列中，直到所有的边都已被访问。</a:t>
            </a:r>
          </a:p>
        </p:txBody>
      </p:sp>
    </p:spTree>
    <p:extLst>
      <p:ext uri="{BB962C8B-B14F-4D97-AF65-F5344CB8AC3E}">
        <p14:creationId xmlns:p14="http://schemas.microsoft.com/office/powerpoint/2010/main" val="167806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32469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AB6CC5C-558B-4417-A387-484F7CD7446E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8</a:t>
            </a:fld>
            <a:endParaRPr kumimoji="0" lang="en-US" altLang="zh-CN" sz="1400" smtClean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219019" y="188913"/>
            <a:ext cx="3600450" cy="3128962"/>
            <a:chOff x="703" y="391"/>
            <a:chExt cx="2268" cy="1971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973" y="591"/>
              <a:ext cx="1662" cy="1562"/>
              <a:chOff x="2200" y="572"/>
              <a:chExt cx="1225" cy="1316"/>
            </a:xfrm>
          </p:grpSpPr>
          <p:grpSp>
            <p:nvGrpSpPr>
              <p:cNvPr id="17" name="Group 6"/>
              <p:cNvGrpSpPr>
                <a:grpSpLocks/>
              </p:cNvGrpSpPr>
              <p:nvPr/>
            </p:nvGrpSpPr>
            <p:grpSpPr bwMode="auto">
              <a:xfrm>
                <a:off x="2200" y="572"/>
                <a:ext cx="1225" cy="954"/>
                <a:chOff x="612" y="572"/>
                <a:chExt cx="1225" cy="954"/>
              </a:xfrm>
            </p:grpSpPr>
            <p:grpSp>
              <p:nvGrpSpPr>
                <p:cNvPr id="20" name="Group 7"/>
                <p:cNvGrpSpPr>
                  <a:grpSpLocks/>
                </p:cNvGrpSpPr>
                <p:nvPr/>
              </p:nvGrpSpPr>
              <p:grpSpPr bwMode="auto">
                <a:xfrm>
                  <a:off x="612" y="981"/>
                  <a:ext cx="1225" cy="545"/>
                  <a:chOff x="612" y="436"/>
                  <a:chExt cx="1225" cy="545"/>
                </a:xfrm>
              </p:grpSpPr>
              <p:sp>
                <p:nvSpPr>
                  <p:cNvPr id="2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436"/>
                    <a:ext cx="1225" cy="54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4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7" y="436"/>
                    <a:ext cx="1180" cy="54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436"/>
                    <a:ext cx="1179" cy="499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612" y="572"/>
                  <a:ext cx="635" cy="40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247" y="572"/>
                  <a:ext cx="590" cy="40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200" y="1525"/>
                <a:ext cx="589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H="1">
                <a:off x="2789" y="1525"/>
                <a:ext cx="635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Text Box 15"/>
            <p:cNvSpPr txBox="1">
              <a:spLocks noChangeArrowheads="1"/>
            </p:cNvSpPr>
            <p:nvPr/>
          </p:nvSpPr>
          <p:spPr bwMode="auto">
            <a:xfrm>
              <a:off x="1591" y="2140"/>
              <a:ext cx="24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0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703" y="1570"/>
              <a:ext cx="24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2725" y="1570"/>
              <a:ext cx="24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2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2680" y="890"/>
              <a:ext cx="24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3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703" y="935"/>
              <a:ext cx="24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4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908" y="391"/>
              <a:ext cx="24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0760" tIns="40380" rIns="80760" bIns="4038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5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1788" y="553"/>
              <a:ext cx="98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958" y="1029"/>
              <a:ext cx="97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2578" y="1029"/>
              <a:ext cx="98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2586" y="1671"/>
              <a:ext cx="98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5" name="Oval 25"/>
            <p:cNvSpPr>
              <a:spLocks noChangeArrowheads="1"/>
            </p:cNvSpPr>
            <p:nvPr/>
          </p:nvSpPr>
          <p:spPr bwMode="auto">
            <a:xfrm>
              <a:off x="925" y="1667"/>
              <a:ext cx="98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6" name="Oval 26"/>
            <p:cNvSpPr>
              <a:spLocks noChangeArrowheads="1"/>
            </p:cNvSpPr>
            <p:nvPr/>
          </p:nvSpPr>
          <p:spPr bwMode="auto">
            <a:xfrm>
              <a:off x="1707" y="2101"/>
              <a:ext cx="97" cy="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5467169" y="260350"/>
            <a:ext cx="352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先找到 </a:t>
            </a:r>
            <a:r>
              <a:rPr lang="en-US" altLang="zh-CN" sz="2800" dirty="0">
                <a:ea typeface="楷体_GB2312" pitchFamily="49" charset="-122"/>
              </a:rPr>
              <a:t>5-&gt;4-&gt;3-&gt;5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322707" y="1125538"/>
            <a:ext cx="41767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在路径上找一个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尚有边</a:t>
            </a:r>
            <a:r>
              <a:rPr lang="zh-CN" altLang="en-US" sz="2800" dirty="0">
                <a:ea typeface="楷体_GB2312" pitchFamily="49" charset="-122"/>
              </a:rPr>
              <a:t>未被访问的结点，如：</a:t>
            </a:r>
            <a:r>
              <a:rPr lang="en-US" altLang="zh-CN" sz="2800" dirty="0">
                <a:ea typeface="楷体_GB2312" pitchFamily="49" charset="-122"/>
              </a:rPr>
              <a:t>4</a:t>
            </a:r>
            <a:r>
              <a:rPr lang="zh-CN" altLang="en-US" sz="2800" dirty="0">
                <a:ea typeface="楷体_GB2312" pitchFamily="49" charset="-122"/>
              </a:rPr>
              <a:t>，开始另一次深度优先遍历。得到路径</a:t>
            </a:r>
            <a:r>
              <a:rPr lang="en-US" altLang="zh-CN" sz="2800" dirty="0">
                <a:ea typeface="楷体_GB2312" pitchFamily="49" charset="-122"/>
              </a:rPr>
              <a:t>4-&gt;2-&gt;1-&gt;4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074557" y="3500438"/>
            <a:ext cx="7705725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将第二条路径拼接到第一条路径上，得到：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5-&gt;</a:t>
            </a:r>
            <a:r>
              <a:rPr lang="en-US" altLang="zh-CN" sz="2800" dirty="0">
                <a:solidFill>
                  <a:schemeClr val="accent5"/>
                </a:solidFill>
                <a:ea typeface="楷体_GB2312" pitchFamily="49" charset="-122"/>
              </a:rPr>
              <a:t>4-&gt;2-&gt;1-&gt;4</a:t>
            </a:r>
            <a:r>
              <a:rPr lang="en-US" altLang="zh-CN" sz="2800" dirty="0">
                <a:ea typeface="楷体_GB2312" pitchFamily="49" charset="-122"/>
              </a:rPr>
              <a:t>-&gt;3-&gt;5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1074557" y="4652963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号结点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还有未访问的边</a:t>
            </a:r>
            <a:r>
              <a:rPr lang="zh-CN" altLang="en-US" sz="2800" dirty="0">
                <a:ea typeface="楷体_GB2312" pitchFamily="49" charset="-122"/>
              </a:rPr>
              <a:t>，从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号结点再开始一次深度优先遍历，得到路径</a:t>
            </a:r>
            <a:r>
              <a:rPr lang="en-US" altLang="zh-CN" sz="2800" dirty="0">
                <a:ea typeface="楷体_GB2312" pitchFamily="49" charset="-122"/>
              </a:rPr>
              <a:t>3-&gt;1-&gt;0-&gt;2-&gt;3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074557" y="5824538"/>
            <a:ext cx="6985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将第三条路径拼接到第一条路径上，得到：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5-&gt;4-&gt;2-&gt;1-&gt;4-&gt;3-&gt;1-&gt;0-&gt;2-&gt;3-&gt;5</a:t>
            </a:r>
          </a:p>
        </p:txBody>
      </p:sp>
    </p:spTree>
    <p:extLst>
      <p:ext uri="{BB962C8B-B14F-4D97-AF65-F5344CB8AC3E}">
        <p14:creationId xmlns:p14="http://schemas.microsoft.com/office/powerpoint/2010/main" val="201662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B0AC78C-D85B-4BB3-B09B-BC6E4DDE2205}" type="slidenum">
              <a:rPr kumimoji="0" lang="en-US" altLang="zh-CN" sz="1400" smtClean="0"/>
              <a:pPr>
                <a:spcBef>
                  <a:spcPct val="50000"/>
                </a:spcBef>
                <a:buFontTx/>
                <a:buNone/>
              </a:pPr>
              <a:t>9</a:t>
            </a:fld>
            <a:endParaRPr kumimoji="0" lang="en-US" altLang="zh-CN" sz="140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413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寻找欧拉回路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 smtClean="0">
                <a:ea typeface="楷体_GB2312" pitchFamily="49" charset="-122"/>
              </a:rPr>
              <a:t>检查存在性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 smtClean="0">
                <a:ea typeface="楷体_GB2312" pitchFamily="49" charset="-122"/>
              </a:rPr>
              <a:t>找出回路：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lphaLcParenR"/>
            </a:pPr>
            <a:r>
              <a:rPr lang="zh-CN" altLang="en-US" dirty="0" smtClean="0">
                <a:ea typeface="楷体_GB2312" pitchFamily="49" charset="-122"/>
              </a:rPr>
              <a:t>执行一次深度优先的搜索。从起始结点开始，沿着这条路一直往下走，直到无路可走。而且在此过程中不允许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回溯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lphaLcParenR"/>
            </a:pPr>
            <a:r>
              <a:rPr lang="zh-CN" altLang="en-US" dirty="0" smtClean="0">
                <a:ea typeface="楷体_GB2312" pitchFamily="49" charset="-122"/>
              </a:rPr>
              <a:t>路径上是否有一个尚有未访问的边的顶点。如果有，开始另一次深度优先的搜索，将得到的遍历序列拼接到原来的序列中，直到所有的边都已被访问。</a:t>
            </a:r>
          </a:p>
        </p:txBody>
      </p:sp>
    </p:spTree>
    <p:extLst>
      <p:ext uri="{BB962C8B-B14F-4D97-AF65-F5344CB8AC3E}">
        <p14:creationId xmlns:p14="http://schemas.microsoft.com/office/powerpoint/2010/main" val="296780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977</Words>
  <Application>Microsoft Office PowerPoint</Application>
  <PresentationFormat>宽屏</PresentationFormat>
  <Paragraphs>163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楷体_GB2312</vt:lpstr>
      <vt:lpstr>宋体</vt:lpstr>
      <vt:lpstr>Arial</vt:lpstr>
      <vt:lpstr>Times New Roman</vt:lpstr>
      <vt:lpstr>Office 主题​​</vt:lpstr>
      <vt:lpstr>欧拉回路</vt:lpstr>
      <vt:lpstr>七桥问题的抽象</vt:lpstr>
      <vt:lpstr>欧拉的证明 </vt:lpstr>
      <vt:lpstr>欧拉回路和欧拉路径</vt:lpstr>
      <vt:lpstr>基本想法</vt:lpstr>
      <vt:lpstr>PowerPoint 演示文稿</vt:lpstr>
      <vt:lpstr>解决方法</vt:lpstr>
      <vt:lpstr>PowerPoint 演示文稿</vt:lpstr>
      <vt:lpstr>寻找欧拉回路</vt:lpstr>
      <vt:lpstr>欧拉回路的实现</vt:lpstr>
      <vt:lpstr>欧拉回路的实现   续</vt:lpstr>
      <vt:lpstr>欧拉路径中的结点类 </vt:lpstr>
      <vt:lpstr>PowerPoint 演示文稿</vt:lpstr>
      <vt:lpstr>私有的EulerCircuit函数</vt:lpstr>
      <vt:lpstr>公有的EulerCircuit函数</vt:lpstr>
      <vt:lpstr>PowerPoint 演示文稿</vt:lpstr>
      <vt:lpstr>PowerPoint 演示文稿</vt:lpstr>
      <vt:lpstr>PowerPoint 演示文稿</vt:lpstr>
      <vt:lpstr>哈密尔顿回路问题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引言</dc:title>
  <dc:creator>tz zhang</dc:creator>
  <cp:lastModifiedBy>tz zhang</cp:lastModifiedBy>
  <cp:revision>586</cp:revision>
  <dcterms:created xsi:type="dcterms:W3CDTF">2020-02-24T13:13:43Z</dcterms:created>
  <dcterms:modified xsi:type="dcterms:W3CDTF">2022-12-06T23:53:09Z</dcterms:modified>
</cp:coreProperties>
</file>