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62"/>
  </p:notesMasterIdLst>
  <p:handoutMasterIdLst>
    <p:handoutMasterId r:id="rId63"/>
  </p:handoutMasterIdLst>
  <p:sldIdLst>
    <p:sldId id="259" r:id="rId2"/>
    <p:sldId id="338" r:id="rId3"/>
    <p:sldId id="335" r:id="rId4"/>
    <p:sldId id="286" r:id="rId5"/>
    <p:sldId id="288" r:id="rId6"/>
    <p:sldId id="289" r:id="rId7"/>
    <p:sldId id="290" r:id="rId8"/>
    <p:sldId id="291" r:id="rId9"/>
    <p:sldId id="292" r:id="rId10"/>
    <p:sldId id="344" r:id="rId11"/>
    <p:sldId id="293" r:id="rId12"/>
    <p:sldId id="345" r:id="rId13"/>
    <p:sldId id="294" r:id="rId14"/>
    <p:sldId id="295" r:id="rId15"/>
    <p:sldId id="346" r:id="rId16"/>
    <p:sldId id="339"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43" r:id="rId33"/>
    <p:sldId id="311" r:id="rId34"/>
    <p:sldId id="312" r:id="rId35"/>
    <p:sldId id="313" r:id="rId36"/>
    <p:sldId id="314" r:id="rId37"/>
    <p:sldId id="315" r:id="rId38"/>
    <p:sldId id="340"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47" r:id="rId56"/>
    <p:sldId id="332" r:id="rId57"/>
    <p:sldId id="333" r:id="rId58"/>
    <p:sldId id="334" r:id="rId59"/>
    <p:sldId id="342" r:id="rId60"/>
    <p:sldId id="341"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autoAdjust="0"/>
    <p:restoredTop sz="71115" autoAdjust="0"/>
  </p:normalViewPr>
  <p:slideViewPr>
    <p:cSldViewPr snapToGrid="0">
      <p:cViewPr varScale="1">
        <p:scale>
          <a:sx n="48" d="100"/>
          <a:sy n="48" d="100"/>
        </p:scale>
        <p:origin x="1362" y="5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2023/2/19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smtClean="0">
                <a:latin typeface="Arial" panose="020B0604020202020204" pitchFamily="34" charset="0"/>
              </a:rPr>
              <a:t>建队操作</a:t>
            </a:r>
            <a:r>
              <a:rPr lang="en-US" altLang="zh-CN" dirty="0" smtClean="0">
                <a:latin typeface="Arial" panose="020B0604020202020204" pitchFamily="34" charset="0"/>
              </a:rPr>
              <a:t>-</a:t>
            </a:r>
            <a:r>
              <a:rPr lang="zh-CN" altLang="en-US" dirty="0" smtClean="0">
                <a:latin typeface="Arial" panose="020B0604020202020204" pitchFamily="34" charset="0"/>
              </a:rPr>
              <a:t>构造类。</a:t>
            </a:r>
            <a:endParaRPr lang="en-US" altLang="zh-CN" dirty="0" smtClean="0">
              <a:latin typeface="Arial" panose="020B0604020202020204" pitchFamily="34" charset="0"/>
            </a:endParaRPr>
          </a:p>
          <a:p>
            <a:pPr marL="228600" indent="-228600" eaLnBrk="1" hangingPunct="1">
              <a:buAutoNum type="arabicPeriod"/>
            </a:pPr>
            <a:r>
              <a:rPr lang="zh-CN" altLang="en-US" dirty="0" smtClean="0">
                <a:latin typeface="Arial" panose="020B0604020202020204" pitchFamily="34" charset="0"/>
              </a:rPr>
              <a:t>属性类</a:t>
            </a:r>
            <a:r>
              <a:rPr lang="en-US" altLang="zh-CN" dirty="0" smtClean="0">
                <a:latin typeface="Arial" panose="020B0604020202020204" pitchFamily="34" charset="0"/>
              </a:rPr>
              <a:t>-</a:t>
            </a:r>
            <a:r>
              <a:rPr lang="zh-CN" altLang="en-US" dirty="0" smtClean="0">
                <a:latin typeface="Arial" panose="020B0604020202020204" pitchFamily="34" charset="0"/>
              </a:rPr>
              <a:t>数队列中元素个数、观察队列首部是哪个元素。</a:t>
            </a:r>
            <a:endParaRPr lang="en-US" altLang="zh-CN" dirty="0" smtClean="0">
              <a:latin typeface="Arial" panose="020B0604020202020204" pitchFamily="34" charset="0"/>
            </a:endParaRPr>
          </a:p>
          <a:p>
            <a:pPr marL="228600" indent="-228600" eaLnBrk="1" hangingPunct="1">
              <a:buAutoNum type="arabicPeriod"/>
            </a:pPr>
            <a:r>
              <a:rPr lang="zh-CN" altLang="en-US" dirty="0" smtClean="0">
                <a:latin typeface="Arial" panose="020B0604020202020204" pitchFamily="34" charset="0"/>
              </a:rPr>
              <a:t>数据操纵类</a:t>
            </a:r>
            <a:r>
              <a:rPr lang="en-US" altLang="zh-CN" dirty="0" smtClean="0">
                <a:latin typeface="Arial" panose="020B0604020202020204" pitchFamily="34" charset="0"/>
              </a:rPr>
              <a:t>--</a:t>
            </a:r>
            <a:r>
              <a:rPr lang="zh-CN" altLang="en-US" dirty="0" smtClean="0">
                <a:latin typeface="Arial" panose="020B0604020202020204" pitchFamily="34" charset="0"/>
              </a:rPr>
              <a:t>进队操作、出队操作。</a:t>
            </a:r>
            <a:endParaRPr lang="en-US" altLang="zh-CN" dirty="0" smtClean="0">
              <a:latin typeface="Arial" panose="020B0604020202020204" pitchFamily="34" charset="0"/>
            </a:endParaRPr>
          </a:p>
          <a:p>
            <a:pPr marL="228600" indent="-228600" eaLnBrk="1" hangingPunct="1">
              <a:buAutoNum type="arabicPeriod"/>
            </a:pPr>
            <a:r>
              <a:rPr lang="zh-CN" altLang="en-US" dirty="0" smtClean="0">
                <a:latin typeface="Arial" panose="020B0604020202020204" pitchFamily="34" charset="0"/>
              </a:rPr>
              <a:t>遍历类</a:t>
            </a:r>
            <a:r>
              <a:rPr lang="en-US" altLang="zh-CN" dirty="0" smtClean="0">
                <a:latin typeface="Arial" panose="020B0604020202020204" pitchFamily="34" charset="0"/>
              </a:rPr>
              <a:t>---</a:t>
            </a:r>
            <a:r>
              <a:rPr lang="zh-CN" altLang="en-US" dirty="0" smtClean="0">
                <a:latin typeface="Arial" panose="020B0604020202020204" pitchFamily="34" charset="0"/>
              </a:rPr>
              <a:t>逐一访问队列中的每个元素。</a:t>
            </a:r>
            <a:endParaRPr lang="zh-CN" altLang="zh-CN" dirty="0">
              <a:latin typeface="Arial" panose="020B0604020202020204" pitchFamily="34" charset="0"/>
            </a:endParaRPr>
          </a:p>
        </p:txBody>
      </p:sp>
    </p:spTree>
    <p:extLst>
      <p:ext uri="{BB962C8B-B14F-4D97-AF65-F5344CB8AC3E}">
        <p14:creationId xmlns:p14="http://schemas.microsoft.com/office/powerpoint/2010/main" val="3882271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795766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zh-CN" sz="1200" kern="1200" dirty="0" smtClean="0">
                <a:solidFill>
                  <a:schemeClr val="tx1"/>
                </a:solidFill>
                <a:effectLst/>
                <a:latin typeface="+mn-lt"/>
                <a:ea typeface="+mn-ea"/>
                <a:cs typeface="+mn-cs"/>
              </a:rPr>
              <a:t>例如，可以在内存中使用一个数组来存储一个队列。当把队列中元素存储在数组中时，可以让队列中元素的先后顺序和数组下标的顺序一致，即把队列中的第一个元素存储在数组的</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下标分量中、队列中的第二个元素存储在下标为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的数组分量中，以此类推。</a:t>
            </a:r>
            <a:endParaRPr lang="en-US" altLang="zh-C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smtClean="0">
                <a:solidFill>
                  <a:schemeClr val="tx1"/>
                </a:solidFill>
                <a:effectLst/>
                <a:latin typeface="+mn-lt"/>
                <a:ea typeface="+mn-ea"/>
                <a:cs typeface="+mn-cs"/>
              </a:rPr>
              <a:t>例如，队列用链式结构：先声明一个结构数据类型，结构类型的每个变量称作一个结点，结点中含有一个存储元素值的字段和一个指针字段。每个结点的指针字段存储队列中下一个元素结点的存储地址，即指向下一个结点。</a:t>
            </a:r>
          </a:p>
        </p:txBody>
      </p:sp>
    </p:spTree>
    <p:extLst>
      <p:ext uri="{BB962C8B-B14F-4D97-AF65-F5344CB8AC3E}">
        <p14:creationId xmlns:p14="http://schemas.microsoft.com/office/powerpoint/2010/main" val="106589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zh-CN" sz="1200" kern="1200" dirty="0" smtClean="0">
                <a:solidFill>
                  <a:schemeClr val="tx1"/>
                </a:solidFill>
                <a:effectLst/>
                <a:latin typeface="+mn-lt"/>
                <a:ea typeface="+mn-ea"/>
                <a:cs typeface="+mn-cs"/>
              </a:rPr>
              <a:t>例如，可以在内存中使用一个数组来存储一个队列。当把队列中元素存储在数组中时，可以让队列中元素的先后顺序和数组下标的顺序一致，即把队列中的第一个元素存储在数组的</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下标分量中、队列中的第二个元素存储在下标为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的数组分量中，以此类推。</a:t>
            </a:r>
            <a:endParaRPr lang="en-US" altLang="zh-C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smtClean="0">
                <a:solidFill>
                  <a:schemeClr val="tx1"/>
                </a:solidFill>
                <a:effectLst/>
                <a:latin typeface="+mn-lt"/>
                <a:ea typeface="+mn-ea"/>
                <a:cs typeface="+mn-cs"/>
              </a:rPr>
              <a:t>例如，队列用链式结构：先声明一个结构数据类型，结构类型的每个变量称作一个结点，结点中含有一个存储元素值的字段和一个指针字段。每个结点的指针字段存储队列中下一个元素结点的存储地址，即指向下一个结点。</a:t>
            </a:r>
          </a:p>
        </p:txBody>
      </p:sp>
    </p:spTree>
    <p:extLst>
      <p:ext uri="{BB962C8B-B14F-4D97-AF65-F5344CB8AC3E}">
        <p14:creationId xmlns:p14="http://schemas.microsoft.com/office/powerpoint/2010/main" val="3446389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48138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47173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094656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dirty="0">
              <a:latin typeface="Arial" panose="020B0604020202020204" pitchFamily="34" charset="0"/>
            </a:endParaRPr>
          </a:p>
        </p:txBody>
      </p:sp>
    </p:spTree>
    <p:extLst>
      <p:ext uri="{BB962C8B-B14F-4D97-AF65-F5344CB8AC3E}">
        <p14:creationId xmlns:p14="http://schemas.microsoft.com/office/powerpoint/2010/main" val="3893871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buFont typeface="Wingdings" panose="05000000000000000000" pitchFamily="2" charset="2"/>
              <a:buChar char="Ø"/>
            </a:pPr>
            <a:r>
              <a:rPr lang="zh-CN" altLang="zh-CN" dirty="0" smtClean="0"/>
              <a:t>正确性：准确反映并能满足具体问题的要求。具体说来，就是对任意一个合法的输入，算法执行之后，应给出正确的结果。</a:t>
            </a:r>
          </a:p>
          <a:p>
            <a:pPr lvl="0">
              <a:buFont typeface="Wingdings" panose="05000000000000000000" pitchFamily="2" charset="2"/>
              <a:buChar char="Ø"/>
            </a:pPr>
            <a:r>
              <a:rPr lang="zh-CN" altLang="zh-CN" dirty="0" smtClean="0"/>
              <a:t>可读性：可供人们阅读的容易程度。可读性好的算法利于人们的阅读、理解、交流，也便于设计者进行调试和纠错。</a:t>
            </a:r>
          </a:p>
          <a:p>
            <a:pPr lvl="0">
              <a:buFont typeface="Wingdings" panose="05000000000000000000" pitchFamily="2" charset="2"/>
              <a:buChar char="Ø"/>
            </a:pPr>
            <a:r>
              <a:rPr lang="zh-CN" altLang="zh-CN" dirty="0" smtClean="0"/>
              <a:t>健壮性：对各种不同的输入都要有相应的反应。如果输入数据合法，就要有相应的输出；如果输入数据不合法，也要有相应的响应处理，如输出错误提示信息，而不是任由系统发出非法错误警告并终止程序执行。</a:t>
            </a:r>
          </a:p>
          <a:p>
            <a:pPr lvl="0">
              <a:buFont typeface="Wingdings" panose="05000000000000000000" pitchFamily="2" charset="2"/>
              <a:buChar char="Ø"/>
            </a:pPr>
            <a:r>
              <a:rPr lang="zh-CN" altLang="zh-CN" dirty="0" smtClean="0"/>
              <a:t>时间效率：算法的执行时间。该时间应能满足问题解决的时间容忍要求，如一些实时系统对处理时间有一个及时性反应的要求。如果有多个算法，执行时间越短，算法的时间效率越高。</a:t>
            </a:r>
          </a:p>
          <a:p>
            <a:pPr lvl="0">
              <a:buFont typeface="Wingdings" panose="05000000000000000000" pitchFamily="2" charset="2"/>
              <a:buChar char="Ø"/>
            </a:pPr>
            <a:r>
              <a:rPr lang="zh-CN" altLang="zh-CN" dirty="0" smtClean="0"/>
              <a:t>空间效率：算法执行期间所需要的最大内存空间。所需要的内存空间越少，空间效率越高。</a:t>
            </a:r>
            <a:endParaRPr lang="zh-CN" altLang="zh-CN" dirty="0"/>
          </a:p>
        </p:txBody>
      </p:sp>
    </p:spTree>
    <p:extLst>
      <p:ext uri="{BB962C8B-B14F-4D97-AF65-F5344CB8AC3E}">
        <p14:creationId xmlns:p14="http://schemas.microsoft.com/office/powerpoint/2010/main" val="3315591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buFont typeface="Wingdings" panose="05000000000000000000" pitchFamily="2" charset="2"/>
              <a:buNone/>
            </a:pPr>
            <a:r>
              <a:rPr lang="zh-CN" altLang="en-US" dirty="0" smtClean="0"/>
              <a:t>生活经验：</a:t>
            </a:r>
            <a:endParaRPr lang="en-US" altLang="zh-CN" dirty="0" smtClean="0"/>
          </a:p>
          <a:p>
            <a:pPr lvl="0">
              <a:buFont typeface="Wingdings" panose="05000000000000000000" pitchFamily="2" charset="2"/>
              <a:buNone/>
            </a:pPr>
            <a:r>
              <a:rPr lang="zh-CN" altLang="en-US" dirty="0" smtClean="0"/>
              <a:t>选最大桔子问题： 生活经验，眼睛仔细看一遍，就决定了那个最大，不一定正确。</a:t>
            </a:r>
            <a:endParaRPr lang="en-US" altLang="zh-CN" dirty="0" smtClean="0"/>
          </a:p>
          <a:p>
            <a:pPr lvl="0">
              <a:buFont typeface="Wingdings" panose="05000000000000000000" pitchFamily="2" charset="2"/>
              <a:buNone/>
            </a:pPr>
            <a:r>
              <a:rPr lang="zh-CN" altLang="en-US" dirty="0" smtClean="0"/>
              <a:t>体育课排队：按个头高矮排成一行，通常是左看看右看看，做几次交换就好了。</a:t>
            </a:r>
            <a:endParaRPr lang="en-US" altLang="zh-CN" dirty="0" smtClean="0"/>
          </a:p>
          <a:p>
            <a:pPr lvl="0">
              <a:buFont typeface="Wingdings" panose="05000000000000000000" pitchFamily="2" charset="2"/>
              <a:buNone/>
            </a:pPr>
            <a:endParaRPr lang="en-US" altLang="zh-CN" dirty="0" smtClean="0"/>
          </a:p>
          <a:p>
            <a:pPr lvl="0">
              <a:buFont typeface="Wingdings" panose="05000000000000000000" pitchFamily="2" charset="2"/>
              <a:buNone/>
            </a:pPr>
            <a:r>
              <a:rPr lang="zh-CN" altLang="en-US" dirty="0" smtClean="0"/>
              <a:t>计算思维：无视觉</a:t>
            </a:r>
            <a:endParaRPr lang="en-US" altLang="zh-CN" dirty="0" smtClean="0"/>
          </a:p>
          <a:p>
            <a:pPr lvl="0">
              <a:buFont typeface="Wingdings" panose="05000000000000000000" pitchFamily="2" charset="2"/>
              <a:buNone/>
            </a:pPr>
            <a:r>
              <a:rPr lang="zh-CN" altLang="en-US" dirty="0" smtClean="0"/>
              <a:t>选最大桔子问题： 拿出一个来当它最大，以后每次拿一个桔子和当前最大的比较，更大则更新最大桔子，直到所有桔子比对完。 </a:t>
            </a:r>
            <a:endParaRPr lang="en-US" altLang="zh-CN" dirty="0" smtClean="0"/>
          </a:p>
          <a:p>
            <a:pPr lvl="0">
              <a:buFont typeface="Wingdings" panose="05000000000000000000" pitchFamily="2" charset="2"/>
              <a:buNone/>
            </a:pPr>
            <a:r>
              <a:rPr lang="zh-CN" altLang="en-US" dirty="0" smtClean="0"/>
              <a:t>体育课排队</a:t>
            </a:r>
            <a:r>
              <a:rPr lang="en-US" altLang="zh-CN" dirty="0" smtClean="0"/>
              <a:t>: </a:t>
            </a:r>
            <a:r>
              <a:rPr lang="zh-CN" altLang="en-US" dirty="0" smtClean="0"/>
              <a:t>用选最大桔子方式，选出个头最小的同学，排在最左侧，剩余同学中再选出个头最小同学，依次向右排，直到只剩</a:t>
            </a:r>
            <a:r>
              <a:rPr lang="en-US" altLang="zh-CN" dirty="0" smtClean="0"/>
              <a:t>1</a:t>
            </a:r>
            <a:r>
              <a:rPr lang="zh-CN" altLang="en-US" dirty="0" smtClean="0"/>
              <a:t>个同学，排在最右侧。</a:t>
            </a:r>
            <a:endParaRPr lang="en-US" altLang="zh-CN" dirty="0" smtClean="0"/>
          </a:p>
          <a:p>
            <a:pPr lvl="0">
              <a:buFont typeface="Wingdings" panose="05000000000000000000" pitchFamily="2" charset="2"/>
              <a:buNone/>
            </a:pPr>
            <a:endParaRPr lang="en-US" altLang="zh-CN" dirty="0" smtClean="0"/>
          </a:p>
          <a:p>
            <a:pPr lvl="0">
              <a:buFont typeface="Wingdings" panose="05000000000000000000" pitchFamily="2" charset="2"/>
              <a:buNone/>
            </a:pPr>
            <a:endParaRPr lang="zh-CN" altLang="zh-CN" dirty="0"/>
          </a:p>
        </p:txBody>
      </p:sp>
    </p:spTree>
    <p:extLst>
      <p:ext uri="{BB962C8B-B14F-4D97-AF65-F5344CB8AC3E}">
        <p14:creationId xmlns:p14="http://schemas.microsoft.com/office/powerpoint/2010/main" val="3929641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212296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0865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379293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40856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06183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20290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18123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161206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02876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21972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74190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85800" indent="-457200" algn="l" defTabSz="914400" rtl="0" eaLnBrk="1" latinLnBrk="0" hangingPunct="1">
              <a:lnSpc>
                <a:spcPct val="115000"/>
              </a:lnSpc>
              <a:spcBef>
                <a:spcPts val="1000"/>
              </a:spcBef>
              <a:buClr>
                <a:schemeClr val="accent1"/>
              </a:buClr>
              <a:buSzPct val="100000"/>
              <a:buFont typeface="Wingdings" panose="05000000000000000000" pitchFamily="2" charset="2"/>
              <a:buChar char="n"/>
              <a:defRPr/>
            </a:pPr>
            <a:r>
              <a:rPr lang="zh-CN" altLang="en-US" sz="2800" b="0" kern="1200" baseline="0" dirty="0" smtClean="0">
                <a:solidFill>
                  <a:schemeClr val="tx1"/>
                </a:solidFill>
                <a:latin typeface="华文楷体" pitchFamily="2" charset="-122"/>
                <a:ea typeface="华文楷体" pitchFamily="2" charset="-122"/>
                <a:cs typeface="+mn-cs"/>
              </a:rPr>
              <a:t>无论哪种媒体的信息，数值、文字、声音、图像等，要被计算机处理，首先要进入计算机。一旦进入，统称为数据。</a:t>
            </a:r>
            <a:endParaRPr lang="en-US" altLang="zh-CN" sz="2800" b="0" kern="1200" baseline="0" dirty="0" smtClean="0">
              <a:solidFill>
                <a:schemeClr val="tx1"/>
              </a:solidFill>
              <a:latin typeface="华文楷体" pitchFamily="2" charset="-122"/>
              <a:ea typeface="华文楷体" pitchFamily="2" charset="-122"/>
              <a:cs typeface="+mn-cs"/>
            </a:endParaRPr>
          </a:p>
          <a:p>
            <a:pPr marL="685800" indent="-457200" algn="l" defTabSz="914400" rtl="0" eaLnBrk="1" latinLnBrk="0" hangingPunct="1">
              <a:lnSpc>
                <a:spcPct val="115000"/>
              </a:lnSpc>
              <a:spcBef>
                <a:spcPts val="1000"/>
              </a:spcBef>
              <a:buClr>
                <a:schemeClr val="accent1"/>
              </a:buClr>
              <a:buSzPct val="100000"/>
              <a:buFont typeface="Wingdings" panose="05000000000000000000" pitchFamily="2" charset="2"/>
              <a:buChar char="n"/>
              <a:defRPr/>
            </a:pPr>
            <a:r>
              <a:rPr lang="zh-CN" altLang="en-US" sz="2800" b="0" kern="1200" baseline="0" dirty="0" smtClean="0">
                <a:solidFill>
                  <a:schemeClr val="tx1"/>
                </a:solidFill>
                <a:latin typeface="华文楷体" pitchFamily="2" charset="-122"/>
                <a:ea typeface="华文楷体" pitchFamily="2" charset="-122"/>
                <a:cs typeface="+mn-cs"/>
              </a:rPr>
              <a:t>数据元素，如班级的数学成绩是我们研究的数据，现在要求最高成绩。那每个人的数学成绩就是一个数据元素。</a:t>
            </a:r>
            <a:endParaRPr lang="en-US" altLang="zh-CN" sz="2800" b="0" kern="1200" baseline="0" dirty="0" smtClean="0">
              <a:solidFill>
                <a:schemeClr val="tx1"/>
              </a:solidFill>
              <a:latin typeface="华文楷体" pitchFamily="2" charset="-122"/>
              <a:ea typeface="华文楷体" pitchFamily="2" charset="-122"/>
              <a:cs typeface="+mn-cs"/>
            </a:endParaRPr>
          </a:p>
        </p:txBody>
      </p:sp>
    </p:spTree>
    <p:extLst>
      <p:ext uri="{BB962C8B-B14F-4D97-AF65-F5344CB8AC3E}">
        <p14:creationId xmlns:p14="http://schemas.microsoft.com/office/powerpoint/2010/main" val="3312105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19432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655897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266173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052685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301260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90769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849394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632208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40285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81745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9356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485805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zh-CN" altLang="en-US" dirty="0" smtClean="0">
                <a:latin typeface="Arial" panose="020B0604020202020204" pitchFamily="34" charset="0"/>
              </a:rPr>
              <a:t>面向过程中：</a:t>
            </a:r>
            <a:endParaRPr lang="en-US" altLang="zh-CN" dirty="0" smtClean="0">
              <a:latin typeface="Arial" panose="020B0604020202020204" pitchFamily="34" charset="0"/>
            </a:endParaRPr>
          </a:p>
          <a:p>
            <a:pPr marL="0" indent="0" eaLnBrk="1" hangingPunct="1">
              <a:buNone/>
            </a:pPr>
            <a:r>
              <a:rPr lang="zh-CN" altLang="en-US" dirty="0" smtClean="0">
                <a:latin typeface="Arial" panose="020B0604020202020204" pitchFamily="34" charset="0"/>
              </a:rPr>
              <a:t>数据和数据处理分离、独立，函数为外部函数。</a:t>
            </a:r>
            <a:endParaRPr lang="en-US" altLang="zh-CN" dirty="0" smtClean="0">
              <a:latin typeface="Arial" panose="020B0604020202020204" pitchFamily="34" charset="0"/>
            </a:endParaRPr>
          </a:p>
          <a:p>
            <a:pPr marL="0" indent="0" eaLnBrk="1" hangingPunct="1">
              <a:buNone/>
            </a:pPr>
            <a:endParaRPr lang="en-US" altLang="zh-CN" dirty="0" smtClean="0">
              <a:latin typeface="Arial" panose="020B0604020202020204" pitchFamily="34" charset="0"/>
            </a:endParaRPr>
          </a:p>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69964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zh-CN" altLang="en-US" dirty="0" smtClean="0">
                <a:latin typeface="Arial" panose="020B0604020202020204" pitchFamily="34" charset="0"/>
              </a:rPr>
              <a:t>面向对象中：</a:t>
            </a:r>
            <a:endParaRPr lang="en-US" altLang="zh-CN" dirty="0" smtClean="0">
              <a:latin typeface="Arial" panose="020B0604020202020204" pitchFamily="34" charset="0"/>
            </a:endParaRPr>
          </a:p>
          <a:p>
            <a:pPr marL="0" indent="0" eaLnBrk="1" hangingPunct="1">
              <a:buNone/>
            </a:pPr>
            <a:r>
              <a:rPr lang="zh-CN" altLang="en-US" dirty="0" smtClean="0">
                <a:latin typeface="Arial" panose="020B0604020202020204" pitchFamily="34" charset="0"/>
              </a:rPr>
              <a:t>数据和数据处理的函数打包在一个类中，函数不是外部函数，是类内的成员函数。</a:t>
            </a:r>
            <a:endParaRPr lang="en-US" altLang="zh-CN" dirty="0" smtClean="0">
              <a:latin typeface="Arial" panose="020B0604020202020204" pitchFamily="34" charset="0"/>
            </a:endParaRPr>
          </a:p>
          <a:p>
            <a:pPr marL="0" indent="0" eaLnBrk="1" hangingPunct="1">
              <a:buNone/>
            </a:pPr>
            <a:endParaRPr lang="en-US" altLang="zh-CN" dirty="0" smtClean="0">
              <a:latin typeface="Arial" panose="020B0604020202020204" pitchFamily="34" charset="0"/>
            </a:endParaRPr>
          </a:p>
          <a:p>
            <a:pPr marL="0" indent="0" eaLnBrk="1" hangingPunct="1">
              <a:buNone/>
            </a:pPr>
            <a:r>
              <a:rPr lang="zh-CN" altLang="en-US" dirty="0" smtClean="0">
                <a:latin typeface="Arial" panose="020B0604020202020204" pitchFamily="34" charset="0"/>
              </a:rPr>
              <a:t>好处：更有利于大型软件在软件工程中做任务划分，保证数据私密、安全，代码重用</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9216089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88569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32593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369799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464812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1090692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600782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03476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r>
              <a:rPr lang="zh-CN" altLang="en-US" dirty="0" smtClean="0">
                <a:latin typeface="Arial" panose="020B0604020202020204" pitchFamily="34" charset="0"/>
              </a:rPr>
              <a:t>逻辑关系</a:t>
            </a:r>
            <a:r>
              <a:rPr lang="en-US" altLang="zh-CN" dirty="0" smtClean="0">
                <a:latin typeface="Arial" panose="020B0604020202020204" pitchFamily="34" charset="0"/>
              </a:rPr>
              <a:t>---</a:t>
            </a:r>
            <a:r>
              <a:rPr lang="zh-CN" altLang="en-US" dirty="0" smtClean="0">
                <a:latin typeface="Arial" panose="020B0604020202020204" pitchFamily="34" charset="0"/>
              </a:rPr>
              <a:t>元素间关系， 基本操作</a:t>
            </a:r>
            <a:r>
              <a:rPr lang="en-US" altLang="zh-CN" dirty="0" smtClean="0">
                <a:latin typeface="Arial" panose="020B0604020202020204" pitchFamily="34" charset="0"/>
              </a:rPr>
              <a:t>---</a:t>
            </a:r>
            <a:r>
              <a:rPr lang="zh-CN" altLang="en-US" dirty="0" smtClean="0">
                <a:latin typeface="Arial" panose="020B0604020202020204" pitchFamily="34" charset="0"/>
              </a:rPr>
              <a:t>将数据的各种处理分成相对独立的一个个基本操作，如队列中元素关系、出队和进队操作。</a:t>
            </a:r>
            <a:endParaRPr lang="en-US" altLang="zh-CN" dirty="0" smtClean="0">
              <a:latin typeface="Arial" panose="020B0604020202020204" pitchFamily="34" charset="0"/>
            </a:endParaRPr>
          </a:p>
          <a:p>
            <a:pPr marL="228600" indent="-228600" eaLnBrk="1" hangingPunct="1">
              <a:buFont typeface="+mj-lt"/>
              <a:buAutoNum type="arabicPeriod"/>
            </a:pPr>
            <a:r>
              <a:rPr lang="zh-CN" altLang="en-US" dirty="0" smtClean="0">
                <a:latin typeface="Arial" panose="020B0604020202020204" pitchFamily="34" charset="0"/>
              </a:rPr>
              <a:t>元素和元素关系在内存中如何存，存好了才能进行下一步工作，即处理，存储原则：要有利于数据的处理</a:t>
            </a:r>
            <a:endParaRPr lang="en-US" altLang="zh-CN" dirty="0" smtClean="0">
              <a:latin typeface="Arial" panose="020B0604020202020204" pitchFamily="34" charset="0"/>
            </a:endParaRPr>
          </a:p>
          <a:p>
            <a:pPr marL="228600" indent="-228600" eaLnBrk="1" hangingPunct="1">
              <a:buFont typeface="+mj-lt"/>
              <a:buAutoNum type="arabicPeriod"/>
            </a:pPr>
            <a:r>
              <a:rPr lang="zh-CN" altLang="en-US" dirty="0" smtClean="0">
                <a:latin typeface="Arial" panose="020B0604020202020204" pitchFamily="34" charset="0"/>
              </a:rPr>
              <a:t>某种存储方式下，基本操作如何实现。即数据的处理方法。</a:t>
            </a:r>
            <a:endParaRPr lang="en-US" altLang="zh-CN" dirty="0" smtClean="0">
              <a:latin typeface="Arial" panose="020B0604020202020204" pitchFamily="34" charset="0"/>
            </a:endParaRPr>
          </a:p>
          <a:p>
            <a:pPr marL="228600" indent="-228600" eaLnBrk="1" hangingPunct="1">
              <a:buFont typeface="+mj-lt"/>
              <a:buAutoNum type="arabicPeriod"/>
            </a:pPr>
            <a:r>
              <a:rPr lang="zh-CN" altLang="en-US" baseline="0" dirty="0" smtClean="0">
                <a:latin typeface="Arial" panose="020B0604020202020204" pitchFamily="34" charset="0"/>
              </a:rPr>
              <a:t>某种结构的典型应用，如队列结构就何以解决生活中的排队问题。</a:t>
            </a:r>
            <a:endParaRPr lang="zh-CN" altLang="zh-CN" dirty="0">
              <a:latin typeface="Arial" panose="020B0604020202020204" pitchFamily="34" charset="0"/>
            </a:endParaRPr>
          </a:p>
        </p:txBody>
      </p:sp>
    </p:spTree>
    <p:extLst>
      <p:ext uri="{BB962C8B-B14F-4D97-AF65-F5344CB8AC3E}">
        <p14:creationId xmlns:p14="http://schemas.microsoft.com/office/powerpoint/2010/main" val="866444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4413298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19704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4368662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350179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1219759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9741548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296757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4581100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1780891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99028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buFont typeface="Wingdings" panose="05000000000000000000" pitchFamily="2" charset="2"/>
              <a:buChar char="Ø"/>
            </a:pPr>
            <a:r>
              <a:rPr lang="zh-CN" altLang="zh-CN" dirty="0" smtClean="0"/>
              <a:t>集合关系：不同元素除了同属于一个集合，相互间无其他制约关系。如同班级中同学间的关系。</a:t>
            </a:r>
          </a:p>
          <a:p>
            <a:pPr lvl="0">
              <a:buFont typeface="Wingdings" panose="05000000000000000000" pitchFamily="2" charset="2"/>
              <a:buChar char="Ø"/>
            </a:pPr>
            <a:r>
              <a:rPr lang="zh-CN" altLang="zh-CN" dirty="0" smtClean="0"/>
              <a:t>线性关系：元素间呈现你先我后的顺序，是一种一对一的关系。如队列中元素间的关系。除了队首，每个元素有一个唯一的直接前驱元素（以后简称前驱）；除了队尾，每个元素有一个唯一的直接后继元素（以后简称后继）。</a:t>
            </a:r>
          </a:p>
          <a:p>
            <a:pPr lvl="0">
              <a:buFont typeface="Wingdings" panose="05000000000000000000" pitchFamily="2" charset="2"/>
              <a:buChar char="Ø"/>
            </a:pPr>
            <a:r>
              <a:rPr lang="zh-CN" altLang="zh-CN" dirty="0" smtClean="0"/>
              <a:t>树形关系：元素间呈现一对多的关系。如家谱中成员间关系，一个人可以有多个孩子，却只能有一个父亲。如果把父亲看作前驱、孩子看作后继，那么树中每个元素可以有多个后继；除了根，每个元素还有唯一的前驱， </a:t>
            </a:r>
          </a:p>
          <a:p>
            <a:pPr lvl="0">
              <a:buFont typeface="Wingdings" panose="05000000000000000000" pitchFamily="2" charset="2"/>
              <a:buChar char="Ø"/>
            </a:pPr>
            <a:r>
              <a:rPr lang="zh-CN" altLang="zh-CN" dirty="0" smtClean="0"/>
              <a:t>图关系：元素间呈现多对多的关系。如城市间通过飞机航线形成的关系，例如上海、北京、西安</a:t>
            </a:r>
            <a:r>
              <a:rPr lang="en-US" altLang="zh-CN" dirty="0" smtClean="0"/>
              <a:t>3</a:t>
            </a:r>
            <a:r>
              <a:rPr lang="zh-CN" altLang="zh-CN" dirty="0" smtClean="0"/>
              <a:t>个城市中，任何两个城市间都有直飞航线。即每个元素可以有多个前驱，也可以有多个后继。</a:t>
            </a:r>
            <a:endParaRPr lang="zh-CN" altLang="zh-CN" dirty="0"/>
          </a:p>
        </p:txBody>
      </p:sp>
    </p:spTree>
    <p:extLst>
      <p:ext uri="{BB962C8B-B14F-4D97-AF65-F5344CB8AC3E}">
        <p14:creationId xmlns:p14="http://schemas.microsoft.com/office/powerpoint/2010/main" val="34411048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06381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3415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smtClean="0">
                <a:latin typeface="Arial" panose="020B0604020202020204" pitchFamily="34" charset="0"/>
              </a:rPr>
              <a:t>如队列，有建队操作、数队列中元素个数、观察队列首部是哪个元素、进队操作、出队操作，逐一访问队列中的每个元素。都是基本操作。</a:t>
            </a:r>
            <a:endParaRPr lang="zh-CN" altLang="zh-CN" dirty="0">
              <a:latin typeface="Arial" panose="020B0604020202020204" pitchFamily="34" charset="0"/>
            </a:endParaRPr>
          </a:p>
        </p:txBody>
      </p:sp>
    </p:spTree>
    <p:extLst>
      <p:ext uri="{BB962C8B-B14F-4D97-AF65-F5344CB8AC3E}">
        <p14:creationId xmlns:p14="http://schemas.microsoft.com/office/powerpoint/2010/main" val="46338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smtClean="0">
                <a:latin typeface="Arial" panose="020B0604020202020204" pitchFamily="34" charset="0"/>
              </a:rPr>
              <a:t>建队操作</a:t>
            </a:r>
            <a:r>
              <a:rPr lang="en-US" altLang="zh-CN" dirty="0" smtClean="0">
                <a:latin typeface="Arial" panose="020B0604020202020204" pitchFamily="34" charset="0"/>
              </a:rPr>
              <a:t>-</a:t>
            </a:r>
            <a:r>
              <a:rPr lang="zh-CN" altLang="en-US" dirty="0" smtClean="0">
                <a:latin typeface="Arial" panose="020B0604020202020204" pitchFamily="34" charset="0"/>
              </a:rPr>
              <a:t>构造类。</a:t>
            </a:r>
            <a:endParaRPr lang="en-US" altLang="zh-CN" dirty="0" smtClean="0">
              <a:latin typeface="Arial" panose="020B0604020202020204" pitchFamily="34" charset="0"/>
            </a:endParaRPr>
          </a:p>
          <a:p>
            <a:pPr marL="228600" indent="-228600" eaLnBrk="1" hangingPunct="1">
              <a:buAutoNum type="arabicPeriod"/>
            </a:pPr>
            <a:r>
              <a:rPr lang="zh-CN" altLang="en-US" dirty="0" smtClean="0">
                <a:latin typeface="Arial" panose="020B0604020202020204" pitchFamily="34" charset="0"/>
              </a:rPr>
              <a:t>属性类</a:t>
            </a:r>
            <a:r>
              <a:rPr lang="en-US" altLang="zh-CN" dirty="0" smtClean="0">
                <a:latin typeface="Arial" panose="020B0604020202020204" pitchFamily="34" charset="0"/>
              </a:rPr>
              <a:t>-</a:t>
            </a:r>
            <a:r>
              <a:rPr lang="zh-CN" altLang="en-US" dirty="0" smtClean="0">
                <a:latin typeface="Arial" panose="020B0604020202020204" pitchFamily="34" charset="0"/>
              </a:rPr>
              <a:t>数队列中元素个数、观察队列首部是哪个元素。</a:t>
            </a:r>
            <a:endParaRPr lang="en-US" altLang="zh-CN" dirty="0" smtClean="0">
              <a:latin typeface="Arial" panose="020B0604020202020204" pitchFamily="34" charset="0"/>
            </a:endParaRPr>
          </a:p>
          <a:p>
            <a:pPr marL="228600" indent="-228600" eaLnBrk="1" hangingPunct="1">
              <a:buAutoNum type="arabicPeriod"/>
            </a:pPr>
            <a:r>
              <a:rPr lang="zh-CN" altLang="en-US" dirty="0" smtClean="0">
                <a:latin typeface="Arial" panose="020B0604020202020204" pitchFamily="34" charset="0"/>
              </a:rPr>
              <a:t>数据操纵类</a:t>
            </a:r>
            <a:r>
              <a:rPr lang="en-US" altLang="zh-CN" dirty="0" smtClean="0">
                <a:latin typeface="Arial" panose="020B0604020202020204" pitchFamily="34" charset="0"/>
              </a:rPr>
              <a:t>--</a:t>
            </a:r>
            <a:r>
              <a:rPr lang="zh-CN" altLang="en-US" dirty="0" smtClean="0">
                <a:latin typeface="Arial" panose="020B0604020202020204" pitchFamily="34" charset="0"/>
              </a:rPr>
              <a:t>进队操作、出队操作。</a:t>
            </a:r>
            <a:endParaRPr lang="en-US" altLang="zh-CN" dirty="0" smtClean="0">
              <a:latin typeface="Arial" panose="020B0604020202020204" pitchFamily="34" charset="0"/>
            </a:endParaRPr>
          </a:p>
          <a:p>
            <a:pPr marL="228600" indent="-228600" eaLnBrk="1" hangingPunct="1">
              <a:buAutoNum type="arabicPeriod"/>
            </a:pPr>
            <a:r>
              <a:rPr lang="zh-CN" altLang="en-US" dirty="0" smtClean="0">
                <a:latin typeface="Arial" panose="020B0604020202020204" pitchFamily="34" charset="0"/>
              </a:rPr>
              <a:t>遍历类</a:t>
            </a:r>
            <a:r>
              <a:rPr lang="en-US" altLang="zh-CN" dirty="0" smtClean="0">
                <a:latin typeface="Arial" panose="020B0604020202020204" pitchFamily="34" charset="0"/>
              </a:rPr>
              <a:t>---</a:t>
            </a:r>
            <a:r>
              <a:rPr lang="zh-CN" altLang="en-US" dirty="0" smtClean="0">
                <a:latin typeface="Arial" panose="020B0604020202020204" pitchFamily="34" charset="0"/>
              </a:rPr>
              <a:t>逐一访问队列中的每个元素。</a:t>
            </a:r>
            <a:endParaRPr lang="zh-CN" altLang="zh-CN" dirty="0">
              <a:latin typeface="Arial" panose="020B0604020202020204" pitchFamily="34" charset="0"/>
            </a:endParaRPr>
          </a:p>
        </p:txBody>
      </p:sp>
    </p:spTree>
    <p:extLst>
      <p:ext uri="{BB962C8B-B14F-4D97-AF65-F5344CB8AC3E}">
        <p14:creationId xmlns:p14="http://schemas.microsoft.com/office/powerpoint/2010/main" val="2152581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09625" y="4621053"/>
            <a:ext cx="10515600" cy="899510"/>
          </a:xfrm>
        </p:spPr>
        <p:txBody>
          <a:bodyPr/>
          <a:lstStyle/>
          <a:p>
            <a:r>
              <a:rPr lang="zh-CN" altLang="en-US" dirty="0" smtClean="0">
                <a:latin typeface="华文楷体" panose="02010600040101010101" pitchFamily="2" charset="-122"/>
                <a:ea typeface="华文楷体" panose="02010600040101010101" pitchFamily="2" charset="-122"/>
              </a:rPr>
              <a:t>第一</a:t>
            </a:r>
            <a:r>
              <a:rPr lang="zh-CN" altLang="en-US" smtClean="0">
                <a:latin typeface="华文楷体" panose="02010600040101010101" pitchFamily="2" charset="-122"/>
                <a:ea typeface="华文楷体" panose="02010600040101010101" pitchFamily="2" charset="-122"/>
              </a:rPr>
              <a:t>章 绪 论</a:t>
            </a:r>
            <a:endParaRPr lang="zh-CN" altLang="en-US" sz="2400" dirty="0">
              <a:latin typeface="华文楷体" panose="02010600040101010101" pitchFamily="2" charset="-122"/>
              <a:ea typeface="华文楷体" panose="02010600040101010101" pitchFamily="2" charset="-122"/>
            </a:endParaRPr>
          </a:p>
        </p:txBody>
      </p:sp>
      <p:sp>
        <p:nvSpPr>
          <p:cNvPr id="3" name="Subtitle 1"/>
          <p:cNvSpPr>
            <a:spLocks noGrp="1"/>
          </p:cNvSpPr>
          <p:nvPr>
            <p:ph type="subTitle" idx="1"/>
          </p:nvPr>
        </p:nvSpPr>
        <p:spPr>
          <a:xfrm>
            <a:off x="4628736" y="5720594"/>
            <a:ext cx="2643602" cy="604299"/>
          </a:xfrm>
        </p:spPr>
        <p:txBody>
          <a:bodyPr/>
          <a:lstStyle/>
          <a:p>
            <a:r>
              <a:rPr lang="zh-CN" altLang="en-US" sz="3600" b="1" dirty="0" smtClean="0">
                <a:latin typeface="华文楷体" panose="02010600040101010101" pitchFamily="2" charset="-122"/>
                <a:ea typeface="华文楷体" panose="02010600040101010101" pitchFamily="2" charset="-122"/>
              </a:rPr>
              <a:t>张同珍</a:t>
            </a: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47795"/>
            <a:ext cx="11903716" cy="5238743"/>
          </a:xfrm>
        </p:spPr>
        <p:txBody>
          <a:bodyPr>
            <a:noAutofit/>
          </a:bodyPr>
          <a:lstStyle/>
          <a:p>
            <a:pPr lvl="0">
              <a:buFont typeface="Wingdings" panose="05000000000000000000" pitchFamily="2" charset="2"/>
              <a:buChar char="Ø"/>
            </a:pPr>
            <a:r>
              <a:rPr lang="zh-CN" altLang="zh-CN" sz="2800" dirty="0" smtClean="0">
                <a:latin typeface="华文楷体" panose="02010600040101010101" pitchFamily="2" charset="-122"/>
                <a:ea typeface="华文楷体" panose="02010600040101010101" pitchFamily="2" charset="-122"/>
              </a:rPr>
              <a:t>遍历</a:t>
            </a:r>
            <a:r>
              <a:rPr lang="zh-CN" altLang="zh-CN" sz="2800" dirty="0">
                <a:latin typeface="华文楷体" panose="02010600040101010101" pitchFamily="2" charset="-122"/>
                <a:ea typeface="华文楷体" panose="02010600040101010101" pitchFamily="2" charset="-122"/>
              </a:rPr>
              <a:t>类：</a:t>
            </a:r>
            <a:r>
              <a:rPr lang="zh-CN" altLang="zh-CN" sz="2800" b="0" dirty="0">
                <a:latin typeface="华文楷体" panose="02010600040101010101" pitchFamily="2" charset="-122"/>
                <a:ea typeface="华文楷体" panose="02010600040101010101" pitchFamily="2" charset="-122"/>
              </a:rPr>
              <a:t>对结构中的每个元素访问且只访问一遍。因其重要且有时又较复杂，常常是其他操作的基础，如遍历树结构、图结构中的元素，所以特意把遍历操作从属性类中单独拿出来研究</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marL="0" lvl="0" indent="0">
              <a:buNone/>
            </a:pPr>
            <a:endParaRPr lang="zh-CN"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典型应用类：</a:t>
            </a:r>
            <a:r>
              <a:rPr lang="zh-CN" altLang="zh-CN" sz="2800" b="0" dirty="0">
                <a:latin typeface="华文楷体" panose="02010600040101010101" pitchFamily="2" charset="-122"/>
                <a:ea typeface="华文楷体" panose="02010600040101010101" pitchFamily="2" charset="-122"/>
              </a:rPr>
              <a:t>每种结构独特的应用。不同结构其典型应用各不相同，如线性结构可以解决队列问题、图结构可以解决两个城市间最短路径问题</a:t>
            </a:r>
            <a:r>
              <a:rPr lang="zh-CN" altLang="zh-CN" sz="2800" b="0" dirty="0" smtClean="0">
                <a:latin typeface="华文楷体" panose="02010600040101010101" pitchFamily="2" charset="-122"/>
                <a:ea typeface="华文楷体" panose="02010600040101010101" pitchFamily="2" charset="-122"/>
              </a:rPr>
              <a:t>。</a:t>
            </a:r>
            <a:endParaRPr lang="en-US" altLang="zh-CN" sz="3200" b="0" dirty="0">
              <a:latin typeface="华文楷体" pitchFamily="2" charset="-122"/>
              <a:ea typeface="华文楷体" pitchFamily="2" charset="-122"/>
            </a:endParaRPr>
          </a:p>
        </p:txBody>
      </p:sp>
    </p:spTree>
    <p:extLst>
      <p:ext uri="{BB962C8B-B14F-4D97-AF65-F5344CB8AC3E}">
        <p14:creationId xmlns:p14="http://schemas.microsoft.com/office/powerpoint/2010/main" val="2535611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678132"/>
            <a:ext cx="11162883" cy="4205833"/>
          </a:xfrm>
        </p:spPr>
        <p:txBody>
          <a:bodyPr>
            <a:normAutofit/>
          </a:bodyPr>
          <a:lstStyle/>
          <a:p>
            <a:pPr marL="0" indent="0">
              <a:buNone/>
            </a:pPr>
            <a:r>
              <a:rPr lang="zh-CN" altLang="zh-CN" sz="2800" b="0" dirty="0">
                <a:latin typeface="华文楷体" panose="02010600040101010101" pitchFamily="2" charset="-122"/>
                <a:ea typeface="华文楷体" panose="02010600040101010101" pitchFamily="2" charset="-122"/>
              </a:rPr>
              <a:t>数据结构在内存中的表示</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smtClean="0">
                <a:latin typeface="华文楷体" panose="02010600040101010101" pitchFamily="2" charset="-122"/>
                <a:ea typeface="华文楷体" panose="02010600040101010101" pitchFamily="2" charset="-122"/>
              </a:rPr>
              <a:t>数据</a:t>
            </a:r>
            <a:r>
              <a:rPr lang="zh-CN" altLang="zh-CN" sz="2800" b="0" dirty="0">
                <a:latin typeface="华文楷体" panose="02010600040101010101" pitchFamily="2" charset="-122"/>
                <a:ea typeface="华文楷体" panose="02010600040101010101" pitchFamily="2" charset="-122"/>
              </a:rPr>
              <a:t>要得到处理首先必须进入内存。内存中不仅要存储数据元素的值，还要存储元素间的关系</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smtClean="0">
                <a:latin typeface="华文楷体" panose="02010600040101010101" pitchFamily="2" charset="-122"/>
                <a:ea typeface="华文楷体" panose="02010600040101010101" pitchFamily="2" charset="-122"/>
              </a:rPr>
              <a:t>任何</a:t>
            </a:r>
            <a:r>
              <a:rPr lang="zh-CN" altLang="zh-CN" sz="2800" b="0" dirty="0">
                <a:latin typeface="华文楷体" panose="02010600040101010101" pitchFamily="2" charset="-122"/>
                <a:ea typeface="华文楷体" panose="02010600040101010101" pitchFamily="2" charset="-122"/>
              </a:rPr>
              <a:t>一种</a:t>
            </a:r>
            <a:r>
              <a:rPr lang="zh-CN" altLang="zh-CN" sz="2800" b="0" dirty="0" smtClean="0">
                <a:latin typeface="华文楷体" panose="02010600040101010101" pitchFamily="2" charset="-122"/>
                <a:ea typeface="华文楷体" panose="02010600040101010101" pitchFamily="2" charset="-122"/>
              </a:rPr>
              <a:t>数据结构</a:t>
            </a:r>
            <a:r>
              <a:rPr lang="zh-CN" altLang="en-US" sz="2800" b="0" dirty="0" smtClean="0">
                <a:latin typeface="华文楷体" panose="02010600040101010101" pitchFamily="2" charset="-122"/>
                <a:ea typeface="华文楷体" panose="02010600040101010101" pitchFamily="2" charset="-122"/>
              </a:rPr>
              <a:t>元素关系和</a:t>
            </a:r>
            <a:r>
              <a:rPr lang="zh-CN" altLang="zh-CN" sz="2800" b="0" dirty="0" smtClean="0">
                <a:latin typeface="华文楷体" panose="02010600040101010101" pitchFamily="2" charset="-122"/>
                <a:ea typeface="华文楷体" panose="02010600040101010101" pitchFamily="2" charset="-122"/>
              </a:rPr>
              <a:t>基本</a:t>
            </a:r>
            <a:r>
              <a:rPr lang="zh-CN" altLang="zh-CN" sz="2800" b="0" dirty="0">
                <a:latin typeface="华文楷体" panose="02010600040101010101" pitchFamily="2" charset="-122"/>
                <a:ea typeface="华文楷体" panose="02010600040101010101" pitchFamily="2" charset="-122"/>
              </a:rPr>
              <a:t>操作的设计取决于其逻辑结构，但基本操作的实现完全依赖其存储结构</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元素及其关系在内存中用什么结构存储适合</a:t>
            </a:r>
            <a:r>
              <a:rPr lang="zh-CN" altLang="zh-CN" sz="2800" b="0" dirty="0" smtClean="0">
                <a:latin typeface="华文楷体" panose="02010600040101010101" pitchFamily="2" charset="-122"/>
                <a:ea typeface="华文楷体" panose="02010600040101010101" pitchFamily="2" charset="-122"/>
              </a:rPr>
              <a:t>，</a:t>
            </a:r>
            <a:r>
              <a:rPr lang="zh-CN" altLang="en-US" sz="2800" b="0" dirty="0" smtClean="0">
                <a:latin typeface="华文楷体" panose="02010600040101010101" pitchFamily="2" charset="-122"/>
                <a:ea typeface="华文楷体" panose="02010600040101010101" pitchFamily="2" charset="-122"/>
              </a:rPr>
              <a:t>原则是存储方式要有利于基本操作的实现。</a:t>
            </a:r>
            <a:endParaRPr lang="zh-CN"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0647" y="79390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什么</a:t>
            </a:r>
            <a:r>
              <a:rPr lang="zh-CN" altLang="en-US" dirty="0" smtClean="0">
                <a:latin typeface="华文楷体" panose="02010600040101010101" pitchFamily="2" charset="-122"/>
                <a:ea typeface="华文楷体" panose="02010600040101010101" pitchFamily="2" charset="-122"/>
              </a:rPr>
              <a:t>是存储结构</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34106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824874"/>
            <a:ext cx="11738064" cy="3164569"/>
          </a:xfrm>
        </p:spPr>
        <p:txBody>
          <a:bodyPr>
            <a:noAutofit/>
          </a:bodyPr>
          <a:lstStyle/>
          <a:p>
            <a:pPr marL="0" indent="0">
              <a:lnSpc>
                <a:spcPct val="115000"/>
              </a:lnSpc>
              <a:buNone/>
              <a:defRPr/>
            </a:pPr>
            <a:r>
              <a:rPr lang="zh-CN" altLang="zh-CN" sz="2800" dirty="0">
                <a:latin typeface="华文楷体" panose="02010600040101010101" pitchFamily="2" charset="-122"/>
                <a:ea typeface="华文楷体" panose="02010600040101010101" pitchFamily="2" charset="-122"/>
              </a:rPr>
              <a:t>顺序存储</a:t>
            </a:r>
            <a:r>
              <a:rPr lang="zh-CN" altLang="zh-CN"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smtClean="0">
                <a:latin typeface="华文楷体" panose="02010600040101010101" pitchFamily="2" charset="-122"/>
                <a:ea typeface="华文楷体" panose="02010600040101010101" pitchFamily="2" charset="-122"/>
              </a:rPr>
              <a:t>用</a:t>
            </a:r>
            <a:r>
              <a:rPr lang="zh-CN" altLang="zh-CN" sz="2800" b="0" dirty="0">
                <a:latin typeface="华文楷体" panose="02010600040101010101" pitchFamily="2" charset="-122"/>
                <a:ea typeface="华文楷体" panose="02010600040101010101" pitchFamily="2" charset="-122"/>
              </a:rPr>
              <a:t>一块连续的</a:t>
            </a:r>
            <a:r>
              <a:rPr lang="zh-CN" altLang="zh-CN" sz="2800" b="0" dirty="0" smtClean="0">
                <a:latin typeface="华文楷体" panose="02010600040101010101" pitchFamily="2" charset="-122"/>
                <a:ea typeface="华文楷体" panose="02010600040101010101" pitchFamily="2" charset="-122"/>
              </a:rPr>
              <a:t>空间存储</a:t>
            </a:r>
            <a:r>
              <a:rPr lang="zh-CN" altLang="zh-CN" sz="2800" b="0" dirty="0">
                <a:latin typeface="华文楷体" panose="02010600040101010101" pitchFamily="2" charset="-122"/>
                <a:ea typeface="华文楷体" panose="02010600040101010101" pitchFamily="2" charset="-122"/>
              </a:rPr>
              <a:t>数据</a:t>
            </a:r>
            <a:r>
              <a:rPr lang="zh-CN" altLang="zh-CN" sz="2800" b="0" dirty="0" smtClean="0">
                <a:latin typeface="华文楷体" panose="02010600040101010101" pitchFamily="2" charset="-122"/>
                <a:ea typeface="华文楷体" panose="02010600040101010101" pitchFamily="2" charset="-122"/>
              </a:rPr>
              <a:t>，借助空间地址</a:t>
            </a:r>
            <a:r>
              <a:rPr lang="zh-CN" altLang="zh-CN" sz="2800" b="0" dirty="0">
                <a:latin typeface="华文楷体" panose="02010600040101010101" pitchFamily="2" charset="-122"/>
                <a:ea typeface="华文楷体" panose="02010600040101010101" pitchFamily="2" charset="-122"/>
              </a:rPr>
              <a:t>上</a:t>
            </a:r>
            <a:r>
              <a:rPr lang="zh-CN" altLang="zh-CN" sz="2800" b="0" dirty="0" smtClean="0">
                <a:latin typeface="华文楷体" panose="02010600040101010101" pitchFamily="2" charset="-122"/>
                <a:ea typeface="华文楷体" panose="02010600040101010101" pitchFamily="2" charset="-122"/>
              </a:rPr>
              <a:t>的有序性存储元素间</a:t>
            </a:r>
            <a:r>
              <a:rPr lang="zh-CN" altLang="zh-CN" sz="2800" b="0" dirty="0">
                <a:latin typeface="华文楷体" panose="02010600040101010101" pitchFamily="2" charset="-122"/>
                <a:ea typeface="华文楷体" panose="02010600040101010101" pitchFamily="2" charset="-122"/>
              </a:rPr>
              <a:t>的关系。顺序存储的结构以下称</a:t>
            </a:r>
            <a:r>
              <a:rPr lang="zh-CN" altLang="zh-CN" sz="2800" dirty="0">
                <a:latin typeface="华文楷体" panose="02010600040101010101" pitchFamily="2" charset="-122"/>
                <a:ea typeface="华文楷体" panose="02010600040101010101" pitchFamily="2" charset="-122"/>
              </a:rPr>
              <a:t>顺序结构</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smtClean="0">
                <a:latin typeface="华文楷体" panose="02010600040101010101" pitchFamily="2" charset="-122"/>
                <a:ea typeface="华文楷体" panose="02010600040101010101" pitchFamily="2" charset="-122"/>
              </a:rPr>
              <a:t>高级语言</a:t>
            </a:r>
            <a:r>
              <a:rPr lang="zh-CN" altLang="zh-CN" sz="2800" b="0" dirty="0">
                <a:latin typeface="华文楷体" panose="02010600040101010101" pitchFamily="2" charset="-122"/>
                <a:ea typeface="华文楷体" panose="02010600040101010101" pitchFamily="2" charset="-122"/>
              </a:rPr>
              <a:t>中</a:t>
            </a:r>
            <a:r>
              <a:rPr lang="zh-CN" altLang="zh-CN" sz="2800" b="0" dirty="0" smtClean="0">
                <a:latin typeface="华文楷体" panose="02010600040101010101" pitchFamily="2" charset="-122"/>
                <a:ea typeface="华文楷体" panose="02010600040101010101" pitchFamily="2" charset="-122"/>
              </a:rPr>
              <a:t>，数组</a:t>
            </a:r>
            <a:r>
              <a:rPr lang="zh-CN" altLang="en-US" sz="2800" b="0" dirty="0" smtClean="0">
                <a:latin typeface="华文楷体" panose="02010600040101010101" pitchFamily="2" charset="-122"/>
                <a:ea typeface="华文楷体" panose="02010600040101010101" pitchFamily="2" charset="-122"/>
              </a:rPr>
              <a:t>是地址</a:t>
            </a:r>
            <a:r>
              <a:rPr lang="zh-CN" altLang="zh-CN" sz="2800" b="0" dirty="0" smtClean="0">
                <a:latin typeface="华文楷体" panose="02010600040101010101" pitchFamily="2" charset="-122"/>
                <a:ea typeface="华文楷体" panose="02010600040101010101" pitchFamily="2" charset="-122"/>
              </a:rPr>
              <a:t>连续</a:t>
            </a:r>
            <a:r>
              <a:rPr lang="zh-CN" altLang="en-US" sz="2800" b="0" dirty="0" smtClean="0">
                <a:latin typeface="华文楷体" panose="02010600040101010101" pitchFamily="2" charset="-122"/>
                <a:ea typeface="华文楷体" panose="02010600040101010101" pitchFamily="2" charset="-122"/>
              </a:rPr>
              <a:t>的</a:t>
            </a:r>
            <a:r>
              <a:rPr lang="zh-CN" altLang="zh-CN" sz="2800" b="0" dirty="0" smtClean="0">
                <a:latin typeface="华文楷体" panose="02010600040101010101" pitchFamily="2" charset="-122"/>
                <a:ea typeface="华文楷体" panose="02010600040101010101" pitchFamily="2" charset="-122"/>
              </a:rPr>
              <a:t>空间</a:t>
            </a:r>
            <a:r>
              <a:rPr lang="zh-CN" altLang="en-US" sz="2800" b="0" dirty="0" smtClean="0">
                <a:latin typeface="华文楷体" panose="02010600040101010101" pitchFamily="2" charset="-122"/>
                <a:ea typeface="华文楷体" panose="02010600040101010101" pitchFamily="2" charset="-122"/>
              </a:rPr>
              <a:t>，有助于实现顺序结构</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smtClean="0">
                <a:latin typeface="华文楷体" panose="02010600040101010101" pitchFamily="2" charset="-122"/>
                <a:ea typeface="华文楷体" panose="02010600040101010101" pitchFamily="2" charset="-122"/>
              </a:rPr>
              <a:t>常见</a:t>
            </a:r>
            <a:r>
              <a:rPr lang="zh-CN" altLang="zh-CN" dirty="0">
                <a:latin typeface="华文楷体" panose="02010600040101010101" pitchFamily="2" charset="-122"/>
                <a:ea typeface="华文楷体" panose="02010600040101010101" pitchFamily="2" charset="-122"/>
              </a:rPr>
              <a:t>的存储方式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45479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2023657"/>
            <a:ext cx="11738064" cy="2687491"/>
          </a:xfrm>
        </p:spPr>
        <p:txBody>
          <a:bodyPr>
            <a:noAutofit/>
          </a:bodyPr>
          <a:lstStyle/>
          <a:p>
            <a:pPr marL="0" indent="0">
              <a:lnSpc>
                <a:spcPct val="115000"/>
              </a:lnSpc>
              <a:buNone/>
              <a:defRPr/>
            </a:pPr>
            <a:r>
              <a:rPr lang="zh-CN" altLang="zh-CN" sz="2800" dirty="0" smtClean="0">
                <a:latin typeface="华文楷体" panose="02010600040101010101" pitchFamily="2" charset="-122"/>
                <a:ea typeface="华文楷体" panose="02010600040101010101" pitchFamily="2" charset="-122"/>
              </a:rPr>
              <a:t>链式</a:t>
            </a:r>
            <a:r>
              <a:rPr lang="zh-CN" altLang="zh-CN" sz="2800" dirty="0">
                <a:latin typeface="华文楷体" panose="02010600040101010101" pitchFamily="2" charset="-122"/>
                <a:ea typeface="华文楷体" panose="02010600040101010101" pitchFamily="2" charset="-122"/>
              </a:rPr>
              <a:t>存储</a:t>
            </a:r>
            <a:r>
              <a:rPr lang="zh-CN" altLang="zh-CN"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smtClean="0">
                <a:latin typeface="华文楷体" panose="02010600040101010101" pitchFamily="2" charset="-122"/>
                <a:ea typeface="华文楷体" panose="02010600040101010101" pitchFamily="2" charset="-122"/>
              </a:rPr>
              <a:t>元素</a:t>
            </a:r>
            <a:r>
              <a:rPr lang="zh-CN" altLang="zh-CN" sz="2800" b="0" dirty="0">
                <a:latin typeface="华文楷体" panose="02010600040101010101" pitchFamily="2" charset="-122"/>
                <a:ea typeface="华文楷体" panose="02010600040101010101" pitchFamily="2" charset="-122"/>
              </a:rPr>
              <a:t>可以各自存储在独立的空间中，不要求不同数据存储的内存空间连续，元素间的关系附带存储在数据各自占据的独立空间中</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smtClean="0">
                <a:latin typeface="华文楷体" panose="02010600040101010101" pitchFamily="2" charset="-122"/>
                <a:ea typeface="华文楷体" panose="02010600040101010101" pitchFamily="2" charset="-122"/>
              </a:rPr>
              <a:t>数据结构</a:t>
            </a:r>
            <a:r>
              <a:rPr lang="zh-CN" altLang="zh-CN" sz="2800" b="0" dirty="0">
                <a:latin typeface="华文楷体" panose="02010600040101010101" pitchFamily="2" charset="-122"/>
                <a:ea typeface="华文楷体" panose="02010600040101010101" pitchFamily="2" charset="-122"/>
              </a:rPr>
              <a:t>的链式存储也称</a:t>
            </a:r>
            <a:r>
              <a:rPr lang="zh-CN" altLang="zh-CN" sz="2800" dirty="0">
                <a:latin typeface="华文楷体" panose="02010600040101010101" pitchFamily="2" charset="-122"/>
                <a:ea typeface="华文楷体" panose="02010600040101010101" pitchFamily="2" charset="-122"/>
              </a:rPr>
              <a:t>链式结构</a:t>
            </a:r>
            <a:r>
              <a:rPr lang="zh-CN" altLang="zh-CN" sz="2800" b="0" dirty="0">
                <a:latin typeface="华文楷体" panose="02010600040101010101" pitchFamily="2" charset="-122"/>
                <a:ea typeface="华文楷体" panose="02010600040101010101" pitchFamily="2" charset="-122"/>
              </a:rPr>
              <a:t>。</a:t>
            </a:r>
            <a:endParaRPr lang="en-US" altLang="zh-CN" sz="32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smtClean="0">
                <a:latin typeface="华文楷体" panose="02010600040101010101" pitchFamily="2" charset="-122"/>
                <a:ea typeface="华文楷体" panose="02010600040101010101" pitchFamily="2" charset="-122"/>
              </a:rPr>
              <a:t>常见</a:t>
            </a:r>
            <a:r>
              <a:rPr lang="zh-CN" altLang="zh-CN" dirty="0">
                <a:latin typeface="华文楷体" panose="02010600040101010101" pitchFamily="2" charset="-122"/>
                <a:ea typeface="华文楷体" panose="02010600040101010101" pitchFamily="2" charset="-122"/>
              </a:rPr>
              <a:t>的存储方式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66990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797403"/>
            <a:ext cx="11162883" cy="2714964"/>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存储数据及其关系的目的就是为了处理</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en-US" sz="2800" b="0" dirty="0" smtClean="0">
                <a:latin typeface="华文楷体" pitchFamily="2" charset="-122"/>
                <a:ea typeface="华文楷体" pitchFamily="2" charset="-122"/>
              </a:rPr>
              <a:t>基本操作</a:t>
            </a:r>
            <a:r>
              <a:rPr lang="zh-CN" altLang="zh-CN" sz="2800" b="0" dirty="0" smtClean="0">
                <a:latin typeface="华文楷体" pitchFamily="2" charset="-122"/>
                <a:ea typeface="华文楷体" pitchFamily="2" charset="-122"/>
              </a:rPr>
              <a:t>实现方法以</a:t>
            </a:r>
            <a:r>
              <a:rPr lang="zh-CN" altLang="zh-CN" sz="2800" b="0" dirty="0">
                <a:latin typeface="华文楷体" pitchFamily="2" charset="-122"/>
                <a:ea typeface="华文楷体" pitchFamily="2" charset="-122"/>
              </a:rPr>
              <a:t>存储方法为基础</a:t>
            </a:r>
            <a:r>
              <a:rPr lang="zh-CN" altLang="zh-CN" sz="2800" b="0" dirty="0" smtClean="0">
                <a:latin typeface="华文楷体" pitchFamily="2" charset="-122"/>
                <a:ea typeface="华文楷体" pitchFamily="2" charset="-122"/>
              </a:rPr>
              <a:t>。如果</a:t>
            </a:r>
            <a:r>
              <a:rPr lang="zh-CN" altLang="zh-CN" sz="2800" b="0" dirty="0">
                <a:latin typeface="华文楷体" pitchFamily="2" charset="-122"/>
                <a:ea typeface="华文楷体" pitchFamily="2" charset="-122"/>
              </a:rPr>
              <a:t>是顺序结构，操作实现就是对数组做各种不同的操作；如果是链式结构，操作实现就是对链表做各种不同的操作</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基本操作的实现</a:t>
            </a:r>
            <a:endParaRPr lang="zh-CN" altLang="en-US" dirty="0">
              <a:latin typeface="华文楷体" panose="02010600040101010101" pitchFamily="2" charset="-122"/>
              <a:ea typeface="华文楷体" panose="02010600040101010101" pitchFamily="2" charset="-122"/>
            </a:endParaRPr>
          </a:p>
        </p:txBody>
      </p:sp>
      <p:sp>
        <p:nvSpPr>
          <p:cNvPr id="3" name="椭圆 2"/>
          <p:cNvSpPr/>
          <p:nvPr/>
        </p:nvSpPr>
        <p:spPr>
          <a:xfrm>
            <a:off x="11618909" y="6272212"/>
            <a:ext cx="202673" cy="2143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5158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797401"/>
            <a:ext cx="11162883" cy="3112529"/>
          </a:xfrm>
        </p:spPr>
        <p:txBody>
          <a:bodyPr>
            <a:noAutofit/>
          </a:bodyPr>
          <a:lstStyle/>
          <a:p>
            <a:pPr>
              <a:buFont typeface="Wingdings" panose="05000000000000000000" pitchFamily="2" charset="2"/>
              <a:buChar char="Ø"/>
            </a:pPr>
            <a:r>
              <a:rPr lang="zh-CN" altLang="zh-CN" sz="2800" b="0" smtClean="0">
                <a:latin typeface="华文楷体" pitchFamily="2" charset="-122"/>
                <a:ea typeface="华文楷体" pitchFamily="2" charset="-122"/>
              </a:rPr>
              <a:t>同</a:t>
            </a:r>
            <a:r>
              <a:rPr lang="zh-CN" altLang="zh-CN" sz="2800" b="0" dirty="0">
                <a:latin typeface="华文楷体" pitchFamily="2" charset="-122"/>
                <a:ea typeface="华文楷体" pitchFamily="2" charset="-122"/>
              </a:rPr>
              <a:t>一种操作虽然在顺序结构和链式结构中具体实现方法不同，但目标都要</a:t>
            </a:r>
            <a:r>
              <a:rPr lang="zh-CN" altLang="zh-CN" sz="2800" b="0" dirty="0" smtClean="0">
                <a:latin typeface="华文楷体" pitchFamily="2" charset="-122"/>
                <a:ea typeface="华文楷体" pitchFamily="2" charset="-122"/>
              </a:rPr>
              <a:t>符合</a:t>
            </a:r>
            <a:r>
              <a:rPr lang="en-US" altLang="zh-CN" sz="2800" b="0" dirty="0">
                <a:latin typeface="华文楷体" pitchFamily="2" charset="-122"/>
                <a:ea typeface="华文楷体" pitchFamily="2" charset="-122"/>
              </a:rPr>
              <a:t>ADT</a:t>
            </a:r>
            <a:r>
              <a:rPr lang="zh-CN" altLang="zh-CN" sz="2800" b="0" dirty="0" smtClean="0">
                <a:latin typeface="华文楷体" pitchFamily="2" charset="-122"/>
                <a:ea typeface="华文楷体" pitchFamily="2" charset="-122"/>
              </a:rPr>
              <a:t>对</a:t>
            </a:r>
            <a:r>
              <a:rPr lang="zh-CN" altLang="zh-CN" sz="2800" b="0" dirty="0">
                <a:latin typeface="华文楷体" pitchFamily="2" charset="-122"/>
                <a:ea typeface="华文楷体" pitchFamily="2" charset="-122"/>
              </a:rPr>
              <a:t>基本操作定义的条件和结果</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如果</a:t>
            </a:r>
            <a:r>
              <a:rPr lang="zh-CN" altLang="zh-CN" sz="2800" b="0" dirty="0">
                <a:latin typeface="华文楷体" pitchFamily="2" charset="-122"/>
                <a:ea typeface="华文楷体" pitchFamily="2" charset="-122"/>
              </a:rPr>
              <a:t>某种存储方式下，基本操作不易实现</a:t>
            </a:r>
            <a:r>
              <a:rPr lang="zh-CN" altLang="zh-CN" sz="2800" b="0" dirty="0" smtClean="0">
                <a:latin typeface="华文楷体" pitchFamily="2" charset="-122"/>
                <a:ea typeface="华文楷体" pitchFamily="2" charset="-122"/>
              </a:rPr>
              <a:t>，说明存储</a:t>
            </a:r>
            <a:r>
              <a:rPr lang="zh-CN" altLang="zh-CN" sz="2800" b="0" dirty="0">
                <a:latin typeface="华文楷体" pitchFamily="2" charset="-122"/>
                <a:ea typeface="华文楷体" pitchFamily="2" charset="-122"/>
              </a:rPr>
              <a:t>方式不好</a:t>
            </a:r>
            <a:r>
              <a:rPr lang="zh-CN" altLang="zh-CN" sz="2800" b="0" dirty="0" smtClean="0">
                <a:latin typeface="华文楷体" pitchFamily="2" charset="-122"/>
                <a:ea typeface="华文楷体" pitchFamily="2" charset="-122"/>
              </a:rPr>
              <a:t>，</a:t>
            </a:r>
            <a:r>
              <a:rPr lang="zh-CN" altLang="en-US" sz="2800" b="0" dirty="0" smtClean="0">
                <a:latin typeface="华文楷体" pitchFamily="2" charset="-122"/>
                <a:ea typeface="华文楷体" pitchFamily="2" charset="-122"/>
              </a:rPr>
              <a:t>可以</a:t>
            </a:r>
            <a:r>
              <a:rPr lang="zh-CN" altLang="zh-CN" sz="2800" b="0" dirty="0" smtClean="0">
                <a:latin typeface="华文楷体" pitchFamily="2" charset="-122"/>
                <a:ea typeface="华文楷体" pitchFamily="2" charset="-122"/>
              </a:rPr>
              <a:t>考虑</a:t>
            </a:r>
            <a:r>
              <a:rPr lang="zh-CN" altLang="zh-CN" sz="2800" b="0" dirty="0">
                <a:latin typeface="华文楷体" pitchFamily="2" charset="-122"/>
                <a:ea typeface="华文楷体" pitchFamily="2" charset="-122"/>
              </a:rPr>
              <a:t>放弃这种存储方法。</a:t>
            </a: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基本操作的实现</a:t>
            </a:r>
            <a:endParaRPr lang="zh-CN" altLang="en-US" dirty="0">
              <a:latin typeface="华文楷体" panose="02010600040101010101" pitchFamily="2" charset="-122"/>
              <a:ea typeface="华文楷体" panose="02010600040101010101" pitchFamily="2" charset="-122"/>
            </a:endParaRPr>
          </a:p>
        </p:txBody>
      </p:sp>
      <p:sp>
        <p:nvSpPr>
          <p:cNvPr id="3" name="椭圆 2"/>
          <p:cNvSpPr/>
          <p:nvPr/>
        </p:nvSpPr>
        <p:spPr>
          <a:xfrm>
            <a:off x="11618909" y="6272212"/>
            <a:ext cx="202673" cy="2143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6496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87574" y="3026750"/>
            <a:ext cx="3241789" cy="2116752"/>
          </a:xfrm>
        </p:spPr>
        <p:txBody>
          <a:bodyPr>
            <a:normAutofit/>
          </a:bodyPr>
          <a:lstStyle/>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数据结构</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算法</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C++</a:t>
            </a:r>
            <a:r>
              <a:rPr lang="zh-CN" altLang="en-US" sz="2800" dirty="0" smtClean="0">
                <a:latin typeface="华文楷体" pitchFamily="2" charset="-122"/>
                <a:ea typeface="华文楷体" pitchFamily="2" charset="-122"/>
              </a:rPr>
              <a:t>部分</a:t>
            </a:r>
            <a:r>
              <a:rPr lang="zh-CN" altLang="en-US" sz="2800" dirty="0">
                <a:latin typeface="华文楷体" pitchFamily="2" charset="-122"/>
                <a:ea typeface="华文楷体" pitchFamily="2" charset="-122"/>
              </a:rPr>
              <a:t>概念</a:t>
            </a:r>
            <a:endParaRPr lang="en-US" altLang="zh-CN" sz="2800" dirty="0">
              <a:latin typeface="华文楷体" pitchFamily="2" charset="-122"/>
              <a:ea typeface="华文楷体" pitchFamily="2" charset="-122"/>
            </a:endParaRPr>
          </a:p>
        </p:txBody>
      </p:sp>
      <p:sp>
        <p:nvSpPr>
          <p:cNvPr id="4" name="文本框 3"/>
          <p:cNvSpPr txBox="1"/>
          <p:nvPr/>
        </p:nvSpPr>
        <p:spPr>
          <a:xfrm>
            <a:off x="5900738" y="3026750"/>
            <a:ext cx="4014788" cy="1384995"/>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800" dirty="0" smtClean="0">
                <a:solidFill>
                  <a:srgbClr val="FF0000"/>
                </a:solidFill>
                <a:latin typeface="华文楷体" panose="02010600040101010101" pitchFamily="2" charset="-122"/>
                <a:ea typeface="华文楷体" panose="02010600040101010101" pitchFamily="2" charset="-122"/>
              </a:rPr>
              <a:t>算法及算法特性</a:t>
            </a:r>
            <a:endParaRPr lang="en-US" altLang="zh-CN" sz="2800" dirty="0" smtClean="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smtClean="0">
                <a:solidFill>
                  <a:srgbClr val="FF0000"/>
                </a:solidFill>
                <a:latin typeface="华文楷体" panose="02010600040101010101" pitchFamily="2" charset="-122"/>
                <a:ea typeface="华文楷体" panose="02010600040101010101" pitchFamily="2" charset="-122"/>
              </a:rPr>
              <a:t>算法时间复杂度</a:t>
            </a:r>
            <a:endParaRPr lang="en-US" altLang="zh-CN" sz="2800" dirty="0" smtClean="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smtClean="0">
                <a:solidFill>
                  <a:srgbClr val="FF0000"/>
                </a:solidFill>
                <a:latin typeface="华文楷体" panose="02010600040101010101" pitchFamily="2" charset="-122"/>
                <a:ea typeface="华文楷体" panose="02010600040101010101" pitchFamily="2" charset="-122"/>
              </a:rPr>
              <a:t>算法空间复杂度</a:t>
            </a:r>
            <a:endParaRPr lang="en-US" altLang="zh-CN" sz="2800" dirty="0" smtClean="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78628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794240"/>
            <a:ext cx="11771840" cy="4308386"/>
          </a:xfrm>
        </p:spPr>
        <p:txBody>
          <a:bodyPr>
            <a:normAutofit/>
          </a:bodyPr>
          <a:lstStyle/>
          <a:p>
            <a:pPr marL="0" indent="0">
              <a:buNone/>
            </a:pPr>
            <a:r>
              <a:rPr lang="zh-CN" altLang="zh-CN" sz="3000" dirty="0">
                <a:solidFill>
                  <a:srgbClr val="FF0000"/>
                </a:solidFill>
                <a:latin typeface="华文楷体" panose="02010600040101010101" pitchFamily="2" charset="-122"/>
                <a:ea typeface="华文楷体" panose="02010600040101010101" pitchFamily="2" charset="-122"/>
              </a:rPr>
              <a:t>算法具有</a:t>
            </a:r>
            <a:r>
              <a:rPr lang="en-US" altLang="zh-CN" sz="3000" dirty="0">
                <a:solidFill>
                  <a:srgbClr val="FF0000"/>
                </a:solidFill>
                <a:latin typeface="华文楷体" panose="02010600040101010101" pitchFamily="2" charset="-122"/>
                <a:ea typeface="华文楷体" panose="02010600040101010101" pitchFamily="2" charset="-122"/>
              </a:rPr>
              <a:t>5</a:t>
            </a:r>
            <a:r>
              <a:rPr lang="zh-CN" altLang="zh-CN" sz="3000" dirty="0">
                <a:solidFill>
                  <a:srgbClr val="FF0000"/>
                </a:solidFill>
                <a:latin typeface="华文楷体" panose="02010600040101010101" pitchFamily="2" charset="-122"/>
                <a:ea typeface="华文楷体" panose="02010600040101010101" pitchFamily="2" charset="-122"/>
              </a:rPr>
              <a:t>个特性：</a:t>
            </a:r>
          </a:p>
          <a:p>
            <a:pPr marL="0" lvl="0" indent="0">
              <a:buNone/>
            </a:pPr>
            <a:r>
              <a:rPr lang="zh-CN" altLang="zh-CN" sz="2800" dirty="0">
                <a:latin typeface="华文楷体" panose="02010600040101010101" pitchFamily="2" charset="-122"/>
                <a:ea typeface="华文楷体" panose="02010600040101010101" pitchFamily="2" charset="-122"/>
              </a:rPr>
              <a:t>确定性</a:t>
            </a:r>
            <a:r>
              <a:rPr lang="zh-CN" altLang="zh-CN" sz="2800" dirty="0" smtClean="0">
                <a:latin typeface="华文楷体" panose="02010600040101010101" pitchFamily="2" charset="-122"/>
                <a:ea typeface="华文楷体" panose="02010600040101010101" pitchFamily="2" charset="-122"/>
              </a:rPr>
              <a:t>：</a:t>
            </a:r>
            <a:r>
              <a:rPr lang="zh-CN" altLang="zh-CN" sz="2800" b="0" dirty="0" smtClean="0">
                <a:latin typeface="华文楷体" panose="02010600040101010101" pitchFamily="2" charset="-122"/>
                <a:ea typeface="华文楷体" panose="02010600040101010101" pitchFamily="2" charset="-122"/>
              </a:rPr>
              <a:t>每</a:t>
            </a:r>
            <a:r>
              <a:rPr lang="zh-CN" altLang="zh-CN" sz="2800" b="0" dirty="0">
                <a:latin typeface="华文楷体" panose="02010600040101010101" pitchFamily="2" charset="-122"/>
                <a:ea typeface="华文楷体" panose="02010600040101010101" pitchFamily="2" charset="-122"/>
              </a:rPr>
              <a:t>一</a:t>
            </a:r>
            <a:r>
              <a:rPr lang="zh-CN" altLang="zh-CN" sz="2800" b="0" dirty="0" smtClean="0">
                <a:latin typeface="华文楷体" panose="02010600040101010101" pitchFamily="2" charset="-122"/>
                <a:ea typeface="华文楷体" panose="02010600040101010101" pitchFamily="2" charset="-122"/>
              </a:rPr>
              <a:t>步有</a:t>
            </a:r>
            <a:r>
              <a:rPr lang="zh-CN" altLang="zh-CN" sz="2800" b="0" dirty="0">
                <a:latin typeface="华文楷体" panose="02010600040101010101" pitchFamily="2" charset="-122"/>
                <a:ea typeface="华文楷体" panose="02010600040101010101" pitchFamily="2" charset="-122"/>
              </a:rPr>
              <a:t>确定的含义，没有二义性。</a:t>
            </a:r>
          </a:p>
          <a:p>
            <a:pPr marL="0" lvl="0" indent="0">
              <a:buNone/>
            </a:pPr>
            <a:r>
              <a:rPr lang="zh-CN" altLang="zh-CN" sz="2800" dirty="0">
                <a:latin typeface="华文楷体" panose="02010600040101010101" pitchFamily="2" charset="-122"/>
                <a:ea typeface="华文楷体" panose="02010600040101010101" pitchFamily="2" charset="-122"/>
              </a:rPr>
              <a:t>有穷性</a:t>
            </a:r>
            <a:r>
              <a:rPr lang="zh-CN" altLang="zh-CN" sz="2800" dirty="0" smtClean="0">
                <a:latin typeface="华文楷体" panose="02010600040101010101" pitchFamily="2" charset="-122"/>
                <a:ea typeface="华文楷体" panose="02010600040101010101" pitchFamily="2" charset="-122"/>
              </a:rPr>
              <a:t>：</a:t>
            </a:r>
            <a:r>
              <a:rPr lang="zh-CN" altLang="zh-CN" sz="2800" b="0" dirty="0" smtClean="0">
                <a:latin typeface="华文楷体" panose="02010600040101010101" pitchFamily="2" charset="-122"/>
                <a:ea typeface="华文楷体" panose="02010600040101010101" pitchFamily="2" charset="-122"/>
              </a:rPr>
              <a:t>每</a:t>
            </a:r>
            <a:r>
              <a:rPr lang="zh-CN" altLang="zh-CN" sz="2800" b="0" dirty="0">
                <a:latin typeface="华文楷体" panose="02010600040101010101" pitchFamily="2" charset="-122"/>
                <a:ea typeface="华文楷体" panose="02010600040101010101" pitchFamily="2" charset="-122"/>
              </a:rPr>
              <a:t>一</a:t>
            </a:r>
            <a:r>
              <a:rPr lang="zh-CN" altLang="zh-CN" sz="2800" b="0" dirty="0" smtClean="0">
                <a:latin typeface="华文楷体" panose="02010600040101010101" pitchFamily="2" charset="-122"/>
                <a:ea typeface="华文楷体" panose="02010600040101010101" pitchFamily="2" charset="-122"/>
              </a:rPr>
              <a:t>步在</a:t>
            </a:r>
            <a:r>
              <a:rPr lang="zh-CN" altLang="zh-CN" sz="2800" b="0" dirty="0">
                <a:latin typeface="华文楷体" panose="02010600040101010101" pitchFamily="2" charset="-122"/>
                <a:ea typeface="华文楷体" panose="02010600040101010101" pitchFamily="2" charset="-122"/>
              </a:rPr>
              <a:t>有限的时间内完成，整个算法必须在有限步之后完成。</a:t>
            </a:r>
          </a:p>
          <a:p>
            <a:pPr marL="0" lvl="0" indent="0">
              <a:buNone/>
            </a:pPr>
            <a:r>
              <a:rPr lang="zh-CN" altLang="zh-CN" sz="2800" dirty="0">
                <a:latin typeface="华文楷体" panose="02010600040101010101" pitchFamily="2" charset="-122"/>
                <a:ea typeface="华文楷体" panose="02010600040101010101" pitchFamily="2" charset="-122"/>
              </a:rPr>
              <a:t>可行性</a:t>
            </a:r>
            <a:r>
              <a:rPr lang="zh-CN" altLang="zh-CN" sz="2800" dirty="0" smtClean="0">
                <a:latin typeface="华文楷体" panose="02010600040101010101" pitchFamily="2" charset="-122"/>
                <a:ea typeface="华文楷体" panose="02010600040101010101" pitchFamily="2" charset="-122"/>
              </a:rPr>
              <a:t>：</a:t>
            </a:r>
            <a:r>
              <a:rPr lang="zh-CN" altLang="zh-CN" sz="2800" b="0" dirty="0" smtClean="0">
                <a:latin typeface="华文楷体" panose="02010600040101010101" pitchFamily="2" charset="-122"/>
                <a:ea typeface="华文楷体" panose="02010600040101010101" pitchFamily="2" charset="-122"/>
              </a:rPr>
              <a:t>每</a:t>
            </a:r>
            <a:r>
              <a:rPr lang="zh-CN" altLang="zh-CN" sz="2800" b="0" dirty="0">
                <a:latin typeface="华文楷体" panose="02010600040101010101" pitchFamily="2" charset="-122"/>
                <a:ea typeface="华文楷体" panose="02010600040101010101" pitchFamily="2" charset="-122"/>
              </a:rPr>
              <a:t>一步都是经过有限次基本</a:t>
            </a:r>
            <a:r>
              <a:rPr lang="zh-CN" altLang="zh-CN" sz="2800" b="0" dirty="0" smtClean="0">
                <a:latin typeface="华文楷体" panose="02010600040101010101" pitchFamily="2" charset="-122"/>
                <a:ea typeface="华文楷体" panose="02010600040101010101" pitchFamily="2" charset="-122"/>
              </a:rPr>
              <a:t>操作可以完成，自身</a:t>
            </a:r>
            <a:r>
              <a:rPr lang="zh-CN" altLang="zh-CN" sz="2800" b="0" dirty="0">
                <a:latin typeface="华文楷体" panose="02010600040101010101" pitchFamily="2" charset="-122"/>
                <a:ea typeface="华文楷体" panose="02010600040101010101" pitchFamily="2" charset="-122"/>
              </a:rPr>
              <a:t>没有复杂的</a:t>
            </a:r>
            <a:r>
              <a:rPr lang="zh-CN" altLang="zh-CN" sz="2800" b="0" dirty="0" smtClean="0">
                <a:latin typeface="华文楷体" panose="02010600040101010101" pitchFamily="2" charset="-122"/>
                <a:ea typeface="华文楷体" panose="02010600040101010101" pitchFamily="2" charset="-122"/>
              </a:rPr>
              <a:t>算法。</a:t>
            </a:r>
            <a:endParaRPr lang="zh-CN" altLang="zh-CN" sz="2800" b="0" dirty="0">
              <a:latin typeface="华文楷体" panose="02010600040101010101" pitchFamily="2" charset="-122"/>
              <a:ea typeface="华文楷体" panose="02010600040101010101" pitchFamily="2" charset="-122"/>
            </a:endParaRPr>
          </a:p>
          <a:p>
            <a:pPr marL="0" lvl="0" indent="0">
              <a:buNone/>
            </a:pPr>
            <a:r>
              <a:rPr lang="zh-CN" altLang="zh-CN" sz="2800" dirty="0">
                <a:latin typeface="华文楷体" panose="02010600040101010101" pitchFamily="2" charset="-122"/>
                <a:ea typeface="华文楷体" panose="02010600040101010101" pitchFamily="2" charset="-122"/>
              </a:rPr>
              <a:t>有输入</a:t>
            </a:r>
            <a:r>
              <a:rPr lang="zh-CN" altLang="zh-CN" sz="2800" dirty="0" smtClean="0">
                <a:latin typeface="华文楷体" panose="02010600040101010101" pitchFamily="2" charset="-122"/>
                <a:ea typeface="华文楷体" panose="02010600040101010101" pitchFamily="2" charset="-122"/>
              </a:rPr>
              <a:t>：</a:t>
            </a:r>
            <a:r>
              <a:rPr lang="zh-CN" altLang="zh-CN" sz="2800" b="0" dirty="0" smtClean="0">
                <a:latin typeface="华文楷体" panose="02010600040101010101" pitchFamily="2" charset="-122"/>
                <a:ea typeface="华文楷体" panose="02010600040101010101" pitchFamily="2" charset="-122"/>
              </a:rPr>
              <a:t>一</a:t>
            </a:r>
            <a:r>
              <a:rPr lang="zh-CN" altLang="zh-CN" sz="2800" b="0" dirty="0">
                <a:latin typeface="华文楷体" panose="02010600040101010101" pitchFamily="2" charset="-122"/>
                <a:ea typeface="华文楷体" panose="02010600040101010101" pitchFamily="2" charset="-122"/>
              </a:rPr>
              <a:t>个算法可以有零个或者若干个输入作为解决问题的已知条件。</a:t>
            </a:r>
          </a:p>
          <a:p>
            <a:pPr marL="0" lvl="0" indent="0">
              <a:buNone/>
            </a:pPr>
            <a:r>
              <a:rPr lang="zh-CN" altLang="zh-CN" sz="2800" dirty="0">
                <a:latin typeface="华文楷体" panose="02010600040101010101" pitchFamily="2" charset="-122"/>
                <a:ea typeface="华文楷体" panose="02010600040101010101" pitchFamily="2" charset="-122"/>
              </a:rPr>
              <a:t>有输出</a:t>
            </a:r>
            <a:r>
              <a:rPr lang="zh-CN" altLang="zh-CN" sz="2800" dirty="0" smtClean="0">
                <a:latin typeface="华文楷体" panose="02010600040101010101" pitchFamily="2" charset="-122"/>
                <a:ea typeface="华文楷体" panose="02010600040101010101" pitchFamily="2" charset="-122"/>
              </a:rPr>
              <a:t>：</a:t>
            </a:r>
            <a:r>
              <a:rPr lang="zh-CN" altLang="zh-CN" sz="2800" b="0" dirty="0" smtClean="0">
                <a:latin typeface="华文楷体" panose="02010600040101010101" pitchFamily="2" charset="-122"/>
                <a:ea typeface="华文楷体" panose="02010600040101010101" pitchFamily="2" charset="-122"/>
              </a:rPr>
              <a:t>有零</a:t>
            </a:r>
            <a:r>
              <a:rPr lang="zh-CN" altLang="zh-CN" sz="2800" b="0" dirty="0">
                <a:latin typeface="华文楷体" panose="02010600040101010101" pitchFamily="2" charset="-122"/>
                <a:ea typeface="华文楷体" panose="02010600040101010101" pitchFamily="2" charset="-122"/>
              </a:rPr>
              <a:t>个或者若干个输出作为算法运行结果</a:t>
            </a:r>
            <a:r>
              <a:rPr lang="zh-CN" altLang="zh-CN" sz="2800" b="0" dirty="0" smtClean="0">
                <a:latin typeface="华文楷体" panose="02010600040101010101" pitchFamily="2" charset="-122"/>
                <a:ea typeface="华文楷体" panose="02010600040101010101" pitchFamily="2" charset="-122"/>
              </a:rPr>
              <a:t>。</a:t>
            </a:r>
            <a:endParaRPr lang="zh-CN"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420159" y="715618"/>
            <a:ext cx="11162884" cy="843245"/>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算法：</a:t>
            </a:r>
            <a:r>
              <a:rPr lang="zh-CN" altLang="zh-CN" b="0" dirty="0" smtClean="0">
                <a:latin typeface="华文楷体" panose="02010600040101010101" pitchFamily="2" charset="-122"/>
                <a:ea typeface="华文楷体" panose="02010600040101010101" pitchFamily="2" charset="-122"/>
              </a:rPr>
              <a:t>是</a:t>
            </a:r>
            <a:r>
              <a:rPr lang="zh-CN" altLang="zh-CN" b="0" dirty="0">
                <a:latin typeface="华文楷体" panose="02010600040101010101" pitchFamily="2" charset="-122"/>
                <a:ea typeface="华文楷体" panose="02010600040101010101" pitchFamily="2" charset="-122"/>
              </a:rPr>
              <a:t>解决一个具体问题的方法和</a:t>
            </a:r>
            <a:r>
              <a:rPr lang="zh-CN" altLang="zh-CN" b="0" dirty="0" smtClean="0">
                <a:latin typeface="华文楷体" panose="02010600040101010101" pitchFamily="2" charset="-122"/>
                <a:ea typeface="华文楷体" panose="02010600040101010101" pitchFamily="2" charset="-122"/>
              </a:rPr>
              <a:t>步骤</a:t>
            </a:r>
            <a:r>
              <a:rPr lang="zh-CN" altLang="en-US" b="0"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9514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876915"/>
            <a:ext cx="11771840" cy="3311311"/>
          </a:xfrm>
        </p:spPr>
        <p:txBody>
          <a:bodyPr>
            <a:normAutofit/>
          </a:bodyPr>
          <a:lstStyle/>
          <a:p>
            <a:pPr lvl="0">
              <a:buFont typeface="Wingdings" panose="05000000000000000000" pitchFamily="2" charset="2"/>
              <a:buChar char="Ø"/>
            </a:pPr>
            <a:r>
              <a:rPr lang="zh-CN" altLang="zh-CN" sz="2800" dirty="0" smtClean="0">
                <a:latin typeface="华文楷体" panose="02010600040101010101" pitchFamily="2" charset="-122"/>
                <a:ea typeface="华文楷体" panose="02010600040101010101" pitchFamily="2" charset="-122"/>
              </a:rPr>
              <a:t>正确性</a:t>
            </a:r>
            <a:r>
              <a:rPr lang="zh-CN" altLang="zh-CN" sz="280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准确反映并能满足具体问题的要求</a:t>
            </a:r>
            <a:r>
              <a:rPr lang="zh-CN" altLang="zh-CN" sz="2800" b="0" dirty="0" smtClean="0">
                <a:latin typeface="华文楷体" panose="02010600040101010101" pitchFamily="2" charset="-122"/>
                <a:ea typeface="华文楷体" panose="02010600040101010101" pitchFamily="2" charset="-122"/>
              </a:rPr>
              <a:t>。</a:t>
            </a:r>
            <a:endParaRPr lang="zh-CN"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可读性：</a:t>
            </a:r>
            <a:r>
              <a:rPr lang="zh-CN" altLang="zh-CN" sz="2800" b="0" dirty="0">
                <a:latin typeface="华文楷体" panose="02010600040101010101" pitchFamily="2" charset="-122"/>
                <a:ea typeface="华文楷体" panose="02010600040101010101" pitchFamily="2" charset="-122"/>
              </a:rPr>
              <a:t>可供人们阅读的容易程度</a:t>
            </a:r>
            <a:r>
              <a:rPr lang="zh-CN" altLang="zh-CN" sz="2800" b="0" dirty="0" smtClean="0">
                <a:latin typeface="华文楷体" panose="02010600040101010101" pitchFamily="2" charset="-122"/>
                <a:ea typeface="华文楷体" panose="02010600040101010101" pitchFamily="2" charset="-122"/>
              </a:rPr>
              <a:t>。</a:t>
            </a:r>
            <a:endParaRPr lang="zh-CN"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健壮性：</a:t>
            </a:r>
            <a:r>
              <a:rPr lang="zh-CN" altLang="zh-CN" sz="2800" b="0" dirty="0">
                <a:latin typeface="华文楷体" panose="02010600040101010101" pitchFamily="2" charset="-122"/>
                <a:ea typeface="华文楷体" panose="02010600040101010101" pitchFamily="2" charset="-122"/>
              </a:rPr>
              <a:t>对各种不同的输入都要有相应的</a:t>
            </a:r>
            <a:r>
              <a:rPr lang="zh-CN" altLang="zh-CN" sz="2800" b="0" dirty="0" smtClean="0">
                <a:latin typeface="华文楷体" panose="02010600040101010101" pitchFamily="2" charset="-122"/>
                <a:ea typeface="华文楷体" panose="02010600040101010101" pitchFamily="2" charset="-122"/>
              </a:rPr>
              <a:t>反应</a:t>
            </a:r>
            <a:endParaRPr lang="zh-CN"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时间效率：</a:t>
            </a:r>
            <a:r>
              <a:rPr lang="zh-CN" altLang="zh-CN" sz="2800" b="0" dirty="0">
                <a:latin typeface="华文楷体" panose="02010600040101010101" pitchFamily="2" charset="-122"/>
                <a:ea typeface="华文楷体" panose="02010600040101010101" pitchFamily="2" charset="-122"/>
              </a:rPr>
              <a:t>算法的</a:t>
            </a:r>
            <a:r>
              <a:rPr lang="zh-CN" altLang="zh-CN" sz="2800" b="0" dirty="0" smtClean="0">
                <a:latin typeface="华文楷体" panose="02010600040101010101" pitchFamily="2" charset="-122"/>
                <a:ea typeface="华文楷体" panose="02010600040101010101" pitchFamily="2" charset="-122"/>
              </a:rPr>
              <a:t>执行时间</a:t>
            </a:r>
            <a:r>
              <a:rPr lang="zh-CN" altLang="en-US"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dirty="0" smtClean="0">
                <a:latin typeface="华文楷体" panose="02010600040101010101" pitchFamily="2" charset="-122"/>
                <a:ea typeface="华文楷体" panose="02010600040101010101" pitchFamily="2" charset="-122"/>
              </a:rPr>
              <a:t>空间</a:t>
            </a:r>
            <a:r>
              <a:rPr lang="zh-CN" altLang="zh-CN" sz="2800" dirty="0">
                <a:latin typeface="华文楷体" panose="02010600040101010101" pitchFamily="2" charset="-122"/>
                <a:ea typeface="华文楷体" panose="02010600040101010101" pitchFamily="2" charset="-122"/>
              </a:rPr>
              <a:t>效率：</a:t>
            </a:r>
            <a:r>
              <a:rPr lang="zh-CN" altLang="zh-CN" sz="2800" b="0" dirty="0">
                <a:latin typeface="华文楷体" panose="02010600040101010101" pitchFamily="2" charset="-122"/>
                <a:ea typeface="华文楷体" panose="02010600040101010101" pitchFamily="2" charset="-122"/>
              </a:rPr>
              <a:t>算法执行期间所需要的最大内存空间</a:t>
            </a:r>
            <a:r>
              <a:rPr lang="zh-CN" altLang="zh-CN" sz="2800" b="0" dirty="0" smtClean="0">
                <a:latin typeface="华文楷体" panose="02010600040101010101" pitchFamily="2" charset="-122"/>
                <a:ea typeface="华文楷体" panose="02010600040101010101" pitchFamily="2" charset="-122"/>
              </a:rPr>
              <a:t>。</a:t>
            </a:r>
            <a:endParaRPr lang="zh-CN"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420159" y="715618"/>
            <a:ext cx="11162884" cy="843245"/>
          </a:xfrm>
        </p:spPr>
        <p:txBody>
          <a:bodyPr>
            <a:normAutofit/>
          </a:bodyPr>
          <a:lstStyle/>
          <a:p>
            <a:pPr marL="838200" indent="-838200">
              <a:defRPr/>
            </a:pPr>
            <a:r>
              <a:rPr lang="zh-CN" altLang="en-US" dirty="0" smtClean="0">
                <a:solidFill>
                  <a:srgbClr val="FF0000"/>
                </a:solidFill>
                <a:latin typeface="华文楷体" panose="02010600040101010101" pitchFamily="2" charset="-122"/>
                <a:ea typeface="华文楷体" panose="02010600040101010101" pitchFamily="2" charset="-122"/>
              </a:rPr>
              <a:t>算法的基本要求：</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7752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77524"/>
            <a:ext cx="11771840" cy="4484128"/>
          </a:xfrm>
        </p:spPr>
        <p:txBody>
          <a:bodyPr>
            <a:normAutofit/>
          </a:bodyPr>
          <a:lstStyle/>
          <a:p>
            <a:pPr lvl="0">
              <a:buFont typeface="Wingdings" panose="05000000000000000000" pitchFamily="2" charset="2"/>
              <a:buChar char="Ø"/>
            </a:pPr>
            <a:r>
              <a:rPr lang="zh-CN" altLang="en-US" sz="2800" dirty="0" smtClean="0">
                <a:latin typeface="华文楷体" panose="02010600040101010101" pitchFamily="2" charset="-122"/>
                <a:ea typeface="华文楷体" panose="02010600040101010101" pitchFamily="2" charset="-122"/>
              </a:rPr>
              <a:t>比如：</a:t>
            </a:r>
            <a:r>
              <a:rPr lang="zh-CN" altLang="en-US" sz="2800" b="0" dirty="0" smtClean="0">
                <a:latin typeface="华文楷体" panose="02010600040101010101" pitchFamily="2" charset="-122"/>
                <a:ea typeface="华文楷体" panose="02010600040101010101" pitchFamily="2" charset="-122"/>
              </a:rPr>
              <a:t>选最大桔子问题</a:t>
            </a:r>
            <a:r>
              <a:rPr lang="zh-CN" altLang="en-US" sz="2800" b="0" dirty="0">
                <a:latin typeface="华文楷体" panose="02010600040101010101" pitchFamily="2" charset="-122"/>
                <a:ea typeface="华文楷体" panose="02010600040101010101" pitchFamily="2" charset="-122"/>
              </a:rPr>
              <a:t>，体育课排队，</a:t>
            </a:r>
            <a:r>
              <a:rPr lang="en-US" altLang="zh-CN" sz="2800" b="0" dirty="0" smtClean="0">
                <a:latin typeface="华文楷体" panose="02010600040101010101" pitchFamily="2" charset="-122"/>
                <a:ea typeface="华文楷体" panose="02010600040101010101" pitchFamily="2" charset="-122"/>
              </a:rPr>
              <a:t>5</a:t>
            </a:r>
            <a:r>
              <a:rPr lang="zh-CN" altLang="en-US" sz="2800" b="0" dirty="0" smtClean="0">
                <a:latin typeface="华文楷体" panose="02010600040101010101" pitchFamily="2" charset="-122"/>
                <a:ea typeface="华文楷体" panose="02010600040101010101" pitchFamily="2" charset="-122"/>
              </a:rPr>
              <a:t>个数字的加法。</a:t>
            </a:r>
            <a:endParaRPr lang="zh-CN"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en-US" sz="2800" dirty="0" smtClean="0">
                <a:latin typeface="华文楷体" panose="02010600040101010101" pitchFamily="2" charset="-122"/>
                <a:ea typeface="华文楷体" panose="02010600040101010101" pitchFamily="2" charset="-122"/>
              </a:rPr>
              <a:t>正确的方式：</a:t>
            </a:r>
            <a:r>
              <a:rPr lang="zh-CN" altLang="en-US" sz="2800" b="0" dirty="0" smtClean="0">
                <a:latin typeface="华文楷体" panose="02010600040101010101" pitchFamily="2" charset="-122"/>
                <a:ea typeface="华文楷体" panose="02010600040101010101" pitchFamily="2" charset="-122"/>
              </a:rPr>
              <a:t>计算思维，简单</a:t>
            </a:r>
            <a:r>
              <a:rPr lang="en-US" altLang="zh-CN" sz="2800" b="0" dirty="0" smtClean="0">
                <a:latin typeface="华文楷体" panose="02010600040101010101" pitchFamily="2" charset="-122"/>
                <a:ea typeface="华文楷体" panose="02010600040101010101" pitchFamily="2" charset="-122"/>
              </a:rPr>
              <a:t>+</a:t>
            </a:r>
            <a:r>
              <a:rPr lang="zh-CN" altLang="en-US" sz="2800" b="0" dirty="0" smtClean="0">
                <a:latin typeface="华文楷体" panose="02010600040101010101" pitchFamily="2" charset="-122"/>
                <a:ea typeface="华文楷体" panose="02010600040101010101" pitchFamily="2" charset="-122"/>
              </a:rPr>
              <a:t>反复，具体从编程语言支持的操作出发。</a:t>
            </a:r>
            <a:endParaRPr lang="en-US" altLang="zh-CN" sz="2800" b="0" dirty="0" smtClean="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en-US" sz="2800" dirty="0" smtClean="0">
                <a:latin typeface="华文楷体" panose="02010600040101010101" pitchFamily="2" charset="-122"/>
                <a:ea typeface="华文楷体" panose="02010600040101010101" pitchFamily="2" charset="-122"/>
              </a:rPr>
              <a:t>具体编程语言中的操作：</a:t>
            </a:r>
            <a:r>
              <a:rPr lang="zh-CN" altLang="en-US" sz="2800" b="0" dirty="0" smtClean="0">
                <a:latin typeface="华文楷体" panose="02010600040101010101" pitchFamily="2" charset="-122"/>
                <a:ea typeface="华文楷体" panose="02010600040101010101" pitchFamily="2" charset="-122"/>
              </a:rPr>
              <a:t>输入、输出、赋值、两两比较、算术和逻辑运算，循环、函数（递归）等。</a:t>
            </a:r>
            <a:endParaRPr lang="en-US" altLang="zh-CN" sz="2800" b="0" dirty="0" smtClean="0">
              <a:latin typeface="华文楷体" panose="02010600040101010101" pitchFamily="2" charset="-122"/>
              <a:ea typeface="华文楷体" panose="02010600040101010101" pitchFamily="2" charset="-122"/>
            </a:endParaRPr>
          </a:p>
          <a:p>
            <a:pPr marL="0" lvl="0" indent="0">
              <a:buNone/>
            </a:pPr>
            <a:r>
              <a:rPr lang="zh-CN" altLang="en-US" sz="2800" b="0" dirty="0" smtClean="0">
                <a:latin typeface="华文楷体" panose="02010600040101010101" pitchFamily="2" charset="-122"/>
                <a:ea typeface="华文楷体" panose="02010600040101010101" pitchFamily="2" charset="-122"/>
              </a:rPr>
              <a:t>  </a:t>
            </a:r>
            <a:endParaRPr lang="en-US" altLang="zh-CN" sz="2800" b="0" dirty="0" smtClean="0">
              <a:latin typeface="华文楷体" panose="02010600040101010101" pitchFamily="2" charset="-122"/>
              <a:ea typeface="华文楷体" panose="02010600040101010101" pitchFamily="2" charset="-122"/>
            </a:endParaRPr>
          </a:p>
          <a:p>
            <a:pPr marL="0" lvl="0" indent="0">
              <a:buNone/>
            </a:pPr>
            <a:r>
              <a:rPr lang="en-US" altLang="zh-CN" sz="2800" b="0" dirty="0">
                <a:latin typeface="华文楷体" panose="02010600040101010101" pitchFamily="2" charset="-122"/>
                <a:ea typeface="华文楷体" panose="02010600040101010101" pitchFamily="2" charset="-122"/>
              </a:rPr>
              <a:t> </a:t>
            </a:r>
            <a:r>
              <a:rPr lang="en-US" altLang="zh-CN" sz="2800" b="0" dirty="0" smtClean="0">
                <a:latin typeface="华文楷体" panose="02010600040101010101" pitchFamily="2" charset="-122"/>
                <a:ea typeface="华文楷体" panose="02010600040101010101" pitchFamily="2" charset="-122"/>
              </a:rPr>
              <a:t> </a:t>
            </a:r>
            <a:r>
              <a:rPr lang="zh-CN" altLang="en-US" sz="2800" b="0" dirty="0" smtClean="0">
                <a:latin typeface="华文楷体" panose="02010600040101010101" pitchFamily="2" charset="-122"/>
                <a:ea typeface="华文楷体" panose="02010600040101010101" pitchFamily="2" charset="-122"/>
              </a:rPr>
              <a:t>如冒泡排序，选择排序的设计思想</a:t>
            </a:r>
            <a:endParaRPr lang="en-US" altLang="zh-CN" sz="2800" b="0" dirty="0" smtClean="0">
              <a:latin typeface="华文楷体" panose="02010600040101010101" pitchFamily="2" charset="-122"/>
              <a:ea typeface="华文楷体" panose="02010600040101010101" pitchFamily="2" charset="-122"/>
            </a:endParaRPr>
          </a:p>
          <a:p>
            <a:pPr marL="0" lvl="0" indent="0">
              <a:buNone/>
            </a:pPr>
            <a:r>
              <a:rPr lang="en-US" altLang="zh-CN" sz="2800" b="0" dirty="0">
                <a:latin typeface="华文楷体" panose="02010600040101010101" pitchFamily="2" charset="-122"/>
                <a:ea typeface="华文楷体" panose="02010600040101010101" pitchFamily="2" charset="-122"/>
              </a:rPr>
              <a:t> </a:t>
            </a:r>
            <a:r>
              <a:rPr lang="en-US" altLang="zh-CN" sz="2800" b="0" dirty="0" smtClean="0">
                <a:latin typeface="华文楷体" panose="02010600040101010101" pitchFamily="2" charset="-122"/>
                <a:ea typeface="华文楷体" panose="02010600040101010101" pitchFamily="2" charset="-122"/>
              </a:rPr>
              <a:t> </a:t>
            </a:r>
            <a:r>
              <a:rPr lang="zh-CN" altLang="en-US" sz="2800" b="0" dirty="0" smtClean="0">
                <a:latin typeface="华文楷体" panose="02010600040101010101" pitchFamily="2" charset="-122"/>
                <a:ea typeface="华文楷体" panose="02010600040101010101" pitchFamily="2" charset="-122"/>
              </a:rPr>
              <a:t>生活中基本不用计算思维。</a:t>
            </a:r>
            <a:endParaRPr lang="en-US" altLang="zh-CN" sz="2800" b="0" dirty="0" smtClean="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endParaRPr lang="en-US" altLang="zh-CN" sz="2800" b="0" dirty="0" smtClean="0"/>
          </a:p>
          <a:p>
            <a:pPr lvl="0">
              <a:buFont typeface="Wingdings" panose="05000000000000000000" pitchFamily="2" charset="2"/>
              <a:buChar char="Ø"/>
            </a:pPr>
            <a:endParaRPr lang="en-US" altLang="zh-CN" sz="2800" b="0" dirty="0" smtClean="0"/>
          </a:p>
        </p:txBody>
      </p:sp>
      <p:sp>
        <p:nvSpPr>
          <p:cNvPr id="8194" name="Rectangle 2"/>
          <p:cNvSpPr>
            <a:spLocks noGrp="1" noRot="1" noChangeArrowheads="1"/>
          </p:cNvSpPr>
          <p:nvPr>
            <p:ph type="title"/>
          </p:nvPr>
        </p:nvSpPr>
        <p:spPr>
          <a:xfrm>
            <a:off x="420159" y="715618"/>
            <a:ext cx="11162884" cy="843245"/>
          </a:xfrm>
        </p:spPr>
        <p:txBody>
          <a:bodyPr>
            <a:normAutofit/>
          </a:bodyPr>
          <a:lstStyle/>
          <a:p>
            <a:pPr marL="838200" indent="-838200">
              <a:defRPr/>
            </a:pPr>
            <a:r>
              <a:rPr lang="zh-CN" altLang="en-US" dirty="0" smtClean="0">
                <a:solidFill>
                  <a:srgbClr val="FF0000"/>
                </a:solidFill>
                <a:latin typeface="华文楷体" panose="02010600040101010101" pitchFamily="2" charset="-122"/>
                <a:ea typeface="华文楷体" panose="02010600040101010101" pitchFamily="2" charset="-122"/>
              </a:rPr>
              <a:t>设计算法的误区：</a:t>
            </a:r>
            <a:r>
              <a:rPr lang="zh-CN" altLang="en-US" dirty="0">
                <a:latin typeface="华文楷体" panose="02010600040101010101" pitchFamily="2" charset="-122"/>
                <a:ea typeface="华文楷体" panose="02010600040101010101" pitchFamily="2" charset="-122"/>
              </a:rPr>
              <a:t>从以往生活的经验出发，找解决问题的方法</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107" y="3809793"/>
            <a:ext cx="3587197" cy="2690398"/>
          </a:xfrm>
          <a:prstGeom prst="rect">
            <a:avLst/>
          </a:prstGeom>
        </p:spPr>
      </p:pic>
    </p:spTree>
    <p:extLst>
      <p:ext uri="{BB962C8B-B14F-4D97-AF65-F5344CB8AC3E}">
        <p14:creationId xmlns:p14="http://schemas.microsoft.com/office/powerpoint/2010/main" val="1204710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130436" y="2721086"/>
            <a:ext cx="3241789" cy="2144212"/>
          </a:xfrm>
        </p:spPr>
        <p:txBody>
          <a:bodyPr>
            <a:norm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数据结构</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算法</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C++</a:t>
            </a:r>
            <a:r>
              <a:rPr lang="zh-CN" altLang="en-US" sz="2800" dirty="0" smtClean="0">
                <a:latin typeface="华文楷体" pitchFamily="2" charset="-122"/>
                <a:ea typeface="华文楷体" pitchFamily="2" charset="-122"/>
              </a:rPr>
              <a:t>部分概念</a:t>
            </a:r>
            <a:endParaRPr lang="en-US" altLang="zh-CN" sz="2800" dirty="0" smtClean="0">
              <a:latin typeface="华文楷体" pitchFamily="2" charset="-122"/>
              <a:ea typeface="华文楷体" pitchFamily="2" charset="-122"/>
            </a:endParaRPr>
          </a:p>
        </p:txBody>
      </p:sp>
      <p:sp>
        <p:nvSpPr>
          <p:cNvPr id="4" name="文本框 3"/>
          <p:cNvSpPr txBox="1"/>
          <p:nvPr/>
        </p:nvSpPr>
        <p:spPr>
          <a:xfrm>
            <a:off x="5329237" y="2435336"/>
            <a:ext cx="4014788" cy="954107"/>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800" dirty="0" smtClean="0">
                <a:solidFill>
                  <a:srgbClr val="FF0000"/>
                </a:solidFill>
                <a:latin typeface="华文楷体" panose="02010600040101010101" pitchFamily="2" charset="-122"/>
                <a:ea typeface="华文楷体" panose="02010600040101010101" pitchFamily="2" charset="-122"/>
              </a:rPr>
              <a:t>数据结构定义</a:t>
            </a:r>
            <a:endParaRPr lang="en-US" altLang="zh-CN" sz="2800" dirty="0" smtClean="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smtClean="0">
                <a:solidFill>
                  <a:srgbClr val="FF0000"/>
                </a:solidFill>
                <a:latin typeface="华文楷体" panose="02010600040101010101" pitchFamily="2" charset="-122"/>
                <a:ea typeface="华文楷体" panose="02010600040101010101" pitchFamily="2" charset="-122"/>
              </a:rPr>
              <a:t>数据结构研究内容</a:t>
            </a:r>
            <a:endParaRPr lang="en-US" altLang="zh-CN" sz="2800" dirty="0" smtClean="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7220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98619"/>
            <a:ext cx="11162883" cy="4205833"/>
          </a:xfrm>
        </p:spPr>
        <p:txBody>
          <a:bodyPr>
            <a:normAutofit lnSpcReduction="10000"/>
          </a:bodyPr>
          <a:lstStyle/>
          <a:p>
            <a:pPr marL="0" indent="0">
              <a:lnSpc>
                <a:spcPct val="115000"/>
              </a:lnSpc>
              <a:buNone/>
              <a:defRPr/>
            </a:pPr>
            <a:r>
              <a:rPr lang="zh-CN" altLang="zh-CN" sz="2800" b="0" dirty="0">
                <a:latin typeface="华文楷体" pitchFamily="2" charset="-122"/>
                <a:ea typeface="华文楷体" pitchFamily="2" charset="-122"/>
              </a:rPr>
              <a:t>算法的执行时间是指依据算法编制的程序运行时所消耗的时间。</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度量方法有</a:t>
            </a:r>
            <a:r>
              <a:rPr lang="zh-CN" altLang="zh-CN" sz="2800" dirty="0">
                <a:latin typeface="华文楷体" pitchFamily="2" charset="-122"/>
                <a:ea typeface="华文楷体" pitchFamily="2" charset="-122"/>
              </a:rPr>
              <a:t>运行后度量</a:t>
            </a:r>
            <a:r>
              <a:rPr lang="zh-CN" altLang="zh-CN" sz="2800" b="0" dirty="0">
                <a:latin typeface="华文楷体" pitchFamily="2" charset="-122"/>
                <a:ea typeface="华文楷体" pitchFamily="2" charset="-122"/>
              </a:rPr>
              <a:t>和</a:t>
            </a:r>
            <a:r>
              <a:rPr lang="zh-CN" altLang="zh-CN" sz="2800" dirty="0">
                <a:latin typeface="华文楷体" pitchFamily="2" charset="-122"/>
                <a:ea typeface="华文楷体" pitchFamily="2" charset="-122"/>
              </a:rPr>
              <a:t>运行前分析</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dirty="0">
                <a:latin typeface="华文楷体" pitchFamily="2" charset="-122"/>
                <a:ea typeface="华文楷体" pitchFamily="2" charset="-122"/>
              </a:rPr>
              <a:t>运行后度量</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指根据不同算法事先编制好的程序和同样的测试数据，在程序运行时借助机器的计时功能进行计时。当不同程序运行结束时，分别记录实际的运行时间并进行比较。</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dirty="0">
                <a:latin typeface="华文楷体" pitchFamily="2" charset="-122"/>
                <a:ea typeface="华文楷体" pitchFamily="2" charset="-122"/>
              </a:rPr>
              <a:t>运行前分析</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指在算法</a:t>
            </a:r>
            <a:r>
              <a:rPr lang="zh-CN" altLang="zh-CN" sz="2800" b="0" dirty="0" smtClean="0">
                <a:latin typeface="华文楷体" pitchFamily="2" charset="-122"/>
                <a:ea typeface="华文楷体" pitchFamily="2" charset="-122"/>
              </a:rPr>
              <a:t>设计</a:t>
            </a:r>
            <a:r>
              <a:rPr lang="zh-CN" altLang="en-US" sz="2800" b="0" dirty="0" smtClean="0">
                <a:latin typeface="华文楷体" pitchFamily="2" charset="-122"/>
                <a:ea typeface="华文楷体" pitchFamily="2" charset="-122"/>
              </a:rPr>
              <a:t>后，</a:t>
            </a:r>
            <a:r>
              <a:rPr lang="zh-CN" altLang="en-US" sz="2800" b="0" dirty="0">
                <a:latin typeface="华文楷体" pitchFamily="2" charset="-122"/>
                <a:ea typeface="华文楷体" pitchFamily="2" charset="-122"/>
              </a:rPr>
              <a:t>在实现程序运行前，</a:t>
            </a:r>
            <a:r>
              <a:rPr lang="zh-CN" altLang="zh-CN" sz="2800" b="0" dirty="0">
                <a:latin typeface="华文楷体" pitchFamily="2" charset="-122"/>
                <a:ea typeface="华文楷体" pitchFamily="2" charset="-122"/>
              </a:rPr>
              <a:t>根据几个方面的影响因素对算法的执行时间进行分析</a:t>
            </a:r>
            <a:r>
              <a:rPr lang="zh-CN" altLang="zh-CN" sz="2800" b="0" dirty="0" smtClean="0">
                <a:latin typeface="华文楷体" pitchFamily="2" charset="-122"/>
                <a:ea typeface="华文楷体" pitchFamily="2" charset="-122"/>
              </a:rPr>
              <a:t>。</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算法的时间复杂度</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53877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3"/>
            <a:ext cx="11162884" cy="4655439"/>
          </a:xfrm>
        </p:spPr>
        <p:txBody>
          <a:bodyPr>
            <a:noAutofit/>
          </a:bodyPr>
          <a:lstStyle/>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机器的运算</a:t>
            </a:r>
            <a:r>
              <a:rPr lang="zh-CN" altLang="zh-CN" sz="2800" dirty="0" smtClean="0">
                <a:latin typeface="华文楷体" panose="02010600040101010101" pitchFamily="2" charset="-122"/>
                <a:ea typeface="华文楷体" panose="02010600040101010101" pitchFamily="2" charset="-122"/>
              </a:rPr>
              <a:t>速度</a:t>
            </a:r>
            <a:r>
              <a:rPr lang="zh-CN" altLang="en-US" sz="2800" dirty="0" smtClean="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一般根据主频和字长。</a:t>
            </a:r>
            <a:endParaRPr lang="en-US" altLang="zh-CN" sz="2800" b="0" dirty="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smtClean="0">
                <a:latin typeface="华文楷体" panose="02010600040101010101" pitchFamily="2" charset="-122"/>
                <a:ea typeface="华文楷体" panose="02010600040101010101" pitchFamily="2" charset="-122"/>
              </a:rPr>
              <a:t>编译</a:t>
            </a:r>
            <a:r>
              <a:rPr lang="zh-CN" altLang="zh-CN" sz="2800" dirty="0">
                <a:latin typeface="华文楷体" panose="02010600040101010101" pitchFamily="2" charset="-122"/>
                <a:ea typeface="华文楷体" panose="02010600040101010101" pitchFamily="2" charset="-122"/>
              </a:rPr>
              <a:t>后代码的</a:t>
            </a:r>
            <a:r>
              <a:rPr lang="zh-CN" altLang="zh-CN" sz="2800" dirty="0" smtClean="0">
                <a:latin typeface="华文楷体" panose="02010600040101010101" pitchFamily="2" charset="-122"/>
                <a:ea typeface="华文楷体" panose="02010600040101010101" pitchFamily="2" charset="-122"/>
              </a:rPr>
              <a:t>质量</a:t>
            </a:r>
            <a:r>
              <a:rPr lang="zh-CN" altLang="en-US" sz="2800" dirty="0" smtClean="0">
                <a:latin typeface="华文楷体" panose="02010600040101010101" pitchFamily="2" charset="-122"/>
                <a:ea typeface="华文楷体" panose="02010600040101010101" pitchFamily="2" charset="-122"/>
              </a:rPr>
              <a:t>：</a:t>
            </a:r>
            <a:r>
              <a:rPr lang="zh-CN" altLang="en-US" sz="2800" b="0" dirty="0" smtClean="0">
                <a:latin typeface="华文楷体" panose="02010600040101010101" pitchFamily="2" charset="-122"/>
                <a:ea typeface="华文楷体" panose="02010600040101010101" pitchFamily="2" charset="-122"/>
              </a:rPr>
              <a:t>因编译优化策略不同，运行效率不同。</a:t>
            </a:r>
            <a:endParaRPr lang="en-US" altLang="zh-CN" sz="2800" b="0" dirty="0" smtClean="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smtClean="0">
                <a:latin typeface="华文楷体" panose="02010600040101010101" pitchFamily="2" charset="-122"/>
                <a:ea typeface="华文楷体" panose="02010600040101010101" pitchFamily="2" charset="-122"/>
              </a:rPr>
              <a:t>书写</a:t>
            </a:r>
            <a:r>
              <a:rPr lang="zh-CN" altLang="zh-CN" sz="2800" dirty="0">
                <a:latin typeface="华文楷体" panose="02010600040101010101" pitchFamily="2" charset="-122"/>
                <a:ea typeface="华文楷体" panose="02010600040101010101" pitchFamily="2" charset="-122"/>
              </a:rPr>
              <a:t>程序所用的</a:t>
            </a:r>
            <a:r>
              <a:rPr lang="zh-CN" altLang="zh-CN" sz="2800" dirty="0" smtClean="0">
                <a:latin typeface="华文楷体" panose="02010600040101010101" pitchFamily="2" charset="-122"/>
                <a:ea typeface="华文楷体" panose="02010600040101010101" pitchFamily="2" charset="-122"/>
              </a:rPr>
              <a:t>语言</a:t>
            </a:r>
            <a:r>
              <a:rPr lang="zh-CN" altLang="en-US" sz="2800" dirty="0" smtClean="0">
                <a:latin typeface="华文楷体" panose="02010600040101010101" pitchFamily="2" charset="-122"/>
                <a:ea typeface="华文楷体" panose="02010600040101010101" pitchFamily="2" charset="-122"/>
              </a:rPr>
              <a:t>：</a:t>
            </a:r>
            <a:r>
              <a:rPr lang="zh-CN" altLang="en-US" sz="2800" b="0" dirty="0" smtClean="0">
                <a:latin typeface="华文楷体" panose="02010600040101010101" pitchFamily="2" charset="-122"/>
                <a:ea typeface="华文楷体" panose="02010600040101010101" pitchFamily="2" charset="-122"/>
              </a:rPr>
              <a:t>语言越高级，运行效率低，编程效率高。</a:t>
            </a:r>
            <a:endParaRPr lang="en-US" altLang="zh-CN" sz="2800" b="0" dirty="0" smtClean="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smtClean="0">
                <a:latin typeface="华文楷体" panose="02010600040101010101" pitchFamily="2" charset="-122"/>
                <a:ea typeface="华文楷体" panose="02010600040101010101" pitchFamily="2" charset="-122"/>
              </a:rPr>
              <a:t>问题</a:t>
            </a:r>
            <a:r>
              <a:rPr lang="zh-CN" altLang="zh-CN" sz="2800" dirty="0">
                <a:latin typeface="华文楷体" panose="02010600040101010101" pitchFamily="2" charset="-122"/>
                <a:ea typeface="华文楷体" panose="02010600040101010101" pitchFamily="2" charset="-122"/>
              </a:rPr>
              <a:t>的规模和数据的</a:t>
            </a:r>
            <a:r>
              <a:rPr lang="zh-CN" altLang="zh-CN" sz="2800" dirty="0" smtClean="0">
                <a:latin typeface="华文楷体" panose="02010600040101010101" pitchFamily="2" charset="-122"/>
                <a:ea typeface="华文楷体" panose="02010600040101010101" pitchFamily="2" charset="-122"/>
              </a:rPr>
              <a:t>分布</a:t>
            </a:r>
            <a:r>
              <a:rPr lang="zh-CN" altLang="en-US" sz="2800" dirty="0" smtClean="0">
                <a:latin typeface="华文楷体" panose="02010600040101010101" pitchFamily="2" charset="-122"/>
                <a:ea typeface="华文楷体" panose="02010600040101010101" pitchFamily="2" charset="-122"/>
              </a:rPr>
              <a:t>：</a:t>
            </a:r>
            <a:r>
              <a:rPr lang="zh-CN" altLang="en-US" sz="2800" b="0" dirty="0" smtClean="0">
                <a:latin typeface="华文楷体" panose="02010600040101010101" pitchFamily="2" charset="-122"/>
                <a:ea typeface="华文楷体" panose="02010600040101010101" pitchFamily="2" charset="-122"/>
              </a:rPr>
              <a:t>规模大，分布特殊则处理方法可不同。</a:t>
            </a:r>
            <a:endParaRPr lang="en-US" altLang="zh-CN" sz="2800" b="0" dirty="0" smtClean="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算法采用的策略和</a:t>
            </a:r>
            <a:r>
              <a:rPr lang="zh-CN" altLang="zh-CN" sz="2800" dirty="0" smtClean="0">
                <a:latin typeface="华文楷体" panose="02010600040101010101" pitchFamily="2" charset="-122"/>
                <a:ea typeface="华文楷体" panose="02010600040101010101" pitchFamily="2" charset="-122"/>
              </a:rPr>
              <a:t>方法</a:t>
            </a:r>
            <a:r>
              <a:rPr lang="zh-CN" altLang="en-US" sz="2800" dirty="0" smtClean="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具体采用的方法，如用迭代或递归就不同。</a:t>
            </a:r>
            <a:endParaRPr lang="en-US" altLang="zh-CN" sz="2800" b="0" dirty="0">
              <a:latin typeface="华文楷体" panose="02010600040101010101" pitchFamily="2" charset="-122"/>
              <a:ea typeface="华文楷体" panose="02010600040101010101" pitchFamily="2" charset="-122"/>
            </a:endParaRPr>
          </a:p>
          <a:p>
            <a:pPr>
              <a:lnSpc>
                <a:spcPct val="115000"/>
              </a:lnSpc>
              <a:buFont typeface="Wingdings" panose="05000000000000000000" pitchFamily="2" charset="2"/>
              <a:buChar char="Ø"/>
              <a:defRPr/>
            </a:pPr>
            <a:endParaRPr lang="en-US" altLang="zh-CN" sz="2800" b="0" dirty="0">
              <a:latin typeface="华文楷体" panose="02010600040101010101" pitchFamily="2" charset="-122"/>
              <a:ea typeface="华文楷体" panose="02010600040101010101" pitchFamily="2" charset="-122"/>
            </a:endParaRPr>
          </a:p>
          <a:p>
            <a:pPr marL="0" indent="0">
              <a:lnSpc>
                <a:spcPct val="115000"/>
              </a:lnSpc>
              <a:buNone/>
              <a:defRPr/>
            </a:pPr>
            <a:r>
              <a:rPr lang="zh-CN" altLang="en-US" sz="2800" b="0" dirty="0" smtClean="0">
                <a:latin typeface="华文楷体" panose="02010600040101010101" pitchFamily="2" charset="-122"/>
                <a:ea typeface="华文楷体" panose="02010600040101010101" pitchFamily="2" charset="-122"/>
              </a:rPr>
              <a:t>算法设计主要关注</a:t>
            </a:r>
            <a:r>
              <a:rPr lang="en-US" altLang="zh-CN" sz="2800" b="0" dirty="0" smtClean="0">
                <a:latin typeface="华文楷体" panose="02010600040101010101" pitchFamily="2" charset="-122"/>
                <a:ea typeface="华文楷体" panose="02010600040101010101" pitchFamily="2" charset="-122"/>
              </a:rPr>
              <a:t>5</a:t>
            </a:r>
            <a:r>
              <a:rPr lang="zh-CN" altLang="en-US" sz="2800" b="0" dirty="0" smtClean="0">
                <a:latin typeface="华文楷体" panose="02010600040101010101" pitchFamily="2" charset="-122"/>
                <a:ea typeface="华文楷体" panose="02010600040101010101" pitchFamily="2" charset="-122"/>
              </a:rPr>
              <a:t>，</a:t>
            </a:r>
            <a:r>
              <a:rPr lang="zh-CN" altLang="en-US" sz="2800" dirty="0" smtClean="0">
                <a:solidFill>
                  <a:schemeClr val="accent2"/>
                </a:solidFill>
                <a:latin typeface="华文楷体" panose="02010600040101010101" pitchFamily="2" charset="-122"/>
                <a:ea typeface="华文楷体" panose="02010600040101010101" pitchFamily="2" charset="-122"/>
              </a:rPr>
              <a:t>算法的策略和方法</a:t>
            </a:r>
            <a:r>
              <a:rPr lang="zh-CN" altLang="en-US" sz="2800" b="0" dirty="0" smtClean="0">
                <a:solidFill>
                  <a:schemeClr val="accent2"/>
                </a:solidFill>
                <a:latin typeface="华文楷体" panose="02010600040101010101" pitchFamily="2" charset="-122"/>
                <a:ea typeface="华文楷体" panose="02010600040101010101" pitchFamily="2" charset="-122"/>
              </a:rPr>
              <a:t>。</a:t>
            </a:r>
            <a:endParaRPr lang="en-US" altLang="zh-CN" sz="2800" b="0" dirty="0" smtClean="0">
              <a:solidFill>
                <a:schemeClr val="accent2"/>
              </a:solidFill>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solidFill>
                  <a:srgbClr val="FF0000"/>
                </a:solidFill>
                <a:latin typeface="华文楷体" panose="02010600040101010101" pitchFamily="2" charset="-122"/>
                <a:ea typeface="华文楷体" panose="02010600040101010101" pitchFamily="2" charset="-122"/>
              </a:rPr>
              <a:t>运行前分析的依据</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2636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26700"/>
            <a:ext cx="11903716" cy="5172274"/>
          </a:xfrm>
        </p:spPr>
        <p:txBody>
          <a:bodyPr>
            <a:normAutofit/>
          </a:bodyPr>
          <a:lstStyle/>
          <a:p>
            <a:pPr marL="0" indent="0">
              <a:lnSpc>
                <a:spcPct val="115000"/>
              </a:lnSpc>
              <a:buNone/>
              <a:defRPr/>
            </a:pPr>
            <a:r>
              <a:rPr lang="zh-CN" altLang="zh-CN" sz="3200" b="0" dirty="0" smtClean="0">
                <a:latin typeface="华文楷体" panose="02010600040101010101" pitchFamily="2" charset="-122"/>
                <a:ea typeface="华文楷体" panose="02010600040101010101" pitchFamily="2" charset="-122"/>
              </a:rPr>
              <a:t>用</a:t>
            </a:r>
            <a:r>
              <a:rPr lang="zh-CN" altLang="zh-CN" sz="3200" b="0" dirty="0">
                <a:latin typeface="华文楷体" panose="02010600040101010101" pitchFamily="2" charset="-122"/>
                <a:ea typeface="华文楷体" panose="02010600040101010101" pitchFamily="2" charset="-122"/>
              </a:rPr>
              <a:t>算法中标准操作即基本语句的执行次数来度量运行时间</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a:lnSpc>
                <a:spcPct val="115000"/>
              </a:lnSpc>
              <a:buFont typeface="Wingdings" panose="05000000000000000000" pitchFamily="2" charset="2"/>
              <a:buChar char="Ø"/>
              <a:defRPr/>
            </a:pPr>
            <a:r>
              <a:rPr lang="zh-CN" altLang="zh-CN" sz="3200" b="0" dirty="0" smtClean="0">
                <a:latin typeface="华文楷体" panose="02010600040101010101" pitchFamily="2" charset="-122"/>
                <a:ea typeface="华文楷体" panose="02010600040101010101" pitchFamily="2" charset="-122"/>
              </a:rPr>
              <a:t>基本</a:t>
            </a:r>
            <a:r>
              <a:rPr lang="zh-CN" altLang="zh-CN" sz="3200" b="0" dirty="0">
                <a:latin typeface="华文楷体" panose="02010600040101010101" pitchFamily="2" charset="-122"/>
                <a:ea typeface="华文楷体" panose="02010600040101010101" pitchFamily="2" charset="-122"/>
              </a:rPr>
              <a:t>语句执行次数越多，时间花费越</a:t>
            </a:r>
            <a:r>
              <a:rPr lang="zh-CN" altLang="zh-CN" sz="3200" b="0" dirty="0" smtClean="0">
                <a:latin typeface="华文楷体" panose="02010600040101010101" pitchFamily="2" charset="-122"/>
                <a:ea typeface="华文楷体" panose="02010600040101010101" pitchFamily="2" charset="-122"/>
              </a:rPr>
              <a:t>多</a:t>
            </a:r>
            <a:r>
              <a:rPr lang="zh-CN" altLang="en-US" sz="3200" b="0" dirty="0" smtClean="0">
                <a:latin typeface="华文楷体" panose="02010600040101010101" pitchFamily="2" charset="-122"/>
                <a:ea typeface="华文楷体" panose="02010600040101010101" pitchFamily="2" charset="-122"/>
              </a:rPr>
              <a:t>，</a:t>
            </a:r>
            <a:r>
              <a:rPr lang="zh-CN" altLang="zh-CN" sz="3200" b="0" dirty="0" smtClean="0">
                <a:latin typeface="华文楷体" panose="02010600040101010101" pitchFamily="2" charset="-122"/>
                <a:ea typeface="华文楷体" panose="02010600040101010101" pitchFamily="2" charset="-122"/>
              </a:rPr>
              <a:t>执行</a:t>
            </a:r>
            <a:r>
              <a:rPr lang="zh-CN" altLang="zh-CN" sz="3200" b="0" dirty="0">
                <a:latin typeface="华文楷体" panose="02010600040101010101" pitchFamily="2" charset="-122"/>
                <a:ea typeface="华文楷体" panose="02010600040101010101" pitchFamily="2" charset="-122"/>
              </a:rPr>
              <a:t>次数称</a:t>
            </a:r>
            <a:r>
              <a:rPr lang="zh-CN" altLang="zh-CN" sz="3200" dirty="0">
                <a:latin typeface="华文楷体" panose="02010600040101010101" pitchFamily="2" charset="-122"/>
                <a:ea typeface="华文楷体" panose="02010600040101010101" pitchFamily="2" charset="-122"/>
              </a:rPr>
              <a:t>时间频度</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a:lnSpc>
                <a:spcPct val="115000"/>
              </a:lnSpc>
              <a:buFont typeface="Wingdings" panose="05000000000000000000" pitchFamily="2" charset="2"/>
              <a:buChar char="Ø"/>
              <a:defRPr/>
            </a:pPr>
            <a:r>
              <a:rPr lang="zh-CN" altLang="zh-CN" sz="3200" b="0" dirty="0" smtClean="0">
                <a:latin typeface="华文楷体" panose="02010600040101010101" pitchFamily="2" charset="-122"/>
                <a:ea typeface="华文楷体" panose="02010600040101010101" pitchFamily="2" charset="-122"/>
              </a:rPr>
              <a:t>时间</a:t>
            </a:r>
            <a:r>
              <a:rPr lang="zh-CN" altLang="zh-CN" sz="3200" b="0" dirty="0">
                <a:latin typeface="华文楷体" panose="02010600040101010101" pitchFamily="2" charset="-122"/>
                <a:ea typeface="华文楷体" panose="02010600040101010101" pitchFamily="2" charset="-122"/>
              </a:rPr>
              <a:t>频度</a:t>
            </a:r>
            <a:r>
              <a:rPr lang="zh-CN" altLang="zh-CN" sz="3200" b="0" dirty="0" smtClean="0">
                <a:latin typeface="华文楷体" panose="02010600040101010101" pitchFamily="2" charset="-122"/>
                <a:ea typeface="华文楷体" panose="02010600040101010101" pitchFamily="2" charset="-122"/>
              </a:rPr>
              <a:t>和处理</a:t>
            </a:r>
            <a:r>
              <a:rPr lang="zh-CN" altLang="zh-CN" sz="3200" b="0" dirty="0">
                <a:latin typeface="华文楷体" panose="02010600040101010101" pitchFamily="2" charset="-122"/>
                <a:ea typeface="华文楷体" panose="02010600040101010101" pitchFamily="2" charset="-122"/>
              </a:rPr>
              <a:t>的数据</a:t>
            </a:r>
            <a:r>
              <a:rPr lang="zh-CN" altLang="zh-CN" sz="3200" b="0" dirty="0" smtClean="0">
                <a:latin typeface="华文楷体" panose="02010600040101010101" pitchFamily="2" charset="-122"/>
                <a:ea typeface="华文楷体" panose="02010600040101010101" pitchFamily="2" charset="-122"/>
              </a:rPr>
              <a:t>规模</a:t>
            </a:r>
            <a:r>
              <a:rPr lang="en-US" altLang="zh-CN" sz="3200" b="0" dirty="0">
                <a:latin typeface="华文楷体" panose="02010600040101010101" pitchFamily="2" charset="-122"/>
                <a:ea typeface="华文楷体" panose="02010600040101010101" pitchFamily="2" charset="-122"/>
              </a:rPr>
              <a:t>n</a:t>
            </a:r>
            <a:r>
              <a:rPr lang="zh-CN" altLang="zh-CN" sz="3200" b="0" dirty="0" smtClean="0">
                <a:latin typeface="华文楷体" panose="02010600040101010101" pitchFamily="2" charset="-122"/>
                <a:ea typeface="华文楷体" panose="02010600040101010101" pitchFamily="2" charset="-122"/>
              </a:rPr>
              <a:t>有关，可表示为</a:t>
            </a:r>
            <a:r>
              <a:rPr lang="en-US" altLang="zh-CN" sz="3200" b="0" dirty="0" smtClean="0">
                <a:latin typeface="华文楷体" panose="02010600040101010101" pitchFamily="2" charset="-122"/>
                <a:ea typeface="华文楷体" panose="02010600040101010101" pitchFamily="2" charset="-122"/>
              </a:rPr>
              <a:t>n</a:t>
            </a:r>
            <a:r>
              <a:rPr lang="zh-CN" altLang="zh-CN" sz="3200" b="0" dirty="0">
                <a:latin typeface="华文楷体" panose="02010600040101010101" pitchFamily="2" charset="-122"/>
                <a:ea typeface="华文楷体" panose="02010600040101010101" pitchFamily="2" charset="-122"/>
              </a:rPr>
              <a:t>的函数</a:t>
            </a:r>
            <a:r>
              <a:rPr lang="en-US" altLang="zh-CN" sz="3200" b="0" dirty="0">
                <a:latin typeface="华文楷体" panose="02010600040101010101" pitchFamily="2" charset="-122"/>
                <a:ea typeface="华文楷体" panose="02010600040101010101" pitchFamily="2" charset="-122"/>
              </a:rPr>
              <a:t>T(n)</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endParaRPr lang="en-US" altLang="zh-CN" sz="3200" b="0" dirty="0" smtClean="0">
              <a:latin typeface="华文楷体" panose="02010600040101010101" pitchFamily="2" charset="-122"/>
              <a:ea typeface="华文楷体" panose="02010600040101010101" pitchFamily="2" charset="-122"/>
            </a:endParaRPr>
          </a:p>
          <a:p>
            <a:pPr marL="0" indent="0">
              <a:buNone/>
            </a:pPr>
            <a:r>
              <a:rPr lang="en-US" altLang="zh-CN" sz="3200" b="0" dirty="0" smtClean="0">
                <a:ea typeface="华文楷体" panose="02010600040101010101" pitchFamily="2" charset="-122"/>
                <a:cs typeface="Times New Roman" panose="02020603050405020304" pitchFamily="18" charset="0"/>
              </a:rPr>
              <a:t>s </a:t>
            </a:r>
            <a:r>
              <a:rPr lang="en-US" altLang="zh-CN" sz="3200" b="0" dirty="0">
                <a:ea typeface="华文楷体" panose="02010600040101010101" pitchFamily="2" charset="-122"/>
                <a:cs typeface="Times New Roman" panose="02020603050405020304" pitchFamily="18" charset="0"/>
              </a:rPr>
              <a:t>= 0;</a:t>
            </a:r>
            <a:endParaRPr lang="zh-CN" altLang="zh-CN" sz="3200" b="0" dirty="0">
              <a:ea typeface="华文楷体" panose="02010600040101010101" pitchFamily="2" charset="-122"/>
              <a:cs typeface="Times New Roman" panose="02020603050405020304" pitchFamily="18" charset="0"/>
            </a:endParaRPr>
          </a:p>
          <a:p>
            <a:pPr marL="0" indent="0">
              <a:buNone/>
            </a:pPr>
            <a:r>
              <a:rPr lang="en-US" altLang="zh-CN" sz="3200" b="0" dirty="0">
                <a:ea typeface="华文楷体" panose="02010600040101010101" pitchFamily="2" charset="-122"/>
                <a:cs typeface="Times New Roman" panose="02020603050405020304" pitchFamily="18" charset="0"/>
              </a:rPr>
              <a:t>for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=0;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&lt;n; </a:t>
            </a:r>
            <a:r>
              <a:rPr lang="en-US" altLang="zh-CN" sz="3200" b="0" dirty="0" err="1">
                <a:ea typeface="华文楷体" panose="02010600040101010101" pitchFamily="2" charset="-122"/>
                <a:cs typeface="Times New Roman" panose="02020603050405020304" pitchFamily="18" charset="0"/>
              </a:rPr>
              <a:t>i</a:t>
            </a:r>
            <a:r>
              <a:rPr lang="en-US" altLang="zh-CN" sz="3200" b="0" dirty="0" smtClean="0">
                <a:ea typeface="华文楷体" panose="02010600040101010101" pitchFamily="2" charset="-122"/>
                <a:cs typeface="Times New Roman" panose="02020603050405020304" pitchFamily="18" charset="0"/>
              </a:rPr>
              <a:t>++)</a:t>
            </a:r>
          </a:p>
          <a:p>
            <a:pPr marL="0" indent="0">
              <a:buNone/>
            </a:pPr>
            <a:r>
              <a:rPr lang="en-US" altLang="zh-CN" sz="3200" b="0" dirty="0">
                <a:ea typeface="华文楷体" panose="02010600040101010101" pitchFamily="2" charset="-122"/>
                <a:cs typeface="Times New Roman" panose="02020603050405020304" pitchFamily="18" charset="0"/>
              </a:rPr>
              <a:t> </a:t>
            </a:r>
            <a:r>
              <a:rPr lang="en-US" altLang="zh-CN" sz="3200" b="0" dirty="0" smtClean="0">
                <a:ea typeface="华文楷体" panose="02010600040101010101" pitchFamily="2" charset="-122"/>
                <a:cs typeface="Times New Roman" panose="02020603050405020304" pitchFamily="18" charset="0"/>
              </a:rPr>
              <a:t>     </a:t>
            </a:r>
            <a:r>
              <a:rPr lang="en-US" altLang="zh-CN" sz="3200" b="0" dirty="0">
                <a:ea typeface="华文楷体" panose="02010600040101010101" pitchFamily="2" charset="-122"/>
                <a:cs typeface="Times New Roman" panose="02020603050405020304" pitchFamily="18" charset="0"/>
              </a:rPr>
              <a:t>s = s+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a:t>
            </a:r>
            <a:endParaRPr lang="zh-CN" altLang="zh-CN" sz="3200" b="0" dirty="0">
              <a:ea typeface="华文楷体" panose="02010600040101010101" pitchFamily="2" charset="-122"/>
              <a:cs typeface="Times New Roman" panose="02020603050405020304" pitchFamily="18" charset="0"/>
            </a:endParaRPr>
          </a:p>
          <a:p>
            <a:pPr marL="0" indent="0">
              <a:lnSpc>
                <a:spcPct val="115000"/>
              </a:lnSpc>
              <a:buNone/>
              <a:defRPr/>
            </a:pPr>
            <a:endParaRPr lang="zh-CN" altLang="en-US"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算法运行时间的度量</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时间频度</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3916018" y="4112837"/>
            <a:ext cx="7752522" cy="2062103"/>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s </a:t>
            </a:r>
            <a:r>
              <a:rPr lang="en-US" altLang="zh-CN" sz="3200" dirty="0">
                <a:latin typeface="华文楷体" panose="02010600040101010101" pitchFamily="2" charset="-122"/>
                <a:ea typeface="华文楷体" panose="02010600040101010101" pitchFamily="2" charset="-122"/>
              </a:rPr>
              <a:t>= 0</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次，</a:t>
            </a:r>
            <a:r>
              <a:rPr lang="en-US" altLang="zh-CN" sz="3200" dirty="0">
                <a:latin typeface="华文楷体" panose="02010600040101010101" pitchFamily="2" charset="-122"/>
                <a:ea typeface="华文楷体" panose="02010600040101010101" pitchFamily="2" charset="-122"/>
              </a:rPr>
              <a:t> </a:t>
            </a:r>
            <a:r>
              <a:rPr lang="en-US" altLang="zh-CN" sz="3200" dirty="0" err="1">
                <a:latin typeface="华文楷体" panose="02010600040101010101" pitchFamily="2" charset="-122"/>
                <a:ea typeface="华文楷体" panose="02010600040101010101" pitchFamily="2" charset="-122"/>
              </a:rPr>
              <a:t>i</a:t>
            </a:r>
            <a:r>
              <a:rPr lang="en-US" altLang="zh-CN" sz="3200" dirty="0">
                <a:latin typeface="华文楷体" panose="02010600040101010101" pitchFamily="2" charset="-122"/>
                <a:ea typeface="华文楷体" panose="02010600040101010101" pitchFamily="2" charset="-122"/>
              </a:rPr>
              <a:t>=0</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次，</a:t>
            </a:r>
            <a:r>
              <a:rPr lang="en-US" altLang="zh-CN" sz="3200" dirty="0" err="1">
                <a:latin typeface="华文楷体" panose="02010600040101010101" pitchFamily="2" charset="-122"/>
                <a:ea typeface="华文楷体" panose="02010600040101010101" pitchFamily="2" charset="-122"/>
              </a:rPr>
              <a:t>i</a:t>
            </a:r>
            <a:r>
              <a:rPr lang="en-US" altLang="zh-CN" sz="3200" dirty="0">
                <a:latin typeface="华文楷体" panose="02010600040101010101" pitchFamily="2" charset="-122"/>
                <a:ea typeface="华文楷体" panose="02010600040101010101" pitchFamily="2" charset="-122"/>
              </a:rPr>
              <a:t>&lt;n</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n+1</a:t>
            </a:r>
            <a:r>
              <a:rPr lang="zh-CN" altLang="zh-CN" sz="3200" dirty="0">
                <a:latin typeface="华文楷体" panose="02010600040101010101" pitchFamily="2" charset="-122"/>
                <a:ea typeface="华文楷体" panose="02010600040101010101" pitchFamily="2" charset="-122"/>
              </a:rPr>
              <a:t>次，</a:t>
            </a:r>
            <a:r>
              <a:rPr lang="en-US" altLang="zh-CN" sz="3200" dirty="0" err="1">
                <a:latin typeface="华文楷体" panose="02010600040101010101" pitchFamily="2" charset="-122"/>
                <a:ea typeface="华文楷体" panose="02010600040101010101" pitchFamily="2" charset="-122"/>
              </a:rPr>
              <a:t>i</a:t>
            </a:r>
            <a:r>
              <a:rPr lang="en-US" altLang="zh-CN" sz="3200" dirty="0">
                <a:latin typeface="华文楷体" panose="02010600040101010101" pitchFamily="2" charset="-122"/>
                <a:ea typeface="华文楷体" panose="02010600040101010101" pitchFamily="2" charset="-122"/>
              </a:rPr>
              <a:t>++</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n</a:t>
            </a:r>
            <a:r>
              <a:rPr lang="zh-CN" altLang="zh-CN" sz="3200" dirty="0">
                <a:latin typeface="华文楷体" panose="02010600040101010101" pitchFamily="2" charset="-122"/>
                <a:ea typeface="华文楷体" panose="02010600040101010101" pitchFamily="2" charset="-122"/>
              </a:rPr>
              <a:t>次，</a:t>
            </a:r>
            <a:r>
              <a:rPr lang="en-US" altLang="zh-CN" sz="3200" dirty="0">
                <a:latin typeface="华文楷体" panose="02010600040101010101" pitchFamily="2" charset="-122"/>
                <a:ea typeface="华文楷体" panose="02010600040101010101" pitchFamily="2" charset="-122"/>
              </a:rPr>
              <a:t>s = </a:t>
            </a:r>
            <a:r>
              <a:rPr lang="en-US" altLang="zh-CN" sz="3200" dirty="0" err="1">
                <a:latin typeface="华文楷体" panose="02010600040101010101" pitchFamily="2" charset="-122"/>
                <a:ea typeface="华文楷体" panose="02010600040101010101" pitchFamily="2" charset="-122"/>
              </a:rPr>
              <a:t>s+i</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n</a:t>
            </a:r>
            <a:r>
              <a:rPr lang="zh-CN" altLang="zh-CN" sz="3200" dirty="0">
                <a:latin typeface="华文楷体" panose="02010600040101010101" pitchFamily="2" charset="-122"/>
                <a:ea typeface="华文楷体" panose="02010600040101010101" pitchFamily="2" charset="-122"/>
              </a:rPr>
              <a:t>次，共计执行标准操作</a:t>
            </a:r>
            <a:r>
              <a:rPr lang="en-US" altLang="zh-CN" sz="3200" dirty="0">
                <a:latin typeface="华文楷体" panose="02010600040101010101" pitchFamily="2" charset="-122"/>
                <a:ea typeface="华文楷体" panose="02010600040101010101" pitchFamily="2" charset="-122"/>
              </a:rPr>
              <a:t>3n+3</a:t>
            </a:r>
            <a:r>
              <a:rPr lang="zh-CN" altLang="zh-CN" sz="3200" dirty="0">
                <a:latin typeface="华文楷体" panose="02010600040101010101" pitchFamily="2" charset="-122"/>
                <a:ea typeface="华文楷体" panose="02010600040101010101" pitchFamily="2" charset="-122"/>
              </a:rPr>
              <a:t>次</a:t>
            </a:r>
            <a:r>
              <a:rPr lang="zh-CN" altLang="zh-CN"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r>
              <a:rPr lang="zh-CN" altLang="zh-CN" sz="3200" dirty="0" smtClean="0">
                <a:latin typeface="华文楷体" panose="02010600040101010101" pitchFamily="2" charset="-122"/>
                <a:ea typeface="华文楷体" panose="02010600040101010101" pitchFamily="2" charset="-122"/>
              </a:rPr>
              <a:t>时间</a:t>
            </a:r>
            <a:r>
              <a:rPr lang="zh-CN" altLang="zh-CN" sz="3200" dirty="0">
                <a:latin typeface="华文楷体" panose="02010600040101010101" pitchFamily="2" charset="-122"/>
                <a:ea typeface="华文楷体" panose="02010600040101010101" pitchFamily="2" charset="-122"/>
              </a:rPr>
              <a:t>频度为</a:t>
            </a:r>
            <a:r>
              <a:rPr lang="en-US" altLang="zh-CN" sz="3200" dirty="0">
                <a:latin typeface="华文楷体" panose="02010600040101010101" pitchFamily="2" charset="-122"/>
                <a:ea typeface="华文楷体" panose="02010600040101010101" pitchFamily="2" charset="-122"/>
              </a:rPr>
              <a:t>T(n)=3n+3</a:t>
            </a:r>
            <a:r>
              <a:rPr lang="zh-CN" altLang="zh-CN" sz="32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494861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1903716" cy="4615683"/>
          </a:xfrm>
        </p:spPr>
        <p:txBody>
          <a:bodyPr>
            <a:normAutofit lnSpcReduction="10000"/>
          </a:bodyPr>
          <a:lstStyle/>
          <a:p>
            <a:pPr>
              <a:buFont typeface="Wingdings" panose="05000000000000000000" pitchFamily="2" charset="2"/>
              <a:buChar char="Ø"/>
            </a:pPr>
            <a:r>
              <a:rPr lang="zh-CN" altLang="zh-CN" sz="3200" b="0" dirty="0" smtClean="0">
                <a:latin typeface="华文楷体" panose="02010600040101010101" pitchFamily="2" charset="-122"/>
                <a:ea typeface="华文楷体" panose="02010600040101010101" pitchFamily="2" charset="-122"/>
              </a:rPr>
              <a:t>循环语句</a:t>
            </a:r>
            <a:r>
              <a:rPr lang="en-US" altLang="zh-CN" sz="3200" b="0" dirty="0" smtClean="0">
                <a:latin typeface="华文楷体" panose="02010600040101010101" pitchFamily="2" charset="-122"/>
                <a:ea typeface="华文楷体" panose="02010600040101010101" pitchFamily="2" charset="-122"/>
              </a:rPr>
              <a:t>---</a:t>
            </a:r>
            <a:r>
              <a:rPr lang="zh-CN" altLang="zh-CN" sz="3200" b="0" dirty="0" smtClean="0">
                <a:latin typeface="华文楷体" panose="02010600040101010101" pitchFamily="2" charset="-122"/>
                <a:ea typeface="华文楷体" panose="02010600040101010101" pitchFamily="2" charset="-122"/>
              </a:rPr>
              <a:t>需要</a:t>
            </a:r>
            <a:r>
              <a:rPr lang="zh-CN" altLang="zh-CN" sz="3200" b="0" dirty="0">
                <a:latin typeface="华文楷体" panose="02010600040101010101" pitchFamily="2" charset="-122"/>
                <a:ea typeface="华文楷体" panose="02010600040101010101" pitchFamily="2" charset="-122"/>
              </a:rPr>
              <a:t>计算实际运行的次数</a:t>
            </a:r>
            <a:r>
              <a:rPr lang="zh-CN" altLang="zh-CN" sz="3200" b="0" dirty="0" smtClean="0">
                <a:latin typeface="华文楷体" panose="02010600040101010101" pitchFamily="2" charset="-122"/>
                <a:ea typeface="华文楷体" panose="02010600040101010101" pitchFamily="2" charset="-122"/>
              </a:rPr>
              <a:t>，不是</a:t>
            </a:r>
            <a:r>
              <a:rPr lang="zh-CN" altLang="zh-CN" sz="3200" b="0" dirty="0">
                <a:latin typeface="华文楷体" panose="02010600040101010101" pitchFamily="2" charset="-122"/>
                <a:ea typeface="华文楷体" panose="02010600040101010101" pitchFamily="2" charset="-122"/>
              </a:rPr>
              <a:t>看语句书写的次数。</a:t>
            </a:r>
          </a:p>
          <a:p>
            <a:pPr>
              <a:buFont typeface="Wingdings" panose="05000000000000000000" pitchFamily="2" charset="2"/>
              <a:buChar char="Ø"/>
            </a:pPr>
            <a:r>
              <a:rPr lang="zh-CN" altLang="zh-CN" sz="3200" b="0" dirty="0" smtClean="0">
                <a:latin typeface="华文楷体" panose="02010600040101010101" pitchFamily="2" charset="-122"/>
                <a:ea typeface="华文楷体" panose="02010600040101010101" pitchFamily="2" charset="-122"/>
              </a:rPr>
              <a:t>分支语句</a:t>
            </a:r>
            <a:r>
              <a:rPr lang="en-US" altLang="zh-CN" sz="3200" b="0" dirty="0" smtClean="0">
                <a:latin typeface="华文楷体" panose="02010600040101010101" pitchFamily="2" charset="-122"/>
                <a:ea typeface="华文楷体" panose="02010600040101010101" pitchFamily="2" charset="-122"/>
              </a:rPr>
              <a:t>---</a:t>
            </a:r>
            <a:r>
              <a:rPr lang="zh-CN" altLang="zh-CN" sz="3200" b="0" dirty="0" smtClean="0">
                <a:latin typeface="华文楷体" panose="02010600040101010101" pitchFamily="2" charset="-122"/>
                <a:ea typeface="华文楷体" panose="02010600040101010101" pitchFamily="2" charset="-122"/>
              </a:rPr>
              <a:t>按照</a:t>
            </a:r>
            <a:r>
              <a:rPr lang="zh-CN" altLang="zh-CN" sz="3200" b="0" dirty="0">
                <a:latin typeface="华文楷体" panose="02010600040101010101" pitchFamily="2" charset="-122"/>
                <a:ea typeface="华文楷体" panose="02010600040101010101" pitchFamily="2" charset="-122"/>
              </a:rPr>
              <a:t>执行语句多的那个分支计算</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r>
              <a:rPr lang="zh-CN" altLang="zh-CN" sz="3200" b="0" dirty="0" smtClean="0">
                <a:latin typeface="华文楷体" panose="02010600040101010101" pitchFamily="2" charset="-122"/>
                <a:ea typeface="华文楷体" panose="02010600040101010101" pitchFamily="2" charset="-122"/>
              </a:rPr>
              <a:t>如</a:t>
            </a:r>
            <a:r>
              <a:rPr lang="zh-CN" altLang="zh-CN" sz="3200" b="0" dirty="0">
                <a:latin typeface="华文楷体" panose="02010600040101010101" pitchFamily="2" charset="-122"/>
                <a:ea typeface="华文楷体" panose="02010600040101010101" pitchFamily="2" charset="-122"/>
              </a:rPr>
              <a:t>：</a:t>
            </a:r>
          </a:p>
          <a:p>
            <a:pPr marL="0" indent="0">
              <a:buNone/>
            </a:pPr>
            <a:r>
              <a:rPr lang="en-US" altLang="zh-CN" sz="3200" b="0" dirty="0" smtClean="0"/>
              <a:t>if </a:t>
            </a:r>
            <a:r>
              <a:rPr lang="en-US" altLang="zh-CN" sz="3200" b="0" dirty="0"/>
              <a:t>(n&gt;0)</a:t>
            </a:r>
            <a:endParaRPr lang="zh-CN" altLang="zh-CN" sz="3200" b="0" dirty="0"/>
          </a:p>
          <a:p>
            <a:pPr marL="0" indent="0">
              <a:buNone/>
            </a:pPr>
            <a:r>
              <a:rPr lang="en-US" altLang="zh-CN" sz="3200" b="0" dirty="0"/>
              <a:t>{  for (</a:t>
            </a:r>
            <a:r>
              <a:rPr lang="en-US" altLang="zh-CN" sz="3200" b="0" dirty="0" err="1"/>
              <a:t>i</a:t>
            </a:r>
            <a:r>
              <a:rPr lang="en-US" altLang="zh-CN" sz="3200" b="0" dirty="0"/>
              <a:t>=0; </a:t>
            </a:r>
            <a:r>
              <a:rPr lang="en-US" altLang="zh-CN" sz="3200" b="0" dirty="0" err="1"/>
              <a:t>i</a:t>
            </a:r>
            <a:r>
              <a:rPr lang="en-US" altLang="zh-CN" sz="3200" b="0" dirty="0"/>
              <a:t>&lt;n; </a:t>
            </a:r>
            <a:r>
              <a:rPr lang="en-US" altLang="zh-CN" sz="3200" b="0" dirty="0" err="1"/>
              <a:t>i</a:t>
            </a:r>
            <a:r>
              <a:rPr lang="en-US" altLang="zh-CN" sz="3200" b="0" dirty="0" smtClean="0"/>
              <a:t>++)   </a:t>
            </a:r>
            <a:r>
              <a:rPr lang="en-US" altLang="zh-CN" sz="3200" b="0" dirty="0" err="1"/>
              <a:t>cout</a:t>
            </a:r>
            <a:r>
              <a:rPr lang="en-US" altLang="zh-CN" sz="3200" b="0" dirty="0"/>
              <a:t>&lt;&lt;</a:t>
            </a:r>
            <a:r>
              <a:rPr lang="en-US" altLang="zh-CN" sz="3200" b="0" dirty="0" err="1"/>
              <a:t>i</a:t>
            </a:r>
            <a:r>
              <a:rPr lang="en-US" altLang="zh-CN" sz="3200" b="0" dirty="0" smtClean="0"/>
              <a:t>;  }</a:t>
            </a:r>
            <a:endParaRPr lang="zh-CN" altLang="zh-CN" sz="3200" b="0" dirty="0"/>
          </a:p>
          <a:p>
            <a:pPr marL="0" indent="0">
              <a:buNone/>
            </a:pPr>
            <a:r>
              <a:rPr lang="en-US" altLang="zh-CN" sz="3200" b="0" dirty="0" smtClean="0"/>
              <a:t>else   </a:t>
            </a:r>
          </a:p>
          <a:p>
            <a:pPr marL="0" indent="0">
              <a:buNone/>
            </a:pPr>
            <a:r>
              <a:rPr lang="en-US" altLang="zh-CN" sz="3200" b="0" dirty="0"/>
              <a:t> </a:t>
            </a:r>
            <a:r>
              <a:rPr lang="en-US" altLang="zh-CN" sz="3200" b="0" dirty="0" smtClean="0"/>
              <a:t>   </a:t>
            </a:r>
            <a:r>
              <a:rPr lang="en-US" altLang="zh-CN" sz="3200" b="0" dirty="0" err="1" smtClean="0"/>
              <a:t>cout</a:t>
            </a:r>
            <a:r>
              <a:rPr lang="en-US" altLang="zh-CN" sz="3200" b="0" dirty="0"/>
              <a:t>&lt;&lt;"n&lt;=0</a:t>
            </a:r>
            <a:r>
              <a:rPr lang="en-US" altLang="zh-CN" sz="3200" b="0" dirty="0" smtClean="0"/>
              <a:t>!";</a:t>
            </a:r>
            <a:endParaRPr lang="zh-CN" altLang="zh-CN" sz="3200" b="0" dirty="0"/>
          </a:p>
        </p:txBody>
      </p:sp>
      <p:sp>
        <p:nvSpPr>
          <p:cNvPr id="8194" name="Rectangle 2"/>
          <p:cNvSpPr>
            <a:spLocks noGrp="1" noRot="1" noChangeArrowheads="1"/>
          </p:cNvSpPr>
          <p:nvPr>
            <p:ph type="title"/>
          </p:nvPr>
        </p:nvSpPr>
        <p:spPr>
          <a:xfrm>
            <a:off x="288284" y="832020"/>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算法运行时间的度量原则</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6683387" y="4852246"/>
            <a:ext cx="4055164" cy="1569660"/>
          </a:xfrm>
          <a:prstGeom prst="rect">
            <a:avLst/>
          </a:prstGeom>
          <a:noFill/>
        </p:spPr>
        <p:txBody>
          <a:bodyPr wrap="square" rtlCol="0">
            <a:spAutoFit/>
          </a:bodyPr>
          <a:lstStyle/>
          <a:p>
            <a:r>
              <a:rPr lang="en-US" altLang="zh-CN" sz="3200" dirty="0">
                <a:latin typeface="华文楷体" panose="02010600040101010101" pitchFamily="2" charset="-122"/>
                <a:ea typeface="华文楷体" panose="02010600040101010101" pitchFamily="2" charset="-122"/>
              </a:rPr>
              <a:t>n&gt;0</a:t>
            </a:r>
            <a:r>
              <a:rPr lang="zh-CN" altLang="zh-CN" sz="3200" dirty="0">
                <a:latin typeface="华文楷体" panose="02010600040101010101" pitchFamily="2" charset="-122"/>
                <a:ea typeface="华文楷体" panose="02010600040101010101" pitchFamily="2" charset="-122"/>
              </a:rPr>
              <a:t>时</a:t>
            </a:r>
            <a:r>
              <a:rPr lang="zh-CN" altLang="en-US" sz="3200" dirty="0">
                <a:latin typeface="华文楷体" panose="02010600040101010101" pitchFamily="2" charset="-122"/>
                <a:ea typeface="华文楷体" panose="02010600040101010101" pitchFamily="2" charset="-122"/>
              </a:rPr>
              <a:t>，</a:t>
            </a:r>
            <a:r>
              <a:rPr lang="zh-CN" altLang="zh-CN" sz="3200" dirty="0">
                <a:latin typeface="华文楷体" panose="02010600040101010101" pitchFamily="2" charset="-122"/>
                <a:ea typeface="华文楷体" panose="02010600040101010101" pitchFamily="2" charset="-122"/>
              </a:rPr>
              <a:t>为</a:t>
            </a:r>
            <a:r>
              <a:rPr lang="en-US" altLang="zh-CN" sz="3200" dirty="0">
                <a:latin typeface="华文楷体" panose="02010600040101010101" pitchFamily="2" charset="-122"/>
                <a:ea typeface="华文楷体" panose="02010600040101010101" pitchFamily="2" charset="-122"/>
              </a:rPr>
              <a:t>3n+3</a:t>
            </a:r>
            <a:r>
              <a:rPr lang="zh-CN" altLang="zh-CN" sz="3200" dirty="0">
                <a:latin typeface="华文楷体" panose="02010600040101010101" pitchFamily="2" charset="-122"/>
                <a:ea typeface="华文楷体" panose="02010600040101010101" pitchFamily="2" charset="-122"/>
              </a:rPr>
              <a:t>次；</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n&lt;=0</a:t>
            </a:r>
            <a:r>
              <a:rPr lang="zh-CN" altLang="zh-CN" sz="3200" dirty="0">
                <a:latin typeface="华文楷体" panose="02010600040101010101" pitchFamily="2" charset="-122"/>
                <a:ea typeface="华文楷体" panose="02010600040101010101" pitchFamily="2" charset="-122"/>
              </a:rPr>
              <a:t>时，为</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次。</a:t>
            </a:r>
            <a:endParaRPr lang="en-US" altLang="zh-CN" sz="3200" dirty="0">
              <a:latin typeface="华文楷体" panose="02010600040101010101" pitchFamily="2" charset="-122"/>
              <a:ea typeface="华文楷体" panose="02010600040101010101" pitchFamily="2" charset="-122"/>
            </a:endParaRPr>
          </a:p>
          <a:p>
            <a:r>
              <a:rPr lang="zh-CN" altLang="zh-CN" sz="3200" dirty="0">
                <a:latin typeface="华文楷体" panose="02010600040101010101" pitchFamily="2" charset="-122"/>
                <a:ea typeface="华文楷体" panose="02010600040101010101" pitchFamily="2" charset="-122"/>
              </a:rPr>
              <a:t>时间频度为</a:t>
            </a:r>
            <a:r>
              <a:rPr lang="en-US" altLang="zh-CN" sz="3200" dirty="0">
                <a:latin typeface="华文楷体" panose="02010600040101010101" pitchFamily="2" charset="-122"/>
                <a:ea typeface="华文楷体" panose="02010600040101010101" pitchFamily="2" charset="-122"/>
              </a:rPr>
              <a:t>3n+3</a:t>
            </a:r>
            <a:r>
              <a:rPr lang="zh-CN" altLang="zh-CN" sz="32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4223722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6213"/>
                <a:ext cx="11903716" cy="4615683"/>
              </a:xfrm>
            </p:spPr>
            <p:txBody>
              <a:bodyPr>
                <a:normAutofit/>
              </a:bodyPr>
              <a:lstStyle/>
              <a:p>
                <a:pPr marL="0" indent="0">
                  <a:buNone/>
                </a:pPr>
                <a:r>
                  <a:rPr lang="zh-CN" altLang="zh-CN" sz="3200" b="0" dirty="0" smtClean="0">
                    <a:latin typeface="华文楷体" panose="02010600040101010101" pitchFamily="2" charset="-122"/>
                    <a:ea typeface="华文楷体" panose="02010600040101010101" pitchFamily="2" charset="-122"/>
                  </a:rPr>
                  <a:t>如果</a:t>
                </a:r>
                <a:r>
                  <a:rPr lang="zh-CN" altLang="zh-CN" sz="3200" b="0" dirty="0">
                    <a:latin typeface="华文楷体" panose="02010600040101010101" pitchFamily="2" charset="-122"/>
                    <a:ea typeface="华文楷体" panose="02010600040101010101" pitchFamily="2" charset="-122"/>
                  </a:rPr>
                  <a:t>当</a:t>
                </a:r>
                <a:r>
                  <a:rPr lang="en-US" altLang="zh-CN" sz="3200" b="0" dirty="0">
                    <a:latin typeface="华文楷体" panose="02010600040101010101" pitchFamily="2" charset="-122"/>
                    <a:ea typeface="华文楷体" panose="02010600040101010101" pitchFamily="2" charset="-122"/>
                  </a:rPr>
                  <a:t>n</a:t>
                </a:r>
                <a:r>
                  <a:rPr lang="zh-CN" altLang="zh-CN" sz="3200" b="0" dirty="0">
                    <a:latin typeface="华文楷体" panose="02010600040101010101" pitchFamily="2" charset="-122"/>
                    <a:ea typeface="华文楷体" panose="02010600040101010101" pitchFamily="2" charset="-122"/>
                  </a:rPr>
                  <a:t>趋于无穷时，</a:t>
                </a:r>
                <a:r>
                  <a:rPr lang="en-US" altLang="zh-CN" sz="3200" b="0" dirty="0">
                    <a:latin typeface="华文楷体" panose="02010600040101010101" pitchFamily="2" charset="-122"/>
                    <a:ea typeface="华文楷体" panose="02010600040101010101" pitchFamily="2" charset="-122"/>
                  </a:rPr>
                  <a:t>T(n)/f(n)</a:t>
                </a:r>
                <a:r>
                  <a:rPr lang="zh-CN" altLang="zh-CN" sz="3200" b="0" dirty="0">
                    <a:latin typeface="华文楷体" panose="02010600040101010101" pitchFamily="2" charset="-122"/>
                    <a:ea typeface="华文楷体" panose="02010600040101010101" pitchFamily="2" charset="-122"/>
                  </a:rPr>
                  <a:t>的极限为一个非零常数</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r>
                  <a:rPr lang="zh-CN" altLang="zh-CN" sz="3200" b="0" dirty="0" smtClean="0">
                    <a:latin typeface="华文楷体" panose="02010600040101010101" pitchFamily="2" charset="-122"/>
                    <a:ea typeface="华文楷体" panose="02010600040101010101" pitchFamily="2" charset="-122"/>
                  </a:rPr>
                  <a:t>称</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为算法的</a:t>
                </a:r>
                <a:r>
                  <a:rPr lang="zh-CN" altLang="zh-CN" sz="3200" dirty="0">
                    <a:latin typeface="华文楷体" panose="02010600040101010101" pitchFamily="2" charset="-122"/>
                    <a:ea typeface="华文楷体" panose="02010600040101010101" pitchFamily="2" charset="-122"/>
                  </a:rPr>
                  <a:t>渐进时间复杂度</a:t>
                </a:r>
                <a:r>
                  <a:rPr lang="zh-CN" altLang="zh-CN" sz="3200" b="0" dirty="0">
                    <a:latin typeface="华文楷体" panose="02010600040101010101" pitchFamily="2" charset="-122"/>
                    <a:ea typeface="华文楷体" panose="02010600040101010101" pitchFamily="2" charset="-122"/>
                  </a:rPr>
                  <a:t>，简称</a:t>
                </a:r>
                <a:r>
                  <a:rPr lang="zh-CN" altLang="zh-CN" sz="3200" dirty="0">
                    <a:latin typeface="华文楷体" panose="02010600040101010101" pitchFamily="2" charset="-122"/>
                    <a:ea typeface="华文楷体" panose="02010600040101010101" pitchFamily="2" charset="-122"/>
                  </a:rPr>
                  <a:t>时间复杂度</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r>
                  <a:rPr lang="zh-CN" altLang="zh-CN" sz="3200" b="0" dirty="0" smtClean="0">
                    <a:latin typeface="华文楷体" panose="02010600040101010101" pitchFamily="2" charset="-122"/>
                    <a:ea typeface="华文楷体" panose="02010600040101010101" pitchFamily="2" charset="-122"/>
                  </a:rPr>
                  <a:t>这种</a:t>
                </a:r>
                <a:r>
                  <a:rPr lang="zh-CN" altLang="zh-CN" sz="3200" b="0" dirty="0">
                    <a:latin typeface="华文楷体" panose="02010600040101010101" pitchFamily="2" charset="-122"/>
                    <a:ea typeface="华文楷体" panose="02010600040101010101" pitchFamily="2" charset="-122"/>
                  </a:rPr>
                  <a:t>形式称为大</a:t>
                </a:r>
                <a:r>
                  <a:rPr lang="en-US" altLang="zh-CN" sz="3200" b="0" dirty="0">
                    <a:latin typeface="华文楷体" panose="02010600040101010101" pitchFamily="2" charset="-122"/>
                    <a:ea typeface="华文楷体" panose="02010600040101010101" pitchFamily="2" charset="-122"/>
                  </a:rPr>
                  <a:t>O</a:t>
                </a:r>
                <a:r>
                  <a:rPr lang="zh-CN" altLang="zh-CN" sz="3200" b="0" dirty="0">
                    <a:latin typeface="华文楷体" panose="02010600040101010101" pitchFamily="2" charset="-122"/>
                    <a:ea typeface="华文楷体" panose="02010600040101010101" pitchFamily="2" charset="-122"/>
                  </a:rPr>
                  <a:t>表示法。</a:t>
                </a:r>
              </a:p>
              <a:p>
                <a:pPr marL="0" indent="0">
                  <a:buNone/>
                </a:pPr>
                <a:endParaRPr lang="en-US" altLang="zh-CN" sz="3200" b="0" dirty="0" smtClean="0">
                  <a:latin typeface="华文楷体" panose="02010600040101010101" pitchFamily="2" charset="-122"/>
                  <a:ea typeface="华文楷体" panose="02010600040101010101" pitchFamily="2" charset="-122"/>
                </a:endParaRPr>
              </a:p>
              <a:p>
                <a:pPr marL="0" indent="0">
                  <a:buNone/>
                </a:pPr>
                <a:r>
                  <a:rPr lang="zh-CN" altLang="zh-CN" sz="3200" b="0" dirty="0" smtClean="0">
                    <a:latin typeface="华文楷体" panose="02010600040101010101" pitchFamily="2" charset="-122"/>
                    <a:ea typeface="华文楷体" panose="02010600040101010101" pitchFamily="2" charset="-122"/>
                  </a:rPr>
                  <a:t>即</a:t>
                </a:r>
                <a14:m>
                  <m:oMath xmlns:m="http://schemas.openxmlformats.org/officeDocument/2006/math">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C</m:t>
                    </m:r>
                    <m:r>
                      <a:rPr lang="zh-CN" altLang="zh-CN" sz="3200" b="0">
                        <a:latin typeface="Cambria Math" panose="02040503050406030204" pitchFamily="18" charset="0"/>
                        <a:ea typeface="华文楷体" panose="02010600040101010101" pitchFamily="2" charset="-122"/>
                      </a:rPr>
                      <m:t>和</m:t>
                    </m:r>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oMath>
                </a14:m>
                <a:r>
                  <a:rPr lang="zh-CN" altLang="zh-CN" sz="3200" b="0" dirty="0">
                    <a:latin typeface="华文楷体" panose="02010600040101010101" pitchFamily="2" charset="-122"/>
                    <a:ea typeface="华文楷体" panose="02010600040101010101" pitchFamily="2" charset="-122"/>
                  </a:rPr>
                  <a:t>， </a:t>
                </a:r>
                <a14:m>
                  <m:oMath xmlns:m="http://schemas.openxmlformats.org/officeDocument/2006/math">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&gt;</m:t>
                    </m:r>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oMath>
                </a14:m>
                <a:r>
                  <a:rPr lang="zh-CN" altLang="zh-CN" sz="3200" b="0" dirty="0">
                    <a:latin typeface="华文楷体" panose="02010600040101010101" pitchFamily="2" charset="-122"/>
                    <a:ea typeface="华文楷体" panose="02010600040101010101" pitchFamily="2" charset="-122"/>
                  </a:rPr>
                  <a:t>，有</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C</m:t>
                    </m:r>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f</m:t>
                    </m:r>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m:t>
                    </m:r>
                  </m:oMath>
                </a14:m>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r>
                  <a:rPr lang="zh-CN" altLang="zh-CN" sz="3200" b="0" dirty="0" smtClean="0">
                    <a:latin typeface="华文楷体" panose="02010600040101010101" pitchFamily="2" charset="-122"/>
                    <a:ea typeface="华文楷体" panose="02010600040101010101" pitchFamily="2" charset="-122"/>
                  </a:rPr>
                  <a:t>则</a:t>
                </a:r>
                <a:r>
                  <a:rPr lang="en-US" altLang="zh-CN" sz="3200" b="0" dirty="0">
                    <a:latin typeface="华文楷体" panose="02010600040101010101" pitchFamily="2" charset="-122"/>
                    <a:ea typeface="华文楷体" panose="02010600040101010101" pitchFamily="2" charset="-122"/>
                  </a:rPr>
                  <a:t>O(f(n)) </a:t>
                </a:r>
                <a:r>
                  <a:rPr lang="zh-CN" altLang="zh-CN" sz="3200" b="0" dirty="0">
                    <a:latin typeface="华文楷体" panose="02010600040101010101" pitchFamily="2" charset="-122"/>
                    <a:ea typeface="华文楷体" panose="02010600040101010101" pitchFamily="2" charset="-122"/>
                  </a:rPr>
                  <a:t>为算法的时间复杂度。</a:t>
                </a: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smtClean="0">
                  <a:latin typeface="华文楷体" panose="02010600040101010101" pitchFamily="2" charset="-122"/>
                  <a:ea typeface="华文楷体" panose="02010600040101010101" pitchFamily="2" charset="-122"/>
                </a:endParaRPr>
              </a:p>
              <a:p>
                <a:pPr marL="0" indent="0">
                  <a:buNone/>
                </a:pPr>
                <a:endParaRPr lang="en-US" altLang="zh-CN" sz="4000" dirty="0" smtClean="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1903716" cy="4615683"/>
              </a:xfrm>
              <a:blipFill>
                <a:blip r:embed="rId3"/>
                <a:stretch>
                  <a:fillRect l="-1280" t="-396"/>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smtClean="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81966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26091"/>
                <a:ext cx="10903177" cy="4913857"/>
              </a:xfrm>
            </p:spPr>
            <p:txBody>
              <a:bodyPr>
                <a:normAutofit/>
              </a:bodyPr>
              <a:lstStyle/>
              <a:p>
                <a:pPr marL="0" indent="0">
                  <a:buNone/>
                </a:pPr>
                <a:r>
                  <a:rPr lang="zh-CN" altLang="zh-CN" sz="3200" dirty="0" smtClean="0">
                    <a:latin typeface="华文楷体" panose="02010600040101010101" pitchFamily="2" charset="-122"/>
                    <a:ea typeface="华文楷体" panose="02010600040101010101" pitchFamily="2" charset="-122"/>
                  </a:rPr>
                  <a:t>例子</a:t>
                </a:r>
                <a:r>
                  <a:rPr lang="en-US" altLang="zh-CN" sz="3200" dirty="0" smtClean="0">
                    <a:latin typeface="华文楷体" panose="02010600040101010101" pitchFamily="2" charset="-122"/>
                    <a:ea typeface="华文楷体" panose="02010600040101010101" pitchFamily="2" charset="-122"/>
                  </a:rPr>
                  <a:t>1</a:t>
                </a:r>
                <a:r>
                  <a:rPr lang="zh-CN" altLang="zh-CN"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               </a:t>
                </a:r>
                <a:r>
                  <a:rPr lang="en-US" altLang="zh-CN" sz="3200" b="0" dirty="0" smtClean="0">
                    <a:latin typeface="华文楷体" panose="02010600040101010101" pitchFamily="2" charset="-122"/>
                    <a:ea typeface="华文楷体" panose="02010600040101010101" pitchFamily="2" charset="-122"/>
                  </a:rPr>
                  <a:t>T(n</a:t>
                </a:r>
                <a:r>
                  <a:rPr lang="en-US" altLang="zh-CN" sz="3200" b="0" dirty="0">
                    <a:latin typeface="华文楷体" panose="02010600040101010101" pitchFamily="2" charset="-122"/>
                    <a:ea typeface="华文楷体" panose="02010600040101010101" pitchFamily="2" charset="-122"/>
                  </a:rPr>
                  <a:t>)=</a:t>
                </a:r>
                <a14:m>
                  <m:oMath xmlns:m="http://schemas.openxmlformats.org/officeDocument/2006/math">
                    <m:r>
                      <a:rPr lang="en-US" altLang="zh-CN" sz="3200" b="0">
                        <a:latin typeface="Cambria Math" panose="02040503050406030204" pitchFamily="18" charset="0"/>
                        <a:ea typeface="华文楷体" panose="02010600040101010101" pitchFamily="2" charset="-122"/>
                      </a:rPr>
                      <m:t>3</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+2</m:t>
                    </m:r>
                    <m:r>
                      <a:rPr lang="en-US" altLang="zh-CN" sz="3200" b="0">
                        <a:latin typeface="Cambria Math" panose="02040503050406030204" pitchFamily="18" charset="0"/>
                        <a:ea typeface="华文楷体" panose="02010600040101010101" pitchFamily="2" charset="-122"/>
                      </a:rPr>
                      <m:t>𝑛</m:t>
                    </m:r>
                    <m:r>
                      <a:rPr lang="en-US" altLang="zh-CN" sz="3200" b="0">
                        <a:latin typeface="Cambria Math" panose="02040503050406030204" pitchFamily="18" charset="0"/>
                        <a:ea typeface="华文楷体" panose="02010600040101010101" pitchFamily="2" charset="-122"/>
                      </a:rPr>
                      <m:t>+10</m:t>
                    </m:r>
                  </m:oMath>
                </a14:m>
                <a:endParaRPr lang="en-US" altLang="zh-CN" sz="3200" b="0" dirty="0" smtClean="0">
                  <a:latin typeface="华文楷体" panose="02010600040101010101" pitchFamily="2" charset="-122"/>
                  <a:ea typeface="华文楷体" panose="02010600040101010101" pitchFamily="2" charset="-122"/>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≤3</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+2</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+10</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≤15</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oMath>
                  </m:oMathPara>
                </a14:m>
                <a:endParaRPr lang="zh-CN"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smtClean="0">
                    <a:latin typeface="华文楷体" panose="02010600040101010101" pitchFamily="2" charset="-122"/>
                    <a:ea typeface="华文楷体" panose="02010600040101010101" pitchFamily="2" charset="-122"/>
                  </a:rPr>
                  <a:t>存在</a:t>
                </a:r>
                <a14:m>
                  <m:oMath xmlns:m="http://schemas.openxmlformats.org/officeDocument/2006/math">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r>
                      <a:rPr lang="en-US" altLang="zh-CN" sz="3200" b="0">
                        <a:latin typeface="Cambria Math" panose="02040503050406030204" pitchFamily="18" charset="0"/>
                        <a:ea typeface="华文楷体" panose="02010600040101010101" pitchFamily="2" charset="-122"/>
                      </a:rPr>
                      <m:t>=1, </m:t>
                    </m:r>
                    <m:r>
                      <a:rPr lang="en-US" altLang="zh-CN" sz="3200" b="0">
                        <a:latin typeface="Cambria Math" panose="02040503050406030204" pitchFamily="18" charset="0"/>
                        <a:ea typeface="华文楷体" panose="02010600040101010101" pitchFamily="2" charset="-122"/>
                      </a:rPr>
                      <m:t>𝐶</m:t>
                    </m:r>
                    <m:r>
                      <a:rPr lang="en-US" altLang="zh-CN" sz="3200" b="0">
                        <a:latin typeface="Cambria Math" panose="02040503050406030204" pitchFamily="18" charset="0"/>
                        <a:ea typeface="华文楷体" panose="02010600040101010101" pitchFamily="2" charset="-122"/>
                      </a:rPr>
                      <m:t>=15</m:t>
                    </m:r>
                  </m:oMath>
                </a14:m>
                <a:r>
                  <a:rPr lang="zh-CN" altLang="zh-CN" sz="3200" b="0" dirty="0">
                    <a:latin typeface="华文楷体" panose="02010600040101010101" pitchFamily="2" charset="-122"/>
                    <a:ea typeface="华文楷体" panose="02010600040101010101" pitchFamily="2" charset="-122"/>
                  </a:rPr>
                  <a:t>，当</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&gt;</m:t>
                    </m:r>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oMath>
                </a14:m>
                <a:r>
                  <a:rPr lang="zh-CN" altLang="zh-CN" sz="3200" b="0" dirty="0">
                    <a:latin typeface="华文楷体" panose="02010600040101010101" pitchFamily="2" charset="-122"/>
                    <a:ea typeface="华文楷体" panose="02010600040101010101" pitchFamily="2" charset="-122"/>
                  </a:rPr>
                  <a:t>时，有</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≤15∗</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oMath>
                </a14:m>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r>
                  <a:rPr lang="zh-CN" altLang="zh-CN" sz="3200" b="0" dirty="0" smtClean="0">
                    <a:latin typeface="华文楷体" panose="02010600040101010101" pitchFamily="2" charset="-122"/>
                    <a:ea typeface="华文楷体" panose="02010600040101010101" pitchFamily="2" charset="-122"/>
                  </a:rPr>
                  <a:t>即</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f</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oMath>
                </a14:m>
                <a:r>
                  <a:rPr lang="zh-CN" altLang="zh-CN" sz="3200" b="0" dirty="0">
                    <a:latin typeface="华文楷体" panose="02010600040101010101" pitchFamily="2" charset="-122"/>
                    <a:ea typeface="华文楷体" panose="02010600040101010101" pitchFamily="2" charset="-122"/>
                  </a:rPr>
                  <a:t>，算法的复杂度为</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O</m:t>
                    </m:r>
                    <m:r>
                      <a:rPr lang="en-US" altLang="zh-CN" sz="3200" b="0">
                        <a:latin typeface="Cambria Math" panose="02040503050406030204" pitchFamily="18" charset="0"/>
                        <a:ea typeface="华文楷体" panose="02010600040101010101" pitchFamily="2" charset="-122"/>
                      </a:rPr>
                      <m:t>(</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m:t>
                    </m:r>
                  </m:oMath>
                </a14:m>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endParaRPr lang="en-US" altLang="zh-CN" sz="3200" dirty="0" smtClean="0">
                  <a:latin typeface="华文楷体" panose="02010600040101010101" pitchFamily="2" charset="-122"/>
                  <a:ea typeface="华文楷体" panose="02010600040101010101" pitchFamily="2" charset="-122"/>
                </a:endParaRPr>
              </a:p>
              <a:p>
                <a:pPr marL="0" indent="0">
                  <a:buNone/>
                </a:pPr>
                <a:r>
                  <a:rPr lang="zh-CN" altLang="en-US" sz="3200" dirty="0" smtClean="0">
                    <a:latin typeface="华文楷体" panose="02010600040101010101" pitchFamily="2" charset="-122"/>
                    <a:ea typeface="华文楷体" panose="02010600040101010101" pitchFamily="2" charset="-122"/>
                  </a:rPr>
                  <a:t>例子</a:t>
                </a:r>
                <a:r>
                  <a:rPr lang="en-US" altLang="zh-CN" sz="3200" dirty="0">
                    <a:latin typeface="华文楷体" panose="02010600040101010101" pitchFamily="2" charset="-122"/>
                    <a:ea typeface="华文楷体" panose="02010600040101010101" pitchFamily="2" charset="-122"/>
                  </a:rPr>
                  <a:t>2</a:t>
                </a:r>
                <a:r>
                  <a:rPr lang="zh-CN" altLang="en-US" sz="320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当</a:t>
                </a:r>
                <a:r>
                  <a:rPr lang="en-US" altLang="zh-CN" sz="3200" b="0" dirty="0">
                    <a:latin typeface="华文楷体" panose="02010600040101010101" pitchFamily="2" charset="-122"/>
                    <a:ea typeface="华文楷体" panose="02010600040101010101" pitchFamily="2" charset="-122"/>
                  </a:rPr>
                  <a:t>T(n)=3n+3</a:t>
                </a:r>
                <a:r>
                  <a:rPr lang="zh-CN" altLang="zh-CN" sz="3200" b="0" dirty="0">
                    <a:latin typeface="华文楷体" panose="02010600040101010101" pitchFamily="2" charset="-122"/>
                    <a:ea typeface="华文楷体" panose="02010600040101010101" pitchFamily="2" charset="-122"/>
                  </a:rPr>
                  <a:t>时，</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)≤6</m:t>
                    </m:r>
                    <m:r>
                      <m:rPr>
                        <m:sty m:val="p"/>
                      </m:rPr>
                      <a:rPr lang="en-US" altLang="zh-CN" sz="3200" b="0">
                        <a:latin typeface="Cambria Math" panose="02040503050406030204" pitchFamily="18" charset="0"/>
                        <a:ea typeface="华文楷体" panose="02010600040101010101" pitchFamily="2" charset="-122"/>
                      </a:rPr>
                      <m:t>n</m:t>
                    </m:r>
                  </m:oMath>
                </a14:m>
                <a:r>
                  <a:rPr lang="en-US" altLang="zh-CN" sz="3200" b="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，时间复杂度为</a:t>
                </a:r>
                <a:r>
                  <a:rPr lang="en-US" altLang="zh-CN" sz="3200" b="0" dirty="0">
                    <a:latin typeface="华文楷体" panose="02010600040101010101" pitchFamily="2" charset="-122"/>
                    <a:ea typeface="华文楷体" panose="02010600040101010101" pitchFamily="2" charset="-122"/>
                  </a:rPr>
                  <a:t>O(n</a:t>
                </a:r>
                <a:r>
                  <a:rPr lang="en-US" altLang="zh-CN" sz="3200" b="0" dirty="0" smtClean="0">
                    <a:latin typeface="华文楷体" panose="02010600040101010101" pitchFamily="2" charset="-122"/>
                    <a:ea typeface="华文楷体" panose="02010600040101010101" pitchFamily="2" charset="-122"/>
                  </a:rPr>
                  <a:t>)</a:t>
                </a:r>
              </a:p>
              <a:p>
                <a:pPr marL="0" indent="0">
                  <a:buNone/>
                </a:pPr>
                <a:r>
                  <a:rPr lang="zh-CN" altLang="zh-CN" sz="3200" dirty="0" smtClean="0">
                    <a:latin typeface="华文楷体" panose="02010600040101010101" pitchFamily="2" charset="-122"/>
                    <a:ea typeface="华文楷体" panose="02010600040101010101" pitchFamily="2" charset="-122"/>
                  </a:rPr>
                  <a:t>时间</a:t>
                </a:r>
                <a:r>
                  <a:rPr lang="zh-CN" altLang="zh-CN" sz="3200" dirty="0">
                    <a:latin typeface="华文楷体" panose="02010600040101010101" pitchFamily="2" charset="-122"/>
                    <a:ea typeface="华文楷体" panose="02010600040101010101" pitchFamily="2" charset="-122"/>
                  </a:rPr>
                  <a:t>复杂度由时间频度函数中的最高次项决定，不带系数。</a:t>
                </a:r>
                <a:endParaRPr lang="en-US" altLang="zh-CN" sz="320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smtClean="0">
                  <a:latin typeface="华文楷体" panose="02010600040101010101" pitchFamily="2" charset="-122"/>
                  <a:ea typeface="华文楷体" panose="02010600040101010101" pitchFamily="2" charset="-122"/>
                </a:endParaRPr>
              </a:p>
              <a:p>
                <a:pPr marL="0" indent="0">
                  <a:buNone/>
                </a:pPr>
                <a:endParaRPr lang="en-US" altLang="zh-CN" sz="4000" dirty="0" smtClean="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26091"/>
                <a:ext cx="10903177" cy="4913857"/>
              </a:xfrm>
              <a:blipFill>
                <a:blip r:embed="rId3"/>
                <a:stretch>
                  <a:fillRect l="-1397" t="-372" r="-168" b="-148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smtClean="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40169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6213"/>
                <a:ext cx="11519403" cy="4913857"/>
              </a:xfrm>
            </p:spPr>
            <p:txBody>
              <a:bodyPr>
                <a:normAutofit fontScale="92500" lnSpcReduction="20000"/>
              </a:bodyPr>
              <a:lstStyle/>
              <a:p>
                <a:pPr>
                  <a:buFont typeface="Wingdings" panose="05000000000000000000" pitchFamily="2" charset="2"/>
                  <a:buChar char="Ø"/>
                </a:pPr>
                <a:r>
                  <a:rPr lang="zh-CN" altLang="zh-CN" sz="3000" b="0" dirty="0" smtClean="0">
                    <a:latin typeface="华文楷体" panose="02010600040101010101" pitchFamily="2" charset="-122"/>
                    <a:ea typeface="华文楷体" panose="02010600040101010101" pitchFamily="2" charset="-122"/>
                  </a:rPr>
                  <a:t>执行</a:t>
                </a:r>
                <a:r>
                  <a:rPr lang="zh-CN" altLang="zh-CN" sz="3000" b="0" dirty="0">
                    <a:latin typeface="华文楷体" panose="02010600040101010101" pitchFamily="2" charset="-122"/>
                    <a:ea typeface="华文楷体" panose="02010600040101010101" pitchFamily="2" charset="-122"/>
                  </a:rPr>
                  <a:t>次数和数据规模</a:t>
                </a:r>
                <a:r>
                  <a:rPr lang="en-US" altLang="zh-CN" sz="3000" b="0" dirty="0">
                    <a:latin typeface="华文楷体" panose="02010600040101010101" pitchFamily="2" charset="-122"/>
                    <a:ea typeface="华文楷体" panose="02010600040101010101" pitchFamily="2" charset="-122"/>
                  </a:rPr>
                  <a:t>n</a:t>
                </a:r>
                <a:r>
                  <a:rPr lang="zh-CN" altLang="zh-CN" sz="3000" b="0" dirty="0">
                    <a:latin typeface="华文楷体" panose="02010600040101010101" pitchFamily="2" charset="-122"/>
                    <a:ea typeface="华文楷体" panose="02010600040101010101" pitchFamily="2" charset="-122"/>
                  </a:rPr>
                  <a:t>的变化没有</a:t>
                </a:r>
                <a:r>
                  <a:rPr lang="zh-CN" altLang="zh-CN" sz="3000" b="0" dirty="0" smtClean="0">
                    <a:latin typeface="华文楷体" panose="02010600040101010101" pitchFamily="2" charset="-122"/>
                    <a:ea typeface="华文楷体" panose="02010600040101010101" pitchFamily="2" charset="-122"/>
                  </a:rPr>
                  <a:t>关系</a:t>
                </a:r>
                <a:r>
                  <a:rPr lang="zh-CN" altLang="en-US" sz="3000" b="0" dirty="0" smtClean="0">
                    <a:latin typeface="华文楷体" panose="02010600040101010101" pitchFamily="2" charset="-122"/>
                    <a:ea typeface="华文楷体" panose="02010600040101010101" pitchFamily="2" charset="-122"/>
                  </a:rPr>
                  <a:t>的语句</a:t>
                </a:r>
                <a:r>
                  <a:rPr lang="zh-CN" altLang="zh-CN" sz="3000" b="0" dirty="0" smtClean="0">
                    <a:latin typeface="华文楷体" panose="02010600040101010101" pitchFamily="2" charset="-122"/>
                    <a:ea typeface="华文楷体" panose="02010600040101010101" pitchFamily="2" charset="-122"/>
                  </a:rPr>
                  <a:t>，</a:t>
                </a:r>
                <a:r>
                  <a:rPr lang="zh-CN" altLang="en-US" sz="3000" b="0" dirty="0" smtClean="0">
                    <a:latin typeface="华文楷体" panose="02010600040101010101" pitchFamily="2" charset="-122"/>
                    <a:ea typeface="华文楷体" panose="02010600040101010101" pitchFamily="2" charset="-122"/>
                  </a:rPr>
                  <a:t>可不计入</a:t>
                </a:r>
                <a:r>
                  <a:rPr lang="zh-CN" altLang="zh-CN" sz="3000" b="0" dirty="0" smtClean="0">
                    <a:latin typeface="华文楷体" panose="02010600040101010101" pitchFamily="2" charset="-122"/>
                    <a:ea typeface="华文楷体" panose="02010600040101010101" pitchFamily="2" charset="-122"/>
                  </a:rPr>
                  <a:t>。</a:t>
                </a:r>
                <a:endParaRPr lang="en-US" altLang="zh-CN" sz="3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000" b="0" dirty="0" smtClean="0">
                    <a:latin typeface="华文楷体" panose="02010600040101010101" pitchFamily="2" charset="-122"/>
                    <a:ea typeface="华文楷体" panose="02010600040101010101" pitchFamily="2" charset="-122"/>
                  </a:rPr>
                  <a:t>数据</a:t>
                </a:r>
                <a:r>
                  <a:rPr lang="zh-CN" altLang="zh-CN" sz="3000" b="0" dirty="0">
                    <a:latin typeface="华文楷体" panose="02010600040101010101" pitchFamily="2" charset="-122"/>
                    <a:ea typeface="华文楷体" panose="02010600040101010101" pitchFamily="2" charset="-122"/>
                  </a:rPr>
                  <a:t>规模对执行语句的重复次数</a:t>
                </a:r>
                <a:r>
                  <a:rPr lang="zh-CN" altLang="zh-CN" sz="3000" b="0" dirty="0" smtClean="0">
                    <a:latin typeface="华文楷体" panose="02010600040101010101" pitchFamily="2" charset="-122"/>
                    <a:ea typeface="华文楷体" panose="02010600040101010101" pitchFamily="2" charset="-122"/>
                  </a:rPr>
                  <a:t>都在循环中，循环</a:t>
                </a:r>
                <a:r>
                  <a:rPr lang="zh-CN" altLang="zh-CN" sz="3000" b="0" dirty="0">
                    <a:latin typeface="华文楷体" panose="02010600040101010101" pitchFamily="2" charset="-122"/>
                    <a:ea typeface="华文楷体" panose="02010600040101010101" pitchFamily="2" charset="-122"/>
                  </a:rPr>
                  <a:t>控制条件和循环变量的变化次数和循环体的执行次数接近一致，故只需要看循环体的执行次数即可</a:t>
                </a:r>
                <a:r>
                  <a:rPr lang="zh-CN" altLang="zh-CN" sz="3000" b="0" dirty="0" smtClean="0">
                    <a:latin typeface="华文楷体" panose="02010600040101010101" pitchFamily="2" charset="-122"/>
                    <a:ea typeface="华文楷体" panose="02010600040101010101" pitchFamily="2" charset="-122"/>
                  </a:rPr>
                  <a:t>。</a:t>
                </a:r>
                <a:endParaRPr lang="en-US" altLang="zh-CN" sz="3000" b="0" dirty="0" smtClean="0">
                  <a:latin typeface="华文楷体" panose="02010600040101010101" pitchFamily="2" charset="-122"/>
                  <a:ea typeface="华文楷体" panose="02010600040101010101" pitchFamily="2" charset="-122"/>
                </a:endParaRPr>
              </a:p>
              <a:p>
                <a:pPr marL="357188" indent="0">
                  <a:buNone/>
                </a:pPr>
                <a:r>
                  <a:rPr lang="en-US" altLang="zh-CN" sz="3000" b="0" dirty="0">
                    <a:ea typeface="华文楷体" panose="02010600040101010101" pitchFamily="2" charset="-122"/>
                    <a:cs typeface="Times New Roman" panose="02020603050405020304" pitchFamily="18" charset="0"/>
                  </a:rPr>
                  <a:t>s=0;</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for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=0;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&lt;n;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for (j=0; j&lt;n; </a:t>
                </a:r>
                <a:r>
                  <a:rPr lang="en-US" altLang="zh-CN" sz="3000" b="0" dirty="0" err="1">
                    <a:ea typeface="华文楷体" panose="02010600040101010101" pitchFamily="2" charset="-122"/>
                    <a:cs typeface="Times New Roman" panose="02020603050405020304" pitchFamily="18" charset="0"/>
                  </a:rPr>
                  <a:t>j++</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 	s=</a:t>
                </a:r>
                <a:r>
                  <a:rPr lang="en-US" altLang="zh-CN" sz="3000" b="0" dirty="0" err="1">
                    <a:ea typeface="华文楷体" panose="02010600040101010101" pitchFamily="2" charset="-122"/>
                    <a:cs typeface="Times New Roman" panose="02020603050405020304" pitchFamily="18" charset="0"/>
                  </a:rPr>
                  <a:t>s+i+j</a:t>
                </a:r>
                <a:r>
                  <a:rPr lang="en-US" altLang="zh-CN" sz="3000" b="0" dirty="0" smtClean="0">
                    <a:ea typeface="华文楷体" panose="02010600040101010101" pitchFamily="2" charset="-122"/>
                    <a:cs typeface="Times New Roman" panose="02020603050405020304" pitchFamily="18" charset="0"/>
                  </a:rPr>
                  <a:t>;   </a:t>
                </a:r>
                <a:r>
                  <a:rPr lang="en-US" altLang="zh-CN" sz="3000" b="0" dirty="0" err="1" smtClean="0">
                    <a:ea typeface="华文楷体" panose="02010600040101010101" pitchFamily="2" charset="-122"/>
                    <a:cs typeface="Times New Roman" panose="02020603050405020304" pitchFamily="18" charset="0"/>
                  </a:rPr>
                  <a:t>cout</a:t>
                </a:r>
                <a:r>
                  <a:rPr lang="en-US" altLang="zh-CN" sz="3000" b="0" dirty="0">
                    <a:ea typeface="华文楷体" panose="02010600040101010101" pitchFamily="2" charset="-122"/>
                    <a:cs typeface="Times New Roman" panose="02020603050405020304" pitchFamily="18" charset="0"/>
                  </a:rPr>
                  <a:t>&lt;&lt;s</a:t>
                </a:r>
                <a:r>
                  <a:rPr lang="en-US" altLang="zh-CN" sz="3000" b="0" dirty="0" smtClean="0">
                    <a:ea typeface="华文楷体" panose="02010600040101010101" pitchFamily="2" charset="-122"/>
                    <a:cs typeface="Times New Roman" panose="02020603050405020304" pitchFamily="18" charset="0"/>
                  </a:rPr>
                  <a:t>;  }                             </a:t>
                </a:r>
              </a:p>
              <a:p>
                <a:pPr marL="357188" indent="0">
                  <a:buNone/>
                </a:pPr>
                <a:r>
                  <a:rPr lang="zh-CN" altLang="en-US" sz="3000" b="0" dirty="0" smtClean="0">
                    <a:latin typeface="华文楷体" panose="02010600040101010101" pitchFamily="2" charset="-122"/>
                    <a:ea typeface="华文楷体" panose="02010600040101010101" pitchFamily="2" charset="-122"/>
                  </a:rPr>
                  <a:t>只需</a:t>
                </a:r>
                <a:r>
                  <a:rPr lang="zh-CN" altLang="en-US" sz="3000" b="0" dirty="0">
                    <a:latin typeface="华文楷体" panose="02010600040101010101" pitchFamily="2" charset="-122"/>
                    <a:ea typeface="华文楷体" panose="02010600040101010101" pitchFamily="2" charset="-122"/>
                  </a:rPr>
                  <a:t>计算循环体执行次数</a:t>
                </a:r>
                <a14:m>
                  <m:oMath xmlns:m="http://schemas.openxmlformats.org/officeDocument/2006/math">
                    <m:nary>
                      <m:naryPr>
                        <m:chr m:val="∑"/>
                        <m:ctrlPr>
                          <a:rPr lang="zh-CN" altLang="en-US" sz="3000" b="0" i="1">
                            <a:latin typeface="Cambria Math" panose="02040503050406030204" pitchFamily="18" charset="0"/>
                            <a:ea typeface="华文楷体" panose="02010600040101010101" pitchFamily="2" charset="-122"/>
                          </a:rPr>
                        </m:ctrlPr>
                      </m:naryPr>
                      <m:sub>
                        <m:r>
                          <m:rPr>
                            <m:brk m:alnAt="23"/>
                          </m:rPr>
                          <a:rPr lang="en-US" altLang="zh-CN" sz="3000" b="0">
                            <a:latin typeface="Cambria Math" panose="02040503050406030204" pitchFamily="18" charset="0"/>
                            <a:ea typeface="华文楷体" panose="02010600040101010101" pitchFamily="2" charset="-122"/>
                          </a:rPr>
                          <m:t>𝑖</m:t>
                        </m:r>
                        <m:r>
                          <a:rPr lang="en-US" altLang="zh-CN" sz="3000" b="0">
                            <a:latin typeface="Cambria Math" panose="02040503050406030204" pitchFamily="18" charset="0"/>
                            <a:ea typeface="华文楷体" panose="02010600040101010101" pitchFamily="2" charset="-122"/>
                          </a:rPr>
                          <m:t>=0</m:t>
                        </m:r>
                      </m:sub>
                      <m:sup>
                        <m:r>
                          <a:rPr lang="en-US" altLang="zh-CN" sz="3000" b="0">
                            <a:latin typeface="Cambria Math" panose="02040503050406030204" pitchFamily="18" charset="0"/>
                            <a:ea typeface="华文楷体" panose="02010600040101010101" pitchFamily="2" charset="-122"/>
                          </a:rPr>
                          <m:t>𝑛</m:t>
                        </m:r>
                        <m:r>
                          <a:rPr lang="en-US" altLang="zh-CN" sz="3000" b="0">
                            <a:latin typeface="Cambria Math" panose="02040503050406030204" pitchFamily="18" charset="0"/>
                            <a:ea typeface="华文楷体" panose="02010600040101010101" pitchFamily="2" charset="-122"/>
                          </a:rPr>
                          <m:t>−1</m:t>
                        </m:r>
                      </m:sup>
                      <m:e>
                        <m:nary>
                          <m:naryPr>
                            <m:chr m:val="∑"/>
                            <m:ctrlPr>
                              <a:rPr lang="en-US" altLang="zh-CN" sz="3000" b="0" i="1">
                                <a:latin typeface="Cambria Math" panose="02040503050406030204" pitchFamily="18" charset="0"/>
                                <a:ea typeface="华文楷体" panose="02010600040101010101" pitchFamily="2" charset="-122"/>
                              </a:rPr>
                            </m:ctrlPr>
                          </m:naryPr>
                          <m:sub>
                            <m:r>
                              <m:rPr>
                                <m:brk m:alnAt="23"/>
                              </m:rPr>
                              <a:rPr lang="en-US" altLang="zh-CN" sz="3000" b="0">
                                <a:latin typeface="Cambria Math" panose="02040503050406030204" pitchFamily="18" charset="0"/>
                                <a:ea typeface="华文楷体" panose="02010600040101010101" pitchFamily="2" charset="-122"/>
                              </a:rPr>
                              <m:t>𝑗</m:t>
                            </m:r>
                            <m:r>
                              <a:rPr lang="en-US" altLang="zh-CN" sz="3000" b="0">
                                <a:latin typeface="Cambria Math" panose="02040503050406030204" pitchFamily="18" charset="0"/>
                                <a:ea typeface="华文楷体" panose="02010600040101010101" pitchFamily="2" charset="-122"/>
                              </a:rPr>
                              <m:t>=0</m:t>
                            </m:r>
                          </m:sub>
                          <m:sup>
                            <m:r>
                              <a:rPr lang="en-US" altLang="zh-CN" sz="3000" b="0">
                                <a:latin typeface="Cambria Math" panose="02040503050406030204" pitchFamily="18" charset="0"/>
                                <a:ea typeface="华文楷体" panose="02010600040101010101" pitchFamily="2" charset="-122"/>
                              </a:rPr>
                              <m:t>𝑛</m:t>
                            </m:r>
                            <m:r>
                              <a:rPr lang="en-US" altLang="zh-CN" sz="3000" b="0">
                                <a:latin typeface="Cambria Math" panose="02040503050406030204" pitchFamily="18" charset="0"/>
                                <a:ea typeface="华文楷体" panose="02010600040101010101" pitchFamily="2" charset="-122"/>
                              </a:rPr>
                              <m:t>−1</m:t>
                            </m:r>
                          </m:sup>
                          <m:e>
                            <m:r>
                              <a:rPr lang="en-US" altLang="zh-CN" sz="3000" b="0">
                                <a:latin typeface="Cambria Math" panose="02040503050406030204" pitchFamily="18" charset="0"/>
                                <a:ea typeface="华文楷体" panose="02010600040101010101" pitchFamily="2" charset="-122"/>
                              </a:rPr>
                              <m:t>1</m:t>
                            </m:r>
                          </m:e>
                        </m:nary>
                      </m:e>
                    </m:nary>
                  </m:oMath>
                </a14:m>
                <a:r>
                  <a:rPr lang="en-US" altLang="zh-CN" sz="3000" b="0" dirty="0">
                    <a:latin typeface="华文楷体" panose="02010600040101010101" pitchFamily="2" charset="-122"/>
                    <a:ea typeface="华文楷体" panose="02010600040101010101" pitchFamily="2" charset="-122"/>
                  </a:rPr>
                  <a:t>=</a:t>
                </a:r>
                <a:r>
                  <a:rPr lang="zh-CN" altLang="en-US" sz="3000" b="0" dirty="0">
                    <a:latin typeface="华文楷体" panose="02010600040101010101" pitchFamily="2" charset="-122"/>
                    <a:ea typeface="华文楷体" panose="02010600040101010101" pitchFamily="2" charset="-122"/>
                  </a:rPr>
                  <a:t> </a:t>
                </a:r>
                <a14:m>
                  <m:oMath xmlns:m="http://schemas.openxmlformats.org/officeDocument/2006/math">
                    <m:nary>
                      <m:naryPr>
                        <m:chr m:val="∑"/>
                        <m:ctrlPr>
                          <a:rPr lang="zh-CN" altLang="en-US" sz="3000" b="0" i="1">
                            <a:latin typeface="Cambria Math" panose="02040503050406030204" pitchFamily="18" charset="0"/>
                            <a:ea typeface="华文楷体" panose="02010600040101010101" pitchFamily="2" charset="-122"/>
                          </a:rPr>
                        </m:ctrlPr>
                      </m:naryPr>
                      <m:sub>
                        <m:r>
                          <m:rPr>
                            <m:brk m:alnAt="23"/>
                          </m:rPr>
                          <a:rPr lang="en-US" altLang="zh-CN" sz="3000" b="0">
                            <a:latin typeface="Cambria Math" panose="02040503050406030204" pitchFamily="18" charset="0"/>
                            <a:ea typeface="华文楷体" panose="02010600040101010101" pitchFamily="2" charset="-122"/>
                          </a:rPr>
                          <m:t>𝑖</m:t>
                        </m:r>
                        <m:r>
                          <a:rPr lang="en-US" altLang="zh-CN" sz="3000" b="0">
                            <a:latin typeface="Cambria Math" panose="02040503050406030204" pitchFamily="18" charset="0"/>
                            <a:ea typeface="华文楷体" panose="02010600040101010101" pitchFamily="2" charset="-122"/>
                          </a:rPr>
                          <m:t>=0</m:t>
                        </m:r>
                      </m:sub>
                      <m:sup>
                        <m:r>
                          <a:rPr lang="en-US" altLang="zh-CN" sz="3000" b="0">
                            <a:latin typeface="Cambria Math" panose="02040503050406030204" pitchFamily="18" charset="0"/>
                            <a:ea typeface="华文楷体" panose="02010600040101010101" pitchFamily="2" charset="-122"/>
                          </a:rPr>
                          <m:t>𝑛</m:t>
                        </m:r>
                        <m:r>
                          <a:rPr lang="en-US" altLang="zh-CN" sz="3000" b="0">
                            <a:latin typeface="Cambria Math" panose="02040503050406030204" pitchFamily="18" charset="0"/>
                            <a:ea typeface="华文楷体" panose="02010600040101010101" pitchFamily="2" charset="-122"/>
                          </a:rPr>
                          <m:t>−1</m:t>
                        </m:r>
                      </m:sup>
                      <m:e>
                        <m:r>
                          <m:rPr>
                            <m:sty m:val="p"/>
                          </m:rPr>
                          <a:rPr lang="en-US" altLang="zh-CN" sz="3000" b="0">
                            <a:latin typeface="Cambria Math" panose="02040503050406030204" pitchFamily="18" charset="0"/>
                            <a:ea typeface="华文楷体" panose="02010600040101010101" pitchFamily="2" charset="-122"/>
                          </a:rPr>
                          <m:t>n</m:t>
                        </m:r>
                      </m:e>
                    </m:nary>
                  </m:oMath>
                </a14:m>
                <a:r>
                  <a:rPr lang="en-US" altLang="zh-CN" sz="3000" b="0" dirty="0" smtClean="0">
                    <a:latin typeface="华文楷体" panose="02010600040101010101" pitchFamily="2" charset="-122"/>
                    <a:ea typeface="华文楷体" panose="02010600040101010101" pitchFamily="2" charset="-122"/>
                  </a:rPr>
                  <a:t>=</a:t>
                </a:r>
                <a:r>
                  <a:rPr lang="en-US" altLang="zh-CN" sz="3000" b="0" dirty="0">
                    <a:latin typeface="华文楷体" panose="02010600040101010101" pitchFamily="2" charset="-122"/>
                    <a:ea typeface="华文楷体" panose="02010600040101010101" pitchFamily="2" charset="-122"/>
                  </a:rPr>
                  <a:t> n</a:t>
                </a:r>
                <a:r>
                  <a:rPr lang="en-US" altLang="zh-CN" sz="3000" b="0" baseline="30000" dirty="0">
                    <a:latin typeface="华文楷体" panose="02010600040101010101" pitchFamily="2" charset="-122"/>
                    <a:ea typeface="华文楷体" panose="02010600040101010101" pitchFamily="2" charset="-122"/>
                  </a:rPr>
                  <a:t>2</a:t>
                </a:r>
                <a:r>
                  <a:rPr lang="en-US" altLang="zh-CN" sz="3000" b="0" dirty="0" smtClean="0">
                    <a:latin typeface="华文楷体" panose="02010600040101010101" pitchFamily="2" charset="-122"/>
                    <a:ea typeface="华文楷体" panose="02010600040101010101" pitchFamily="2" charset="-122"/>
                  </a:rPr>
                  <a:t>,</a:t>
                </a:r>
                <a:r>
                  <a:rPr lang="zh-CN" altLang="nb-NO" sz="3000" b="0" dirty="0" smtClean="0">
                    <a:latin typeface="华文楷体" panose="02010600040101010101" pitchFamily="2" charset="-122"/>
                    <a:ea typeface="华文楷体" panose="02010600040101010101" pitchFamily="2" charset="-122"/>
                  </a:rPr>
                  <a:t> </a:t>
                </a:r>
                <a:r>
                  <a:rPr lang="zh-CN" altLang="nb-NO" sz="3000" b="0" dirty="0">
                    <a:latin typeface="华文楷体" panose="02010600040101010101" pitchFamily="2" charset="-122"/>
                    <a:ea typeface="华文楷体" panose="02010600040101010101" pitchFamily="2" charset="-122"/>
                  </a:rPr>
                  <a:t>时间复杂性为</a:t>
                </a:r>
                <a:r>
                  <a:rPr lang="en-US" altLang="zh-CN" sz="3000" b="0" dirty="0" smtClean="0">
                    <a:latin typeface="华文楷体" panose="02010600040101010101" pitchFamily="2" charset="-122"/>
                    <a:ea typeface="华文楷体" panose="02010600040101010101" pitchFamily="2" charset="-122"/>
                  </a:rPr>
                  <a:t>:</a:t>
                </a:r>
                <a:r>
                  <a:rPr lang="en-US" altLang="zh-CN" sz="3000" b="0" dirty="0">
                    <a:latin typeface="华文楷体" panose="02010600040101010101" pitchFamily="2" charset="-122"/>
                    <a:ea typeface="华文楷体" panose="02010600040101010101" pitchFamily="2" charset="-122"/>
                  </a:rPr>
                  <a:t> O(n</a:t>
                </a:r>
                <a:r>
                  <a:rPr lang="en-US" altLang="zh-CN" sz="3000" b="0" baseline="30000" dirty="0">
                    <a:latin typeface="华文楷体" panose="02010600040101010101" pitchFamily="2" charset="-122"/>
                    <a:ea typeface="华文楷体" panose="02010600040101010101" pitchFamily="2" charset="-122"/>
                  </a:rPr>
                  <a:t>2</a:t>
                </a:r>
                <a:r>
                  <a:rPr lang="en-US" altLang="zh-CN" sz="30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1519403" cy="4913857"/>
              </a:xfrm>
              <a:blipFill>
                <a:blip r:embed="rId3"/>
                <a:stretch>
                  <a:fillRect l="-899" t="-1239" r="-1005"/>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smtClean="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79470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195" name="Rectangle 3"/>
              <p:cNvSpPr>
                <a:spLocks noGrp="1" noChangeArrowheads="1"/>
              </p:cNvSpPr>
              <p:nvPr>
                <p:ph sz="quarter" idx="10"/>
              </p:nvPr>
            </p:nvSpPr>
            <p:spPr>
              <a:xfrm>
                <a:off x="288284" y="1606213"/>
                <a:ext cx="11519403" cy="4913857"/>
              </a:xfrm>
            </p:spPr>
            <p:txBody>
              <a:bodyPr>
                <a:normAutofit/>
              </a:bodyPr>
              <a:lstStyle/>
              <a:p>
                <a:pPr marL="0" indent="0">
                  <a:buNone/>
                </a:pPr>
                <a:r>
                  <a:rPr lang="zh-CN" altLang="en-US" sz="3000" dirty="0" smtClean="0">
                    <a:latin typeface="华文楷体" panose="02010600040101010101" pitchFamily="2" charset="-122"/>
                    <a:ea typeface="华文楷体" panose="02010600040101010101" pitchFamily="2" charset="-122"/>
                  </a:rPr>
                  <a:t>   特别地：当内外循环次数相互关联时。</a:t>
                </a:r>
                <a:endParaRPr lang="en-US" altLang="zh-CN" sz="3000" dirty="0" smtClean="0">
                  <a:latin typeface="华文楷体" panose="02010600040101010101" pitchFamily="2" charset="-122"/>
                  <a:ea typeface="华文楷体" panose="02010600040101010101" pitchFamily="2" charset="-122"/>
                </a:endParaRPr>
              </a:p>
              <a:p>
                <a:pPr marL="357188" indent="0">
                  <a:buNone/>
                </a:pPr>
                <a:r>
                  <a:rPr lang="en-US" altLang="zh-CN" sz="3000" b="0" dirty="0">
                    <a:ea typeface="华文楷体" panose="02010600040101010101" pitchFamily="2" charset="-122"/>
                    <a:cs typeface="Times New Roman" panose="02020603050405020304" pitchFamily="18" charset="0"/>
                  </a:rPr>
                  <a:t>s=0;</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for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=0;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&lt;n;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for (j=0; </a:t>
                </a:r>
                <a:r>
                  <a:rPr lang="en-US" altLang="zh-CN" sz="3000" b="0" dirty="0" smtClean="0">
                    <a:ea typeface="华文楷体" panose="02010600040101010101" pitchFamily="2" charset="-122"/>
                    <a:cs typeface="Times New Roman" panose="02020603050405020304" pitchFamily="18" charset="0"/>
                  </a:rPr>
                  <a:t>j&lt;</a:t>
                </a:r>
                <a:r>
                  <a:rPr lang="en-US" altLang="zh-CN" sz="3000" b="0" dirty="0" err="1" smtClean="0">
                    <a:ea typeface="华文楷体" panose="02010600040101010101" pitchFamily="2" charset="-122"/>
                    <a:cs typeface="Times New Roman" panose="02020603050405020304" pitchFamily="18" charset="0"/>
                  </a:rPr>
                  <a:t>i</a:t>
                </a:r>
                <a:r>
                  <a:rPr lang="en-US" altLang="zh-CN" sz="3000" b="0" dirty="0" smtClean="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j++</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 	s=</a:t>
                </a:r>
                <a:r>
                  <a:rPr lang="en-US" altLang="zh-CN" sz="3000" b="0" dirty="0" err="1">
                    <a:ea typeface="华文楷体" panose="02010600040101010101" pitchFamily="2" charset="-122"/>
                    <a:cs typeface="Times New Roman" panose="02020603050405020304" pitchFamily="18" charset="0"/>
                  </a:rPr>
                  <a:t>s+i+j</a:t>
                </a:r>
                <a:r>
                  <a:rPr lang="en-US" altLang="zh-CN" sz="3000" b="0" dirty="0" smtClean="0">
                    <a:ea typeface="华文楷体" panose="02010600040101010101" pitchFamily="2" charset="-122"/>
                    <a:cs typeface="Times New Roman" panose="02020603050405020304" pitchFamily="18" charset="0"/>
                  </a:rPr>
                  <a:t>;   </a:t>
                </a:r>
                <a:r>
                  <a:rPr lang="en-US" altLang="zh-CN" sz="3000" b="0" dirty="0" err="1" smtClean="0">
                    <a:ea typeface="华文楷体" panose="02010600040101010101" pitchFamily="2" charset="-122"/>
                    <a:cs typeface="Times New Roman" panose="02020603050405020304" pitchFamily="18" charset="0"/>
                  </a:rPr>
                  <a:t>cout</a:t>
                </a:r>
                <a:r>
                  <a:rPr lang="en-US" altLang="zh-CN" sz="3000" b="0" dirty="0">
                    <a:ea typeface="华文楷体" panose="02010600040101010101" pitchFamily="2" charset="-122"/>
                    <a:cs typeface="Times New Roman" panose="02020603050405020304" pitchFamily="18" charset="0"/>
                  </a:rPr>
                  <a:t>&lt;&lt;s</a:t>
                </a:r>
                <a:r>
                  <a:rPr lang="en-US" altLang="zh-CN" sz="3000" b="0" dirty="0" smtClean="0">
                    <a:ea typeface="华文楷体" panose="02010600040101010101" pitchFamily="2" charset="-122"/>
                    <a:cs typeface="Times New Roman" panose="02020603050405020304" pitchFamily="18" charset="0"/>
                  </a:rPr>
                  <a:t>;  }                             </a:t>
                </a:r>
              </a:p>
              <a:p>
                <a:pPr>
                  <a:spcBef>
                    <a:spcPct val="0"/>
                  </a:spcBef>
                  <a:buNone/>
                  <a:defRPr/>
                </a:pPr>
                <a:r>
                  <a:rPr lang="zh-CN" altLang="en-US" sz="3200" dirty="0" smtClean="0">
                    <a:ea typeface="楷体_GB2312" pitchFamily="49" charset="-122"/>
                  </a:rPr>
                  <a:t>   </a:t>
                </a:r>
                <a:r>
                  <a:rPr lang="zh-CN" altLang="en-US" sz="3000" b="0" dirty="0">
                    <a:latin typeface="华文楷体" panose="02010600040101010101" pitchFamily="2" charset="-122"/>
                    <a:ea typeface="华文楷体" panose="02010600040101010101" pitchFamily="2" charset="-122"/>
                  </a:rPr>
                  <a:t>循环体</a:t>
                </a:r>
                <a14:m>
                  <m:oMath xmlns:m="http://schemas.openxmlformats.org/officeDocument/2006/math">
                    <m:r>
                      <a:rPr lang="zh-CN" altLang="en-US" sz="2800" b="0">
                        <a:latin typeface="Cambria Math" panose="02040503050406030204" pitchFamily="18" charset="0"/>
                        <a:ea typeface="华文楷体" panose="02010600040101010101" pitchFamily="2" charset="-122"/>
                      </a:rPr>
                      <m:t>执行次数：</m:t>
                    </m:r>
                    <m:nary>
                      <m:naryPr>
                        <m:chr m:val="∑"/>
                        <m:ctrlPr>
                          <a:rPr lang="zh-CN" altLang="en-US" sz="2800" b="0" i="1">
                            <a:latin typeface="Cambria Math" panose="02040503050406030204" pitchFamily="18" charset="0"/>
                            <a:ea typeface="华文楷体" panose="02010600040101010101" pitchFamily="2" charset="-122"/>
                          </a:rPr>
                        </m:ctrlPr>
                      </m:naryPr>
                      <m:sub>
                        <m:r>
                          <m:rPr>
                            <m:brk m:alnAt="23"/>
                          </m:rPr>
                          <a:rPr lang="en-US" altLang="zh-CN" sz="2800" b="0" i="1">
                            <a:latin typeface="Cambria Math" panose="02040503050406030204" pitchFamily="18" charset="0"/>
                            <a:ea typeface="华文楷体" panose="02010600040101010101" pitchFamily="2" charset="-122"/>
                          </a:rPr>
                          <m:t>𝑖</m:t>
                        </m:r>
                        <m:r>
                          <a:rPr lang="en-US" altLang="zh-CN" sz="2800" b="0">
                            <a:latin typeface="Cambria Math" panose="02040503050406030204" pitchFamily="18" charset="0"/>
                            <a:ea typeface="华文楷体" panose="02010600040101010101" pitchFamily="2" charset="-122"/>
                          </a:rPr>
                          <m:t>=</m:t>
                        </m:r>
                        <m:r>
                          <a:rPr lang="en-US" altLang="zh-CN" sz="2800" b="0" i="1">
                            <a:latin typeface="Cambria Math" panose="02040503050406030204" pitchFamily="18" charset="0"/>
                            <a:ea typeface="华文楷体" panose="02010600040101010101" pitchFamily="2" charset="-122"/>
                          </a:rPr>
                          <m:t>0</m:t>
                        </m:r>
                      </m:sub>
                      <m:sup>
                        <m:r>
                          <a:rPr lang="en-US" altLang="zh-CN" sz="2800" b="0" i="1">
                            <a:latin typeface="Cambria Math" panose="02040503050406030204" pitchFamily="18" charset="0"/>
                            <a:ea typeface="华文楷体" panose="02010600040101010101" pitchFamily="2" charset="-122"/>
                          </a:rPr>
                          <m:t>𝑛</m:t>
                        </m:r>
                        <m:r>
                          <a:rPr lang="en-US" altLang="zh-CN" sz="2800" b="0">
                            <a:latin typeface="Cambria Math" panose="02040503050406030204" pitchFamily="18" charset="0"/>
                            <a:ea typeface="华文楷体" panose="02010600040101010101" pitchFamily="2" charset="-122"/>
                          </a:rPr>
                          <m:t>−</m:t>
                        </m:r>
                        <m:r>
                          <a:rPr lang="en-US" altLang="zh-CN" sz="2800" b="0" i="1">
                            <a:latin typeface="Cambria Math" panose="02040503050406030204" pitchFamily="18" charset="0"/>
                            <a:ea typeface="华文楷体" panose="02010600040101010101" pitchFamily="2" charset="-122"/>
                          </a:rPr>
                          <m:t>1</m:t>
                        </m:r>
                      </m:sup>
                      <m:e>
                        <m:nary>
                          <m:naryPr>
                            <m:chr m:val="∑"/>
                            <m:ctrlPr>
                              <a:rPr lang="en-US" altLang="zh-CN" sz="2800" b="0" i="1">
                                <a:latin typeface="Cambria Math" panose="02040503050406030204" pitchFamily="18" charset="0"/>
                                <a:ea typeface="华文楷体" panose="02010600040101010101" pitchFamily="2" charset="-122"/>
                              </a:rPr>
                            </m:ctrlPr>
                          </m:naryPr>
                          <m:sub>
                            <m:r>
                              <m:rPr>
                                <m:brk m:alnAt="23"/>
                              </m:rPr>
                              <a:rPr lang="en-US" altLang="zh-CN" sz="2800" b="0" i="1">
                                <a:latin typeface="Cambria Math" panose="02040503050406030204" pitchFamily="18" charset="0"/>
                                <a:ea typeface="华文楷体" panose="02010600040101010101" pitchFamily="2" charset="-122"/>
                              </a:rPr>
                              <m:t>𝑗</m:t>
                            </m:r>
                            <m:r>
                              <a:rPr lang="en-US" altLang="zh-CN" sz="2800" b="0">
                                <a:latin typeface="Cambria Math" panose="02040503050406030204" pitchFamily="18" charset="0"/>
                                <a:ea typeface="华文楷体" panose="02010600040101010101" pitchFamily="2" charset="-122"/>
                              </a:rPr>
                              <m:t>=</m:t>
                            </m:r>
                            <m:r>
                              <a:rPr lang="en-US" altLang="zh-CN" sz="2800" b="0" i="1">
                                <a:latin typeface="Cambria Math" panose="02040503050406030204" pitchFamily="18" charset="0"/>
                                <a:ea typeface="华文楷体" panose="02010600040101010101" pitchFamily="2" charset="-122"/>
                              </a:rPr>
                              <m:t>0</m:t>
                            </m:r>
                          </m:sub>
                          <m:sup>
                            <m:r>
                              <m:rPr>
                                <m:sty m:val="p"/>
                              </m:rPr>
                              <a:rPr lang="en-US" altLang="zh-CN" sz="2800" b="0" i="1" smtClean="0">
                                <a:latin typeface="Cambria Math" panose="02040503050406030204" pitchFamily="18" charset="0"/>
                                <a:ea typeface="华文楷体" panose="02010600040101010101" pitchFamily="2" charset="-122"/>
                              </a:rPr>
                              <m:t>i</m:t>
                            </m:r>
                            <m:r>
                              <a:rPr lang="en-US" altLang="zh-CN" sz="2800" b="0" i="1" smtClean="0">
                                <a:latin typeface="Cambria Math" panose="02040503050406030204" pitchFamily="18" charset="0"/>
                                <a:ea typeface="华文楷体" panose="02010600040101010101" pitchFamily="2" charset="-122"/>
                              </a:rPr>
                              <m:t>-1</m:t>
                            </m:r>
                          </m:sup>
                          <m:e>
                            <m:r>
                              <a:rPr lang="en-US" altLang="zh-CN" sz="2800" b="0" i="1">
                                <a:latin typeface="Cambria Math" panose="02040503050406030204" pitchFamily="18" charset="0"/>
                                <a:ea typeface="华文楷体" panose="02010600040101010101" pitchFamily="2" charset="-122"/>
                              </a:rPr>
                              <m:t>1</m:t>
                            </m:r>
                          </m:e>
                        </m:nary>
                      </m:e>
                    </m:nary>
                  </m:oMath>
                </a14:m>
                <a:r>
                  <a:rPr lang="en-US" altLang="zh-CN" sz="2800" b="0" dirty="0">
                    <a:latin typeface="Arial" panose="020B0604020202020204" pitchFamily="34" charset="0"/>
                    <a:ea typeface="楷体_GB2312" pitchFamily="49" charset="-122"/>
                  </a:rPr>
                  <a:t>=</a:t>
                </a:r>
                <a:r>
                  <a:rPr lang="zh-CN" altLang="en-US" sz="2800" b="0" dirty="0">
                    <a:latin typeface="Arial" panose="020B0604020202020204" pitchFamily="34" charset="0"/>
                    <a:ea typeface="楷体_GB2312" pitchFamily="49" charset="-122"/>
                  </a:rPr>
                  <a:t> </a:t>
                </a:r>
                <a14:m>
                  <m:oMath xmlns:m="http://schemas.openxmlformats.org/officeDocument/2006/math">
                    <m:nary>
                      <m:naryPr>
                        <m:chr m:val="∑"/>
                        <m:ctrlPr>
                          <a:rPr lang="zh-CN" altLang="en-US" sz="2800" b="0" i="1">
                            <a:latin typeface="Cambria Math" panose="02040503050406030204" pitchFamily="18" charset="0"/>
                            <a:ea typeface="楷体_GB2312" pitchFamily="49" charset="-122"/>
                          </a:rPr>
                        </m:ctrlPr>
                      </m:naryPr>
                      <m:sub>
                        <m:r>
                          <m:rPr>
                            <m:brk m:alnAt="23"/>
                          </m:rPr>
                          <a:rPr lang="en-US" altLang="zh-CN" sz="2800" b="0" i="1">
                            <a:latin typeface="Cambria Math" panose="02040503050406030204" pitchFamily="18" charset="0"/>
                            <a:ea typeface="楷体_GB2312" pitchFamily="49" charset="-122"/>
                          </a:rPr>
                          <m:t>𝑖</m:t>
                        </m:r>
                        <m:r>
                          <a:rPr lang="en-US" altLang="zh-CN" sz="2800" b="0">
                            <a:latin typeface="Cambria Math" panose="02040503050406030204" pitchFamily="18" charset="0"/>
                            <a:ea typeface="楷体_GB2312" pitchFamily="49" charset="-122"/>
                          </a:rPr>
                          <m:t>=</m:t>
                        </m:r>
                        <m:r>
                          <a:rPr lang="en-US" altLang="zh-CN" sz="2800" b="0" i="1">
                            <a:latin typeface="Cambria Math" panose="02040503050406030204" pitchFamily="18" charset="0"/>
                            <a:ea typeface="楷体_GB2312" pitchFamily="49" charset="-122"/>
                          </a:rPr>
                          <m:t>0</m:t>
                        </m:r>
                      </m:sub>
                      <m:sup>
                        <m:r>
                          <a:rPr lang="en-US" altLang="zh-CN" sz="2800" b="0" i="1">
                            <a:latin typeface="Cambria Math" panose="02040503050406030204" pitchFamily="18" charset="0"/>
                            <a:ea typeface="楷体_GB2312" pitchFamily="49" charset="-122"/>
                          </a:rPr>
                          <m:t>𝑛</m:t>
                        </m:r>
                        <m:r>
                          <a:rPr lang="en-US" altLang="zh-CN" sz="2800" b="0">
                            <a:latin typeface="Cambria Math" panose="02040503050406030204" pitchFamily="18" charset="0"/>
                            <a:ea typeface="楷体_GB2312" pitchFamily="49" charset="-122"/>
                          </a:rPr>
                          <m:t>−</m:t>
                        </m:r>
                        <m:r>
                          <a:rPr lang="en-US" altLang="zh-CN" sz="2800" b="0" i="1">
                            <a:latin typeface="Cambria Math" panose="02040503050406030204" pitchFamily="18" charset="0"/>
                            <a:ea typeface="楷体_GB2312" pitchFamily="49" charset="-122"/>
                          </a:rPr>
                          <m:t>1</m:t>
                        </m:r>
                      </m:sup>
                      <m:e>
                        <m:r>
                          <a:rPr lang="en-US" altLang="zh-CN" sz="2800" b="0">
                            <a:latin typeface="Cambria Math" panose="02040503050406030204" pitchFamily="18" charset="0"/>
                            <a:ea typeface="楷体_GB2312" pitchFamily="49" charset="-122"/>
                          </a:rPr>
                          <m:t>(</m:t>
                        </m:r>
                        <m:r>
                          <m:rPr>
                            <m:sty m:val="p"/>
                          </m:rPr>
                          <a:rPr lang="en-US" altLang="zh-CN" sz="2800" b="0" i="1" smtClean="0">
                            <a:latin typeface="Cambria Math" panose="02040503050406030204" pitchFamily="18" charset="0"/>
                            <a:ea typeface="楷体_GB2312" pitchFamily="49" charset="-122"/>
                          </a:rPr>
                          <m:t>i</m:t>
                        </m:r>
                        <m:r>
                          <a:rPr lang="en-US" altLang="zh-CN" sz="2800" b="0">
                            <a:latin typeface="Cambria Math" panose="02040503050406030204" pitchFamily="18" charset="0"/>
                            <a:ea typeface="楷体_GB2312" pitchFamily="49" charset="-122"/>
                          </a:rPr>
                          <m:t>−</m:t>
                        </m:r>
                        <m:r>
                          <a:rPr lang="en-US" altLang="zh-CN" sz="2800" b="0" i="1">
                            <a:latin typeface="Cambria Math" panose="02040503050406030204" pitchFamily="18" charset="0"/>
                            <a:ea typeface="楷体_GB2312" pitchFamily="49" charset="-122"/>
                          </a:rPr>
                          <m:t>1</m:t>
                        </m:r>
                        <m:r>
                          <a:rPr lang="en-US" altLang="zh-CN" sz="2800" b="0">
                            <a:latin typeface="Cambria Math" panose="02040503050406030204" pitchFamily="18" charset="0"/>
                            <a:ea typeface="楷体_GB2312" pitchFamily="49" charset="-122"/>
                          </a:rPr>
                          <m:t>)</m:t>
                        </m:r>
                        <m:r>
                          <m:rPr>
                            <m:sty m:val="p"/>
                          </m:rPr>
                          <a:rPr lang="en-US" altLang="zh-CN" sz="2800" b="0" i="1" smtClean="0">
                            <a:latin typeface="Cambria Math" panose="02040503050406030204" pitchFamily="18" charset="0"/>
                            <a:ea typeface="楷体_GB2312" pitchFamily="49" charset="-122"/>
                          </a:rPr>
                          <m:t>i</m:t>
                        </m:r>
                        <m:r>
                          <a:rPr lang="en-US" altLang="zh-CN" sz="2800" b="0" i="1" smtClean="0">
                            <a:latin typeface="Cambria Math" panose="02040503050406030204" pitchFamily="18" charset="0"/>
                            <a:ea typeface="楷体_GB2312" pitchFamily="49" charset="-122"/>
                          </a:rPr>
                          <m:t>/2</m:t>
                        </m:r>
                      </m:e>
                    </m:nary>
                  </m:oMath>
                </a14:m>
                <a:r>
                  <a:rPr lang="en-US" altLang="zh-CN" sz="2800" b="0" dirty="0">
                    <a:latin typeface="Arial" panose="020B0604020202020204" pitchFamily="34" charset="0"/>
                    <a:ea typeface="楷体_GB2312" pitchFamily="49" charset="-122"/>
                  </a:rPr>
                  <a:t>=</a:t>
                </a:r>
                <a:r>
                  <a:rPr lang="en-US" altLang="zh-CN" sz="2800" b="0" dirty="0" smtClean="0">
                    <a:latin typeface="Arial" panose="020B0604020202020204" pitchFamily="34" charset="0"/>
                    <a:ea typeface="楷体_GB2312" pitchFamily="49" charset="-122"/>
                  </a:rPr>
                  <a:t>n(n-1)/</a:t>
                </a:r>
                <a:r>
                  <a:rPr lang="en-US" altLang="zh-CN" sz="2800" b="0" dirty="0">
                    <a:latin typeface="Arial" panose="020B0604020202020204" pitchFamily="34" charset="0"/>
                    <a:ea typeface="楷体_GB2312" pitchFamily="49" charset="-122"/>
                  </a:rPr>
                  <a:t>2</a:t>
                </a:r>
              </a:p>
              <a:p>
                <a:pPr marL="357188" indent="0">
                  <a:buNone/>
                </a:pPr>
                <a:r>
                  <a:rPr lang="zh-CN" altLang="en-US" sz="3000" b="0" dirty="0" smtClean="0">
                    <a:latin typeface="华文楷体" panose="02010600040101010101" pitchFamily="2" charset="-122"/>
                    <a:ea typeface="华文楷体" panose="02010600040101010101" pitchFamily="2" charset="-122"/>
                  </a:rPr>
                  <a:t>故时间复杂度</a:t>
                </a:r>
                <a:r>
                  <a:rPr lang="en-US" altLang="zh-CN" sz="3000" b="0" dirty="0" smtClean="0">
                    <a:latin typeface="华文楷体" panose="02010600040101010101" pitchFamily="2" charset="-122"/>
                    <a:ea typeface="华文楷体" panose="02010600040101010101" pitchFamily="2" charset="-122"/>
                  </a:rPr>
                  <a:t>O(n</a:t>
                </a:r>
                <a:r>
                  <a:rPr lang="en-US" altLang="zh-CN" sz="3000" b="0" baseline="30000" dirty="0" smtClean="0">
                    <a:latin typeface="华文楷体" panose="02010600040101010101" pitchFamily="2" charset="-122"/>
                    <a:ea typeface="华文楷体" panose="02010600040101010101" pitchFamily="2" charset="-122"/>
                  </a:rPr>
                  <a:t>2</a:t>
                </a:r>
                <a:r>
                  <a:rPr lang="en-US" altLang="zh-CN" sz="3000" b="0" dirty="0">
                    <a:latin typeface="华文楷体" panose="02010600040101010101" pitchFamily="2" charset="-122"/>
                    <a:ea typeface="华文楷体" panose="02010600040101010101" pitchFamily="2" charset="-122"/>
                  </a:rPr>
                  <a:t>)</a:t>
                </a:r>
                <a:endParaRPr lang="zh-CN" altLang="zh-CN" sz="3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mc:Choice>
        <mc:Fallback>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1519403" cy="4913857"/>
              </a:xfrm>
              <a:blipFill>
                <a:blip r:embed="rId3"/>
                <a:stretch>
                  <a:fillRect t="-37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smtClean="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31964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0704394" cy="4913857"/>
          </a:xfrm>
        </p:spPr>
        <p:txBody>
          <a:bodyPr>
            <a:normAutofit/>
          </a:bodyPr>
          <a:lstStyle/>
          <a:p>
            <a:pPr marL="457200" indent="-457200">
              <a:buFont typeface="+mj-lt"/>
              <a:buAutoNum type="arabicPeriod"/>
            </a:pPr>
            <a:r>
              <a:rPr lang="zh-CN" altLang="zh-CN" sz="2800" b="0" dirty="0">
                <a:latin typeface="华文楷体" panose="02010600040101010101" pitchFamily="2" charset="-122"/>
                <a:ea typeface="华文楷体" panose="02010600040101010101" pitchFamily="2" charset="-122"/>
              </a:rPr>
              <a:t>找算法中和数据规模</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有关的循环语句，计算循环体的执行次数获得时间频度函数。</a:t>
            </a:r>
            <a:endParaRPr lang="en-US" altLang="zh-CN" sz="2800" b="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zh-CN" sz="2800" b="0" dirty="0">
                <a:latin typeface="华文楷体" panose="02010600040101010101" pitchFamily="2" charset="-122"/>
                <a:ea typeface="华文楷体" panose="02010600040101010101" pitchFamily="2" charset="-122"/>
              </a:rPr>
              <a:t>观察时间频度函数中关于</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的最高次项，去掉其系数，即是时间复杂度的大</a:t>
            </a:r>
            <a:r>
              <a:rPr lang="en-US" altLang="zh-CN" sz="2800" b="0" dirty="0">
                <a:latin typeface="华文楷体" panose="02010600040101010101" pitchFamily="2" charset="-122"/>
                <a:ea typeface="华文楷体" panose="02010600040101010101" pitchFamily="2" charset="-122"/>
              </a:rPr>
              <a:t>O</a:t>
            </a:r>
            <a:r>
              <a:rPr lang="zh-CN" altLang="zh-CN" sz="2800" b="0" dirty="0">
                <a:latin typeface="华文楷体" panose="02010600040101010101" pitchFamily="2" charset="-122"/>
                <a:ea typeface="华文楷体" panose="02010600040101010101" pitchFamily="2" charset="-122"/>
              </a:rPr>
              <a:t>表示。</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2800" b="0" dirty="0" smtClean="0">
              <a:latin typeface="华文楷体" panose="02010600040101010101" pitchFamily="2" charset="-122"/>
              <a:ea typeface="华文楷体" panose="02010600040101010101" pitchFamily="2" charset="-122"/>
            </a:endParaRPr>
          </a:p>
          <a:p>
            <a:pPr marL="0" indent="0">
              <a:buNone/>
            </a:pPr>
            <a:r>
              <a:rPr lang="zh-CN" altLang="zh-CN" sz="2800" dirty="0" smtClean="0">
                <a:latin typeface="华文楷体" panose="02010600040101010101" pitchFamily="2" charset="-122"/>
                <a:ea typeface="华文楷体" panose="02010600040101010101" pitchFamily="2" charset="-122"/>
              </a:rPr>
              <a:t>特殊地</a:t>
            </a:r>
            <a:r>
              <a:rPr lang="zh-CN" altLang="en-US" sz="2800" dirty="0" smtClean="0">
                <a:latin typeface="华文楷体" panose="02010600040101010101" pitchFamily="2" charset="-122"/>
                <a:ea typeface="华文楷体" panose="02010600040101010101" pitchFamily="2" charset="-122"/>
              </a:rPr>
              <a:t>：</a:t>
            </a:r>
            <a:r>
              <a:rPr lang="zh-CN" altLang="zh-CN" sz="2800" b="0" dirty="0" smtClean="0">
                <a:latin typeface="华文楷体" panose="02010600040101010101" pitchFamily="2" charset="-122"/>
                <a:ea typeface="华文楷体" panose="02010600040101010101" pitchFamily="2" charset="-122"/>
              </a:rPr>
              <a:t>如果</a:t>
            </a:r>
            <a:r>
              <a:rPr lang="zh-CN" altLang="zh-CN" sz="2800" b="0" dirty="0">
                <a:latin typeface="华文楷体" panose="02010600040101010101" pitchFamily="2" charset="-122"/>
                <a:ea typeface="华文楷体" panose="02010600040101010101" pitchFamily="2" charset="-122"/>
              </a:rPr>
              <a:t>算法中无执行次数和数据规模</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的相关语句，即时间频度函数是一个常量，则时间复杂度为</a:t>
            </a:r>
            <a:r>
              <a:rPr lang="en-US" altLang="zh-CN" sz="2800" b="0" dirty="0">
                <a:latin typeface="华文楷体" panose="02010600040101010101" pitchFamily="2" charset="-122"/>
                <a:ea typeface="华文楷体" panose="02010600040101010101" pitchFamily="2" charset="-122"/>
              </a:rPr>
              <a:t>O(1)</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zh-CN" dirty="0">
                <a:latin typeface="华文楷体" panose="02010600040101010101" pitchFamily="2" charset="-122"/>
                <a:ea typeface="华文楷体" panose="02010600040101010101" pitchFamily="2" charset="-122"/>
              </a:rPr>
              <a:t>总结时间复杂度的计算方法：</a:t>
            </a:r>
          </a:p>
        </p:txBody>
      </p:sp>
    </p:spTree>
    <p:extLst>
      <p:ext uri="{BB962C8B-B14F-4D97-AF65-F5344CB8AC3E}">
        <p14:creationId xmlns:p14="http://schemas.microsoft.com/office/powerpoint/2010/main" val="3708063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6213"/>
                <a:ext cx="10704394" cy="4913857"/>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rPr>
                  <a:t>常量阶</a:t>
                </a:r>
                <a:r>
                  <a:rPr lang="en-US" altLang="zh-CN" sz="2800" b="0" dirty="0">
                    <a:latin typeface="华文楷体" panose="02010600040101010101" pitchFamily="2" charset="-122"/>
                    <a:ea typeface="华文楷体" panose="02010600040101010101" pitchFamily="2" charset="-122"/>
                  </a:rPr>
                  <a:t>O(1)</a:t>
                </a:r>
                <a:r>
                  <a:rPr lang="zh-CN" altLang="zh-CN" sz="2800" b="0" dirty="0">
                    <a:latin typeface="华文楷体" panose="02010600040101010101" pitchFamily="2" charset="-122"/>
                    <a:ea typeface="华文楷体" panose="02010600040101010101" pitchFamily="2" charset="-122"/>
                  </a:rPr>
                  <a:t>、对数阶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func>
                      <m:funcPr>
                        <m:ctrlPr>
                          <a:rPr lang="zh-CN" altLang="zh-CN" sz="2800" b="0" i="1">
                            <a:latin typeface="Cambria Math" panose="02040503050406030204" pitchFamily="18" charset="0"/>
                            <a:ea typeface="华文楷体" panose="02010600040101010101" pitchFamily="2" charset="-122"/>
                          </a:rPr>
                        </m:ctrlPr>
                      </m:funcPr>
                      <m:fName>
                        <m:sSub>
                          <m:sSubPr>
                            <m:ctrlPr>
                              <a:rPr lang="zh-CN" altLang="zh-CN" sz="2800" b="0" i="1">
                                <a:latin typeface="Cambria Math" panose="02040503050406030204" pitchFamily="18" charset="0"/>
                                <a:ea typeface="华文楷体" panose="02010600040101010101" pitchFamily="2" charset="-122"/>
                              </a:rPr>
                            </m:ctrlPr>
                          </m:sSubPr>
                          <m:e>
                            <m:r>
                              <m:rPr>
                                <m:sty m:val="p"/>
                              </m:rPr>
                              <a:rPr lang="en-US" altLang="zh-CN" sz="2800" b="0">
                                <a:latin typeface="Cambria Math" panose="02040503050406030204" pitchFamily="18" charset="0"/>
                                <a:ea typeface="华文楷体" panose="02010600040101010101" pitchFamily="2" charset="-122"/>
                              </a:rPr>
                              <m:t>log</m:t>
                            </m:r>
                          </m:e>
                          <m:sub>
                            <m:r>
                              <a:rPr lang="en-US" altLang="zh-CN" sz="2800" b="0">
                                <a:latin typeface="Cambria Math" panose="02040503050406030204" pitchFamily="18" charset="0"/>
                                <a:ea typeface="华文楷体" panose="02010600040101010101" pitchFamily="2" charset="-122"/>
                              </a:rPr>
                              <m:t>2</m:t>
                            </m:r>
                          </m:sub>
                        </m:sSub>
                      </m:fName>
                      <m:e>
                        <m:r>
                          <a:rPr lang="en-US" altLang="zh-CN" sz="2800" b="0">
                            <a:latin typeface="Cambria Math" panose="02040503050406030204" pitchFamily="18" charset="0"/>
                            <a:ea typeface="华文楷体" panose="02010600040101010101" pitchFamily="2" charset="-122"/>
                          </a:rPr>
                          <m:t>𝑛</m:t>
                        </m:r>
                      </m:e>
                    </m:func>
                  </m:oMath>
                </a14:m>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、线性阶</a:t>
                </a:r>
                <a:r>
                  <a:rPr lang="en-US" altLang="zh-CN" sz="2800" b="0" dirty="0">
                    <a:latin typeface="华文楷体" panose="02010600040101010101" pitchFamily="2" charset="-122"/>
                    <a:ea typeface="华文楷体" panose="02010600040101010101" pitchFamily="2" charset="-122"/>
                  </a:rPr>
                  <a:t>O(n)</a:t>
                </a:r>
                <a:r>
                  <a:rPr lang="zh-CN" altLang="zh-CN" sz="2800" b="0" dirty="0">
                    <a:latin typeface="华文楷体" panose="02010600040101010101" pitchFamily="2" charset="-122"/>
                    <a:ea typeface="华文楷体" panose="02010600040101010101" pitchFamily="2" charset="-122"/>
                  </a:rPr>
                  <a:t>、线性对数阶</a:t>
                </a:r>
                <a:r>
                  <a:rPr lang="en-US" altLang="zh-CN" sz="2800" b="0" dirty="0">
                    <a:latin typeface="华文楷体" panose="02010600040101010101" pitchFamily="2" charset="-122"/>
                    <a:ea typeface="华文楷体" panose="02010600040101010101" pitchFamily="2" charset="-122"/>
                  </a:rPr>
                  <a:t>O(n</a:t>
                </a:r>
                <a14:m>
                  <m:oMath xmlns:m="http://schemas.openxmlformats.org/officeDocument/2006/math">
                    <m:func>
                      <m:funcPr>
                        <m:ctrlPr>
                          <a:rPr lang="zh-CN" altLang="zh-CN" sz="2800" b="0" i="1">
                            <a:latin typeface="Cambria Math" panose="02040503050406030204" pitchFamily="18" charset="0"/>
                            <a:ea typeface="华文楷体" panose="02010600040101010101" pitchFamily="2" charset="-122"/>
                          </a:rPr>
                        </m:ctrlPr>
                      </m:funcPr>
                      <m:fName>
                        <m:sSub>
                          <m:sSubPr>
                            <m:ctrlPr>
                              <a:rPr lang="zh-CN" altLang="zh-CN" sz="2800" b="0" i="1">
                                <a:latin typeface="Cambria Math" panose="02040503050406030204" pitchFamily="18" charset="0"/>
                                <a:ea typeface="华文楷体" panose="02010600040101010101" pitchFamily="2" charset="-122"/>
                              </a:rPr>
                            </m:ctrlPr>
                          </m:sSubPr>
                          <m:e>
                            <m:r>
                              <m:rPr>
                                <m:sty m:val="p"/>
                              </m:rPr>
                              <a:rPr lang="en-US" altLang="zh-CN" sz="2800" b="0">
                                <a:latin typeface="Cambria Math" panose="02040503050406030204" pitchFamily="18" charset="0"/>
                                <a:ea typeface="华文楷体" panose="02010600040101010101" pitchFamily="2" charset="-122"/>
                              </a:rPr>
                              <m:t>log</m:t>
                            </m:r>
                          </m:e>
                          <m:sub>
                            <m:r>
                              <a:rPr lang="en-US" altLang="zh-CN" sz="2800" b="0">
                                <a:latin typeface="Cambria Math" panose="02040503050406030204" pitchFamily="18" charset="0"/>
                                <a:ea typeface="华文楷体" panose="02010600040101010101" pitchFamily="2" charset="-122"/>
                              </a:rPr>
                              <m:t>2</m:t>
                            </m:r>
                          </m:sub>
                        </m:sSub>
                      </m:fName>
                      <m:e>
                        <m:r>
                          <a:rPr lang="en-US" altLang="zh-CN" sz="2800" b="0">
                            <a:latin typeface="Cambria Math" panose="02040503050406030204" pitchFamily="18" charset="0"/>
                            <a:ea typeface="华文楷体" panose="02010600040101010101" pitchFamily="2" charset="-122"/>
                          </a:rPr>
                          <m:t>𝑛</m:t>
                        </m:r>
                      </m:e>
                    </m:func>
                  </m:oMath>
                </a14:m>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、平方阶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𝑛</m:t>
                        </m:r>
                      </m:e>
                      <m:sup>
                        <m:r>
                          <a:rPr lang="en-US" altLang="zh-CN" sz="2800" b="0">
                            <a:latin typeface="Cambria Math" panose="02040503050406030204" pitchFamily="18" charset="0"/>
                            <a:ea typeface="华文楷体" panose="02010600040101010101" pitchFamily="2" charset="-122"/>
                          </a:rPr>
                          <m:t>2</m:t>
                        </m:r>
                      </m:sup>
                    </m:sSup>
                  </m:oMath>
                </a14:m>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、立方阶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𝑛</m:t>
                        </m:r>
                      </m:e>
                      <m:sup>
                        <m:r>
                          <a:rPr lang="en-US" altLang="zh-CN" sz="2800" b="0">
                            <a:latin typeface="Cambria Math" panose="02040503050406030204" pitchFamily="18" charset="0"/>
                            <a:ea typeface="华文楷体" panose="02010600040101010101" pitchFamily="2" charset="-122"/>
                          </a:rPr>
                          <m:t>3</m:t>
                        </m:r>
                      </m:sup>
                    </m:sSup>
                    <m:r>
                      <a:rPr lang="en-US" altLang="zh-CN" sz="2800" b="0">
                        <a:latin typeface="Cambria Math" panose="02040503050406030204" pitchFamily="18" charset="0"/>
                        <a:ea typeface="华文楷体" panose="02010600040101010101" pitchFamily="2" charset="-122"/>
                      </a:rPr>
                      <m:t>)</m:t>
                    </m:r>
                    <m:r>
                      <a:rPr lang="zh-CN" altLang="zh-CN" sz="2800" b="0">
                        <a:latin typeface="Cambria Math" panose="02040503050406030204" pitchFamily="18" charset="0"/>
                        <a:ea typeface="华文楷体" panose="02010600040101010101" pitchFamily="2" charset="-122"/>
                      </a:rPr>
                      <m:t>、</m:t>
                    </m:r>
                  </m:oMath>
                </a14:m>
                <a:r>
                  <a:rPr lang="zh-CN" altLang="zh-CN" sz="2800" b="0" dirty="0">
                    <a:latin typeface="华文楷体" panose="02010600040101010101" pitchFamily="2" charset="-122"/>
                    <a:ea typeface="华文楷体" panose="02010600040101010101" pitchFamily="2" charset="-122"/>
                  </a:rPr>
                  <a:t>幂阶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r>
                      <a:rPr lang="en-US" altLang="zh-CN" sz="2800" b="0">
                        <a:latin typeface="Cambria Math" panose="02040503050406030204" pitchFamily="18" charset="0"/>
                        <a:ea typeface="华文楷体" panose="02010600040101010101" pitchFamily="2" charset="-122"/>
                      </a:rPr>
                      <m:t>(</m:t>
                    </m:r>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2</m:t>
                        </m:r>
                      </m:e>
                      <m:sup>
                        <m:r>
                          <a:rPr lang="en-US" altLang="zh-CN" sz="2800" b="0">
                            <a:latin typeface="Cambria Math" panose="02040503050406030204" pitchFamily="18" charset="0"/>
                            <a:ea typeface="华文楷体" panose="02010600040101010101" pitchFamily="2" charset="-122"/>
                          </a:rPr>
                          <m:t>𝑛</m:t>
                        </m:r>
                      </m:sup>
                    </m:sSup>
                    <m:r>
                      <a:rPr lang="en-US" altLang="zh-CN" sz="2800" b="0">
                        <a:latin typeface="Cambria Math" panose="02040503050406030204" pitchFamily="18" charset="0"/>
                        <a:ea typeface="华文楷体" panose="02010600040101010101" pitchFamily="2" charset="-122"/>
                      </a:rPr>
                      <m:t>)</m:t>
                    </m:r>
                  </m:oMath>
                </a14:m>
                <a:r>
                  <a:rPr lang="zh-CN" altLang="zh-CN" sz="2800" b="0" dirty="0">
                    <a:latin typeface="华文楷体" panose="02010600040101010101" pitchFamily="2" charset="-122"/>
                    <a:ea typeface="华文楷体" panose="02010600040101010101" pitchFamily="2" charset="-122"/>
                  </a:rPr>
                  <a:t>、阶乘阶</a:t>
                </a:r>
                <a:r>
                  <a:rPr lang="en-US" altLang="zh-CN" sz="2800" b="0" dirty="0">
                    <a:latin typeface="华文楷体" panose="02010600040101010101" pitchFamily="2" charset="-122"/>
                    <a:ea typeface="华文楷体" panose="02010600040101010101" pitchFamily="2" charset="-122"/>
                  </a:rPr>
                  <a:t>O(n!)</a:t>
                </a:r>
                <a:r>
                  <a:rPr lang="zh-CN" altLang="zh-CN" sz="2800" b="0" dirty="0">
                    <a:latin typeface="华文楷体" panose="02010600040101010101" pitchFamily="2" charset="-122"/>
                    <a:ea typeface="华文楷体" panose="02010600040101010101" pitchFamily="2" charset="-122"/>
                  </a:rPr>
                  <a:t>、</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幂阶</a:t>
                </a:r>
                <a:r>
                  <a:rPr lang="en-US" altLang="zh-CN" sz="2800" b="0" dirty="0">
                    <a:latin typeface="华文楷体" panose="02010600040101010101" pitchFamily="2" charset="-122"/>
                    <a:ea typeface="华文楷体" panose="02010600040101010101" pitchFamily="2" charset="-122"/>
                  </a:rPr>
                  <a:t>O</a:t>
                </a:r>
                <a:r>
                  <a:rPr lang="zh-CN" altLang="zh-CN" sz="2800" b="0" dirty="0">
                    <a:latin typeface="华文楷体" panose="02010600040101010101" pitchFamily="2" charset="-122"/>
                    <a:ea typeface="华文楷体" panose="02010600040101010101" pitchFamily="2" charset="-122"/>
                  </a:rPr>
                  <a:t>（</a:t>
                </a:r>
                <a14:m>
                  <m:oMath xmlns:m="http://schemas.openxmlformats.org/officeDocument/2006/math">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𝑛</m:t>
                        </m:r>
                      </m:e>
                      <m:sup>
                        <m:r>
                          <a:rPr lang="en-US" altLang="zh-CN" sz="2800" b="0">
                            <a:latin typeface="Cambria Math" panose="02040503050406030204" pitchFamily="18" charset="0"/>
                            <a:ea typeface="华文楷体" panose="02010600040101010101" pitchFamily="2" charset="-122"/>
                          </a:rPr>
                          <m:t>𝑁</m:t>
                        </m:r>
                      </m:sup>
                    </m:sSup>
                  </m:oMath>
                </a14:m>
                <a:r>
                  <a:rPr lang="zh-CN" altLang="zh-CN" sz="2800" b="0" dirty="0">
                    <a:latin typeface="华文楷体" panose="02010600040101010101" pitchFamily="2" charset="-122"/>
                    <a:ea typeface="华文楷体" panose="02010600040101010101" pitchFamily="2" charset="-122"/>
                  </a:rPr>
                  <a:t>）</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marL="0" indent="0">
                  <a:buNone/>
                </a:pPr>
                <a:r>
                  <a:rPr lang="zh-CN" altLang="en-US" sz="2800" b="0" dirty="0" smtClean="0">
                    <a:latin typeface="华文楷体" panose="02010600040101010101" pitchFamily="2" charset="-122"/>
                    <a:ea typeface="华文楷体" panose="02010600040101010101" pitchFamily="2" charset="-122"/>
                  </a:rPr>
                  <a:t>注意：不仅限于这几种</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smtClean="0">
                    <a:latin typeface="华文楷体" panose="02010600040101010101" pitchFamily="2" charset="-122"/>
                    <a:ea typeface="华文楷体" panose="02010600040101010101" pitchFamily="2" charset="-122"/>
                  </a:rPr>
                  <a:t>按照</a:t>
                </a:r>
                <a:r>
                  <a:rPr lang="zh-CN" altLang="en-US" sz="2800" b="0" dirty="0" smtClean="0">
                    <a:latin typeface="华文楷体" panose="02010600040101010101" pitchFamily="2" charset="-122"/>
                    <a:ea typeface="华文楷体" panose="02010600040101010101" pitchFamily="2" charset="-122"/>
                  </a:rPr>
                  <a:t>上面</a:t>
                </a:r>
                <a:r>
                  <a:rPr lang="zh-CN" altLang="zh-CN" sz="2800" b="0" dirty="0" smtClean="0">
                    <a:latin typeface="华文楷体" panose="02010600040101010101" pitchFamily="2" charset="-122"/>
                    <a:ea typeface="华文楷体" panose="02010600040101010101" pitchFamily="2" charset="-122"/>
                  </a:rPr>
                  <a:t>顺序，</a:t>
                </a:r>
                <a:r>
                  <a:rPr lang="zh-CN" altLang="zh-CN" sz="2800" b="0" dirty="0">
                    <a:latin typeface="华文楷体" panose="02010600040101010101" pitchFamily="2" charset="-122"/>
                    <a:ea typeface="华文楷体" panose="02010600040101010101" pitchFamily="2" charset="-122"/>
                  </a:rPr>
                  <a:t>时间效率由高到低。</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smtClean="0">
                    <a:latin typeface="华文楷体" panose="02010600040101010101" pitchFamily="2" charset="-122"/>
                    <a:ea typeface="华文楷体" panose="02010600040101010101" pitchFamily="2" charset="-122"/>
                  </a:rPr>
                  <a:t>到达</a:t>
                </a:r>
                <a:r>
                  <a:rPr lang="zh-CN" altLang="zh-CN" sz="2800" b="0" dirty="0">
                    <a:latin typeface="华文楷体" panose="02010600040101010101" pitchFamily="2" charset="-122"/>
                    <a:ea typeface="华文楷体" panose="02010600040101010101" pitchFamily="2" charset="-122"/>
                  </a:rPr>
                  <a:t>立方阶之后，一旦数据规模大些，时间就已经是不能忍受了，是一个</a:t>
                </a:r>
                <a:r>
                  <a:rPr lang="zh-CN" altLang="zh-CN" sz="2800" dirty="0">
                    <a:latin typeface="华文楷体" panose="02010600040101010101" pitchFamily="2" charset="-122"/>
                    <a:ea typeface="华文楷体" panose="02010600040101010101" pitchFamily="2" charset="-122"/>
                  </a:rPr>
                  <a:t>顽性</a:t>
                </a:r>
                <a:r>
                  <a:rPr lang="zh-CN" altLang="zh-CN" sz="2800" dirty="0" smtClean="0">
                    <a:latin typeface="华文楷体" panose="02010600040101010101" pitchFamily="2" charset="-122"/>
                    <a:ea typeface="华文楷体" panose="02010600040101010101" pitchFamily="2" charset="-122"/>
                  </a:rPr>
                  <a:t>算法</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从常量级到平方级，通常称</a:t>
                </a:r>
                <a:r>
                  <a:rPr lang="zh-CN" altLang="zh-CN" sz="2800" dirty="0">
                    <a:latin typeface="华文楷体" panose="02010600040101010101" pitchFamily="2" charset="-122"/>
                    <a:ea typeface="华文楷体" panose="02010600040101010101" pitchFamily="2" charset="-122"/>
                  </a:rPr>
                  <a:t>易性算法</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0704394" cy="4913857"/>
              </a:xfrm>
              <a:blipFill>
                <a:blip r:embed="rId3"/>
                <a:stretch>
                  <a:fillRect l="-1139" t="-124" r="-449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zh-CN" dirty="0" smtClean="0">
                <a:latin typeface="华文楷体" panose="02010600040101010101" pitchFamily="2" charset="-122"/>
                <a:ea typeface="华文楷体" panose="02010600040101010101" pitchFamily="2" charset="-122"/>
              </a:rPr>
              <a:t>常见</a:t>
            </a:r>
            <a:r>
              <a:rPr lang="zh-CN" altLang="zh-CN" dirty="0">
                <a:latin typeface="华文楷体" panose="02010600040101010101" pitchFamily="2" charset="-122"/>
                <a:ea typeface="华文楷体" panose="02010600040101010101" pitchFamily="2" charset="-122"/>
              </a:rPr>
              <a:t>算法的时间复杂度</a:t>
            </a:r>
            <a:r>
              <a:rPr lang="zh-CN" altLang="zh-CN" dirty="0" smtClean="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23067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lnSpc>
                <a:spcPct val="115000"/>
              </a:lnSpc>
              <a:buNone/>
              <a:defRPr/>
            </a:pPr>
            <a:r>
              <a:rPr lang="zh-CN" altLang="en-US" sz="2800" dirty="0" smtClean="0">
                <a:latin typeface="华文楷体" pitchFamily="2" charset="-122"/>
                <a:ea typeface="华文楷体" pitchFamily="2" charset="-122"/>
              </a:rPr>
              <a:t>数据：</a:t>
            </a:r>
            <a:r>
              <a:rPr lang="zh-CN" altLang="en-US" sz="2800" b="0" dirty="0">
                <a:latin typeface="华文楷体" pitchFamily="2" charset="-122"/>
                <a:ea typeface="华文楷体" pitchFamily="2" charset="-122"/>
              </a:rPr>
              <a:t>外界信息进入计算机后，统称为</a:t>
            </a:r>
            <a:r>
              <a:rPr lang="zh-CN" altLang="en-US" sz="2800" b="0" dirty="0" smtClean="0">
                <a:latin typeface="华文楷体" pitchFamily="2" charset="-122"/>
                <a:ea typeface="华文楷体" pitchFamily="2" charset="-122"/>
              </a:rPr>
              <a:t>数据。</a:t>
            </a:r>
            <a:endParaRPr lang="en-US" altLang="zh-CN" sz="2800" b="0" dirty="0" smtClean="0">
              <a:latin typeface="华文楷体" pitchFamily="2" charset="-122"/>
              <a:ea typeface="华文楷体" pitchFamily="2" charset="-122"/>
            </a:endParaRPr>
          </a:p>
          <a:p>
            <a:pPr marL="1073150" indent="0">
              <a:lnSpc>
                <a:spcPct val="115000"/>
              </a:lnSpc>
              <a:buNone/>
              <a:defRPr/>
            </a:pPr>
            <a:r>
              <a:rPr lang="zh-CN" altLang="en-US" sz="2800" b="0" dirty="0" smtClean="0">
                <a:latin typeface="华文楷体" pitchFamily="2" charset="-122"/>
                <a:ea typeface="华文楷体" pitchFamily="2" charset="-122"/>
              </a:rPr>
              <a:t>一般分为数值和非数值型。</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smtClean="0">
              <a:latin typeface="华文楷体" pitchFamily="2" charset="-122"/>
              <a:ea typeface="华文楷体" pitchFamily="2" charset="-122"/>
            </a:endParaRPr>
          </a:p>
          <a:p>
            <a:pPr marL="0" indent="0">
              <a:lnSpc>
                <a:spcPct val="115000"/>
              </a:lnSpc>
              <a:buNone/>
              <a:defRPr/>
            </a:pPr>
            <a:r>
              <a:rPr lang="zh-CN" altLang="en-US" sz="2800" dirty="0" smtClean="0">
                <a:latin typeface="华文楷体" pitchFamily="2" charset="-122"/>
                <a:ea typeface="华文楷体" pitchFamily="2" charset="-122"/>
              </a:rPr>
              <a:t>数据</a:t>
            </a:r>
            <a:r>
              <a:rPr lang="zh-CN" altLang="en-US" sz="2800" dirty="0">
                <a:latin typeface="华文楷体" pitchFamily="2" charset="-122"/>
                <a:ea typeface="华文楷体" pitchFamily="2" charset="-122"/>
              </a:rPr>
              <a:t>元素</a:t>
            </a:r>
            <a:r>
              <a:rPr lang="zh-CN" altLang="en-US" sz="2800" dirty="0" smtClean="0">
                <a:latin typeface="华文楷体" pitchFamily="2" charset="-122"/>
                <a:ea typeface="华文楷体" pitchFamily="2" charset="-122"/>
              </a:rPr>
              <a:t>：</a:t>
            </a:r>
            <a:r>
              <a:rPr lang="zh-CN" altLang="en-US" sz="2800" b="0" dirty="0" smtClean="0">
                <a:latin typeface="华文楷体" pitchFamily="2" charset="-122"/>
                <a:ea typeface="华文楷体" pitchFamily="2" charset="-122"/>
              </a:rPr>
              <a:t>是</a:t>
            </a:r>
            <a:r>
              <a:rPr lang="zh-CN" altLang="en-US" sz="2800" b="0" dirty="0">
                <a:latin typeface="华文楷体" pitchFamily="2" charset="-122"/>
                <a:ea typeface="华文楷体" pitchFamily="2" charset="-122"/>
              </a:rPr>
              <a:t>数据处理的最小</a:t>
            </a:r>
            <a:r>
              <a:rPr lang="zh-CN" altLang="en-US" sz="2800" b="0" dirty="0" smtClean="0">
                <a:latin typeface="华文楷体" pitchFamily="2" charset="-122"/>
                <a:ea typeface="华文楷体" pitchFamily="2" charset="-122"/>
              </a:rPr>
              <a:t>单位，是一个数据个体。</a:t>
            </a:r>
            <a:endParaRPr lang="en-US" altLang="zh-CN" sz="2800" b="0" dirty="0" smtClean="0">
              <a:latin typeface="华文楷体" pitchFamily="2" charset="-122"/>
              <a:ea typeface="华文楷体" pitchFamily="2" charset="-122"/>
            </a:endParaRPr>
          </a:p>
          <a:p>
            <a:pPr marL="1789113" indent="0">
              <a:lnSpc>
                <a:spcPct val="115000"/>
              </a:lnSpc>
              <a:buNone/>
              <a:defRPr/>
            </a:pPr>
            <a:r>
              <a:rPr lang="en-US" altLang="zh-CN" sz="2800" b="0" dirty="0">
                <a:latin typeface="华文楷体" pitchFamily="2" charset="-122"/>
                <a:ea typeface="华文楷体" pitchFamily="2" charset="-122"/>
              </a:rPr>
              <a:t> </a:t>
            </a:r>
            <a:r>
              <a:rPr lang="zh-CN" altLang="en-US" sz="2800" b="0" dirty="0" smtClean="0">
                <a:latin typeface="华文楷体" pitchFamily="2" charset="-122"/>
                <a:ea typeface="华文楷体" pitchFamily="2" charset="-122"/>
              </a:rPr>
              <a:t>如处理某窗口前的队列，队列中所有人的信息称数据，</a:t>
            </a:r>
            <a:endParaRPr lang="en-US" altLang="zh-CN" sz="2800" b="0" dirty="0" smtClean="0">
              <a:latin typeface="华文楷体" pitchFamily="2" charset="-122"/>
              <a:ea typeface="华文楷体" pitchFamily="2" charset="-122"/>
            </a:endParaRPr>
          </a:p>
          <a:p>
            <a:pPr marL="1789113" indent="0">
              <a:lnSpc>
                <a:spcPct val="115000"/>
              </a:lnSpc>
              <a:buNone/>
              <a:defRPr/>
            </a:pPr>
            <a:r>
              <a:rPr lang="zh-CN" altLang="en-US" sz="2800" b="0" dirty="0" smtClean="0">
                <a:latin typeface="华文楷体" pitchFamily="2" charset="-122"/>
                <a:ea typeface="华文楷体" pitchFamily="2" charset="-122"/>
              </a:rPr>
              <a:t>每个人的信息称数据元素。</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什么是</a:t>
            </a:r>
            <a:r>
              <a:rPr lang="zh-CN" altLang="en-US" dirty="0" smtClean="0"/>
              <a:t>数据及数据元素</a:t>
            </a:r>
            <a:endParaRPr lang="zh-CN" altLang="en-US" dirty="0"/>
          </a:p>
        </p:txBody>
      </p:sp>
    </p:spTree>
    <p:extLst>
      <p:ext uri="{BB962C8B-B14F-4D97-AF65-F5344CB8AC3E}">
        <p14:creationId xmlns:p14="http://schemas.microsoft.com/office/powerpoint/2010/main" val="1835893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06203"/>
            <a:ext cx="11903716" cy="5213258"/>
          </a:xfrm>
        </p:spPr>
        <p:txBody>
          <a:bodyPr>
            <a:normAutofit/>
          </a:bodyPr>
          <a:lstStyle/>
          <a:p>
            <a:pPr marL="0" indent="0">
              <a:buNone/>
            </a:pPr>
            <a:r>
              <a:rPr lang="zh-CN" altLang="en-US" sz="3200" dirty="0" smtClean="0">
                <a:latin typeface="华文楷体" panose="02010600040101010101" pitchFamily="2" charset="-122"/>
                <a:ea typeface="华文楷体" panose="02010600040101010101" pitchFamily="2" charset="-122"/>
              </a:rPr>
              <a:t>求和定理、求积定理</a:t>
            </a:r>
            <a:endParaRPr lang="en-US" altLang="zh-CN" sz="3200" dirty="0" smtClean="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3200" dirty="0">
                <a:latin typeface="华文楷体" panose="02010600040101010101" pitchFamily="2" charset="-122"/>
                <a:ea typeface="华文楷体" panose="02010600040101010101" pitchFamily="2" charset="-122"/>
              </a:rPr>
              <a:t>求和定理：</a:t>
            </a:r>
            <a:r>
              <a:rPr lang="zh-CN" altLang="zh-CN" sz="3200" b="0" dirty="0">
                <a:latin typeface="华文楷体" panose="02010600040101010101" pitchFamily="2" charset="-122"/>
                <a:ea typeface="华文楷体" panose="02010600040101010101" pitchFamily="2" charset="-122"/>
              </a:rPr>
              <a:t>假定</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是程序</a:t>
            </a:r>
            <a:r>
              <a:rPr lang="en-US" altLang="zh-CN" sz="3200" b="0" dirty="0">
                <a:latin typeface="华文楷体" panose="02010600040101010101" pitchFamily="2" charset="-122"/>
                <a:ea typeface="华文楷体" panose="02010600040101010101" pitchFamily="2" charset="-122"/>
              </a:rPr>
              <a:t>P1</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P2</a:t>
            </a:r>
            <a:r>
              <a:rPr lang="zh-CN" altLang="zh-CN" sz="3200" b="0" dirty="0">
                <a:latin typeface="华文楷体" panose="02010600040101010101" pitchFamily="2" charset="-122"/>
                <a:ea typeface="华文楷体" panose="02010600040101010101" pitchFamily="2" charset="-122"/>
              </a:rPr>
              <a:t>的运行时间，并且</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是</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的，而</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是</a:t>
            </a:r>
            <a:r>
              <a:rPr lang="en-US" altLang="zh-CN" sz="3200" b="0" dirty="0">
                <a:latin typeface="华文楷体" panose="02010600040101010101" pitchFamily="2" charset="-122"/>
                <a:ea typeface="华文楷体" panose="02010600040101010101" pitchFamily="2" charset="-122"/>
              </a:rPr>
              <a:t>O(g(n))</a:t>
            </a:r>
            <a:r>
              <a:rPr lang="zh-CN" altLang="zh-CN" sz="3200" b="0" dirty="0">
                <a:latin typeface="华文楷体" panose="02010600040101010101" pitchFamily="2" charset="-122"/>
                <a:ea typeface="华文楷体" panose="02010600040101010101" pitchFamily="2" charset="-122"/>
              </a:rPr>
              <a:t>的。那么，先运行</a:t>
            </a:r>
            <a:r>
              <a:rPr lang="en-US" altLang="zh-CN" sz="3200" b="0" dirty="0">
                <a:latin typeface="华文楷体" panose="02010600040101010101" pitchFamily="2" charset="-122"/>
                <a:ea typeface="华文楷体" panose="02010600040101010101" pitchFamily="2" charset="-122"/>
              </a:rPr>
              <a:t>P1</a:t>
            </a:r>
            <a:r>
              <a:rPr lang="zh-CN" altLang="zh-CN" sz="3200" b="0" dirty="0">
                <a:latin typeface="华文楷体" panose="02010600040101010101" pitchFamily="2" charset="-122"/>
                <a:ea typeface="华文楷体" panose="02010600040101010101" pitchFamily="2" charset="-122"/>
              </a:rPr>
              <a:t>、再运行</a:t>
            </a:r>
            <a:r>
              <a:rPr lang="en-US" altLang="zh-CN" sz="3200" b="0" dirty="0">
                <a:latin typeface="华文楷体" panose="02010600040101010101" pitchFamily="2" charset="-122"/>
                <a:ea typeface="华文楷体" panose="02010600040101010101" pitchFamily="2" charset="-122"/>
              </a:rPr>
              <a:t>P2 </a:t>
            </a:r>
            <a:r>
              <a:rPr lang="zh-CN" altLang="zh-CN" sz="3200" b="0" dirty="0">
                <a:latin typeface="华文楷体" panose="02010600040101010101" pitchFamily="2" charset="-122"/>
                <a:ea typeface="华文楷体" panose="02010600040101010101" pitchFamily="2" charset="-122"/>
              </a:rPr>
              <a:t>的总的运行时间是：</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O(MAX(f(n)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g(n))</a:t>
            </a:r>
            <a:r>
              <a:rPr lang="zh-CN" altLang="zh-CN" sz="3200" b="0" dirty="0">
                <a:latin typeface="华文楷体" panose="02010600040101010101" pitchFamily="2" charset="-122"/>
                <a:ea typeface="华文楷体" panose="02010600040101010101" pitchFamily="2" charset="-122"/>
              </a:rPr>
              <a:t>。</a:t>
            </a:r>
          </a:p>
          <a:p>
            <a:pPr marL="179388" indent="0">
              <a:buNone/>
              <a:tabLst>
                <a:tab pos="357188" algn="l"/>
              </a:tabLst>
            </a:pPr>
            <a:r>
              <a:rPr lang="nb-NO" altLang="zh-CN" sz="2800" b="0" dirty="0"/>
              <a:t>for (i=0; i&lt;n; i++) a[i]=0;  //</a:t>
            </a:r>
            <a:r>
              <a:rPr lang="zh-CN" altLang="zh-CN" sz="2800" b="0" dirty="0"/>
              <a:t>第一段</a:t>
            </a:r>
          </a:p>
          <a:p>
            <a:pPr marL="179388" indent="0">
              <a:buNone/>
              <a:tabLst>
                <a:tab pos="357188" algn="l"/>
              </a:tabLst>
            </a:pPr>
            <a:r>
              <a:rPr lang="nb-NO" altLang="zh-CN" sz="2800" b="0" dirty="0"/>
              <a:t>for (i=0; i&lt;n; i++)  //</a:t>
            </a:r>
            <a:r>
              <a:rPr lang="zh-CN" altLang="zh-CN" sz="2800" b="0" dirty="0"/>
              <a:t>第二段</a:t>
            </a:r>
          </a:p>
          <a:p>
            <a:pPr marL="179388" indent="0">
              <a:buNone/>
              <a:tabLst>
                <a:tab pos="357188" algn="l"/>
              </a:tabLst>
            </a:pPr>
            <a:r>
              <a:rPr lang="nb-NO" altLang="zh-CN" sz="2800" b="0" dirty="0" smtClean="0"/>
              <a:t>		for </a:t>
            </a:r>
            <a:r>
              <a:rPr lang="nb-NO" altLang="zh-CN" sz="2800" b="0" dirty="0"/>
              <a:t>(j=0; j&lt;n; j++) a[i]= i+j</a:t>
            </a:r>
            <a:r>
              <a:rPr lang="nb-NO" altLang="zh-CN" sz="2800" b="0" dirty="0" smtClean="0"/>
              <a:t>;</a:t>
            </a:r>
          </a:p>
          <a:p>
            <a:pPr marL="179388" indent="0">
              <a:buNone/>
              <a:tabLst>
                <a:tab pos="357188" algn="l"/>
              </a:tabLst>
            </a:pPr>
            <a:r>
              <a:rPr lang="zh-CN" altLang="en-US" sz="2800" b="0" dirty="0" smtClean="0"/>
              <a:t>按照求和定理为</a:t>
            </a:r>
            <a:r>
              <a:rPr lang="en-US" altLang="zh-CN" sz="2800" b="0" dirty="0" smtClean="0"/>
              <a:t>O(max(n, n</a:t>
            </a:r>
            <a:r>
              <a:rPr lang="en-US" altLang="zh-CN" sz="2800" b="0" baseline="30000" dirty="0" smtClean="0"/>
              <a:t>2</a:t>
            </a:r>
            <a:r>
              <a:rPr lang="en-US" altLang="zh-CN" sz="2800" b="0" dirty="0" smtClean="0"/>
              <a:t>))=O(n</a:t>
            </a:r>
            <a:r>
              <a:rPr lang="en-US" altLang="zh-CN" sz="2800" b="0" baseline="30000" dirty="0" smtClean="0"/>
              <a:t>2</a:t>
            </a:r>
            <a:r>
              <a:rPr lang="zh-CN" altLang="en-US" sz="2800" b="0" dirty="0" smtClean="0"/>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smtClean="0">
              <a:latin typeface="华文楷体" panose="02010600040101010101" pitchFamily="2" charset="-122"/>
              <a:ea typeface="华文楷体" panose="02010600040101010101" pitchFamily="2" charset="-122"/>
            </a:endParaRPr>
          </a:p>
          <a:p>
            <a:pPr marL="0" indent="0">
              <a:buNone/>
            </a:pPr>
            <a:endParaRPr lang="en-US" altLang="zh-CN" sz="4000" dirty="0" smtClean="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smtClean="0">
                <a:latin typeface="华文楷体" panose="02010600040101010101" pitchFamily="2" charset="-122"/>
                <a:ea typeface="华文楷体" panose="02010600040101010101" pitchFamily="2" charset="-122"/>
              </a:rPr>
              <a:t>计算时间复杂度的简化工具：两个定理</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5395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1903716" cy="4615683"/>
          </a:xfrm>
        </p:spPr>
        <p:txBody>
          <a:bodyPr>
            <a:normAutofit lnSpcReduction="10000"/>
          </a:bodyPr>
          <a:lstStyle/>
          <a:p>
            <a:pPr marL="0" indent="0">
              <a:buNone/>
            </a:pPr>
            <a:r>
              <a:rPr lang="zh-CN" altLang="en-US" sz="3200" dirty="0" smtClean="0">
                <a:latin typeface="华文楷体" panose="02010600040101010101" pitchFamily="2" charset="-122"/>
                <a:ea typeface="华文楷体" panose="02010600040101010101" pitchFamily="2" charset="-122"/>
              </a:rPr>
              <a:t>求和定理、求积定理</a:t>
            </a:r>
            <a:endParaRPr lang="en-US" altLang="zh-CN" sz="320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dirty="0" smtClean="0">
                <a:latin typeface="华文楷体" panose="02010600040101010101" pitchFamily="2" charset="-122"/>
                <a:ea typeface="华文楷体" panose="02010600040101010101" pitchFamily="2" charset="-122"/>
              </a:rPr>
              <a:t>求积</a:t>
            </a:r>
            <a:r>
              <a:rPr lang="zh-CN" altLang="zh-CN" sz="3200" dirty="0">
                <a:latin typeface="华文楷体" panose="02010600040101010101" pitchFamily="2" charset="-122"/>
                <a:ea typeface="华文楷体" panose="02010600040101010101" pitchFamily="2" charset="-122"/>
              </a:rPr>
              <a:t>定理：</a:t>
            </a:r>
            <a:r>
              <a:rPr lang="zh-CN" altLang="zh-CN" sz="3200" b="0" dirty="0">
                <a:latin typeface="华文楷体" panose="02010600040101010101" pitchFamily="2" charset="-122"/>
                <a:ea typeface="华文楷体" panose="02010600040101010101" pitchFamily="2" charset="-122"/>
              </a:rPr>
              <a:t>如果</a:t>
            </a:r>
            <a:r>
              <a:rPr lang="en-US" altLang="zh-CN" sz="3200" b="0" dirty="0">
                <a:latin typeface="华文楷体" panose="02010600040101010101" pitchFamily="2" charset="-122"/>
                <a:ea typeface="华文楷体" panose="02010600040101010101" pitchFamily="2" charset="-122"/>
              </a:rPr>
              <a:t>T1(n) </a:t>
            </a:r>
            <a:r>
              <a:rPr lang="zh-CN" altLang="zh-CN" sz="3200" b="0" dirty="0">
                <a:latin typeface="华文楷体" panose="02010600040101010101" pitchFamily="2" charset="-122"/>
                <a:ea typeface="华文楷体" panose="02010600040101010101" pitchFamily="2" charset="-122"/>
              </a:rPr>
              <a:t>和</a:t>
            </a:r>
            <a:r>
              <a:rPr lang="en-US" altLang="zh-CN" sz="3200" b="0" dirty="0">
                <a:latin typeface="华文楷体" panose="02010600040101010101" pitchFamily="2" charset="-122"/>
                <a:ea typeface="华文楷体" panose="02010600040101010101" pitchFamily="2" charset="-122"/>
              </a:rPr>
              <a:t> T2(n)</a:t>
            </a:r>
            <a:r>
              <a:rPr lang="zh-CN" altLang="zh-CN" sz="3200" b="0" dirty="0">
                <a:latin typeface="华文楷体" panose="02010600040101010101" pitchFamily="2" charset="-122"/>
                <a:ea typeface="华文楷体" panose="02010600040101010101" pitchFamily="2" charset="-122"/>
              </a:rPr>
              <a:t>分别是</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和</a:t>
            </a:r>
            <a:r>
              <a:rPr lang="en-US" altLang="zh-CN" sz="3200" b="0" dirty="0">
                <a:latin typeface="华文楷体" panose="02010600040101010101" pitchFamily="2" charset="-122"/>
                <a:ea typeface="华文楷体" panose="02010600040101010101" pitchFamily="2" charset="-122"/>
              </a:rPr>
              <a:t>O(g(n))</a:t>
            </a:r>
            <a:r>
              <a:rPr lang="zh-CN" altLang="zh-CN" sz="3200" b="0" dirty="0">
                <a:latin typeface="华文楷体" panose="02010600040101010101" pitchFamily="2" charset="-122"/>
                <a:ea typeface="华文楷体" panose="02010600040101010101" pitchFamily="2" charset="-122"/>
              </a:rPr>
              <a:t>的，那么</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是</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g(n)) </a:t>
            </a:r>
            <a:r>
              <a:rPr lang="zh-CN" altLang="zh-CN" sz="3200" b="0" dirty="0">
                <a:latin typeface="华文楷体" panose="02010600040101010101" pitchFamily="2" charset="-122"/>
                <a:ea typeface="华文楷体" panose="02010600040101010101" pitchFamily="2" charset="-122"/>
              </a:rPr>
              <a:t>的</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357188" indent="0">
              <a:buNone/>
            </a:pPr>
            <a:r>
              <a:rPr lang="en-US" altLang="zh-CN" sz="3200" b="0" dirty="0">
                <a:latin typeface="华文楷体" panose="02010600040101010101" pitchFamily="2" charset="-122"/>
                <a:ea typeface="华文楷体" panose="02010600040101010101" pitchFamily="2" charset="-122"/>
              </a:rPr>
              <a:t>for (</a:t>
            </a:r>
            <a:r>
              <a:rPr lang="en-US" altLang="zh-CN" sz="3200" b="0" dirty="0" err="1">
                <a:latin typeface="华文楷体" panose="02010600040101010101" pitchFamily="2" charset="-122"/>
                <a:ea typeface="华文楷体" panose="02010600040101010101" pitchFamily="2" charset="-122"/>
              </a:rPr>
              <a:t>i</a:t>
            </a:r>
            <a:r>
              <a:rPr lang="en-US" altLang="zh-CN" sz="3200" b="0" dirty="0">
                <a:latin typeface="华文楷体" panose="02010600040101010101" pitchFamily="2" charset="-122"/>
                <a:ea typeface="华文楷体" panose="02010600040101010101" pitchFamily="2" charset="-122"/>
              </a:rPr>
              <a:t>=0; </a:t>
            </a:r>
            <a:r>
              <a:rPr lang="en-US" altLang="zh-CN" sz="3200" b="0" dirty="0" err="1">
                <a:latin typeface="华文楷体" panose="02010600040101010101" pitchFamily="2" charset="-122"/>
                <a:ea typeface="华文楷体" panose="02010600040101010101" pitchFamily="2" charset="-122"/>
              </a:rPr>
              <a:t>i</a:t>
            </a:r>
            <a:r>
              <a:rPr lang="en-US" altLang="zh-CN" sz="3200" b="0" dirty="0">
                <a:latin typeface="华文楷体" panose="02010600040101010101" pitchFamily="2" charset="-122"/>
                <a:ea typeface="华文楷体" panose="02010600040101010101" pitchFamily="2" charset="-122"/>
              </a:rPr>
              <a:t>&lt;n; </a:t>
            </a:r>
            <a:r>
              <a:rPr lang="en-US" altLang="zh-CN" sz="3200" b="0" dirty="0" err="1">
                <a:latin typeface="华文楷体" panose="02010600040101010101" pitchFamily="2" charset="-122"/>
                <a:ea typeface="华文楷体" panose="02010600040101010101" pitchFamily="2" charset="-122"/>
              </a:rPr>
              <a:t>i</a:t>
            </a:r>
            <a:r>
              <a:rPr lang="en-US" altLang="zh-CN" sz="3200" b="0" dirty="0">
                <a:latin typeface="华文楷体" panose="02010600040101010101" pitchFamily="2" charset="-122"/>
                <a:ea typeface="华文楷体" panose="02010600040101010101" pitchFamily="2" charset="-122"/>
              </a:rPr>
              <a:t>++)</a:t>
            </a:r>
            <a:endParaRPr lang="zh-CN" altLang="zh-CN" sz="3200" b="0" dirty="0">
              <a:latin typeface="华文楷体" panose="02010600040101010101" pitchFamily="2" charset="-122"/>
              <a:ea typeface="华文楷体" panose="02010600040101010101" pitchFamily="2" charset="-122"/>
            </a:endParaRPr>
          </a:p>
          <a:p>
            <a:pPr marL="357188" indent="0">
              <a:buNone/>
            </a:pPr>
            <a:r>
              <a:rPr lang="en-US" altLang="zh-CN" sz="3200" b="0" dirty="0">
                <a:latin typeface="华文楷体" panose="02010600040101010101" pitchFamily="2" charset="-122"/>
                <a:ea typeface="华文楷体" panose="02010600040101010101" pitchFamily="2" charset="-122"/>
              </a:rPr>
              <a:t>	for (j=0; j&lt;n; </a:t>
            </a:r>
            <a:r>
              <a:rPr lang="en-US" altLang="zh-CN" sz="3200" b="0" dirty="0" err="1">
                <a:latin typeface="华文楷体" panose="02010600040101010101" pitchFamily="2" charset="-122"/>
                <a:ea typeface="华文楷体" panose="02010600040101010101" pitchFamily="2" charset="-122"/>
              </a:rPr>
              <a:t>j++</a:t>
            </a:r>
            <a:r>
              <a:rPr lang="en-US" altLang="zh-CN" sz="3200" b="0" dirty="0">
                <a:latin typeface="华文楷体" panose="02010600040101010101" pitchFamily="2" charset="-122"/>
                <a:ea typeface="华文楷体" panose="02010600040101010101" pitchFamily="2" charset="-122"/>
              </a:rPr>
              <a:t>)</a:t>
            </a:r>
            <a:endParaRPr lang="zh-CN" altLang="zh-CN" sz="3200" b="0" dirty="0">
              <a:latin typeface="华文楷体" panose="02010600040101010101" pitchFamily="2" charset="-122"/>
              <a:ea typeface="华文楷体" panose="02010600040101010101" pitchFamily="2" charset="-122"/>
            </a:endParaRPr>
          </a:p>
          <a:p>
            <a:pPr marL="357188" indent="0">
              <a:buNone/>
            </a:pPr>
            <a:r>
              <a:rPr lang="en-US" altLang="zh-CN" sz="3200" b="0" dirty="0">
                <a:latin typeface="华文楷体" panose="02010600040101010101" pitchFamily="2" charset="-122"/>
                <a:ea typeface="华文楷体" panose="02010600040101010101" pitchFamily="2" charset="-122"/>
              </a:rPr>
              <a:t>		{ </a:t>
            </a:r>
            <a:r>
              <a:rPr lang="en-US" altLang="zh-CN" sz="3200" b="0" dirty="0" smtClean="0">
                <a:latin typeface="华文楷体" panose="02010600040101010101" pitchFamily="2" charset="-122"/>
                <a:ea typeface="华文楷体" panose="02010600040101010101" pitchFamily="2" charset="-122"/>
              </a:rPr>
              <a:t>s=</a:t>
            </a:r>
            <a:r>
              <a:rPr lang="en-US" altLang="zh-CN" sz="3200" b="0" dirty="0" err="1" smtClean="0">
                <a:latin typeface="华文楷体" panose="02010600040101010101" pitchFamily="2" charset="-122"/>
                <a:ea typeface="华文楷体" panose="02010600040101010101" pitchFamily="2" charset="-122"/>
              </a:rPr>
              <a:t>s+i+j</a:t>
            </a:r>
            <a:r>
              <a:rPr lang="en-US" altLang="zh-CN" sz="3200" b="0" dirty="0">
                <a:latin typeface="华文楷体" panose="02010600040101010101" pitchFamily="2" charset="-122"/>
                <a:ea typeface="华文楷体" panose="02010600040101010101" pitchFamily="2" charset="-122"/>
              </a:rPr>
              <a:t>;   </a:t>
            </a:r>
            <a:r>
              <a:rPr lang="en-US" altLang="zh-CN" sz="3200" b="0" dirty="0" err="1">
                <a:latin typeface="华文楷体" panose="02010600040101010101" pitchFamily="2" charset="-122"/>
                <a:ea typeface="华文楷体" panose="02010600040101010101" pitchFamily="2" charset="-122"/>
              </a:rPr>
              <a:t>cout</a:t>
            </a:r>
            <a:r>
              <a:rPr lang="en-US" altLang="zh-CN" sz="3200" b="0" dirty="0">
                <a:latin typeface="华文楷体" panose="02010600040101010101" pitchFamily="2" charset="-122"/>
                <a:ea typeface="华文楷体" panose="02010600040101010101" pitchFamily="2" charset="-122"/>
              </a:rPr>
              <a:t>&lt;&lt;s;  }      </a:t>
            </a:r>
            <a:endParaRPr lang="en-US" altLang="zh-CN" sz="3200" b="0" dirty="0" smtClean="0">
              <a:latin typeface="华文楷体" panose="02010600040101010101" pitchFamily="2" charset="-122"/>
              <a:ea typeface="华文楷体" panose="02010600040101010101" pitchFamily="2" charset="-122"/>
            </a:endParaRPr>
          </a:p>
          <a:p>
            <a:pPr marL="357188" indent="0">
              <a:buNone/>
            </a:pPr>
            <a:r>
              <a:rPr lang="zh-CN" altLang="en-US" sz="3200" b="0" dirty="0" smtClean="0">
                <a:latin typeface="华文楷体" panose="02010600040101010101" pitchFamily="2" charset="-122"/>
                <a:ea typeface="华文楷体" panose="02010600040101010101" pitchFamily="2" charset="-122"/>
              </a:rPr>
              <a:t>按照求积定理，为</a:t>
            </a:r>
            <a:r>
              <a:rPr lang="en-US" altLang="zh-CN" sz="3200" b="0" dirty="0" smtClean="0">
                <a:latin typeface="华文楷体" panose="02010600040101010101" pitchFamily="2" charset="-122"/>
                <a:ea typeface="华文楷体" panose="02010600040101010101" pitchFamily="2" charset="-122"/>
              </a:rPr>
              <a:t>O(n*n)=O(n</a:t>
            </a:r>
            <a:r>
              <a:rPr lang="en-US" altLang="zh-CN" sz="3200" b="0" baseline="30000" dirty="0" smtClean="0">
                <a:latin typeface="华文楷体" panose="02010600040101010101" pitchFamily="2" charset="-122"/>
                <a:ea typeface="华文楷体" panose="02010600040101010101" pitchFamily="2" charset="-122"/>
              </a:rPr>
              <a:t>2</a:t>
            </a:r>
            <a:r>
              <a:rPr lang="en-US" altLang="zh-CN" sz="3200" b="0" dirty="0" smtClean="0">
                <a:latin typeface="华文楷体" panose="02010600040101010101" pitchFamily="2" charset="-122"/>
                <a:ea typeface="华文楷体" panose="02010600040101010101" pitchFamily="2" charset="-122"/>
              </a:rPr>
              <a:t>)                     </a:t>
            </a:r>
            <a:endParaRPr lang="en-US"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zh-CN" altLang="zh-CN" sz="3200" b="0" dirty="0">
              <a:latin typeface="华文楷体" panose="02010600040101010101" pitchFamily="2" charset="-122"/>
              <a:ea typeface="华文楷体" panose="02010600040101010101" pitchFamily="2" charset="-122"/>
            </a:endParaRPr>
          </a:p>
          <a:p>
            <a:pPr marL="0" lv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smtClean="0">
              <a:latin typeface="华文楷体" panose="02010600040101010101" pitchFamily="2" charset="-122"/>
              <a:ea typeface="华文楷体" panose="02010600040101010101" pitchFamily="2" charset="-122"/>
            </a:endParaRPr>
          </a:p>
          <a:p>
            <a:pPr marL="0" indent="0">
              <a:buNone/>
            </a:pPr>
            <a:endParaRPr lang="en-US" altLang="zh-CN" sz="4000" dirty="0" smtClean="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smtClean="0">
                <a:latin typeface="华文楷体" panose="02010600040101010101" pitchFamily="2" charset="-122"/>
                <a:ea typeface="华文楷体" panose="02010600040101010101" pitchFamily="2" charset="-122"/>
              </a:rPr>
              <a:t>计算时间复杂度的简化工具：两个定理</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7092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1519403" cy="4913857"/>
          </a:xfrm>
        </p:spPr>
        <p:txBody>
          <a:bodyPr>
            <a:normAutofit/>
          </a:bodyPr>
          <a:lstStyle/>
          <a:p>
            <a:pPr marL="0" indent="0">
              <a:buNone/>
            </a:pPr>
            <a:r>
              <a:rPr lang="zh-CN" altLang="en-US" sz="3000" dirty="0" smtClean="0">
                <a:latin typeface="华文楷体" panose="02010600040101010101" pitchFamily="2" charset="-122"/>
                <a:ea typeface="华文楷体" panose="02010600040101010101" pitchFamily="2" charset="-122"/>
              </a:rPr>
              <a:t>   当内外循环次数相互关联时，也可利用求积公式简化。</a:t>
            </a:r>
            <a:endParaRPr lang="en-US" altLang="zh-CN" sz="3000" dirty="0" smtClean="0">
              <a:latin typeface="华文楷体" panose="02010600040101010101" pitchFamily="2" charset="-122"/>
              <a:ea typeface="华文楷体" panose="02010600040101010101" pitchFamily="2" charset="-122"/>
            </a:endParaRPr>
          </a:p>
          <a:p>
            <a:pPr marL="357188" indent="0">
              <a:buNone/>
            </a:pPr>
            <a:r>
              <a:rPr lang="en-US" altLang="zh-CN" sz="3000" b="0" dirty="0">
                <a:ea typeface="华文楷体" panose="02010600040101010101" pitchFamily="2" charset="-122"/>
                <a:cs typeface="Times New Roman" panose="02020603050405020304" pitchFamily="18" charset="0"/>
              </a:rPr>
              <a:t>s=0;</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for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=0;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&lt;n; </a:t>
            </a:r>
            <a:r>
              <a:rPr lang="en-US" altLang="zh-CN" sz="3000" b="0" dirty="0" err="1">
                <a:ea typeface="华文楷体" panose="02010600040101010101" pitchFamily="2" charset="-122"/>
                <a:cs typeface="Times New Roman" panose="02020603050405020304" pitchFamily="18" charset="0"/>
              </a:rPr>
              <a:t>i</a:t>
            </a:r>
            <a:r>
              <a:rPr lang="en-US" altLang="zh-CN" sz="3000" b="0" dirty="0" smtClean="0">
                <a:ea typeface="华文楷体" panose="02010600040101010101" pitchFamily="2" charset="-122"/>
                <a:cs typeface="Times New Roman" panose="02020603050405020304" pitchFamily="18" charset="0"/>
              </a:rPr>
              <a:t>++)  //O(n)</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for (j=0; </a:t>
            </a:r>
            <a:r>
              <a:rPr lang="en-US" altLang="zh-CN" sz="3000" b="0" dirty="0" smtClean="0">
                <a:ea typeface="华文楷体" panose="02010600040101010101" pitchFamily="2" charset="-122"/>
                <a:cs typeface="Times New Roman" panose="02020603050405020304" pitchFamily="18" charset="0"/>
              </a:rPr>
              <a:t>j&lt;</a:t>
            </a:r>
            <a:r>
              <a:rPr lang="en-US" altLang="zh-CN" sz="3000" b="0" dirty="0" err="1" smtClean="0">
                <a:ea typeface="华文楷体" panose="02010600040101010101" pitchFamily="2" charset="-122"/>
                <a:cs typeface="Times New Roman" panose="02020603050405020304" pitchFamily="18" charset="0"/>
              </a:rPr>
              <a:t>i</a:t>
            </a:r>
            <a:r>
              <a:rPr lang="en-US" altLang="zh-CN" sz="3000" b="0" dirty="0" smtClean="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j</a:t>
            </a:r>
            <a:r>
              <a:rPr lang="en-US" altLang="zh-CN" sz="3000" b="0" dirty="0" err="1" smtClean="0">
                <a:ea typeface="华文楷体" panose="02010600040101010101" pitchFamily="2" charset="-122"/>
                <a:cs typeface="Times New Roman" panose="02020603050405020304" pitchFamily="18" charset="0"/>
              </a:rPr>
              <a:t>++</a:t>
            </a:r>
            <a:r>
              <a:rPr lang="en-US" altLang="zh-CN" sz="3000" b="0" dirty="0" smtClean="0">
                <a:ea typeface="华文楷体" panose="02010600040101010101" pitchFamily="2" charset="-122"/>
                <a:cs typeface="Times New Roman" panose="02020603050405020304" pitchFamily="18" charset="0"/>
              </a:rPr>
              <a:t>) //</a:t>
            </a:r>
            <a:r>
              <a:rPr lang="zh-CN" altLang="en-US" sz="3000" b="0" dirty="0" smtClean="0">
                <a:ea typeface="华文楷体" panose="02010600040101010101" pitchFamily="2" charset="-122"/>
                <a:cs typeface="Times New Roman" panose="02020603050405020304" pitchFamily="18" charset="0"/>
              </a:rPr>
              <a:t>最坏是</a:t>
            </a:r>
            <a:r>
              <a:rPr lang="en-US" altLang="zh-CN" sz="3000" b="0" dirty="0" err="1" smtClean="0">
                <a:ea typeface="华文楷体" panose="02010600040101010101" pitchFamily="2" charset="-122"/>
                <a:cs typeface="Times New Roman" panose="02020603050405020304" pitchFamily="18" charset="0"/>
              </a:rPr>
              <a:t>i</a:t>
            </a:r>
            <a:r>
              <a:rPr lang="en-US" altLang="zh-CN" sz="3000" b="0" dirty="0" smtClean="0">
                <a:ea typeface="华文楷体" panose="02010600040101010101" pitchFamily="2" charset="-122"/>
                <a:cs typeface="Times New Roman" panose="02020603050405020304" pitchFamily="18" charset="0"/>
              </a:rPr>
              <a:t>=n</a:t>
            </a:r>
            <a:r>
              <a:rPr lang="zh-CN" altLang="en-US" sz="3000" b="0" dirty="0" smtClean="0">
                <a:ea typeface="华文楷体" panose="02010600040101010101" pitchFamily="2" charset="-122"/>
                <a:cs typeface="Times New Roman" panose="02020603050405020304" pitchFamily="18" charset="0"/>
              </a:rPr>
              <a:t>时</a:t>
            </a:r>
            <a:r>
              <a:rPr lang="en-US" altLang="zh-CN" sz="3000" b="0" dirty="0" smtClean="0">
                <a:ea typeface="华文楷体" panose="02010600040101010101" pitchFamily="2" charset="-122"/>
                <a:cs typeface="Times New Roman" panose="02020603050405020304" pitchFamily="18" charset="0"/>
              </a:rPr>
              <a:t>,</a:t>
            </a:r>
            <a:r>
              <a:rPr lang="zh-CN" altLang="en-US" sz="3000" b="0" dirty="0" smtClean="0">
                <a:ea typeface="华文楷体" panose="02010600040101010101" pitchFamily="2" charset="-122"/>
                <a:cs typeface="Times New Roman" panose="02020603050405020304" pitchFamily="18" charset="0"/>
              </a:rPr>
              <a:t>为</a:t>
            </a:r>
            <a:r>
              <a:rPr lang="en-US" altLang="zh-CN" sz="3000" b="0" dirty="0" smtClean="0">
                <a:ea typeface="华文楷体" panose="02010600040101010101" pitchFamily="2" charset="-122"/>
                <a:cs typeface="Times New Roman" panose="02020603050405020304" pitchFamily="18" charset="0"/>
              </a:rPr>
              <a:t>O(n)</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 	s=</a:t>
            </a:r>
            <a:r>
              <a:rPr lang="en-US" altLang="zh-CN" sz="3000" b="0" dirty="0" err="1">
                <a:ea typeface="华文楷体" panose="02010600040101010101" pitchFamily="2" charset="-122"/>
                <a:cs typeface="Times New Roman" panose="02020603050405020304" pitchFamily="18" charset="0"/>
              </a:rPr>
              <a:t>s+i+j</a:t>
            </a:r>
            <a:r>
              <a:rPr lang="en-US" altLang="zh-CN" sz="3000" b="0" dirty="0" smtClean="0">
                <a:ea typeface="华文楷体" panose="02010600040101010101" pitchFamily="2" charset="-122"/>
                <a:cs typeface="Times New Roman" panose="02020603050405020304" pitchFamily="18" charset="0"/>
              </a:rPr>
              <a:t>;   </a:t>
            </a:r>
            <a:r>
              <a:rPr lang="en-US" altLang="zh-CN" sz="3000" b="0" dirty="0" err="1" smtClean="0">
                <a:ea typeface="华文楷体" panose="02010600040101010101" pitchFamily="2" charset="-122"/>
                <a:cs typeface="Times New Roman" panose="02020603050405020304" pitchFamily="18" charset="0"/>
              </a:rPr>
              <a:t>cout</a:t>
            </a:r>
            <a:r>
              <a:rPr lang="en-US" altLang="zh-CN" sz="3000" b="0" dirty="0">
                <a:ea typeface="华文楷体" panose="02010600040101010101" pitchFamily="2" charset="-122"/>
                <a:cs typeface="Times New Roman" panose="02020603050405020304" pitchFamily="18" charset="0"/>
              </a:rPr>
              <a:t>&lt;&lt;s</a:t>
            </a:r>
            <a:r>
              <a:rPr lang="en-US" altLang="zh-CN" sz="3000" b="0" dirty="0" smtClean="0">
                <a:ea typeface="华文楷体" panose="02010600040101010101" pitchFamily="2" charset="-122"/>
                <a:cs typeface="Times New Roman" panose="02020603050405020304" pitchFamily="18" charset="0"/>
              </a:rPr>
              <a:t>;  }                             </a:t>
            </a:r>
          </a:p>
          <a:p>
            <a:pPr marL="357188" indent="0">
              <a:buNone/>
            </a:pPr>
            <a:r>
              <a:rPr lang="zh-CN" altLang="en-US" sz="3000" b="0" dirty="0" smtClean="0">
                <a:latin typeface="华文楷体" panose="02010600040101010101" pitchFamily="2" charset="-122"/>
                <a:ea typeface="华文楷体" panose="02010600040101010101" pitchFamily="2" charset="-122"/>
              </a:rPr>
              <a:t>按照求积公式，时间</a:t>
            </a:r>
            <a:r>
              <a:rPr lang="zh-CN" altLang="en-US" sz="3000" b="0" dirty="0">
                <a:latin typeface="华文楷体" panose="02010600040101010101" pitchFamily="2" charset="-122"/>
                <a:ea typeface="华文楷体" panose="02010600040101010101" pitchFamily="2" charset="-122"/>
              </a:rPr>
              <a:t>复杂</a:t>
            </a:r>
            <a:r>
              <a:rPr lang="zh-CN" altLang="en-US" sz="3000" b="0" dirty="0" smtClean="0">
                <a:latin typeface="华文楷体" panose="02010600040101010101" pitchFamily="2" charset="-122"/>
                <a:ea typeface="华文楷体" panose="02010600040101010101" pitchFamily="2" charset="-122"/>
              </a:rPr>
              <a:t>度为：</a:t>
            </a:r>
            <a:r>
              <a:rPr lang="en-US" altLang="zh-CN" sz="3000" b="0" dirty="0">
                <a:ea typeface="华文楷体" panose="02010600040101010101" pitchFamily="2" charset="-122"/>
                <a:cs typeface="Times New Roman" panose="02020603050405020304" pitchFamily="18" charset="0"/>
              </a:rPr>
              <a:t> </a:t>
            </a:r>
            <a:r>
              <a:rPr lang="en-US" altLang="zh-CN" sz="3000" b="0" dirty="0" smtClean="0">
                <a:ea typeface="华文楷体" panose="02010600040101010101" pitchFamily="2" charset="-122"/>
                <a:cs typeface="Times New Roman" panose="02020603050405020304" pitchFamily="18" charset="0"/>
              </a:rPr>
              <a:t>O(n</a:t>
            </a:r>
            <a:r>
              <a:rPr lang="zh-CN" altLang="en-US" sz="3000" b="0" dirty="0" smtClean="0">
                <a:ea typeface="华文楷体" panose="02010600040101010101" pitchFamily="2" charset="-122"/>
                <a:cs typeface="Times New Roman" panose="02020603050405020304" pitchFamily="18" charset="0"/>
              </a:rPr>
              <a:t>*</a:t>
            </a:r>
            <a:r>
              <a:rPr lang="en-US" altLang="zh-CN" sz="3000" b="0" dirty="0" smtClean="0">
                <a:ea typeface="华文楷体" panose="02010600040101010101" pitchFamily="2" charset="-122"/>
                <a:cs typeface="Times New Roman" panose="02020603050405020304" pitchFamily="18" charset="0"/>
              </a:rPr>
              <a:t>n) </a:t>
            </a:r>
            <a:r>
              <a:rPr lang="en-US" altLang="zh-CN" sz="3000" b="0" dirty="0" smtClean="0">
                <a:latin typeface="华文楷体" panose="02010600040101010101" pitchFamily="2" charset="-122"/>
                <a:ea typeface="华文楷体" panose="02010600040101010101" pitchFamily="2" charset="-122"/>
              </a:rPr>
              <a:t>= </a:t>
            </a:r>
            <a:r>
              <a:rPr lang="en-US" altLang="zh-CN" sz="3000" b="0" dirty="0">
                <a:latin typeface="华文楷体" panose="02010600040101010101" pitchFamily="2" charset="-122"/>
                <a:ea typeface="华文楷体" panose="02010600040101010101" pitchFamily="2" charset="-122"/>
              </a:rPr>
              <a:t>O(n</a:t>
            </a:r>
            <a:r>
              <a:rPr lang="en-US" altLang="zh-CN" sz="3000" b="0" baseline="30000" dirty="0">
                <a:latin typeface="华文楷体" panose="02010600040101010101" pitchFamily="2" charset="-122"/>
                <a:ea typeface="华文楷体" panose="02010600040101010101" pitchFamily="2" charset="-122"/>
              </a:rPr>
              <a:t>2</a:t>
            </a:r>
            <a:r>
              <a:rPr lang="en-US" altLang="zh-CN" sz="3000" b="0" dirty="0">
                <a:latin typeface="华文楷体" panose="02010600040101010101" pitchFamily="2" charset="-122"/>
                <a:ea typeface="华文楷体" panose="02010600040101010101" pitchFamily="2" charset="-122"/>
              </a:rPr>
              <a:t>)</a:t>
            </a:r>
            <a:endParaRPr lang="zh-CN" altLang="zh-CN" sz="3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smtClean="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83805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06945" y="1729408"/>
            <a:ext cx="11903716" cy="4615683"/>
          </a:xfrm>
        </p:spPr>
        <p:txBody>
          <a:bodyPr>
            <a:normAutofit/>
          </a:bodyPr>
          <a:lstStyle/>
          <a:p>
            <a:pPr>
              <a:buFont typeface="Wingdings" panose="05000000000000000000" pitchFamily="2" charset="2"/>
              <a:buChar char="Ø"/>
            </a:pPr>
            <a:r>
              <a:rPr lang="zh-CN" altLang="zh-CN" sz="3200" b="0" dirty="0" smtClean="0">
                <a:latin typeface="华文楷体" panose="02010600040101010101" pitchFamily="2" charset="-122"/>
                <a:ea typeface="华文楷体" panose="02010600040101010101" pitchFamily="2" charset="-122"/>
              </a:rPr>
              <a:t>通常</a:t>
            </a:r>
            <a:r>
              <a:rPr lang="zh-CN" altLang="zh-CN" sz="3200" b="0" dirty="0">
                <a:latin typeface="华文楷体" panose="02010600040101010101" pitchFamily="2" charset="-122"/>
                <a:ea typeface="华文楷体" panose="02010600040101010101" pitchFamily="2" charset="-122"/>
              </a:rPr>
              <a:t>考虑三个方面：</a:t>
            </a:r>
            <a:r>
              <a:rPr lang="zh-CN" altLang="zh-CN" sz="3200" b="0" dirty="0" smtClean="0">
                <a:latin typeface="华文楷体" panose="02010600040101010101" pitchFamily="2" charset="-122"/>
                <a:ea typeface="华文楷体" panose="02010600040101010101" pitchFamily="2" charset="-122"/>
              </a:rPr>
              <a:t>最好、最坏和</a:t>
            </a:r>
            <a:r>
              <a:rPr lang="zh-CN" altLang="zh-CN" sz="3200" b="0" dirty="0">
                <a:latin typeface="华文楷体" panose="02010600040101010101" pitchFamily="2" charset="-122"/>
                <a:ea typeface="华文楷体" panose="02010600040101010101" pitchFamily="2" charset="-122"/>
              </a:rPr>
              <a:t>平均情况的时间复杂度</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0" indent="0">
              <a:buNone/>
            </a:pPr>
            <a:r>
              <a:rPr lang="en-US" altLang="zh-CN" sz="3200" b="0" dirty="0" smtClean="0">
                <a:latin typeface="华文楷体" panose="02010600040101010101" pitchFamily="2" charset="-122"/>
                <a:ea typeface="华文楷体" panose="02010600040101010101" pitchFamily="2" charset="-122"/>
              </a:rPr>
              <a:t>                                        </a:t>
            </a:r>
            <a:r>
              <a:rPr lang="zh-CN" altLang="en-US" sz="3200" b="0" dirty="0" smtClean="0">
                <a:latin typeface="华文楷体" panose="02010600040101010101" pitchFamily="2" charset="-122"/>
                <a:ea typeface="华文楷体" panose="02010600040101010101" pitchFamily="2" charset="-122"/>
              </a:rPr>
              <a:t>一般用最坏情况作为算法的时间复杂度。</a:t>
            </a:r>
            <a:endParaRPr lang="en-US"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b="0" dirty="0" smtClean="0">
                <a:latin typeface="华文楷体" panose="02010600040101010101" pitchFamily="2" charset="-122"/>
                <a:ea typeface="华文楷体" panose="02010600040101010101" pitchFamily="2" charset="-122"/>
              </a:rPr>
              <a:t>大</a:t>
            </a:r>
            <a:r>
              <a:rPr lang="en-US" altLang="zh-CN" sz="3200" b="0" dirty="0">
                <a:latin typeface="华文楷体" panose="02010600040101010101" pitchFamily="2" charset="-122"/>
                <a:ea typeface="华文楷体" panose="02010600040101010101" pitchFamily="2" charset="-122"/>
              </a:rPr>
              <a:t>O</a:t>
            </a:r>
            <a:r>
              <a:rPr lang="zh-CN" altLang="zh-CN" sz="3200" b="0" dirty="0">
                <a:latin typeface="华文楷体" panose="02010600040101010101" pitchFamily="2" charset="-122"/>
                <a:ea typeface="华文楷体" panose="02010600040101010101" pitchFamily="2" charset="-122"/>
              </a:rPr>
              <a:t>表示法中，</a:t>
            </a:r>
            <a:r>
              <a:rPr lang="en-US" altLang="zh-CN" sz="3200" b="0" dirty="0">
                <a:latin typeface="华文楷体" panose="02010600040101010101" pitchFamily="2" charset="-122"/>
                <a:ea typeface="华文楷体" panose="02010600040101010101" pitchFamily="2" charset="-122"/>
              </a:rPr>
              <a:t>O</a:t>
            </a:r>
            <a:r>
              <a:rPr lang="zh-CN" altLang="zh-CN" sz="3200" b="0" dirty="0">
                <a:latin typeface="华文楷体" panose="02010600040101010101" pitchFamily="2" charset="-122"/>
                <a:ea typeface="华文楷体" panose="02010600040101010101" pitchFamily="2" charset="-122"/>
              </a:rPr>
              <a:t>是数量级</a:t>
            </a:r>
            <a:r>
              <a:rPr lang="en-US" altLang="zh-CN" sz="3200" b="0" dirty="0">
                <a:latin typeface="华文楷体" panose="02010600040101010101" pitchFamily="2" charset="-122"/>
                <a:ea typeface="华文楷体" panose="02010600040101010101" pitchFamily="2" charset="-122"/>
              </a:rPr>
              <a:t>order</a:t>
            </a:r>
            <a:r>
              <a:rPr lang="zh-CN" altLang="zh-CN" sz="3200" b="0" dirty="0">
                <a:latin typeface="华文楷体" panose="02010600040101010101" pitchFamily="2" charset="-122"/>
                <a:ea typeface="华文楷体" panose="02010600040101010101" pitchFamily="2" charset="-122"/>
              </a:rPr>
              <a:t>的首字母</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3200" b="0" dirty="0">
                <a:latin typeface="华文楷体" panose="02010600040101010101" pitchFamily="2" charset="-122"/>
                <a:ea typeface="华文楷体" panose="02010600040101010101" pitchFamily="2" charset="-122"/>
              </a:rPr>
              <a:t>O(f(n))</a:t>
            </a:r>
            <a:r>
              <a:rPr lang="zh-CN" altLang="zh-CN" sz="3200" b="0" dirty="0" smtClean="0">
                <a:latin typeface="华文楷体" panose="02010600040101010101" pitchFamily="2" charset="-122"/>
                <a:ea typeface="华文楷体" panose="02010600040101010101" pitchFamily="2" charset="-122"/>
              </a:rPr>
              <a:t>并不</a:t>
            </a:r>
            <a:r>
              <a:rPr lang="zh-CN" altLang="zh-CN" sz="3200" b="0" dirty="0">
                <a:latin typeface="华文楷体" panose="02010600040101010101" pitchFamily="2" charset="-122"/>
                <a:ea typeface="华文楷体" panose="02010600040101010101" pitchFamily="2" charset="-122"/>
              </a:rPr>
              <a:t>描述运行时间的精确值，只给出一个数量级</a:t>
            </a:r>
            <a:r>
              <a:rPr lang="zh-CN" altLang="zh-CN" sz="3200" b="0" dirty="0" smtClean="0">
                <a:latin typeface="华文楷体" panose="02010600040101010101" pitchFamily="2" charset="-122"/>
                <a:ea typeface="华文楷体" panose="02010600040101010101" pitchFamily="2" charset="-122"/>
              </a:rPr>
              <a:t>。</a:t>
            </a:r>
            <a:endParaRPr lang="en-US" altLang="zh-CN" sz="3200" b="0" dirty="0" smtClean="0">
              <a:latin typeface="华文楷体" panose="02010600040101010101" pitchFamily="2" charset="-122"/>
              <a:ea typeface="华文楷体" panose="02010600040101010101" pitchFamily="2" charset="-122"/>
            </a:endParaRPr>
          </a:p>
          <a:p>
            <a:pPr marL="357188" indent="0">
              <a:buNone/>
            </a:pPr>
            <a:r>
              <a:rPr lang="zh-CN" altLang="zh-CN" sz="3200" b="0" dirty="0" smtClean="0">
                <a:latin typeface="华文楷体" panose="02010600040101010101" pitchFamily="2" charset="-122"/>
                <a:ea typeface="华文楷体" panose="02010600040101010101" pitchFamily="2" charset="-122"/>
              </a:rPr>
              <a:t>它</a:t>
            </a:r>
            <a:r>
              <a:rPr lang="zh-CN" altLang="zh-CN" sz="3200" b="0" dirty="0">
                <a:latin typeface="华文楷体" panose="02010600040101010101" pitchFamily="2" charset="-122"/>
                <a:ea typeface="华文楷体" panose="02010600040101010101" pitchFamily="2" charset="-122"/>
              </a:rPr>
              <a:t>表示：当问题规模很大时，算法运行时间的增长受限于哪一个数量级的</a:t>
            </a:r>
            <a:r>
              <a:rPr lang="zh-CN" altLang="zh-CN" sz="3200" b="0" dirty="0" smtClean="0">
                <a:latin typeface="华文楷体" panose="02010600040101010101" pitchFamily="2" charset="-122"/>
                <a:ea typeface="华文楷体" panose="02010600040101010101" pitchFamily="2" charset="-122"/>
              </a:rPr>
              <a:t>函数</a:t>
            </a:r>
            <a:r>
              <a:rPr lang="zh-CN" altLang="en-US" sz="3200" b="0" dirty="0" smtClean="0">
                <a:latin typeface="华文楷体" panose="02010600040101010101" pitchFamily="2" charset="-122"/>
                <a:ea typeface="华文楷体" panose="02010600040101010101" pitchFamily="2" charset="-122"/>
              </a:rPr>
              <a:t>，</a:t>
            </a:r>
            <a:r>
              <a:rPr lang="zh-CN" altLang="zh-CN" sz="3200" b="0" dirty="0" smtClean="0">
                <a:latin typeface="华文楷体" panose="02010600040101010101" pitchFamily="2" charset="-122"/>
                <a:ea typeface="华文楷体" panose="02010600040101010101" pitchFamily="2" charset="-122"/>
              </a:rPr>
              <a:t>简称</a:t>
            </a:r>
            <a:r>
              <a:rPr lang="zh-CN" altLang="zh-CN" sz="3200" b="0" dirty="0">
                <a:latin typeface="华文楷体" panose="02010600040101010101" pitchFamily="2" charset="-122"/>
                <a:ea typeface="华文楷体" panose="02010600040101010101" pitchFamily="2" charset="-122"/>
              </a:rPr>
              <a:t>为</a:t>
            </a:r>
            <a:r>
              <a:rPr lang="zh-CN" altLang="zh-CN" sz="3200" dirty="0">
                <a:latin typeface="华文楷体" panose="02010600040101010101" pitchFamily="2" charset="-122"/>
                <a:ea typeface="华文楷体" panose="02010600040101010101" pitchFamily="2" charset="-122"/>
              </a:rPr>
              <a:t>量阶</a:t>
            </a:r>
            <a:r>
              <a:rPr lang="zh-CN" altLang="zh-CN" sz="3200" b="0" dirty="0">
                <a:latin typeface="华文楷体" panose="02010600040101010101" pitchFamily="2" charset="-122"/>
                <a:ea typeface="华文楷体" panose="02010600040101010101" pitchFamily="2" charset="-122"/>
              </a:rPr>
              <a:t>。</a:t>
            </a: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smtClean="0">
              <a:latin typeface="华文楷体" panose="02010600040101010101" pitchFamily="2" charset="-122"/>
              <a:ea typeface="华文楷体" panose="02010600040101010101" pitchFamily="2" charset="-122"/>
            </a:endParaRPr>
          </a:p>
          <a:p>
            <a:pPr marL="0" indent="0">
              <a:buNone/>
            </a:pPr>
            <a:endParaRPr lang="en-US" altLang="zh-CN" sz="4000" dirty="0" smtClean="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smtClean="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
        <p:nvSpPr>
          <p:cNvPr id="2" name="椭圆 1"/>
          <p:cNvSpPr/>
          <p:nvPr/>
        </p:nvSpPr>
        <p:spPr>
          <a:xfrm>
            <a:off x="11451168" y="6204857"/>
            <a:ext cx="292341"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074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38984"/>
            <a:ext cx="11162883" cy="4941329"/>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算法的空间消耗包括三个方面：</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实现算法的程序本身需要占据存储空间</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待处理的数据需要在内存中存储，占据一定的空间</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dirty="0">
                <a:latin typeface="华文楷体" pitchFamily="2" charset="-122"/>
                <a:ea typeface="华文楷体" pitchFamily="2" charset="-122"/>
              </a:rPr>
              <a:t>处理数据的过程中需要一些额外的辅助空间。</a:t>
            </a:r>
            <a:endParaRPr lang="en-US" altLang="zh-CN" sz="280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通常一和二是不可避免的，在设计算法时主要关注额外的辅助空间</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lnSpc>
                <a:spcPct val="115000"/>
              </a:lnSpc>
              <a:buNone/>
              <a:defRPr/>
            </a:pPr>
            <a:endParaRPr lang="en-US" altLang="zh-CN" sz="2800" b="0" dirty="0" smtClean="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渐进空间复杂度也称</a:t>
            </a:r>
            <a:r>
              <a:rPr lang="zh-CN" altLang="zh-CN" sz="2800" dirty="0">
                <a:latin typeface="华文楷体" pitchFamily="2" charset="-122"/>
                <a:ea typeface="华文楷体" pitchFamily="2" charset="-122"/>
              </a:rPr>
              <a:t>空间复杂</a:t>
            </a:r>
            <a:r>
              <a:rPr lang="zh-CN" altLang="zh-CN" sz="2800" dirty="0" smtClean="0">
                <a:latin typeface="华文楷体" pitchFamily="2" charset="-122"/>
                <a:ea typeface="华文楷体" pitchFamily="2" charset="-122"/>
              </a:rPr>
              <a:t>度</a:t>
            </a:r>
            <a:r>
              <a:rPr lang="zh-CN" altLang="en-US" sz="2800" b="0" dirty="0" smtClean="0">
                <a:latin typeface="华文楷体" pitchFamily="2" charset="-122"/>
                <a:ea typeface="华文楷体" pitchFamily="2" charset="-122"/>
              </a:rPr>
              <a:t>：</a:t>
            </a:r>
            <a:r>
              <a:rPr lang="zh-CN" altLang="zh-CN" sz="2800" b="0" dirty="0" smtClean="0">
                <a:latin typeface="华文楷体" pitchFamily="2" charset="-122"/>
                <a:ea typeface="华文楷体" pitchFamily="2" charset="-122"/>
              </a:rPr>
              <a:t>是</a:t>
            </a:r>
            <a:r>
              <a:rPr lang="zh-CN" altLang="zh-CN" sz="2800" b="0" dirty="0">
                <a:latin typeface="华文楷体" pitchFamily="2" charset="-122"/>
                <a:ea typeface="华文楷体" pitchFamily="2" charset="-122"/>
              </a:rPr>
              <a:t>当数据规模</a:t>
            </a:r>
            <a:r>
              <a:rPr lang="en-US" altLang="zh-CN" sz="2800" b="0" dirty="0">
                <a:latin typeface="华文楷体" pitchFamily="2" charset="-122"/>
                <a:ea typeface="华文楷体" pitchFamily="2" charset="-122"/>
              </a:rPr>
              <a:t>n</a:t>
            </a:r>
            <a:r>
              <a:rPr lang="zh-CN" altLang="zh-CN" sz="2800" b="0" dirty="0">
                <a:latin typeface="华文楷体" pitchFamily="2" charset="-122"/>
                <a:ea typeface="华文楷体" pitchFamily="2" charset="-122"/>
              </a:rPr>
              <a:t>趋于无穷时使用辅助空间的量阶，计为</a:t>
            </a:r>
            <a:r>
              <a:rPr lang="en-US" altLang="zh-CN" sz="2800" b="0" dirty="0">
                <a:latin typeface="华文楷体" pitchFamily="2" charset="-122"/>
                <a:ea typeface="华文楷体" pitchFamily="2" charset="-122"/>
              </a:rPr>
              <a:t>S(n)=O(f(n))</a:t>
            </a:r>
            <a:r>
              <a:rPr lang="zh-CN" altLang="zh-CN" sz="2800" b="0" dirty="0">
                <a:latin typeface="华文楷体" pitchFamily="2" charset="-122"/>
                <a:ea typeface="华文楷体" pitchFamily="2" charset="-122"/>
              </a:rPr>
              <a:t>。</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算法的空间复杂度</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66671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86333"/>
            <a:ext cx="5217994" cy="4834345"/>
          </a:xfrm>
        </p:spPr>
        <p:txBody>
          <a:bodyPr>
            <a:noAutofit/>
          </a:bodyPr>
          <a:lstStyle/>
          <a:p>
            <a:pPr marL="0" indent="0">
              <a:buNone/>
            </a:pP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a[10]={1,6,2,5,8,9,5,4,3,12};</a:t>
            </a:r>
            <a:endParaRPr lang="zh-CN" altLang="zh-CN" sz="2800" b="0" dirty="0">
              <a:ea typeface="华文楷体" pitchFamily="2" charset="-122"/>
              <a:cs typeface="Times New Roman" panose="02020603050405020304" pitchFamily="18" charset="0"/>
            </a:endParaRPr>
          </a:p>
          <a:p>
            <a:pPr marL="0" indent="0">
              <a:buNone/>
            </a:pP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for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=0;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&lt;5;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]=a[10-i-1];</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a[10-i-1]=t;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一个数据序列逆置的示例：</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5869726" y="2664677"/>
            <a:ext cx="5883965" cy="1815882"/>
          </a:xfrm>
          <a:prstGeom prst="rect">
            <a:avLst/>
          </a:prstGeom>
          <a:noFill/>
        </p:spPr>
        <p:txBody>
          <a:bodyPr wrap="square" rtlCol="0">
            <a:spAutoFit/>
          </a:bodyPr>
          <a:lstStyle/>
          <a:p>
            <a:r>
              <a:rPr lang="zh-CN" altLang="zh-CN" sz="2800" dirty="0" smtClean="0">
                <a:latin typeface="华文楷体" pitchFamily="2" charset="-122"/>
                <a:ea typeface="华文楷体" pitchFamily="2" charset="-122"/>
              </a:rPr>
              <a:t>为完成</a:t>
            </a:r>
            <a:r>
              <a:rPr lang="en-US" altLang="zh-CN" sz="2800" dirty="0">
                <a:latin typeface="华文楷体" pitchFamily="2" charset="-122"/>
                <a:ea typeface="华文楷体" pitchFamily="2" charset="-122"/>
              </a:rPr>
              <a:t>n=10</a:t>
            </a:r>
            <a:r>
              <a:rPr lang="zh-CN" altLang="zh-CN" sz="2800" dirty="0">
                <a:latin typeface="华文楷体" pitchFamily="2" charset="-122"/>
                <a:ea typeface="华文楷体" pitchFamily="2" charset="-122"/>
              </a:rPr>
              <a:t>个元素的逆置</a:t>
            </a:r>
            <a:r>
              <a:rPr lang="zh-CN" altLang="zh-CN"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r>
              <a:rPr lang="zh-CN" altLang="zh-CN" sz="2800" dirty="0" smtClean="0">
                <a:latin typeface="华文楷体" pitchFamily="2" charset="-122"/>
                <a:ea typeface="华文楷体" pitchFamily="2" charset="-122"/>
              </a:rPr>
              <a:t>使用</a:t>
            </a:r>
            <a:r>
              <a:rPr lang="zh-CN" altLang="zh-CN" sz="2800" dirty="0">
                <a:latin typeface="华文楷体" pitchFamily="2" charset="-122"/>
                <a:ea typeface="华文楷体" pitchFamily="2" charset="-122"/>
              </a:rPr>
              <a:t>的辅助空间为一个变量</a:t>
            </a:r>
            <a:r>
              <a:rPr lang="en-US" altLang="zh-CN" sz="2800" dirty="0">
                <a:latin typeface="华文楷体" pitchFamily="2" charset="-122"/>
                <a:ea typeface="华文楷体" pitchFamily="2" charset="-122"/>
              </a:rPr>
              <a:t>t</a:t>
            </a:r>
            <a:r>
              <a:rPr lang="zh-CN" altLang="zh-CN"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辅助空间数量</a:t>
            </a:r>
            <a:r>
              <a:rPr lang="zh-CN" altLang="zh-CN" sz="2800" dirty="0" smtClean="0">
                <a:latin typeface="华文楷体" pitchFamily="2" charset="-122"/>
                <a:ea typeface="华文楷体" pitchFamily="2" charset="-122"/>
              </a:rPr>
              <a:t>和</a:t>
            </a:r>
            <a:r>
              <a:rPr lang="zh-CN" altLang="zh-CN" sz="2800" dirty="0">
                <a:latin typeface="华文楷体" pitchFamily="2" charset="-122"/>
                <a:ea typeface="华文楷体" pitchFamily="2" charset="-122"/>
              </a:rPr>
              <a:t>元素个数没有关系</a:t>
            </a:r>
            <a:r>
              <a:rPr lang="zh-CN" altLang="zh-CN"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r>
              <a:rPr lang="zh-CN" altLang="zh-CN" sz="2800" dirty="0">
                <a:latin typeface="华文楷体" pitchFamily="2" charset="-122"/>
                <a:ea typeface="华文楷体" pitchFamily="2" charset="-122"/>
              </a:rPr>
              <a:t>故其空间复杂度</a:t>
            </a:r>
            <a:r>
              <a:rPr lang="zh-CN" altLang="zh-CN" sz="2800" dirty="0" smtClean="0">
                <a:latin typeface="华文楷体" pitchFamily="2" charset="-122"/>
                <a:ea typeface="华文楷体" pitchFamily="2" charset="-122"/>
              </a:rPr>
              <a:t>为</a:t>
            </a:r>
            <a:r>
              <a:rPr lang="en-US" altLang="zh-CN" sz="2800" dirty="0">
                <a:latin typeface="华文楷体" pitchFamily="2" charset="-122"/>
                <a:ea typeface="华文楷体" pitchFamily="2" charset="-122"/>
              </a:rPr>
              <a:t>O(1)</a:t>
            </a:r>
            <a:r>
              <a:rPr lang="zh-CN" altLang="zh-CN" sz="2800" dirty="0">
                <a:latin typeface="华文楷体" pitchFamily="2" charset="-122"/>
                <a:ea typeface="华文楷体" pitchFamily="2" charset="-122"/>
              </a:rPr>
              <a:t>。</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3641956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86334"/>
            <a:ext cx="6251664" cy="3939824"/>
          </a:xfrm>
        </p:spPr>
        <p:txBody>
          <a:bodyPr>
            <a:noAutofit/>
          </a:bodyPr>
          <a:lstStyle/>
          <a:p>
            <a:pPr marL="0" indent="0">
              <a:buNone/>
            </a:pPr>
            <a:r>
              <a:rPr lang="en-US" altLang="zh-CN" sz="2800" b="0" dirty="0" err="1"/>
              <a:t>int</a:t>
            </a:r>
            <a:r>
              <a:rPr lang="en-US" altLang="zh-CN" sz="2800" b="0" dirty="0"/>
              <a:t> a[10]={1,6,2,5,8,9,5,4,3,12},b[10];</a:t>
            </a:r>
            <a:endParaRPr lang="zh-CN" altLang="zh-CN" sz="2800" b="0" dirty="0"/>
          </a:p>
          <a:p>
            <a:pPr marL="0" indent="0">
              <a:buNone/>
            </a:pPr>
            <a:r>
              <a:rPr lang="en-US" altLang="zh-CN" sz="2800" b="0" dirty="0" err="1"/>
              <a:t>int</a:t>
            </a:r>
            <a:r>
              <a:rPr lang="en-US" altLang="zh-CN" sz="2800" b="0" dirty="0"/>
              <a:t> </a:t>
            </a:r>
            <a:r>
              <a:rPr lang="en-US" altLang="zh-CN" sz="2800" b="0" dirty="0" err="1"/>
              <a:t>i</a:t>
            </a:r>
            <a:r>
              <a:rPr lang="en-US" altLang="zh-CN" sz="2800" b="0" dirty="0"/>
              <a:t>;</a:t>
            </a:r>
            <a:endParaRPr lang="zh-CN" altLang="zh-CN" sz="2800" b="0" dirty="0"/>
          </a:p>
          <a:p>
            <a:pPr marL="0" indent="0">
              <a:buNone/>
            </a:pPr>
            <a:r>
              <a:rPr lang="en-US" altLang="zh-CN" sz="2800" b="0" dirty="0"/>
              <a:t>for (</a:t>
            </a:r>
            <a:r>
              <a:rPr lang="en-US" altLang="zh-CN" sz="2800" b="0" dirty="0" err="1"/>
              <a:t>i</a:t>
            </a:r>
            <a:r>
              <a:rPr lang="en-US" altLang="zh-CN" sz="2800" b="0" dirty="0"/>
              <a:t>=0; </a:t>
            </a:r>
            <a:r>
              <a:rPr lang="en-US" altLang="zh-CN" sz="2800" b="0" dirty="0" err="1"/>
              <a:t>i</a:t>
            </a:r>
            <a:r>
              <a:rPr lang="en-US" altLang="zh-CN" sz="2800" b="0" dirty="0"/>
              <a:t>&lt;10; </a:t>
            </a:r>
            <a:r>
              <a:rPr lang="en-US" altLang="zh-CN" sz="2800" b="0" dirty="0" err="1"/>
              <a:t>i</a:t>
            </a:r>
            <a:r>
              <a:rPr lang="en-US" altLang="zh-CN" sz="2800" b="0" dirty="0"/>
              <a:t>++)</a:t>
            </a:r>
            <a:endParaRPr lang="zh-CN" altLang="zh-CN" sz="2800" b="0" dirty="0"/>
          </a:p>
          <a:p>
            <a:pPr marL="0" indent="0">
              <a:buNone/>
            </a:pPr>
            <a:r>
              <a:rPr lang="en-US" altLang="zh-CN" sz="2800" b="0" dirty="0"/>
              <a:t>	b[</a:t>
            </a:r>
            <a:r>
              <a:rPr lang="en-US" altLang="zh-CN" sz="2800" b="0" dirty="0" err="1"/>
              <a:t>i</a:t>
            </a:r>
            <a:r>
              <a:rPr lang="en-US" altLang="zh-CN" sz="2800" b="0" dirty="0"/>
              <a:t>] = a[10-i-1];</a:t>
            </a:r>
            <a:endParaRPr lang="zh-CN" altLang="zh-CN" sz="2800" b="0" dirty="0"/>
          </a:p>
          <a:p>
            <a:pPr marL="0" indent="0">
              <a:buNone/>
            </a:pPr>
            <a:r>
              <a:rPr lang="en-US" altLang="zh-CN" sz="2800" b="0" dirty="0"/>
              <a:t>for (</a:t>
            </a:r>
            <a:r>
              <a:rPr lang="en-US" altLang="zh-CN" sz="2800" b="0" dirty="0" err="1"/>
              <a:t>i</a:t>
            </a:r>
            <a:r>
              <a:rPr lang="en-US" altLang="zh-CN" sz="2800" b="0" dirty="0"/>
              <a:t>=0; </a:t>
            </a:r>
            <a:r>
              <a:rPr lang="en-US" altLang="zh-CN" sz="2800" b="0" dirty="0" err="1"/>
              <a:t>i</a:t>
            </a:r>
            <a:r>
              <a:rPr lang="en-US" altLang="zh-CN" sz="2800" b="0" dirty="0"/>
              <a:t>&lt;10; </a:t>
            </a:r>
            <a:r>
              <a:rPr lang="en-US" altLang="zh-CN" sz="2800" b="0" dirty="0" err="1"/>
              <a:t>i</a:t>
            </a:r>
            <a:r>
              <a:rPr lang="en-US" altLang="zh-CN" sz="2800" b="0" dirty="0"/>
              <a:t>++)</a:t>
            </a:r>
            <a:endParaRPr lang="zh-CN" altLang="zh-CN" sz="2800" b="0" dirty="0"/>
          </a:p>
          <a:p>
            <a:pPr marL="0" indent="0">
              <a:buNone/>
            </a:pPr>
            <a:r>
              <a:rPr lang="en-US" altLang="zh-CN" sz="2800" b="0" dirty="0"/>
              <a:t>	a[</a:t>
            </a:r>
            <a:r>
              <a:rPr lang="en-US" altLang="zh-CN" sz="2800" b="0" dirty="0" err="1"/>
              <a:t>i</a:t>
            </a:r>
            <a:r>
              <a:rPr lang="en-US" altLang="zh-CN" sz="2800" b="0" dirty="0"/>
              <a:t>] = b[</a:t>
            </a:r>
            <a:r>
              <a:rPr lang="en-US" altLang="zh-CN" sz="2800" b="0" dirty="0" err="1"/>
              <a:t>i</a:t>
            </a:r>
            <a:r>
              <a:rPr lang="en-US" altLang="zh-CN" sz="2800" b="0" dirty="0"/>
              <a:t>];</a:t>
            </a:r>
            <a:endParaRPr lang="zh-CN" altLang="zh-CN" sz="2800" b="0" dirty="0"/>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一个数据序列逆置的示例：</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5567203" y="3079192"/>
            <a:ext cx="5883965"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使用了具有</a:t>
            </a:r>
            <a:r>
              <a:rPr lang="en-US" altLang="zh-CN" sz="2800" dirty="0">
                <a:latin typeface="华文楷体" pitchFamily="2" charset="-122"/>
                <a:ea typeface="华文楷体" pitchFamily="2" charset="-122"/>
              </a:rPr>
              <a:t>n</a:t>
            </a:r>
            <a:r>
              <a:rPr lang="zh-CN" altLang="zh-CN" sz="2800" dirty="0">
                <a:latin typeface="华文楷体" pitchFamily="2" charset="-122"/>
                <a:ea typeface="华文楷体" pitchFamily="2" charset="-122"/>
              </a:rPr>
              <a:t>个元素空间的数组</a:t>
            </a:r>
            <a:r>
              <a:rPr lang="en-US" altLang="zh-CN" sz="2800" dirty="0">
                <a:latin typeface="华文楷体" pitchFamily="2" charset="-122"/>
                <a:ea typeface="华文楷体" pitchFamily="2" charset="-122"/>
              </a:rPr>
              <a:t>b</a:t>
            </a:r>
            <a:r>
              <a:rPr lang="zh-CN" altLang="zh-CN" sz="2800" dirty="0">
                <a:latin typeface="华文楷体" pitchFamily="2" charset="-122"/>
                <a:ea typeface="华文楷体" pitchFamily="2" charset="-122"/>
              </a:rPr>
              <a:t>作为辅助空间，空间复杂度为</a:t>
            </a:r>
            <a:r>
              <a:rPr lang="en-US" altLang="zh-CN" sz="2800" dirty="0">
                <a:latin typeface="华文楷体" pitchFamily="2" charset="-122"/>
                <a:ea typeface="华文楷体" pitchFamily="2" charset="-122"/>
              </a:rPr>
              <a:t>O(n)</a:t>
            </a:r>
            <a:r>
              <a:rPr lang="zh-CN" altLang="zh-CN" sz="2800" dirty="0">
                <a:latin typeface="华文楷体" pitchFamily="2" charset="-122"/>
                <a:ea typeface="华文楷体" pitchFamily="2" charset="-122"/>
              </a:rPr>
              <a:t>。</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1369788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38984"/>
            <a:ext cx="11162883" cy="4782303"/>
          </a:xfrm>
        </p:spPr>
        <p:txBody>
          <a:bodyPr>
            <a:normAutofit/>
          </a:bodyPr>
          <a:lstStyle/>
          <a:p>
            <a:pPr marL="0" indent="0">
              <a:lnSpc>
                <a:spcPct val="125000"/>
              </a:lnSpc>
              <a:buNone/>
              <a:defRPr/>
            </a:pPr>
            <a:r>
              <a:rPr lang="zh-CN" altLang="zh-CN" sz="2800" b="0" dirty="0" smtClean="0">
                <a:latin typeface="华文楷体" pitchFamily="2" charset="-122"/>
                <a:ea typeface="华文楷体" pitchFamily="2" charset="-122"/>
              </a:rPr>
              <a:t>在</a:t>
            </a:r>
            <a:r>
              <a:rPr lang="zh-CN" altLang="zh-CN" sz="2800" b="0" dirty="0">
                <a:latin typeface="华文楷体" pitchFamily="2" charset="-122"/>
                <a:ea typeface="华文楷体" pitchFamily="2" charset="-122"/>
              </a:rPr>
              <a:t>内存足够大的情况下，算法更加注重时间效率</a:t>
            </a:r>
            <a:r>
              <a:rPr lang="zh-CN" altLang="zh-CN" sz="2800" b="0" dirty="0" smtClean="0">
                <a:latin typeface="华文楷体" pitchFamily="2" charset="-122"/>
                <a:ea typeface="华文楷体" pitchFamily="2" charset="-122"/>
              </a:rPr>
              <a:t>，忽略</a:t>
            </a:r>
            <a:r>
              <a:rPr lang="zh-CN" altLang="zh-CN" sz="2800" b="0" dirty="0">
                <a:latin typeface="华文楷体" pitchFamily="2" charset="-122"/>
                <a:ea typeface="华文楷体" pitchFamily="2" charset="-122"/>
              </a:rPr>
              <a:t>空间复杂度的</a:t>
            </a:r>
            <a:r>
              <a:rPr lang="zh-CN" altLang="zh-CN" sz="2800" b="0" dirty="0" smtClean="0">
                <a:latin typeface="华文楷体" pitchFamily="2" charset="-122"/>
                <a:ea typeface="华文楷体" pitchFamily="2" charset="-122"/>
              </a:rPr>
              <a:t>计算</a:t>
            </a:r>
            <a:r>
              <a:rPr lang="zh-CN" altLang="en-US" sz="2800" b="0" dirty="0" smtClean="0">
                <a:latin typeface="华文楷体" pitchFamily="2" charset="-122"/>
                <a:ea typeface="华文楷体" pitchFamily="2" charset="-122"/>
              </a:rPr>
              <a:t>。</a:t>
            </a:r>
            <a:r>
              <a:rPr lang="zh-CN" altLang="zh-CN" sz="2800" b="0" dirty="0" smtClean="0">
                <a:latin typeface="华文楷体" pitchFamily="2" charset="-122"/>
                <a:ea typeface="华文楷体" pitchFamily="2" charset="-122"/>
              </a:rPr>
              <a:t>或者</a:t>
            </a:r>
            <a:r>
              <a:rPr lang="zh-CN" altLang="zh-CN" sz="2800" b="0" dirty="0">
                <a:latin typeface="华文楷体" pitchFamily="2" charset="-122"/>
                <a:ea typeface="华文楷体" pitchFamily="2" charset="-122"/>
              </a:rPr>
              <a:t>仅当算法的时间复杂度一致的情况下才可能比较空间复杂度的优劣</a:t>
            </a:r>
            <a:r>
              <a:rPr lang="zh-CN" altLang="zh-CN" sz="2800" b="0" dirty="0" smtClean="0">
                <a:latin typeface="华文楷体" pitchFamily="2" charset="-122"/>
                <a:ea typeface="华文楷体" pitchFamily="2" charset="-122"/>
              </a:rPr>
              <a:t>。</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说明：</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155680" y="6113417"/>
            <a:ext cx="235131" cy="3004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0268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16162" y="2183788"/>
            <a:ext cx="3241789" cy="2116752"/>
          </a:xfrm>
        </p:spPr>
        <p:txBody>
          <a:bodyPr>
            <a:normAutofit/>
          </a:bodyPr>
          <a:lstStyle/>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数据结构</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算法</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en-US" altLang="zh-CN" sz="2800" dirty="0">
                <a:solidFill>
                  <a:srgbClr val="FF0000"/>
                </a:solidFill>
                <a:latin typeface="华文楷体" pitchFamily="2" charset="-122"/>
                <a:ea typeface="华文楷体" pitchFamily="2" charset="-122"/>
              </a:rPr>
              <a:t>C++</a:t>
            </a:r>
            <a:r>
              <a:rPr lang="zh-CN" altLang="en-US" sz="2800" dirty="0">
                <a:solidFill>
                  <a:srgbClr val="FF0000"/>
                </a:solidFill>
                <a:latin typeface="华文楷体" pitchFamily="2" charset="-122"/>
                <a:ea typeface="华文楷体" pitchFamily="2" charset="-122"/>
              </a:rPr>
              <a:t>部分概念</a:t>
            </a:r>
            <a:endParaRPr lang="en-US" altLang="zh-CN" sz="2800" dirty="0">
              <a:solidFill>
                <a:srgbClr val="FF0000"/>
              </a:solidFill>
              <a:latin typeface="华文楷体" pitchFamily="2" charset="-122"/>
              <a:ea typeface="华文楷体" pitchFamily="2" charset="-122"/>
            </a:endParaRPr>
          </a:p>
          <a:p>
            <a:pPr marL="0" indent="0">
              <a:lnSpc>
                <a:spcPct val="115000"/>
              </a:lnSpc>
              <a:buNone/>
              <a:defRPr/>
            </a:pPr>
            <a:endParaRPr lang="en-US" altLang="zh-CN" sz="2800" dirty="0" smtClean="0">
              <a:solidFill>
                <a:srgbClr val="FF0000"/>
              </a:solidFill>
              <a:latin typeface="华文楷体" pitchFamily="2" charset="-122"/>
              <a:ea typeface="华文楷体" pitchFamily="2" charset="-122"/>
            </a:endParaRPr>
          </a:p>
        </p:txBody>
      </p:sp>
      <p:sp>
        <p:nvSpPr>
          <p:cNvPr id="4" name="文本框 3"/>
          <p:cNvSpPr txBox="1"/>
          <p:nvPr/>
        </p:nvSpPr>
        <p:spPr>
          <a:xfrm>
            <a:off x="6172201" y="3392599"/>
            <a:ext cx="4014788" cy="1815882"/>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800" dirty="0" smtClean="0">
                <a:solidFill>
                  <a:srgbClr val="FF0000"/>
                </a:solidFill>
                <a:latin typeface="华文楷体" panose="02010600040101010101" pitchFamily="2" charset="-122"/>
                <a:ea typeface="华文楷体" panose="02010600040101010101" pitchFamily="2" charset="-122"/>
              </a:rPr>
              <a:t>面向对象</a:t>
            </a:r>
            <a:endParaRPr lang="en-US" altLang="zh-CN" sz="2800" dirty="0" smtClean="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泛</a:t>
            </a:r>
            <a:r>
              <a:rPr lang="zh-CN" altLang="en-US" sz="2800" dirty="0" smtClean="0">
                <a:solidFill>
                  <a:srgbClr val="FF0000"/>
                </a:solidFill>
                <a:latin typeface="华文楷体" panose="02010600040101010101" pitchFamily="2" charset="-122"/>
                <a:ea typeface="华文楷体" panose="02010600040101010101" pitchFamily="2" charset="-122"/>
              </a:rPr>
              <a:t>型机制</a:t>
            </a:r>
            <a:endParaRPr lang="en-US" altLang="zh-CN" sz="2800" dirty="0" smtClean="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en-US" altLang="zh-CN" sz="2800" dirty="0" err="1" smtClean="0">
                <a:solidFill>
                  <a:srgbClr val="FF0000"/>
                </a:solidFill>
                <a:latin typeface="华文楷体" panose="02010600040101010101" pitchFamily="2" charset="-122"/>
                <a:ea typeface="华文楷体" panose="02010600040101010101" pitchFamily="2" charset="-122"/>
              </a:rPr>
              <a:t>const</a:t>
            </a:r>
            <a:r>
              <a:rPr lang="zh-CN" altLang="en-US" sz="2800" dirty="0" smtClean="0">
                <a:solidFill>
                  <a:srgbClr val="FF0000"/>
                </a:solidFill>
                <a:latin typeface="华文楷体" panose="02010600040101010101" pitchFamily="2" charset="-122"/>
                <a:ea typeface="华文楷体" panose="02010600040101010101" pitchFamily="2" charset="-122"/>
              </a:rPr>
              <a:t>机制</a:t>
            </a:r>
            <a:endParaRPr lang="en-US" altLang="zh-CN" sz="2800" dirty="0" smtClean="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smtClean="0">
                <a:solidFill>
                  <a:srgbClr val="FF0000"/>
                </a:solidFill>
                <a:latin typeface="华文楷体" panose="02010600040101010101" pitchFamily="2" charset="-122"/>
                <a:ea typeface="华文楷体" panose="02010600040101010101" pitchFamily="2" charset="-122"/>
              </a:rPr>
              <a:t>异常处理</a:t>
            </a:r>
            <a:endParaRPr lang="en-US" altLang="zh-CN" sz="2800" dirty="0" smtClean="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2020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0811057" cy="4205833"/>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面向对象方法将</a:t>
            </a:r>
            <a:r>
              <a:rPr lang="zh-CN" altLang="zh-CN" sz="2800" dirty="0">
                <a:latin typeface="华文楷体" pitchFamily="2" charset="-122"/>
                <a:ea typeface="华文楷体" pitchFamily="2" charset="-122"/>
              </a:rPr>
              <a:t>数据</a:t>
            </a:r>
            <a:r>
              <a:rPr lang="zh-CN" altLang="zh-CN" sz="2800" b="0" dirty="0">
                <a:latin typeface="华文楷体" pitchFamily="2" charset="-122"/>
                <a:ea typeface="华文楷体" pitchFamily="2" charset="-122"/>
              </a:rPr>
              <a:t>和对</a:t>
            </a:r>
            <a:r>
              <a:rPr lang="zh-CN" altLang="zh-CN" sz="2800" dirty="0">
                <a:latin typeface="华文楷体" pitchFamily="2" charset="-122"/>
                <a:ea typeface="华文楷体" pitchFamily="2" charset="-122"/>
              </a:rPr>
              <a:t>数据的基本操作处理函数</a:t>
            </a:r>
            <a:r>
              <a:rPr lang="zh-CN" altLang="zh-CN" sz="2800" b="0" dirty="0">
                <a:latin typeface="华文楷体" pitchFamily="2" charset="-122"/>
                <a:ea typeface="华文楷体" pitchFamily="2" charset="-122"/>
              </a:rPr>
              <a:t>都封装在一个类中，分别成为一个类的</a:t>
            </a:r>
            <a:r>
              <a:rPr lang="zh-CN" altLang="zh-CN" sz="2800" dirty="0">
                <a:latin typeface="华文楷体" pitchFamily="2" charset="-122"/>
                <a:ea typeface="华文楷体" pitchFamily="2" charset="-122"/>
              </a:rPr>
              <a:t>属性</a:t>
            </a:r>
            <a:r>
              <a:rPr lang="zh-CN" altLang="zh-CN" sz="2800" b="0" dirty="0">
                <a:latin typeface="华文楷体" pitchFamily="2" charset="-122"/>
                <a:ea typeface="华文楷体" pitchFamily="2" charset="-122"/>
              </a:rPr>
              <a:t>和</a:t>
            </a:r>
            <a:r>
              <a:rPr lang="zh-CN" altLang="zh-CN" sz="2800" dirty="0">
                <a:latin typeface="华文楷体" pitchFamily="2" charset="-122"/>
                <a:ea typeface="华文楷体" pitchFamily="2" charset="-122"/>
              </a:rPr>
              <a:t>成员函数</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整个类相当于定义了一个新的</a:t>
            </a:r>
            <a:r>
              <a:rPr lang="zh-CN" altLang="zh-CN" sz="2800" dirty="0">
                <a:latin typeface="华文楷体" pitchFamily="2" charset="-122"/>
                <a:ea typeface="华文楷体" pitchFamily="2" charset="-122"/>
              </a:rPr>
              <a:t>数据类型</a:t>
            </a:r>
            <a:r>
              <a:rPr lang="zh-CN" altLang="zh-CN" sz="2800" b="0" dirty="0">
                <a:latin typeface="华文楷体" pitchFamily="2" charset="-122"/>
                <a:ea typeface="华文楷体" pitchFamily="2" charset="-122"/>
              </a:rPr>
              <a:t>，然后根据具体问题建立该类的对象（即变量），通过对象调用合适的函数来解决实际问题。</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面向对象</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65053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2528466"/>
          </a:xfrm>
        </p:spPr>
        <p:txBody>
          <a:bodyPr>
            <a:normAutofit/>
          </a:bodyPr>
          <a:lstStyle/>
          <a:p>
            <a:pPr marL="0" indent="0">
              <a:lnSpc>
                <a:spcPct val="115000"/>
              </a:lnSpc>
              <a:buNone/>
              <a:defRPr/>
            </a:pPr>
            <a:r>
              <a:rPr lang="zh-CN" altLang="en-US" sz="2800" dirty="0" smtClean="0">
                <a:latin typeface="华文楷体" pitchFamily="2" charset="-122"/>
                <a:ea typeface="华文楷体" pitchFamily="2" charset="-122"/>
              </a:rPr>
              <a:t>数据结构：</a:t>
            </a:r>
            <a:r>
              <a:rPr lang="zh-CN" altLang="zh-CN" sz="2800" b="0" dirty="0">
                <a:latin typeface="华文楷体" pitchFamily="2" charset="-122"/>
                <a:ea typeface="华文楷体" pitchFamily="2" charset="-122"/>
              </a:rPr>
              <a:t>有限个</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类型相同、相互之间具有</a:t>
            </a:r>
            <a:r>
              <a:rPr lang="zh-CN" altLang="zh-CN" sz="2800" b="0" dirty="0" smtClean="0">
                <a:latin typeface="华文楷体" pitchFamily="2" charset="-122"/>
                <a:ea typeface="华文楷体" pitchFamily="2" charset="-122"/>
              </a:rPr>
              <a:t>一定</a:t>
            </a:r>
            <a:r>
              <a:rPr lang="zh-CN" altLang="en-US" sz="2800" b="0" dirty="0" smtClean="0">
                <a:latin typeface="华文楷体" pitchFamily="2" charset="-122"/>
                <a:ea typeface="华文楷体" pitchFamily="2" charset="-122"/>
              </a:rPr>
              <a:t>制约</a:t>
            </a:r>
            <a:r>
              <a:rPr lang="zh-CN" altLang="zh-CN" sz="2800" b="0" dirty="0" smtClean="0">
                <a:latin typeface="华文楷体" pitchFamily="2" charset="-122"/>
                <a:ea typeface="华文楷体" pitchFamily="2" charset="-122"/>
              </a:rPr>
              <a:t>关系的数据元素</a:t>
            </a:r>
            <a:endParaRPr lang="en-US" altLang="zh-CN" sz="2800" b="0" dirty="0" smtClean="0">
              <a:latin typeface="华文楷体" pitchFamily="2" charset="-122"/>
              <a:ea typeface="华文楷体" pitchFamily="2" charset="-122"/>
            </a:endParaRPr>
          </a:p>
          <a:p>
            <a:pPr marL="1789113" indent="0">
              <a:lnSpc>
                <a:spcPct val="115000"/>
              </a:lnSpc>
              <a:buNone/>
              <a:defRPr/>
            </a:pPr>
            <a:r>
              <a:rPr lang="zh-CN" altLang="zh-CN" sz="2800" b="0" dirty="0" smtClean="0">
                <a:latin typeface="华文楷体" pitchFamily="2" charset="-122"/>
                <a:ea typeface="华文楷体" pitchFamily="2" charset="-122"/>
              </a:rPr>
              <a:t>组成</a:t>
            </a:r>
            <a:r>
              <a:rPr lang="zh-CN" altLang="zh-CN" sz="2800" b="0" dirty="0">
                <a:latin typeface="华文楷体" pitchFamily="2" charset="-122"/>
                <a:ea typeface="华文楷体" pitchFamily="2" charset="-122"/>
              </a:rPr>
              <a:t>的集合</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1789113" indent="0">
              <a:lnSpc>
                <a:spcPct val="115000"/>
              </a:lnSpc>
              <a:buNone/>
              <a:defRPr/>
            </a:pPr>
            <a:r>
              <a:rPr lang="zh-CN" altLang="en-US" sz="2800" b="0" dirty="0" smtClean="0">
                <a:latin typeface="华文楷体" pitchFamily="2" charset="-122"/>
                <a:ea typeface="华文楷体" pitchFamily="2" charset="-122"/>
              </a:rPr>
              <a:t>如某</a:t>
            </a:r>
            <a:r>
              <a:rPr lang="zh-CN" altLang="en-US" sz="2800" b="0" dirty="0">
                <a:latin typeface="华文楷体" pitchFamily="2" charset="-122"/>
                <a:ea typeface="华文楷体" pitchFamily="2" charset="-122"/>
              </a:rPr>
              <a:t>窗口前的</a:t>
            </a:r>
            <a:r>
              <a:rPr lang="zh-CN" altLang="en-US" sz="2800" b="0" dirty="0" smtClean="0">
                <a:latin typeface="华文楷体" pitchFamily="2" charset="-122"/>
                <a:ea typeface="华文楷体" pitchFamily="2" charset="-122"/>
              </a:rPr>
              <a:t>队列，有限</a:t>
            </a:r>
            <a:r>
              <a:rPr lang="en-US" altLang="zh-CN" sz="2800" b="0" dirty="0" smtClean="0">
                <a:latin typeface="华文楷体" pitchFamily="2" charset="-122"/>
                <a:ea typeface="华文楷体" pitchFamily="2" charset="-122"/>
              </a:rPr>
              <a:t>/</a:t>
            </a:r>
            <a:r>
              <a:rPr lang="zh-CN" altLang="en-US" sz="2800" b="0" dirty="0" smtClean="0">
                <a:latin typeface="华文楷体" pitchFamily="2" charset="-122"/>
                <a:ea typeface="华文楷体" pitchFamily="2" charset="-122"/>
              </a:rPr>
              <a:t>类型相同</a:t>
            </a:r>
            <a:r>
              <a:rPr lang="en-US" altLang="zh-CN" sz="2800" b="0" dirty="0" smtClean="0">
                <a:latin typeface="华文楷体" pitchFamily="2" charset="-122"/>
                <a:ea typeface="华文楷体" pitchFamily="2" charset="-122"/>
              </a:rPr>
              <a:t>/</a:t>
            </a:r>
            <a:r>
              <a:rPr lang="zh-CN" altLang="en-US" sz="2800" b="0" dirty="0" smtClean="0">
                <a:latin typeface="华文楷体" pitchFamily="2" charset="-122"/>
                <a:ea typeface="华文楷体" pitchFamily="2" charset="-122"/>
              </a:rPr>
              <a:t>你先我后关系。</a:t>
            </a: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smtClean="0">
                <a:latin typeface="华文楷体" pitchFamily="2" charset="-122"/>
                <a:ea typeface="华文楷体" pitchFamily="2" charset="-122"/>
              </a:rPr>
              <a:t>几种典型结构：</a:t>
            </a:r>
            <a:endParaRPr lang="en-US" altLang="zh-CN" sz="2800" dirty="0" smtClean="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t>什么是数据结构</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995247" y="3816625"/>
            <a:ext cx="7480595" cy="2544418"/>
          </a:xfrm>
          <a:prstGeom prst="rect">
            <a:avLst/>
          </a:prstGeom>
          <a:noFill/>
          <a:ln>
            <a:noFill/>
          </a:ln>
        </p:spPr>
      </p:pic>
    </p:spTree>
    <p:extLst>
      <p:ext uri="{BB962C8B-B14F-4D97-AF65-F5344CB8AC3E}">
        <p14:creationId xmlns:p14="http://schemas.microsoft.com/office/powerpoint/2010/main" val="3737731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98619"/>
            <a:ext cx="10811057" cy="3669119"/>
          </a:xfrm>
        </p:spPr>
        <p:txBody>
          <a:bodyPr>
            <a:noAutofit/>
          </a:bodyPr>
          <a:lstStyle/>
          <a:p>
            <a:pPr marL="0" indent="0">
              <a:lnSpc>
                <a:spcPct val="115000"/>
              </a:lnSpc>
              <a:buNone/>
              <a:defRPr/>
            </a:pPr>
            <a:r>
              <a:rPr lang="zh-CN" altLang="en-US" sz="3200" dirty="0" smtClean="0"/>
              <a:t>任务：</a:t>
            </a:r>
            <a:endParaRPr lang="en-US" altLang="zh-CN" sz="3200" dirty="0" smtClean="0"/>
          </a:p>
          <a:p>
            <a:pPr marL="0" indent="0">
              <a:lnSpc>
                <a:spcPct val="115000"/>
              </a:lnSpc>
              <a:buNone/>
              <a:defRPr/>
            </a:pPr>
            <a:r>
              <a:rPr lang="zh-CN" altLang="zh-CN" sz="3200" b="0" dirty="0" smtClean="0">
                <a:latin typeface="华文楷体" pitchFamily="2" charset="-122"/>
                <a:ea typeface="华文楷体" pitchFamily="2" charset="-122"/>
              </a:rPr>
              <a:t>将</a:t>
            </a:r>
            <a:r>
              <a:rPr lang="en-US" altLang="zh-CN" sz="3200" b="0" dirty="0">
                <a:latin typeface="华文楷体" pitchFamily="2" charset="-122"/>
                <a:ea typeface="华文楷体" pitchFamily="2" charset="-122"/>
              </a:rPr>
              <a:t>1-20</a:t>
            </a:r>
            <a:r>
              <a:rPr lang="zh-CN" altLang="zh-CN" sz="3200" b="0" dirty="0">
                <a:latin typeface="华文楷体" pitchFamily="2" charset="-122"/>
                <a:ea typeface="华文楷体" pitchFamily="2" charset="-122"/>
              </a:rPr>
              <a:t>之间的奇数</a:t>
            </a:r>
            <a:r>
              <a:rPr lang="zh-CN" altLang="zh-CN" sz="3200" b="0" dirty="0" smtClean="0">
                <a:latin typeface="华文楷体" pitchFamily="2" charset="-122"/>
                <a:ea typeface="华文楷体" pitchFamily="2" charset="-122"/>
              </a:rPr>
              <a:t>存入</a:t>
            </a:r>
            <a:r>
              <a:rPr lang="zh-CN" altLang="en-US" sz="3200" b="0" dirty="0" smtClean="0">
                <a:latin typeface="华文楷体" pitchFamily="2" charset="-122"/>
                <a:ea typeface="华文楷体" pitchFamily="2" charset="-122"/>
              </a:rPr>
              <a:t>数组</a:t>
            </a:r>
            <a:r>
              <a:rPr lang="zh-CN" altLang="zh-CN" sz="3200" b="0" dirty="0" smtClean="0">
                <a:latin typeface="华文楷体" pitchFamily="2" charset="-122"/>
                <a:ea typeface="华文楷体" pitchFamily="2" charset="-122"/>
              </a:rPr>
              <a:t>，</a:t>
            </a:r>
            <a:r>
              <a:rPr lang="zh-CN" altLang="zh-CN" sz="3200" b="0" dirty="0">
                <a:latin typeface="华文楷体" pitchFamily="2" charset="-122"/>
                <a:ea typeface="华文楷体" pitchFamily="2" charset="-122"/>
              </a:rPr>
              <a:t>之后在这组数中查找用户输入的任意一个整数并报告查找结果。</a:t>
            </a:r>
            <a:endParaRPr lang="zh-CN" altLang="en-US" sz="32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面向过程 </a:t>
            </a:r>
            <a:r>
              <a:rPr lang="en-US" altLang="zh-CN" dirty="0" smtClean="0">
                <a:latin typeface="华文楷体" panose="02010600040101010101" pitchFamily="2" charset="-122"/>
                <a:ea typeface="华文楷体" panose="02010600040101010101" pitchFamily="2" charset="-122"/>
              </a:rPr>
              <a:t>VS </a:t>
            </a:r>
            <a:r>
              <a:rPr lang="zh-CN" altLang="en-US" dirty="0" smtClean="0">
                <a:latin typeface="华文楷体" panose="02010600040101010101" pitchFamily="2" charset="-122"/>
                <a:ea typeface="华文楷体" panose="02010600040101010101" pitchFamily="2" charset="-122"/>
              </a:rPr>
              <a:t>面向对象：</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1828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1" y="1558863"/>
            <a:ext cx="5145752" cy="5140111"/>
          </a:xfrm>
        </p:spPr>
        <p:txBody>
          <a:bodyPr>
            <a:noAutofit/>
          </a:bodyPr>
          <a:lstStyle/>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setValue</a:t>
            </a:r>
            <a:r>
              <a:rPr lang="en-US" altLang="zh-CN" b="0" dirty="0">
                <a:cs typeface="Times New Roman" panose="02020603050405020304" pitchFamily="18" charset="0"/>
              </a:rPr>
              <a:t>(</a:t>
            </a:r>
            <a:r>
              <a:rPr lang="en-US" altLang="zh-CN" b="0" dirty="0" err="1">
                <a:cs typeface="Times New Roman" panose="02020603050405020304" pitchFamily="18" charset="0"/>
              </a:rPr>
              <a:t>int</a:t>
            </a:r>
            <a:r>
              <a:rPr lang="en-US" altLang="zh-CN" b="0" dirty="0">
                <a:cs typeface="Times New Roman" panose="02020603050405020304" pitchFamily="18" charset="0"/>
              </a:rPr>
              <a:t> b[], </a:t>
            </a:r>
            <a:r>
              <a:rPr lang="en-US" altLang="zh-CN" b="0" dirty="0" err="1">
                <a:cs typeface="Times New Roman" panose="02020603050405020304" pitchFamily="18" charset="0"/>
              </a:rPr>
              <a:t>int</a:t>
            </a:r>
            <a:r>
              <a:rPr lang="en-US" altLang="zh-CN" b="0" dirty="0">
                <a:cs typeface="Times New Roman" panose="02020603050405020304" pitchFamily="18" charset="0"/>
              </a:rPr>
              <a:t> n);</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find(</a:t>
            </a:r>
            <a:r>
              <a:rPr lang="en-US" altLang="zh-CN" b="0" dirty="0" err="1">
                <a:cs typeface="Times New Roman" panose="02020603050405020304" pitchFamily="18" charset="0"/>
              </a:rPr>
              <a:t>int</a:t>
            </a:r>
            <a:r>
              <a:rPr lang="en-US" altLang="zh-CN" b="0" dirty="0">
                <a:cs typeface="Times New Roman" panose="02020603050405020304" pitchFamily="18" charset="0"/>
              </a:rPr>
              <a:t> b[], </a:t>
            </a:r>
            <a:r>
              <a:rPr lang="en-US" altLang="zh-CN" b="0" dirty="0" err="1">
                <a:cs typeface="Times New Roman" panose="02020603050405020304" pitchFamily="18" charset="0"/>
              </a:rPr>
              <a:t>int</a:t>
            </a:r>
            <a:r>
              <a:rPr lang="en-US" altLang="zh-CN" b="0" dirty="0">
                <a:cs typeface="Times New Roman" panose="02020603050405020304" pitchFamily="18" charset="0"/>
              </a:rPr>
              <a:t> n, </a:t>
            </a:r>
            <a:r>
              <a:rPr lang="en-US" altLang="zh-CN" b="0" dirty="0" err="1">
                <a:cs typeface="Times New Roman" panose="02020603050405020304" pitchFamily="18" charset="0"/>
              </a:rPr>
              <a:t>int</a:t>
            </a:r>
            <a:r>
              <a:rPr lang="en-US" altLang="zh-CN" b="0" dirty="0">
                <a:cs typeface="Times New Roman" panose="02020603050405020304" pitchFamily="18" charset="0"/>
              </a:rPr>
              <a:t> x);//</a:t>
            </a:r>
            <a:r>
              <a:rPr lang="zh-CN" altLang="zh-CN" b="0" dirty="0">
                <a:cs typeface="Times New Roman" panose="02020603050405020304" pitchFamily="18" charset="0"/>
              </a:rPr>
              <a:t>查找</a:t>
            </a:r>
            <a:r>
              <a:rPr lang="en-US" altLang="zh-CN" b="0" dirty="0">
                <a:cs typeface="Times New Roman" panose="02020603050405020304" pitchFamily="18" charset="0"/>
              </a:rPr>
              <a:t>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main()</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data[10], 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setValue</a:t>
            </a:r>
            <a:r>
              <a:rPr lang="en-US" altLang="zh-CN" b="0" dirty="0">
                <a:cs typeface="Times New Roman" panose="02020603050405020304" pitchFamily="18" charset="0"/>
              </a:rPr>
              <a:t>(data, 10);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   </a:t>
            </a:r>
            <a:r>
              <a:rPr lang="en-US" altLang="zh-CN" b="0" dirty="0" err="1">
                <a:cs typeface="Times New Roman" panose="02020603050405020304" pitchFamily="18" charset="0"/>
              </a:rPr>
              <a:t>cin</a:t>
            </a:r>
            <a:r>
              <a:rPr lang="en-US" altLang="zh-CN" b="0" dirty="0">
                <a:cs typeface="Times New Roman" panose="02020603050405020304" pitchFamily="18" charset="0"/>
              </a:rPr>
              <a:t>&gt;&gt;a;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find(data,10,a);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return 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201499"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面向过程 ：</a:t>
            </a:r>
            <a:endParaRPr lang="zh-CN" altLang="en-US" dirty="0">
              <a:latin typeface="华文楷体" panose="02010600040101010101" pitchFamily="2" charset="-122"/>
              <a:ea typeface="华文楷体" panose="02010600040101010101" pitchFamily="2" charset="-122"/>
            </a:endParaRPr>
          </a:p>
        </p:txBody>
      </p:sp>
      <p:cxnSp>
        <p:nvCxnSpPr>
          <p:cNvPr id="3" name="直接连接符 2"/>
          <p:cNvCxnSpPr/>
          <p:nvPr/>
        </p:nvCxnSpPr>
        <p:spPr>
          <a:xfrm>
            <a:off x="5546035" y="1348207"/>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23113" y="1558863"/>
            <a:ext cx="6199301" cy="489364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setValue</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b[],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endParaRPr lang="zh-CN"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for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&lt;n;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b[</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]=2*i+1</a:t>
            </a:r>
            <a:r>
              <a:rPr lang="en-US" altLang="zh-CN" sz="2400" dirty="0" smtClean="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find(</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b[],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x)</a:t>
            </a:r>
            <a:endParaRPr lang="zh-CN"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&lt;n; </a:t>
            </a:r>
            <a:r>
              <a:rPr lang="en-US" altLang="zh-CN" sz="2400" dirty="0" err="1">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if </a:t>
            </a:r>
            <a:r>
              <a:rPr lang="en-US" altLang="zh-CN" sz="2400" dirty="0">
                <a:latin typeface="Times New Roman" panose="02020603050405020304" pitchFamily="18" charset="0"/>
                <a:cs typeface="Times New Roman" panose="02020603050405020304" pitchFamily="18" charset="0"/>
              </a:rPr>
              <a:t>(b[</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]==x) break;</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if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&lt;&lt;x&lt;&lt;" doesn't exist in the array!";</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else</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&lt;&lt;x&lt;&lt;" exists in the array!";</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a:t>
            </a:r>
            <a:r>
              <a:rPr lang="en-US" altLang="zh-CN" sz="2400" dirty="0" err="1">
                <a:latin typeface="Times New Roman" panose="02020603050405020304" pitchFamily="18" charset="0"/>
                <a:cs typeface="Times New Roman" panose="02020603050405020304" pitchFamily="18" charset="0"/>
              </a:rPr>
              <a:t>endl</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8309113" y="5883965"/>
            <a:ext cx="3055270" cy="523220"/>
          </a:xfrm>
          <a:prstGeom prst="rect">
            <a:avLst/>
          </a:prstGeom>
          <a:noFill/>
        </p:spPr>
        <p:txBody>
          <a:bodyPr wrap="square" rtlCol="0">
            <a:spAutoFit/>
          </a:bodyPr>
          <a:lstStyle/>
          <a:p>
            <a:r>
              <a:rPr lang="zh-CN" altLang="en-US" sz="2800" dirty="0" smtClean="0"/>
              <a:t>函数与数据分离</a:t>
            </a:r>
            <a:endParaRPr lang="zh-CN" altLang="en-US" sz="2800" dirty="0"/>
          </a:p>
        </p:txBody>
      </p:sp>
    </p:spTree>
    <p:extLst>
      <p:ext uri="{BB962C8B-B14F-4D97-AF65-F5344CB8AC3E}">
        <p14:creationId xmlns:p14="http://schemas.microsoft.com/office/powerpoint/2010/main" val="2250917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1356566"/>
            <a:ext cx="5145752" cy="5140111"/>
          </a:xfrm>
        </p:spPr>
        <p:txBody>
          <a:bodyPr>
            <a:noAutofit/>
          </a:bodyPr>
          <a:lstStyle/>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arr</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private: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maxSize</a:t>
            </a:r>
            <a:r>
              <a:rPr lang="en-US" altLang="zh-CN" b="0" dirty="0">
                <a:cs typeface="Times New Roman" panose="02020603050405020304" pitchFamily="18" charset="0"/>
              </a:rPr>
              <a:t>, count;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public:</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a:t>
            </a:r>
            <a:r>
              <a:rPr lang="en-US" altLang="zh-CN" b="0" dirty="0" err="1">
                <a:cs typeface="Times New Roman" panose="02020603050405020304" pitchFamily="18" charset="0"/>
              </a:rPr>
              <a:t>int</a:t>
            </a:r>
            <a:r>
              <a:rPr lang="en-US" altLang="zh-CN" b="0" dirty="0">
                <a:cs typeface="Times New Roman" panose="02020603050405020304" pitchFamily="18" charset="0"/>
              </a:rPr>
              <a:t> size);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void append(</a:t>
            </a:r>
            <a:r>
              <a:rPr lang="en-US" altLang="zh-CN" b="0" dirty="0" err="1">
                <a:cs typeface="Times New Roman" panose="02020603050405020304" pitchFamily="18" charset="0"/>
              </a:rPr>
              <a:t>int</a:t>
            </a:r>
            <a:r>
              <a:rPr lang="en-US" altLang="zh-CN" b="0" dirty="0">
                <a:cs typeface="Times New Roman" panose="02020603050405020304" pitchFamily="18" charset="0"/>
              </a:rPr>
              <a:t> 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void find(</a:t>
            </a:r>
            <a:r>
              <a:rPr lang="en-US" altLang="zh-CN" b="0" dirty="0" err="1">
                <a:cs typeface="Times New Roman" panose="02020603050405020304" pitchFamily="18" charset="0"/>
              </a:rPr>
              <a:t>int</a:t>
            </a:r>
            <a:r>
              <a:rPr lang="en-US" altLang="zh-CN" b="0" dirty="0">
                <a:cs typeface="Times New Roman" panose="02020603050405020304" pitchFamily="18" charset="0"/>
              </a:rPr>
              <a:t> 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(){delete []a;};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201499"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面向对象 ：</a:t>
            </a:r>
            <a:endParaRPr lang="zh-CN" altLang="en-US" dirty="0">
              <a:latin typeface="华文楷体" panose="02010600040101010101" pitchFamily="2" charset="-122"/>
              <a:ea typeface="华文楷体" panose="02010600040101010101" pitchFamily="2" charset="-122"/>
            </a:endParaRPr>
          </a:p>
        </p:txBody>
      </p:sp>
      <p:cxnSp>
        <p:nvCxnSpPr>
          <p:cNvPr id="3" name="直接连接符 2"/>
          <p:cNvCxnSpPr/>
          <p:nvPr/>
        </p:nvCxnSpPr>
        <p:spPr>
          <a:xfrm>
            <a:off x="5763063" y="1356566"/>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876245" y="1603030"/>
            <a:ext cx="4871807" cy="4893647"/>
          </a:xfrm>
          <a:prstGeom prst="rect">
            <a:avLst/>
          </a:prstGeom>
          <a:noFill/>
        </p:spPr>
        <p:txBody>
          <a:bodyPr wrap="square" rtlCol="0">
            <a:spAutoFit/>
          </a:bodyPr>
          <a:lstStyle/>
          <a:p>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size)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 = new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[size];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maxSize</a:t>
            </a:r>
            <a:r>
              <a:rPr lang="en-US" altLang="zh-CN" sz="2400" dirty="0">
                <a:latin typeface="Times New Roman" panose="02020603050405020304" pitchFamily="18" charset="0"/>
                <a:cs typeface="Times New Roman" panose="02020603050405020304" pitchFamily="18" charset="0"/>
              </a:rPr>
              <a:t> = size;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count = 0;</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::append(</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x)</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if (count==</a:t>
            </a:r>
            <a:r>
              <a:rPr lang="en-US" altLang="zh-CN" sz="2400" dirty="0" err="1">
                <a:latin typeface="Times New Roman" panose="02020603050405020304" pitchFamily="18" charset="0"/>
                <a:cs typeface="Times New Roman" panose="02020603050405020304" pitchFamily="18" charset="0"/>
              </a:rPr>
              <a:t>maxSize</a:t>
            </a:r>
            <a:r>
              <a:rPr lang="en-US" altLang="zh-CN" sz="2400" dirty="0">
                <a:latin typeface="Times New Roman" panose="02020603050405020304" pitchFamily="18" charset="0"/>
                <a:cs typeface="Times New Roman" panose="02020603050405020304" pitchFamily="18" charset="0"/>
              </a:rPr>
              <a:t>) return;</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a[count] = x;</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count++;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735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1356566"/>
            <a:ext cx="6356696" cy="5140111"/>
          </a:xfrm>
        </p:spPr>
        <p:txBody>
          <a:bodyPr>
            <a:noAutofit/>
          </a:bodyPr>
          <a:lstStyle/>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arr</a:t>
            </a:r>
            <a:r>
              <a:rPr lang="en-US" altLang="zh-CN" b="0" dirty="0">
                <a:cs typeface="Times New Roman" panose="02020603050405020304" pitchFamily="18" charset="0"/>
              </a:rPr>
              <a:t>::find(</a:t>
            </a:r>
            <a:r>
              <a:rPr lang="en-US" altLang="zh-CN" b="0" dirty="0" err="1">
                <a:cs typeface="Times New Roman" panose="02020603050405020304" pitchFamily="18" charset="0"/>
              </a:rPr>
              <a:t>int</a:t>
            </a:r>
            <a:r>
              <a:rPr lang="en-US" altLang="zh-CN" b="0" dirty="0">
                <a:cs typeface="Times New Roman" panose="02020603050405020304" pitchFamily="18" charset="0"/>
              </a:rPr>
              <a:t> 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&lt;count; </a:t>
            </a:r>
            <a:r>
              <a:rPr lang="en-US" altLang="zh-CN" b="0" dirty="0" err="1">
                <a:cs typeface="Times New Roman" panose="02020603050405020304" pitchFamily="18" charset="0"/>
              </a:rPr>
              <a:t>i</a:t>
            </a:r>
            <a:r>
              <a:rPr lang="en-US" altLang="zh-CN" b="0" dirty="0">
                <a:cs typeface="Times New Roman" panose="02020603050405020304" pitchFamily="18" charset="0"/>
              </a:rPr>
              <a:t>++)  </a:t>
            </a:r>
          </a:p>
          <a:p>
            <a:pPr marL="0" indent="0">
              <a:buNone/>
            </a:pPr>
            <a:r>
              <a:rPr lang="en-US" altLang="zh-CN" b="0" dirty="0">
                <a:cs typeface="Times New Roman" panose="02020603050405020304" pitchFamily="18" charset="0"/>
              </a:rPr>
              <a:t>          if (a[</a:t>
            </a:r>
            <a:r>
              <a:rPr lang="en-US" altLang="zh-CN" b="0" dirty="0" err="1">
                <a:cs typeface="Times New Roman" panose="02020603050405020304" pitchFamily="18" charset="0"/>
              </a:rPr>
              <a:t>i</a:t>
            </a:r>
            <a:r>
              <a:rPr lang="en-US" altLang="zh-CN" b="0" dirty="0">
                <a:cs typeface="Times New Roman" panose="02020603050405020304" pitchFamily="18" charset="0"/>
              </a:rPr>
              <a:t>]==x) break;</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if (</a:t>
            </a:r>
            <a:r>
              <a:rPr lang="en-US" altLang="zh-CN" b="0" dirty="0" err="1">
                <a:cs typeface="Times New Roman" panose="02020603050405020304" pitchFamily="18" charset="0"/>
              </a:rPr>
              <a:t>i</a:t>
            </a:r>
            <a:r>
              <a:rPr lang="en-US" altLang="zh-CN" b="0" dirty="0">
                <a:cs typeface="Times New Roman" panose="02020603050405020304" pitchFamily="18" charset="0"/>
              </a:rPr>
              <a:t>==count)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&lt;&lt;x&lt;&lt;" doesn't exist in the array!";</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else   </a:t>
            </a:r>
            <a:r>
              <a:rPr lang="en-US" altLang="zh-CN" b="0" dirty="0" err="1">
                <a:cs typeface="Times New Roman" panose="02020603050405020304" pitchFamily="18" charset="0"/>
              </a:rPr>
              <a:t>cout</a:t>
            </a:r>
            <a:r>
              <a:rPr lang="en-US" altLang="zh-CN" b="0" dirty="0">
                <a:cs typeface="Times New Roman" panose="02020603050405020304" pitchFamily="18" charset="0"/>
              </a:rPr>
              <a:t>&lt;&lt;x&lt;&lt;" exists in the array!";</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201499"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面向对象 ：</a:t>
            </a:r>
            <a:endParaRPr lang="zh-CN" altLang="en-US" dirty="0">
              <a:latin typeface="华文楷体" panose="02010600040101010101" pitchFamily="2" charset="-122"/>
              <a:ea typeface="华文楷体" panose="02010600040101010101" pitchFamily="2" charset="-122"/>
            </a:endParaRPr>
          </a:p>
        </p:txBody>
      </p:sp>
      <p:cxnSp>
        <p:nvCxnSpPr>
          <p:cNvPr id="3" name="直接连接符 2"/>
          <p:cNvCxnSpPr/>
          <p:nvPr/>
        </p:nvCxnSpPr>
        <p:spPr>
          <a:xfrm>
            <a:off x="6359415" y="1356566"/>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558195" y="1489911"/>
            <a:ext cx="5150101" cy="5262979"/>
          </a:xfrm>
          <a:prstGeom prst="rect">
            <a:avLst/>
          </a:prstGeom>
          <a:noFill/>
        </p:spPr>
        <p:txBody>
          <a:bodyPr wrap="square" rtlCol="0">
            <a:spAutoFit/>
          </a:bodyPr>
          <a:lstStyle/>
          <a:p>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main()</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obj</a:t>
            </a:r>
            <a:r>
              <a:rPr lang="en-US" altLang="zh-CN" sz="2400" dirty="0">
                <a:latin typeface="Times New Roman" panose="02020603050405020304" pitchFamily="18" charset="0"/>
                <a:cs typeface="Times New Roman" panose="02020603050405020304" pitchFamily="18" charset="0"/>
              </a:rPr>
              <a:t>(10);</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for </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&lt;10;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将</a:t>
            </a:r>
            <a:r>
              <a:rPr lang="zh-CN" altLang="en-US" sz="2400" dirty="0" smtClean="0">
                <a:latin typeface="Times New Roman" panose="02020603050405020304" pitchFamily="18" charset="0"/>
                <a:cs typeface="Times New Roman" panose="02020603050405020304" pitchFamily="18" charset="0"/>
              </a:rPr>
              <a:t>几个</a:t>
            </a:r>
            <a:r>
              <a:rPr lang="zh-CN" altLang="zh-CN" sz="2400" dirty="0" smtClean="0">
                <a:latin typeface="Times New Roman" panose="02020603050405020304" pitchFamily="18" charset="0"/>
                <a:cs typeface="Times New Roman" panose="02020603050405020304" pitchFamily="18" charset="0"/>
              </a:rPr>
              <a:t>奇数</a:t>
            </a:r>
            <a:r>
              <a:rPr lang="zh-CN" altLang="zh-CN" sz="2400" dirty="0">
                <a:latin typeface="Times New Roman" panose="02020603050405020304" pitchFamily="18" charset="0"/>
                <a:cs typeface="Times New Roman" panose="02020603050405020304" pitchFamily="18" charset="0"/>
              </a:rPr>
              <a:t>放入对象</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obj.append</a:t>
            </a:r>
            <a:r>
              <a:rPr lang="en-US" altLang="zh-CN" sz="2400" dirty="0">
                <a:latin typeface="Times New Roman" panose="02020603050405020304" pitchFamily="18" charset="0"/>
                <a:cs typeface="Times New Roman" panose="02020603050405020304" pitchFamily="18" charset="0"/>
              </a:rPr>
              <a:t>(2*i+1);</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cin</a:t>
            </a:r>
            <a:r>
              <a:rPr lang="en-US" altLang="zh-CN" sz="2400" dirty="0">
                <a:latin typeface="Times New Roman" panose="02020603050405020304" pitchFamily="18" charset="0"/>
                <a:cs typeface="Times New Roman" panose="02020603050405020304" pitchFamily="18" charset="0"/>
              </a:rPr>
              <a:t>&gt;&gt;a;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obj.find</a:t>
            </a:r>
            <a:r>
              <a:rPr lang="en-US" altLang="zh-CN" sz="2400" dirty="0">
                <a:latin typeface="Times New Roman" panose="02020603050405020304" pitchFamily="18" charset="0"/>
                <a:cs typeface="Times New Roman" panose="02020603050405020304" pitchFamily="18" charset="0"/>
              </a:rPr>
              <a: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return 0;</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
        <p:nvSpPr>
          <p:cNvPr id="2" name="椭圆 1"/>
          <p:cNvSpPr/>
          <p:nvPr/>
        </p:nvSpPr>
        <p:spPr>
          <a:xfrm>
            <a:off x="11495314" y="6335486"/>
            <a:ext cx="212982" cy="3135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309112" y="5883965"/>
            <a:ext cx="3882888" cy="523220"/>
          </a:xfrm>
          <a:prstGeom prst="rect">
            <a:avLst/>
          </a:prstGeom>
          <a:noFill/>
        </p:spPr>
        <p:txBody>
          <a:bodyPr wrap="square" rtlCol="0">
            <a:spAutoFit/>
          </a:bodyPr>
          <a:lstStyle/>
          <a:p>
            <a:r>
              <a:rPr lang="zh-CN" altLang="en-US" sz="2800" dirty="0" smtClean="0"/>
              <a:t>函数与数据包装在一起</a:t>
            </a:r>
            <a:endParaRPr lang="zh-CN" altLang="en-US" sz="2800" dirty="0"/>
          </a:p>
        </p:txBody>
      </p:sp>
    </p:spTree>
    <p:extLst>
      <p:ext uri="{BB962C8B-B14F-4D97-AF65-F5344CB8AC3E}">
        <p14:creationId xmlns:p14="http://schemas.microsoft.com/office/powerpoint/2010/main" val="1172038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2624" y="1561487"/>
            <a:ext cx="11851353" cy="4205833"/>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数据结构研究的是具有一定关系，且类型相同的一组元素</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smtClean="0">
                <a:latin typeface="华文楷体" pitchFamily="2" charset="-122"/>
                <a:ea typeface="华文楷体" pitchFamily="2" charset="-122"/>
              </a:rPr>
              <a:t>元素类型不</a:t>
            </a:r>
            <a:r>
              <a:rPr lang="zh-CN" altLang="zh-CN" sz="2800" b="0" dirty="0">
                <a:latin typeface="华文楷体" pitchFamily="2" charset="-122"/>
                <a:ea typeface="华文楷体" pitchFamily="2" charset="-122"/>
              </a:rPr>
              <a:t>特指某种具体类型，如整型、字符型</a:t>
            </a:r>
            <a:r>
              <a:rPr lang="zh-CN" altLang="zh-CN" sz="2800" b="0" dirty="0" smtClean="0">
                <a:latin typeface="华文楷体" pitchFamily="2" charset="-122"/>
                <a:ea typeface="华文楷体" pitchFamily="2" charset="-122"/>
              </a:rPr>
              <a:t>或者</a:t>
            </a:r>
            <a:r>
              <a:rPr lang="zh-CN" altLang="en-US" sz="2800" b="0" dirty="0" smtClean="0">
                <a:latin typeface="华文楷体" pitchFamily="2" charset="-122"/>
                <a:ea typeface="华文楷体" pitchFamily="2" charset="-122"/>
              </a:rPr>
              <a:t>某种</a:t>
            </a:r>
            <a:r>
              <a:rPr lang="zh-CN" altLang="zh-CN" sz="2800" b="0" dirty="0" smtClean="0">
                <a:latin typeface="华文楷体" pitchFamily="2" charset="-122"/>
                <a:ea typeface="华文楷体" pitchFamily="2" charset="-122"/>
              </a:rPr>
              <a:t>复杂</a:t>
            </a:r>
            <a:r>
              <a:rPr lang="zh-CN" altLang="zh-CN" sz="2800" b="0" dirty="0">
                <a:latin typeface="华文楷体" pitchFamily="2" charset="-122"/>
                <a:ea typeface="华文楷体" pitchFamily="2" charset="-122"/>
              </a:rPr>
              <a:t>的结构类型</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元素无论何种类型，它们在关系、基本操作处理方法</a:t>
            </a:r>
            <a:r>
              <a:rPr lang="zh-CN" altLang="zh-CN" sz="2800" b="0" dirty="0" smtClean="0">
                <a:latin typeface="华文楷体" pitchFamily="2" charset="-122"/>
                <a:ea typeface="华文楷体" pitchFamily="2" charset="-122"/>
              </a:rPr>
              <a:t>上是</a:t>
            </a:r>
            <a:r>
              <a:rPr lang="zh-CN" altLang="zh-CN" sz="2800" b="0" dirty="0">
                <a:latin typeface="华文楷体" pitchFamily="2" charset="-122"/>
                <a:ea typeface="华文楷体" pitchFamily="2" charset="-122"/>
              </a:rPr>
              <a:t>一样的</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b="0" dirty="0">
              <a:latin typeface="华文楷体" pitchFamily="2" charset="-122"/>
              <a:ea typeface="华文楷体" pitchFamily="2" charset="-122"/>
            </a:endParaRPr>
          </a:p>
          <a:p>
            <a:pPr marL="0" indent="0">
              <a:lnSpc>
                <a:spcPct val="115000"/>
              </a:lnSpc>
              <a:buNone/>
              <a:defRPr/>
            </a:pPr>
            <a:r>
              <a:rPr lang="zh-CN" altLang="en-US" sz="2800" b="0" dirty="0" smtClean="0">
                <a:latin typeface="华文楷体" pitchFamily="2" charset="-122"/>
                <a:ea typeface="华文楷体" pitchFamily="2" charset="-122"/>
              </a:rPr>
              <a:t>因此在数据类型上使用泛型机制： 函数模板、类模板</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泛型机制</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66356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10028304" cy="5000964"/>
          </a:xfrm>
        </p:spPr>
        <p:txBody>
          <a:bodyPr>
            <a:normAutofit/>
          </a:bodyPr>
          <a:lstStyle/>
          <a:p>
            <a:pPr marL="0" indent="0">
              <a:lnSpc>
                <a:spcPct val="115000"/>
              </a:lnSpc>
              <a:buNone/>
              <a:defRPr/>
            </a:pPr>
            <a:r>
              <a:rPr lang="zh-CN" altLang="en-US" sz="2800" dirty="0" smtClean="0">
                <a:latin typeface="华文楷体" pitchFamily="2" charset="-122"/>
                <a:ea typeface="华文楷体" pitchFamily="2" charset="-122"/>
              </a:rPr>
              <a:t>函数模板定义</a:t>
            </a:r>
            <a:endParaRPr lang="en-US" altLang="zh-CN" sz="2800" dirty="0" smtClean="0">
              <a:latin typeface="华文楷体" pitchFamily="2" charset="-122"/>
              <a:ea typeface="华文楷体" pitchFamily="2" charset="-122"/>
            </a:endParaRPr>
          </a:p>
          <a:p>
            <a:pPr marL="0" indent="0">
              <a:lnSpc>
                <a:spcPct val="115000"/>
              </a:lnSpc>
              <a:buNone/>
              <a:defRPr/>
            </a:pPr>
            <a:r>
              <a:rPr lang="en-US" altLang="zh-CN" sz="2800" b="0" dirty="0" smtClean="0">
                <a:ea typeface="华文楷体" pitchFamily="2" charset="-122"/>
                <a:cs typeface="Times New Roman" panose="02020603050405020304" pitchFamily="18" charset="0"/>
              </a:rPr>
              <a:t>template &lt;class T&gt;</a:t>
            </a:r>
          </a:p>
          <a:p>
            <a:pPr marL="0" indent="0">
              <a:lnSpc>
                <a:spcPct val="115000"/>
              </a:lnSpc>
              <a:buNone/>
              <a:defRPr/>
            </a:pPr>
            <a:r>
              <a:rPr lang="en-US" altLang="zh-CN" sz="2800" b="0" dirty="0" smtClean="0">
                <a:ea typeface="华文楷体" pitchFamily="2" charset="-122"/>
                <a:cs typeface="Times New Roman" panose="02020603050405020304" pitchFamily="18" charset="0"/>
              </a:rPr>
              <a:t>T max(T x, T y)  { if (x&gt;y) return x; else return y;}</a:t>
            </a:r>
          </a:p>
          <a:p>
            <a:pPr marL="0" indent="0">
              <a:lnSpc>
                <a:spcPct val="115000"/>
              </a:lnSpc>
              <a:buNone/>
              <a:defRPr/>
            </a:pPr>
            <a:endParaRPr lang="en-US" altLang="zh-CN" sz="2800" b="0" dirty="0" smtClean="0">
              <a:latin typeface="华文楷体" pitchFamily="2" charset="-122"/>
              <a:ea typeface="华文楷体" pitchFamily="2" charset="-122"/>
            </a:endParaRPr>
          </a:p>
          <a:p>
            <a:pPr marL="0" indent="0">
              <a:lnSpc>
                <a:spcPct val="115000"/>
              </a:lnSpc>
              <a:buNone/>
              <a:defRPr/>
            </a:pPr>
            <a:r>
              <a:rPr lang="zh-CN" altLang="en-US" sz="2800" dirty="0" smtClean="0">
                <a:latin typeface="华文楷体" pitchFamily="2" charset="-122"/>
                <a:ea typeface="华文楷体" pitchFamily="2" charset="-122"/>
              </a:rPr>
              <a:t>函数模板的使用</a:t>
            </a:r>
            <a:endParaRPr lang="en-US" altLang="zh-CN" sz="2800" dirty="0" smtClean="0">
              <a:latin typeface="华文楷体" pitchFamily="2" charset="-122"/>
              <a:ea typeface="华文楷体" pitchFamily="2" charset="-122"/>
            </a:endParaRPr>
          </a:p>
          <a:p>
            <a:pPr marL="0" indent="0">
              <a:lnSpc>
                <a:spcPct val="115000"/>
              </a:lnSpc>
              <a:buNone/>
              <a:defRPr/>
            </a:pPr>
            <a:r>
              <a:rPr lang="en-US" altLang="zh-CN" sz="2800" b="0" dirty="0" err="1" smtClean="0">
                <a:ea typeface="华文楷体" pitchFamily="2" charset="-122"/>
                <a:cs typeface="Times New Roman" panose="02020603050405020304" pitchFamily="18" charset="0"/>
              </a:rPr>
              <a:t>int</a:t>
            </a:r>
            <a:r>
              <a:rPr lang="en-US" altLang="zh-CN" sz="2800" b="0" dirty="0" smtClean="0">
                <a:ea typeface="华文楷体" pitchFamily="2" charset="-122"/>
                <a:cs typeface="Times New Roman" panose="02020603050405020304" pitchFamily="18" charset="0"/>
              </a:rPr>
              <a:t> main</a:t>
            </a:r>
          </a:p>
          <a:p>
            <a:pPr marL="0" indent="0">
              <a:lnSpc>
                <a:spcPct val="115000"/>
              </a:lnSpc>
              <a:buNone/>
              <a:defRPr/>
            </a:pPr>
            <a:r>
              <a:rPr lang="en-US" altLang="zh-CN" sz="2800" b="0" dirty="0" smtClean="0">
                <a:ea typeface="华文楷体" pitchFamily="2" charset="-122"/>
                <a:cs typeface="Times New Roman" panose="02020603050405020304" pitchFamily="18" charset="0"/>
              </a:rPr>
              <a:t>{  count&lt;&lt;max(3,5)&lt;&lt;max(‘</a:t>
            </a:r>
            <a:r>
              <a:rPr lang="en-US" altLang="zh-CN" sz="2800" b="0" dirty="0" err="1" smtClean="0">
                <a:ea typeface="华文楷体" pitchFamily="2" charset="-122"/>
                <a:cs typeface="Times New Roman" panose="02020603050405020304" pitchFamily="18" charset="0"/>
              </a:rPr>
              <a:t>a’,’h</a:t>
            </a:r>
            <a:r>
              <a:rPr lang="en-US" altLang="zh-CN" sz="2800" b="0" dirty="0" smtClean="0">
                <a:ea typeface="华文楷体" pitchFamily="2" charset="-122"/>
                <a:cs typeface="Times New Roman" panose="02020603050405020304" pitchFamily="18" charset="0"/>
              </a:rPr>
              <a:t>’)&lt;&lt;</a:t>
            </a:r>
            <a:r>
              <a:rPr lang="en-US" altLang="zh-CN" sz="2800" b="0" dirty="0" err="1" smtClean="0">
                <a:ea typeface="华文楷体" pitchFamily="2" charset="-122"/>
                <a:cs typeface="Times New Roman" panose="02020603050405020304" pitchFamily="18" charset="0"/>
              </a:rPr>
              <a:t>endl</a:t>
            </a:r>
            <a:r>
              <a:rPr lang="en-US" altLang="zh-CN" sz="2800" b="0" dirty="0" smtClean="0">
                <a:ea typeface="华文楷体" pitchFamily="2" charset="-122"/>
                <a:cs typeface="Times New Roman" panose="02020603050405020304" pitchFamily="18" charset="0"/>
              </a:rPr>
              <a:t>; return 0;} </a:t>
            </a:r>
          </a:p>
          <a:p>
            <a:pPr marL="0" indent="0">
              <a:lnSpc>
                <a:spcPct val="115000"/>
              </a:lnSpc>
              <a:buNone/>
              <a:defRPr/>
            </a:pPr>
            <a:r>
              <a:rPr lang="en-US" altLang="zh-CN" sz="2800" b="0" dirty="0" smtClean="0">
                <a:latin typeface="华文楷体" pitchFamily="2" charset="-122"/>
                <a:ea typeface="华文楷体" pitchFamily="2" charset="-122"/>
              </a:rPr>
              <a:t>//</a:t>
            </a:r>
            <a:r>
              <a:rPr lang="en-US" altLang="zh-CN" sz="2800" dirty="0">
                <a:solidFill>
                  <a:srgbClr val="FF0000"/>
                </a:solidFill>
                <a:ea typeface="华文楷体" pitchFamily="2" charset="-122"/>
                <a:cs typeface="Times New Roman" panose="02020603050405020304" pitchFamily="18" charset="0"/>
              </a:rPr>
              <a:t>&lt;</a:t>
            </a:r>
            <a:r>
              <a:rPr lang="en-US" altLang="zh-CN" sz="2800" dirty="0" err="1" smtClean="0">
                <a:solidFill>
                  <a:srgbClr val="FF0000"/>
                </a:solidFill>
                <a:ea typeface="华文楷体" pitchFamily="2" charset="-122"/>
                <a:cs typeface="Times New Roman" panose="02020603050405020304" pitchFamily="18" charset="0"/>
              </a:rPr>
              <a:t>int</a:t>
            </a:r>
            <a:r>
              <a:rPr lang="en-US" altLang="zh-CN" sz="2800" dirty="0" smtClean="0">
                <a:solidFill>
                  <a:srgbClr val="FF0000"/>
                </a:solidFill>
                <a:ea typeface="华文楷体" pitchFamily="2" charset="-122"/>
                <a:cs typeface="Times New Roman" panose="02020603050405020304" pitchFamily="18" charset="0"/>
              </a:rPr>
              <a:t>&gt;</a:t>
            </a:r>
            <a:r>
              <a:rPr lang="zh-CN" altLang="en-US" sz="2800" dirty="0" smtClean="0">
                <a:solidFill>
                  <a:srgbClr val="FF0000"/>
                </a:solidFill>
                <a:ea typeface="华文楷体" pitchFamily="2" charset="-122"/>
                <a:cs typeface="Times New Roman" panose="02020603050405020304" pitchFamily="18" charset="0"/>
              </a:rPr>
              <a:t>省略，</a:t>
            </a:r>
            <a:r>
              <a:rPr lang="zh-CN" altLang="en-US" sz="2800" b="0" dirty="0" smtClean="0">
                <a:latin typeface="华文楷体" pitchFamily="2" charset="-122"/>
                <a:ea typeface="华文楷体" pitchFamily="2" charset="-122"/>
              </a:rPr>
              <a:t>自动检测类型，编译时产生模板函数</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函数模板</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5275260" y="3820429"/>
            <a:ext cx="6577434" cy="1360372"/>
          </a:xfrm>
          <a:prstGeom prst="rect">
            <a:avLst/>
          </a:prstGeom>
          <a:noFill/>
        </p:spPr>
        <p:txBody>
          <a:bodyPr wrap="square" rtlCol="0">
            <a:spAutoFit/>
          </a:bodyPr>
          <a:lstStyle/>
          <a:p>
            <a:pPr>
              <a:lnSpc>
                <a:spcPct val="115000"/>
              </a:lnSpc>
              <a:defRPr/>
            </a:pPr>
            <a:r>
              <a:rPr lang="en-US" altLang="zh-CN" sz="2800" b="1" dirty="0" err="1">
                <a:ea typeface="华文楷体" pitchFamily="2" charset="-122"/>
                <a:cs typeface="Times New Roman" panose="02020603050405020304" pitchFamily="18" charset="0"/>
              </a:rPr>
              <a:t>int</a:t>
            </a:r>
            <a:r>
              <a:rPr lang="en-US" altLang="zh-CN" sz="2800" b="1" dirty="0">
                <a:ea typeface="华文楷体" pitchFamily="2" charset="-122"/>
                <a:cs typeface="Times New Roman" panose="02020603050405020304" pitchFamily="18" charset="0"/>
              </a:rPr>
              <a:t> main</a:t>
            </a:r>
          </a:p>
          <a:p>
            <a:pPr>
              <a:lnSpc>
                <a:spcPct val="115000"/>
              </a:lnSpc>
              <a:defRPr/>
            </a:pPr>
            <a:r>
              <a:rPr lang="en-US" altLang="zh-CN" sz="2800" b="1" dirty="0">
                <a:ea typeface="华文楷体" pitchFamily="2" charset="-122"/>
                <a:cs typeface="Times New Roman" panose="02020603050405020304" pitchFamily="18" charset="0"/>
              </a:rPr>
              <a:t>{  count&lt;&lt;</a:t>
            </a:r>
            <a:r>
              <a:rPr lang="en-US" altLang="zh-CN" sz="2800" b="1" dirty="0" smtClean="0">
                <a:ea typeface="华文楷体" pitchFamily="2" charset="-122"/>
                <a:cs typeface="Times New Roman" panose="02020603050405020304" pitchFamily="18" charset="0"/>
              </a:rPr>
              <a:t>max</a:t>
            </a:r>
            <a:r>
              <a:rPr lang="en-US" altLang="zh-CN" sz="2800" b="1" dirty="0" smtClean="0">
                <a:solidFill>
                  <a:srgbClr val="FF0000"/>
                </a:solidFill>
                <a:ea typeface="华文楷体" pitchFamily="2" charset="-122"/>
                <a:cs typeface="Times New Roman" panose="02020603050405020304" pitchFamily="18" charset="0"/>
              </a:rPr>
              <a:t>&lt;</a:t>
            </a:r>
            <a:r>
              <a:rPr lang="en-US" altLang="zh-CN" sz="2800" b="1" dirty="0" err="1" smtClean="0">
                <a:solidFill>
                  <a:srgbClr val="FF0000"/>
                </a:solidFill>
                <a:ea typeface="华文楷体" pitchFamily="2" charset="-122"/>
                <a:cs typeface="Times New Roman" panose="02020603050405020304" pitchFamily="18" charset="0"/>
              </a:rPr>
              <a:t>int</a:t>
            </a:r>
            <a:r>
              <a:rPr lang="en-US" altLang="zh-CN" sz="2800" b="1" dirty="0" smtClean="0">
                <a:solidFill>
                  <a:srgbClr val="FF0000"/>
                </a:solidFill>
                <a:ea typeface="华文楷体" pitchFamily="2" charset="-122"/>
                <a:cs typeface="Times New Roman" panose="02020603050405020304" pitchFamily="18" charset="0"/>
              </a:rPr>
              <a:t>&gt;</a:t>
            </a:r>
            <a:r>
              <a:rPr lang="en-US" altLang="zh-CN" sz="2800" b="1" dirty="0" smtClean="0">
                <a:ea typeface="华文楷体" pitchFamily="2" charset="-122"/>
                <a:cs typeface="Times New Roman" panose="02020603050405020304" pitchFamily="18" charset="0"/>
              </a:rPr>
              <a:t>(3,5)&lt;&lt;</a:t>
            </a:r>
            <a:r>
              <a:rPr lang="en-US" altLang="zh-CN" sz="2800" b="1" dirty="0" err="1" smtClean="0">
                <a:ea typeface="华文楷体" pitchFamily="2" charset="-122"/>
                <a:cs typeface="Times New Roman" panose="02020603050405020304" pitchFamily="18" charset="0"/>
              </a:rPr>
              <a:t>endl</a:t>
            </a:r>
            <a:r>
              <a:rPr lang="en-US" altLang="zh-CN" sz="2800" b="1" dirty="0">
                <a:ea typeface="华文楷体" pitchFamily="2" charset="-122"/>
                <a:cs typeface="Times New Roman" panose="02020603050405020304" pitchFamily="18" charset="0"/>
              </a:rPr>
              <a:t>; </a:t>
            </a:r>
            <a:r>
              <a:rPr lang="en-US" altLang="zh-CN" sz="2800" b="1" dirty="0" smtClean="0">
                <a:ea typeface="华文楷体" pitchFamily="2" charset="-122"/>
                <a:cs typeface="Times New Roman" panose="02020603050405020304" pitchFamily="18" charset="0"/>
              </a:rPr>
              <a:t>return 0;} </a:t>
            </a:r>
            <a:endParaRPr lang="en-US" altLang="zh-CN" sz="2800" b="1" dirty="0">
              <a:ea typeface="华文楷体" pitchFamily="2" charset="-122"/>
              <a:cs typeface="Times New Roman" panose="02020603050405020304" pitchFamily="18" charset="0"/>
            </a:endParaRPr>
          </a:p>
          <a:p>
            <a:endParaRPr lang="zh-CN" altLang="en-US" dirty="0"/>
          </a:p>
        </p:txBody>
      </p:sp>
      <p:sp>
        <p:nvSpPr>
          <p:cNvPr id="3" name="文本框 2"/>
          <p:cNvSpPr txBox="1"/>
          <p:nvPr/>
        </p:nvSpPr>
        <p:spPr>
          <a:xfrm>
            <a:off x="6274029" y="1387859"/>
            <a:ext cx="5229502" cy="646331"/>
          </a:xfrm>
          <a:prstGeom prst="rect">
            <a:avLst/>
          </a:prstGeom>
          <a:noFill/>
        </p:spPr>
        <p:txBody>
          <a:bodyPr wrap="square" rtlCol="0">
            <a:spAutoFit/>
          </a:bodyPr>
          <a:lstStyle/>
          <a:p>
            <a:r>
              <a:rPr lang="en-US" altLang="zh-CN" sz="3600" dirty="0" smtClean="0"/>
              <a:t>max(“</a:t>
            </a:r>
            <a:r>
              <a:rPr lang="en-US" altLang="zh-CN" sz="3600" dirty="0" err="1" smtClean="0"/>
              <a:t>sjtu</a:t>
            </a:r>
            <a:r>
              <a:rPr lang="en-US" altLang="zh-CN" sz="3600" dirty="0" smtClean="0"/>
              <a:t>”,”</a:t>
            </a:r>
            <a:r>
              <a:rPr lang="en-US" altLang="zh-CN" sz="3600" dirty="0" err="1" smtClean="0"/>
              <a:t>pku</a:t>
            </a:r>
            <a:r>
              <a:rPr lang="en-US" altLang="zh-CN" sz="3600" dirty="0" smtClean="0"/>
              <a:t>”)</a:t>
            </a:r>
            <a:endParaRPr lang="zh-CN" altLang="en-US" sz="3600" dirty="0"/>
          </a:p>
        </p:txBody>
      </p:sp>
    </p:spTree>
    <p:extLst>
      <p:ext uri="{BB962C8B-B14F-4D97-AF65-F5344CB8AC3E}">
        <p14:creationId xmlns:p14="http://schemas.microsoft.com/office/powerpoint/2010/main" val="345706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4728310" cy="4504008"/>
          </a:xfrm>
        </p:spPr>
        <p:txBody>
          <a:bodyPr>
            <a:noAutofit/>
          </a:bodyPr>
          <a:lstStyle/>
          <a:p>
            <a:pPr marL="0" indent="0">
              <a:buNone/>
            </a:pPr>
            <a:r>
              <a:rPr lang="zh-CN" altLang="en-US" dirty="0" smtClean="0"/>
              <a:t>类模板的定义</a:t>
            </a:r>
            <a:endParaRPr lang="en-US" altLang="zh-CN" dirty="0" smtClean="0"/>
          </a:p>
          <a:p>
            <a:pPr marL="0" indent="0">
              <a:buNone/>
            </a:pPr>
            <a:r>
              <a:rPr lang="en-US" altLang="zh-CN" b="0" dirty="0" smtClean="0"/>
              <a:t>template </a:t>
            </a:r>
            <a:r>
              <a:rPr lang="en-US" altLang="zh-CN" b="0" dirty="0"/>
              <a:t>&lt;class </a:t>
            </a:r>
            <a:r>
              <a:rPr lang="en-US" altLang="zh-CN" b="0" dirty="0" err="1"/>
              <a:t>elemType</a:t>
            </a:r>
            <a:r>
              <a:rPr lang="en-US" altLang="zh-CN" b="0" dirty="0"/>
              <a:t>&gt;</a:t>
            </a:r>
            <a:endParaRPr lang="zh-CN" altLang="zh-CN" b="0" dirty="0"/>
          </a:p>
          <a:p>
            <a:pPr marL="0" indent="0">
              <a:buNone/>
            </a:pPr>
            <a:r>
              <a:rPr lang="en-US" altLang="zh-CN" b="0" dirty="0"/>
              <a:t>class </a:t>
            </a:r>
            <a:r>
              <a:rPr lang="en-US" altLang="zh-CN" b="0" dirty="0" err="1"/>
              <a:t>arr</a:t>
            </a:r>
            <a:endParaRPr lang="zh-CN" altLang="zh-CN" b="0" dirty="0"/>
          </a:p>
          <a:p>
            <a:pPr marL="0" indent="0">
              <a:buNone/>
            </a:pPr>
            <a:r>
              <a:rPr lang="en-US" altLang="zh-CN" b="0" dirty="0"/>
              <a:t>{  private:</a:t>
            </a:r>
            <a:endParaRPr lang="zh-CN" altLang="zh-CN" b="0" dirty="0"/>
          </a:p>
          <a:p>
            <a:pPr marL="0" indent="0">
              <a:buNone/>
            </a:pPr>
            <a:r>
              <a:rPr lang="en-US" altLang="zh-CN" b="0" dirty="0"/>
              <a:t>        </a:t>
            </a:r>
            <a:r>
              <a:rPr lang="en-US" altLang="zh-CN" b="0" dirty="0" err="1"/>
              <a:t>elemType</a:t>
            </a:r>
            <a:r>
              <a:rPr lang="en-US" altLang="zh-CN" b="0" dirty="0"/>
              <a:t> *a;</a:t>
            </a:r>
            <a:endParaRPr lang="zh-CN" altLang="zh-CN" b="0" dirty="0"/>
          </a:p>
          <a:p>
            <a:pPr marL="0" indent="0">
              <a:buNone/>
            </a:pPr>
            <a:r>
              <a:rPr lang="en-US" altLang="zh-CN" b="0" dirty="0"/>
              <a:t>        </a:t>
            </a:r>
            <a:r>
              <a:rPr lang="en-US" altLang="zh-CN" b="0" dirty="0" err="1"/>
              <a:t>int</a:t>
            </a:r>
            <a:r>
              <a:rPr lang="en-US" altLang="zh-CN" b="0" dirty="0"/>
              <a:t> </a:t>
            </a:r>
            <a:r>
              <a:rPr lang="en-US" altLang="zh-CN" b="0" dirty="0" err="1"/>
              <a:t>maxSize</a:t>
            </a:r>
            <a:r>
              <a:rPr lang="en-US" altLang="zh-CN" b="0" dirty="0"/>
              <a:t>, count;</a:t>
            </a:r>
            <a:endParaRPr lang="zh-CN" altLang="zh-CN" b="0" dirty="0"/>
          </a:p>
          <a:p>
            <a:pPr marL="0" indent="0">
              <a:buNone/>
            </a:pPr>
            <a:r>
              <a:rPr lang="en-US" altLang="zh-CN" b="0" dirty="0"/>
              <a:t>   public:</a:t>
            </a:r>
            <a:endParaRPr lang="zh-CN" altLang="zh-CN" b="0" dirty="0"/>
          </a:p>
          <a:p>
            <a:pPr marL="0" indent="0">
              <a:buNone/>
            </a:pPr>
            <a:r>
              <a:rPr lang="en-US" altLang="zh-CN" b="0" dirty="0"/>
              <a:t>        </a:t>
            </a:r>
            <a:r>
              <a:rPr lang="en-US" altLang="zh-CN" b="0" dirty="0" err="1"/>
              <a:t>arr</a:t>
            </a:r>
            <a:r>
              <a:rPr lang="en-US" altLang="zh-CN" b="0" dirty="0"/>
              <a:t>(</a:t>
            </a:r>
            <a:r>
              <a:rPr lang="en-US" altLang="zh-CN" b="0" dirty="0" err="1"/>
              <a:t>int</a:t>
            </a:r>
            <a:r>
              <a:rPr lang="en-US" altLang="zh-CN" b="0" dirty="0"/>
              <a:t> size);</a:t>
            </a:r>
            <a:endParaRPr lang="zh-CN" altLang="zh-CN" b="0" dirty="0"/>
          </a:p>
          <a:p>
            <a:pPr marL="0" indent="0">
              <a:buNone/>
            </a:pPr>
            <a:r>
              <a:rPr lang="en-US" altLang="zh-CN" dirty="0"/>
              <a:t> </a:t>
            </a:r>
            <a:endParaRPr lang="zh-CN" altLang="zh-CN"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类模板</a:t>
            </a:r>
            <a:endParaRPr lang="zh-CN" altLang="en-US"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5068958" y="1578740"/>
            <a:ext cx="7123042"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smtClean="0"/>
              <a:t>//</a:t>
            </a:r>
            <a:r>
              <a:rPr lang="zh-CN" altLang="zh-CN" b="0" dirty="0" smtClean="0"/>
              <a:t>参数前加</a:t>
            </a:r>
            <a:r>
              <a:rPr lang="en-US" altLang="zh-CN" b="0" dirty="0" err="1" smtClean="0"/>
              <a:t>const</a:t>
            </a:r>
            <a:r>
              <a:rPr lang="zh-CN" altLang="zh-CN" b="0" dirty="0" smtClean="0"/>
              <a:t>，保护参数在函数执行中不得修改</a:t>
            </a:r>
          </a:p>
          <a:p>
            <a:pPr marL="0" indent="0">
              <a:buFont typeface="Wingdings" panose="05000000000000000000" pitchFamily="2" charset="2"/>
              <a:buNone/>
            </a:pPr>
            <a:r>
              <a:rPr lang="en-US" altLang="zh-CN" b="0" dirty="0" smtClean="0"/>
              <a:t>void append(</a:t>
            </a:r>
            <a:r>
              <a:rPr lang="en-US" altLang="zh-CN" b="0" dirty="0" err="1" smtClean="0"/>
              <a:t>const</a:t>
            </a:r>
            <a:r>
              <a:rPr lang="en-US" altLang="zh-CN" b="0" dirty="0" smtClean="0"/>
              <a:t> </a:t>
            </a:r>
            <a:r>
              <a:rPr lang="en-US" altLang="zh-CN" b="0" dirty="0" err="1" smtClean="0"/>
              <a:t>elemType</a:t>
            </a:r>
            <a:r>
              <a:rPr lang="en-US" altLang="zh-CN" b="0" dirty="0" smtClean="0"/>
              <a:t> &amp;x);</a:t>
            </a:r>
            <a:endParaRPr lang="zh-CN" altLang="zh-CN" b="0" dirty="0" smtClean="0"/>
          </a:p>
          <a:p>
            <a:pPr marL="0" indent="0">
              <a:buFont typeface="Wingdings" panose="05000000000000000000" pitchFamily="2" charset="2"/>
              <a:buNone/>
            </a:pPr>
            <a:r>
              <a:rPr lang="en-US" altLang="zh-CN" b="0" dirty="0" smtClean="0"/>
              <a:t> </a:t>
            </a:r>
          </a:p>
          <a:p>
            <a:pPr marL="0" indent="0">
              <a:buFont typeface="Wingdings" panose="05000000000000000000" pitchFamily="2" charset="2"/>
              <a:buNone/>
            </a:pPr>
            <a:r>
              <a:rPr lang="en-US" altLang="zh-CN" b="0" dirty="0" smtClean="0"/>
              <a:t>//</a:t>
            </a:r>
            <a:r>
              <a:rPr lang="zh-CN" altLang="zh-CN" b="0" dirty="0" smtClean="0"/>
              <a:t>参数表后加</a:t>
            </a:r>
            <a:r>
              <a:rPr lang="en-US" altLang="zh-CN" b="0" dirty="0" err="1" smtClean="0"/>
              <a:t>const</a:t>
            </a:r>
            <a:r>
              <a:rPr lang="en-US" altLang="zh-CN" b="0" dirty="0" smtClean="0"/>
              <a:t>,</a:t>
            </a:r>
            <a:r>
              <a:rPr lang="zh-CN" altLang="zh-CN" b="0" dirty="0" smtClean="0"/>
              <a:t>保护调用函数的对象值不得修改</a:t>
            </a:r>
          </a:p>
          <a:p>
            <a:pPr marL="0" indent="0">
              <a:buFont typeface="Wingdings" panose="05000000000000000000" pitchFamily="2" charset="2"/>
              <a:buNone/>
            </a:pPr>
            <a:r>
              <a:rPr lang="en-US" altLang="zh-CN" b="0" dirty="0" smtClean="0"/>
              <a:t> void find(</a:t>
            </a:r>
            <a:r>
              <a:rPr lang="en-US" altLang="zh-CN" b="0" dirty="0" err="1" smtClean="0"/>
              <a:t>const</a:t>
            </a:r>
            <a:r>
              <a:rPr lang="en-US" altLang="zh-CN" b="0" dirty="0" smtClean="0"/>
              <a:t> </a:t>
            </a:r>
            <a:r>
              <a:rPr lang="en-US" altLang="zh-CN" b="0" dirty="0" err="1" smtClean="0"/>
              <a:t>elemType</a:t>
            </a:r>
            <a:r>
              <a:rPr lang="en-US" altLang="zh-CN" b="0" dirty="0" smtClean="0"/>
              <a:t> &amp;x)</a:t>
            </a:r>
            <a:r>
              <a:rPr lang="en-US" altLang="zh-CN" b="0" dirty="0" err="1" smtClean="0"/>
              <a:t>const</a:t>
            </a:r>
            <a:r>
              <a:rPr lang="en-US" altLang="zh-CN" b="0" dirty="0" smtClean="0"/>
              <a:t>;</a:t>
            </a:r>
            <a:endParaRPr lang="zh-CN" altLang="zh-CN" b="0" dirty="0" smtClean="0"/>
          </a:p>
          <a:p>
            <a:pPr marL="0" indent="0">
              <a:buFont typeface="Wingdings" panose="05000000000000000000" pitchFamily="2" charset="2"/>
              <a:buNone/>
            </a:pPr>
            <a:endParaRPr lang="en-US" altLang="zh-CN" b="0" dirty="0"/>
          </a:p>
          <a:p>
            <a:pPr marL="0" indent="0">
              <a:buFont typeface="Wingdings" panose="05000000000000000000" pitchFamily="2" charset="2"/>
              <a:buNone/>
            </a:pPr>
            <a:r>
              <a:rPr lang="en-US" altLang="zh-CN" b="0" dirty="0" smtClean="0"/>
              <a:t> ~</a:t>
            </a:r>
            <a:r>
              <a:rPr lang="en-US" altLang="zh-CN" b="0" dirty="0" err="1" smtClean="0"/>
              <a:t>arr</a:t>
            </a:r>
            <a:r>
              <a:rPr lang="en-US" altLang="zh-CN" b="0" dirty="0" smtClean="0"/>
              <a:t>(){delete []a;};</a:t>
            </a:r>
            <a:endParaRPr lang="zh-CN" altLang="zh-CN" b="0" dirty="0" smtClean="0"/>
          </a:p>
          <a:p>
            <a:pPr marL="0" indent="0">
              <a:buFont typeface="Wingdings" panose="05000000000000000000" pitchFamily="2" charset="2"/>
              <a:buNone/>
            </a:pPr>
            <a:r>
              <a:rPr lang="en-US" altLang="zh-CN" b="0" dirty="0" smtClean="0"/>
              <a:t>};</a:t>
            </a:r>
            <a:endParaRPr lang="zh-CN" altLang="zh-CN" b="0" dirty="0" smtClean="0"/>
          </a:p>
          <a:p>
            <a:pPr marL="0" indent="0">
              <a:buFont typeface="Wingdings" panose="05000000000000000000" pitchFamily="2" charset="2"/>
              <a:buNone/>
            </a:pPr>
            <a:r>
              <a:rPr lang="en-US" altLang="zh-CN" sz="1800" dirty="0" smtClean="0"/>
              <a:t> </a:t>
            </a:r>
            <a:endParaRPr lang="zh-CN" altLang="zh-CN" sz="1800" dirty="0"/>
          </a:p>
        </p:txBody>
      </p:sp>
      <p:cxnSp>
        <p:nvCxnSpPr>
          <p:cNvPr id="3" name="直接连接符 2"/>
          <p:cNvCxnSpPr/>
          <p:nvPr/>
        </p:nvCxnSpPr>
        <p:spPr>
          <a:xfrm flipH="1">
            <a:off x="500932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734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5121965" cy="5000964"/>
          </a:xfrm>
        </p:spPr>
        <p:txBody>
          <a:bodyPr>
            <a:noAutofit/>
          </a:bodyPr>
          <a:lstStyle/>
          <a:p>
            <a:pPr marL="0" indent="0">
              <a:buNone/>
            </a:pPr>
            <a:r>
              <a:rPr lang="en-US" altLang="zh-CN" b="0" dirty="0"/>
              <a:t>template &lt;class </a:t>
            </a:r>
            <a:r>
              <a:rPr lang="en-US" altLang="zh-CN" b="0" dirty="0" err="1"/>
              <a:t>elemType</a:t>
            </a:r>
            <a:r>
              <a:rPr lang="en-US" altLang="zh-CN" b="0" dirty="0"/>
              <a:t>&gt; </a:t>
            </a:r>
            <a:endParaRPr lang="en-US" altLang="zh-CN" b="0" dirty="0" smtClean="0"/>
          </a:p>
          <a:p>
            <a:pPr marL="0" indent="0">
              <a:buNone/>
            </a:pPr>
            <a:r>
              <a:rPr lang="en-US" altLang="zh-CN" b="0" dirty="0" smtClean="0"/>
              <a:t>//</a:t>
            </a:r>
            <a:r>
              <a:rPr lang="zh-CN" altLang="zh-CN" b="0" dirty="0"/>
              <a:t>类模板中成员函数自动为函数模板</a:t>
            </a:r>
          </a:p>
          <a:p>
            <a:pPr marL="0" indent="0">
              <a:buNone/>
            </a:pPr>
            <a:r>
              <a:rPr lang="en-US" altLang="zh-CN" b="0" dirty="0" err="1"/>
              <a:t>arr</a:t>
            </a:r>
            <a:r>
              <a:rPr lang="en-US" altLang="zh-CN" b="0" dirty="0"/>
              <a:t>&lt;</a:t>
            </a:r>
            <a:r>
              <a:rPr lang="en-US" altLang="zh-CN" b="0" dirty="0" err="1"/>
              <a:t>elemType</a:t>
            </a:r>
            <a:r>
              <a:rPr lang="en-US" altLang="zh-CN" b="0" dirty="0"/>
              <a:t>&gt;::</a:t>
            </a:r>
            <a:r>
              <a:rPr lang="en-US" altLang="zh-CN" b="0" dirty="0" err="1"/>
              <a:t>arr</a:t>
            </a:r>
            <a:r>
              <a:rPr lang="en-US" altLang="zh-CN" b="0" dirty="0"/>
              <a:t>(</a:t>
            </a:r>
            <a:r>
              <a:rPr lang="en-US" altLang="zh-CN" b="0" dirty="0" err="1"/>
              <a:t>int</a:t>
            </a:r>
            <a:r>
              <a:rPr lang="en-US" altLang="zh-CN" b="0" dirty="0"/>
              <a:t> size)</a:t>
            </a:r>
            <a:endParaRPr lang="zh-CN" altLang="zh-CN" b="0" dirty="0"/>
          </a:p>
          <a:p>
            <a:pPr marL="0" indent="0">
              <a:buNone/>
            </a:pPr>
            <a:r>
              <a:rPr lang="en-US" altLang="zh-CN" b="0" dirty="0"/>
              <a:t>{</a:t>
            </a:r>
            <a:endParaRPr lang="zh-CN" altLang="zh-CN" b="0" dirty="0"/>
          </a:p>
          <a:p>
            <a:pPr marL="0" indent="0">
              <a:buNone/>
            </a:pPr>
            <a:r>
              <a:rPr lang="en-US" altLang="zh-CN" b="0" dirty="0"/>
              <a:t>    a = new </a:t>
            </a:r>
            <a:r>
              <a:rPr lang="en-US" altLang="zh-CN" b="0" dirty="0" err="1"/>
              <a:t>elemType</a:t>
            </a:r>
            <a:r>
              <a:rPr lang="en-US" altLang="zh-CN" b="0" dirty="0"/>
              <a:t>[size];</a:t>
            </a:r>
            <a:endParaRPr lang="zh-CN" altLang="zh-CN" b="0" dirty="0"/>
          </a:p>
          <a:p>
            <a:pPr marL="0" indent="0">
              <a:buNone/>
            </a:pPr>
            <a:r>
              <a:rPr lang="en-US" altLang="zh-CN" b="0" dirty="0"/>
              <a:t>    </a:t>
            </a:r>
            <a:r>
              <a:rPr lang="en-US" altLang="zh-CN" b="0" dirty="0" err="1"/>
              <a:t>maxSize</a:t>
            </a:r>
            <a:r>
              <a:rPr lang="en-US" altLang="zh-CN" b="0" dirty="0"/>
              <a:t> = size;</a:t>
            </a:r>
            <a:endParaRPr lang="zh-CN" altLang="zh-CN" b="0" dirty="0"/>
          </a:p>
          <a:p>
            <a:pPr marL="0" indent="0">
              <a:buNone/>
            </a:pPr>
            <a:r>
              <a:rPr lang="en-US" altLang="zh-CN" b="0" dirty="0"/>
              <a:t>    count = 0;</a:t>
            </a:r>
            <a:endParaRPr lang="zh-CN" altLang="zh-CN" b="0" dirty="0"/>
          </a:p>
          <a:p>
            <a:pPr marL="0" indent="0">
              <a:buNone/>
            </a:pPr>
            <a:r>
              <a:rPr lang="en-US" altLang="zh-CN" b="0" dirty="0" smtClean="0"/>
              <a:t>}</a:t>
            </a:r>
            <a:endParaRPr lang="zh-CN" altLang="zh-CN" b="0"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类模板</a:t>
            </a:r>
            <a:endParaRPr lang="zh-CN" altLang="en-US"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5462613" y="1578740"/>
            <a:ext cx="6729387"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en-US" altLang="zh-CN" b="0" dirty="0" smtClean="0"/>
              <a:t>template </a:t>
            </a:r>
            <a:r>
              <a:rPr lang="en-US" altLang="zh-CN" b="0" dirty="0"/>
              <a:t>&lt;class </a:t>
            </a:r>
            <a:r>
              <a:rPr lang="en-US" altLang="zh-CN" b="0" dirty="0" err="1"/>
              <a:t>elemType</a:t>
            </a:r>
            <a:r>
              <a:rPr lang="en-US" altLang="zh-CN" b="0" dirty="0"/>
              <a:t>&gt;</a:t>
            </a:r>
            <a:endParaRPr lang="zh-CN" altLang="zh-CN" b="0" dirty="0"/>
          </a:p>
          <a:p>
            <a:pPr marL="0" indent="0">
              <a:buNone/>
            </a:pPr>
            <a:r>
              <a:rPr lang="en-US" altLang="zh-CN" b="0" dirty="0"/>
              <a:t>void </a:t>
            </a:r>
            <a:r>
              <a:rPr lang="en-US" altLang="zh-CN" b="0" dirty="0" err="1"/>
              <a:t>arr</a:t>
            </a:r>
            <a:r>
              <a:rPr lang="en-US" altLang="zh-CN" b="0" dirty="0"/>
              <a:t>&lt;</a:t>
            </a:r>
            <a:r>
              <a:rPr lang="en-US" altLang="zh-CN" b="0" dirty="0" err="1"/>
              <a:t>elemType</a:t>
            </a:r>
            <a:r>
              <a:rPr lang="en-US" altLang="zh-CN" b="0" dirty="0"/>
              <a:t>&gt;::append(</a:t>
            </a:r>
            <a:r>
              <a:rPr lang="en-US" altLang="zh-CN" b="0" dirty="0" err="1"/>
              <a:t>const</a:t>
            </a:r>
            <a:r>
              <a:rPr lang="en-US" altLang="zh-CN" b="0" dirty="0"/>
              <a:t> </a:t>
            </a:r>
            <a:r>
              <a:rPr lang="en-US" altLang="zh-CN" b="0" dirty="0" err="1"/>
              <a:t>elemType</a:t>
            </a:r>
            <a:r>
              <a:rPr lang="en-US" altLang="zh-CN" b="0" dirty="0"/>
              <a:t> &amp;x)</a:t>
            </a:r>
            <a:endParaRPr lang="zh-CN" altLang="zh-CN" b="0" dirty="0"/>
          </a:p>
          <a:p>
            <a:pPr marL="0" indent="0">
              <a:buNone/>
            </a:pPr>
            <a:r>
              <a:rPr lang="en-US" altLang="zh-CN" b="0" dirty="0"/>
              <a:t>{</a:t>
            </a:r>
            <a:endParaRPr lang="zh-CN" altLang="zh-CN" b="0" dirty="0"/>
          </a:p>
          <a:p>
            <a:pPr marL="0" indent="0">
              <a:buNone/>
            </a:pPr>
            <a:r>
              <a:rPr lang="en-US" altLang="zh-CN" b="0" dirty="0"/>
              <a:t>    if (count==</a:t>
            </a:r>
            <a:r>
              <a:rPr lang="en-US" altLang="zh-CN" b="0" dirty="0" err="1"/>
              <a:t>maxSize</a:t>
            </a:r>
            <a:r>
              <a:rPr lang="en-US" altLang="zh-CN" b="0" dirty="0"/>
              <a:t>) return;</a:t>
            </a:r>
            <a:endParaRPr lang="zh-CN" altLang="zh-CN" b="0" dirty="0"/>
          </a:p>
          <a:p>
            <a:pPr marL="0" indent="0">
              <a:buNone/>
            </a:pPr>
            <a:r>
              <a:rPr lang="en-US" altLang="zh-CN" b="0" dirty="0"/>
              <a:t>    a[count] = x;</a:t>
            </a:r>
            <a:endParaRPr lang="zh-CN" altLang="zh-CN" b="0" dirty="0"/>
          </a:p>
          <a:p>
            <a:pPr marL="0" indent="0">
              <a:buNone/>
            </a:pPr>
            <a:r>
              <a:rPr lang="en-US" altLang="zh-CN" b="0" dirty="0"/>
              <a:t>    count++;</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flipH="1">
            <a:off x="5347250"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317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5121965" cy="5000964"/>
          </a:xfrm>
        </p:spPr>
        <p:txBody>
          <a:bodyPr>
            <a:noAutofit/>
          </a:bodyPr>
          <a:lstStyle/>
          <a:p>
            <a:pPr marL="0" indent="0">
              <a:buNone/>
            </a:pPr>
            <a:r>
              <a:rPr lang="en-US" altLang="zh-CN" b="0" dirty="0"/>
              <a:t>template &lt;class </a:t>
            </a:r>
            <a:r>
              <a:rPr lang="en-US" altLang="zh-CN" b="0" dirty="0" err="1"/>
              <a:t>elemType</a:t>
            </a:r>
            <a:r>
              <a:rPr lang="en-US" altLang="zh-CN" b="0" dirty="0"/>
              <a:t>&gt;</a:t>
            </a:r>
            <a:endParaRPr lang="zh-CN" altLang="zh-CN" b="0" dirty="0"/>
          </a:p>
          <a:p>
            <a:pPr marL="0" indent="0">
              <a:buNone/>
            </a:pPr>
            <a:r>
              <a:rPr lang="en-US" altLang="zh-CN" b="0" dirty="0"/>
              <a:t>void </a:t>
            </a:r>
            <a:r>
              <a:rPr lang="en-US" altLang="zh-CN" b="0" dirty="0" err="1"/>
              <a:t>arr</a:t>
            </a:r>
            <a:r>
              <a:rPr lang="en-US" altLang="zh-CN" b="0" dirty="0"/>
              <a:t>&lt;</a:t>
            </a:r>
            <a:r>
              <a:rPr lang="en-US" altLang="zh-CN" b="0" dirty="0" err="1"/>
              <a:t>elemType</a:t>
            </a:r>
            <a:r>
              <a:rPr lang="en-US" altLang="zh-CN" b="0" dirty="0"/>
              <a:t>&gt;::find(</a:t>
            </a:r>
            <a:r>
              <a:rPr lang="en-US" altLang="zh-CN" b="0" dirty="0" err="1"/>
              <a:t>const</a:t>
            </a:r>
            <a:r>
              <a:rPr lang="en-US" altLang="zh-CN" b="0" dirty="0"/>
              <a:t> </a:t>
            </a:r>
            <a:r>
              <a:rPr lang="en-US" altLang="zh-CN" b="0" dirty="0" err="1"/>
              <a:t>elemType</a:t>
            </a:r>
            <a:r>
              <a:rPr lang="en-US" altLang="zh-CN" b="0" dirty="0"/>
              <a:t> &amp;x) </a:t>
            </a:r>
            <a:r>
              <a:rPr lang="en-US" altLang="zh-CN" b="0" dirty="0" err="1"/>
              <a:t>const</a:t>
            </a:r>
            <a:endParaRPr lang="zh-CN" altLang="zh-CN" b="0" dirty="0"/>
          </a:p>
          <a:p>
            <a:pPr marL="0" indent="0">
              <a:buNone/>
            </a:pPr>
            <a:r>
              <a:rPr lang="en-US" altLang="zh-CN" b="0" dirty="0"/>
              <a:t>{</a:t>
            </a:r>
            <a:endParaRPr lang="zh-CN" altLang="zh-CN" b="0" dirty="0"/>
          </a:p>
          <a:p>
            <a:pPr marL="0" indent="0">
              <a:buNone/>
            </a:pPr>
            <a:r>
              <a:rPr lang="en-US" altLang="zh-CN" b="0" dirty="0"/>
              <a:t>    </a:t>
            </a:r>
            <a:r>
              <a:rPr lang="en-US" altLang="zh-CN" b="0" dirty="0" err="1"/>
              <a:t>int</a:t>
            </a:r>
            <a:r>
              <a:rPr lang="en-US" altLang="zh-CN" b="0" dirty="0"/>
              <a:t> </a:t>
            </a:r>
            <a:r>
              <a:rPr lang="en-US" altLang="zh-CN" b="0" dirty="0" err="1"/>
              <a:t>i</a:t>
            </a:r>
            <a:r>
              <a:rPr lang="en-US" altLang="zh-CN" b="0" dirty="0"/>
              <a:t>;</a:t>
            </a:r>
            <a:endParaRPr lang="zh-CN" altLang="zh-CN" b="0" dirty="0"/>
          </a:p>
          <a:p>
            <a:pPr marL="0" indent="0">
              <a:buNone/>
            </a:pPr>
            <a:r>
              <a:rPr lang="en-US" altLang="zh-CN" b="0" dirty="0"/>
              <a:t>    for (</a:t>
            </a:r>
            <a:r>
              <a:rPr lang="en-US" altLang="zh-CN" b="0" dirty="0" err="1"/>
              <a:t>i</a:t>
            </a:r>
            <a:r>
              <a:rPr lang="en-US" altLang="zh-CN" b="0" dirty="0"/>
              <a:t>=0; </a:t>
            </a:r>
            <a:r>
              <a:rPr lang="en-US" altLang="zh-CN" b="0" dirty="0" err="1"/>
              <a:t>i</a:t>
            </a:r>
            <a:r>
              <a:rPr lang="en-US" altLang="zh-CN" b="0" dirty="0"/>
              <a:t>&lt;count; </a:t>
            </a:r>
            <a:r>
              <a:rPr lang="en-US" altLang="zh-CN" b="0" dirty="0" err="1"/>
              <a:t>i</a:t>
            </a:r>
            <a:r>
              <a:rPr lang="en-US" altLang="zh-CN" b="0" dirty="0"/>
              <a:t>++)</a:t>
            </a:r>
            <a:endParaRPr lang="zh-CN" altLang="zh-CN" b="0" dirty="0"/>
          </a:p>
          <a:p>
            <a:pPr marL="0" indent="0">
              <a:buNone/>
            </a:pPr>
            <a:r>
              <a:rPr lang="en-US" altLang="zh-CN" b="0" dirty="0"/>
              <a:t>       </a:t>
            </a:r>
            <a:r>
              <a:rPr lang="en-US" altLang="zh-CN" b="0" dirty="0" smtClean="0"/>
              <a:t>   if </a:t>
            </a:r>
            <a:r>
              <a:rPr lang="en-US" altLang="zh-CN" b="0" dirty="0"/>
              <a:t>(a[</a:t>
            </a:r>
            <a:r>
              <a:rPr lang="en-US" altLang="zh-CN" b="0" dirty="0" err="1"/>
              <a:t>i</a:t>
            </a:r>
            <a:r>
              <a:rPr lang="en-US" altLang="zh-CN" b="0" dirty="0"/>
              <a:t>]==x) break</a:t>
            </a:r>
            <a:r>
              <a:rPr lang="en-US" altLang="zh-CN" b="0" dirty="0" smtClean="0"/>
              <a:t>;</a:t>
            </a:r>
            <a:endParaRPr lang="zh-CN" altLang="zh-CN" b="0"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类模板</a:t>
            </a:r>
            <a:endParaRPr lang="zh-CN" altLang="en-US"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5462613" y="1578740"/>
            <a:ext cx="6729387"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en-US" altLang="zh-CN" dirty="0"/>
              <a:t> </a:t>
            </a:r>
            <a:r>
              <a:rPr lang="en-US" altLang="zh-CN" b="0" dirty="0"/>
              <a:t>if (</a:t>
            </a:r>
            <a:r>
              <a:rPr lang="en-US" altLang="zh-CN" b="0" dirty="0" err="1"/>
              <a:t>i</a:t>
            </a:r>
            <a:r>
              <a:rPr lang="en-US" altLang="zh-CN" b="0" dirty="0"/>
              <a:t>==count)</a:t>
            </a:r>
            <a:endParaRPr lang="zh-CN" altLang="zh-CN" b="0" dirty="0"/>
          </a:p>
          <a:p>
            <a:pPr marL="0" indent="0">
              <a:buNone/>
            </a:pPr>
            <a:r>
              <a:rPr lang="en-US" altLang="zh-CN" b="0" dirty="0"/>
              <a:t>       </a:t>
            </a:r>
            <a:r>
              <a:rPr lang="en-US" altLang="zh-CN" b="0" dirty="0" err="1"/>
              <a:t>cout</a:t>
            </a:r>
            <a:r>
              <a:rPr lang="en-US" altLang="zh-CN" b="0" dirty="0"/>
              <a:t>&lt;&lt;x&lt;&lt;" doesn't exist in the array!";</a:t>
            </a:r>
            <a:endParaRPr lang="zh-CN" altLang="zh-CN" b="0" dirty="0"/>
          </a:p>
          <a:p>
            <a:pPr marL="0" indent="0">
              <a:buNone/>
            </a:pPr>
            <a:r>
              <a:rPr lang="en-US" altLang="zh-CN" b="0" dirty="0"/>
              <a:t> </a:t>
            </a:r>
            <a:r>
              <a:rPr lang="en-US" altLang="zh-CN" b="0" dirty="0" smtClean="0"/>
              <a:t> else</a:t>
            </a:r>
            <a:endParaRPr lang="zh-CN" altLang="zh-CN" b="0" dirty="0"/>
          </a:p>
          <a:p>
            <a:pPr marL="0" indent="0">
              <a:buNone/>
            </a:pPr>
            <a:r>
              <a:rPr lang="en-US" altLang="zh-CN" b="0" dirty="0"/>
              <a:t>       </a:t>
            </a:r>
            <a:r>
              <a:rPr lang="en-US" altLang="zh-CN" b="0" dirty="0" err="1"/>
              <a:t>cout</a:t>
            </a:r>
            <a:r>
              <a:rPr lang="en-US" altLang="zh-CN" b="0" dirty="0"/>
              <a:t>&lt;&lt;x&lt;&lt;" exists in the array!";</a:t>
            </a:r>
            <a:endParaRPr lang="zh-CN" altLang="zh-CN" b="0" dirty="0"/>
          </a:p>
          <a:p>
            <a:pPr marL="0" indent="0">
              <a:buNone/>
            </a:pPr>
            <a:r>
              <a:rPr lang="en-US" altLang="zh-CN" b="0" dirty="0"/>
              <a:t>    </a:t>
            </a:r>
            <a:r>
              <a:rPr lang="en-US" altLang="zh-CN" b="0" dirty="0" err="1"/>
              <a:t>cout</a:t>
            </a:r>
            <a:r>
              <a:rPr lang="en-US" altLang="zh-CN" b="0" dirty="0"/>
              <a:t>&lt;&lt;</a:t>
            </a:r>
            <a:r>
              <a:rPr lang="en-US" altLang="zh-CN" b="0" dirty="0" err="1"/>
              <a:t>endl</a:t>
            </a:r>
            <a:r>
              <a:rPr lang="en-US" altLang="zh-CN" b="0" dirty="0"/>
              <a:t>;</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flipH="1">
            <a:off x="5347250"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322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499889"/>
            <a:ext cx="5681330" cy="5000964"/>
          </a:xfrm>
        </p:spPr>
        <p:txBody>
          <a:bodyPr>
            <a:noAutofit/>
          </a:bodyPr>
          <a:lstStyle/>
          <a:p>
            <a:pPr marL="0" indent="0">
              <a:buNone/>
            </a:pPr>
            <a:r>
              <a:rPr lang="zh-CN" altLang="en-US" dirty="0" smtClean="0">
                <a:latin typeface="华文楷体" panose="02010600040101010101" pitchFamily="2" charset="-122"/>
                <a:ea typeface="华文楷体" panose="02010600040101010101" pitchFamily="2" charset="-122"/>
              </a:rPr>
              <a:t>类模板的使用</a:t>
            </a:r>
            <a:endParaRPr lang="en-US" altLang="zh-CN" dirty="0" smtClean="0">
              <a:latin typeface="华文楷体" panose="02010600040101010101" pitchFamily="2" charset="-122"/>
              <a:ea typeface="华文楷体" panose="02010600040101010101" pitchFamily="2" charset="-122"/>
            </a:endParaRPr>
          </a:p>
          <a:p>
            <a:pPr marL="0" indent="0">
              <a:buNone/>
            </a:pPr>
            <a:endParaRPr lang="en-US" altLang="zh-CN" b="0" dirty="0" smtClean="0"/>
          </a:p>
          <a:p>
            <a:pPr marL="0" indent="0">
              <a:buNone/>
            </a:pPr>
            <a:r>
              <a:rPr lang="en-US" altLang="zh-CN" b="0" dirty="0" err="1" smtClean="0"/>
              <a:t>int</a:t>
            </a:r>
            <a:r>
              <a:rPr lang="en-US" altLang="zh-CN" b="0" dirty="0" smtClean="0"/>
              <a:t> </a:t>
            </a:r>
            <a:r>
              <a:rPr lang="en-US" altLang="zh-CN" b="0" dirty="0"/>
              <a:t>main()</a:t>
            </a:r>
            <a:endParaRPr lang="zh-CN" altLang="zh-CN" b="0" dirty="0"/>
          </a:p>
          <a:p>
            <a:pPr marL="0" indent="0">
              <a:buNone/>
            </a:pPr>
            <a:r>
              <a:rPr lang="en-US" altLang="zh-CN" b="0" dirty="0"/>
              <a:t>{  </a:t>
            </a:r>
            <a:r>
              <a:rPr lang="en-US" altLang="zh-CN" b="0" dirty="0" err="1"/>
              <a:t>arr</a:t>
            </a:r>
            <a:r>
              <a:rPr lang="en-US" altLang="zh-CN" b="0" dirty="0">
                <a:solidFill>
                  <a:srgbClr val="FF0000"/>
                </a:solidFill>
              </a:rPr>
              <a:t>&lt;</a:t>
            </a:r>
            <a:r>
              <a:rPr lang="en-US" altLang="zh-CN" b="0" dirty="0" err="1">
                <a:solidFill>
                  <a:srgbClr val="FF0000"/>
                </a:solidFill>
              </a:rPr>
              <a:t>int</a:t>
            </a:r>
            <a:r>
              <a:rPr lang="en-US" altLang="zh-CN" b="0" dirty="0">
                <a:solidFill>
                  <a:srgbClr val="FF0000"/>
                </a:solidFill>
              </a:rPr>
              <a:t>&gt;</a:t>
            </a:r>
            <a:r>
              <a:rPr lang="en-US" altLang="zh-CN" b="0" dirty="0"/>
              <a:t> obj1(10); </a:t>
            </a:r>
            <a:endParaRPr lang="en-US" altLang="zh-CN" b="0" dirty="0" smtClean="0"/>
          </a:p>
          <a:p>
            <a:pPr marL="0" indent="0">
              <a:buNone/>
            </a:pPr>
            <a:r>
              <a:rPr lang="en-US" altLang="zh-CN" b="0" dirty="0"/>
              <a:t> </a:t>
            </a:r>
            <a:r>
              <a:rPr lang="en-US" altLang="zh-CN" b="0" dirty="0" smtClean="0"/>
              <a:t>   //&lt;</a:t>
            </a:r>
            <a:r>
              <a:rPr lang="en-US" altLang="zh-CN" b="0" dirty="0" err="1"/>
              <a:t>int</a:t>
            </a:r>
            <a:r>
              <a:rPr lang="en-US" altLang="zh-CN" b="0" dirty="0"/>
              <a:t>&gt;</a:t>
            </a:r>
            <a:r>
              <a:rPr lang="zh-CN" altLang="zh-CN" b="0" dirty="0"/>
              <a:t>使得类模板</a:t>
            </a:r>
            <a:r>
              <a:rPr lang="zh-CN" altLang="zh-CN" b="0" dirty="0" smtClean="0"/>
              <a:t>实例化</a:t>
            </a:r>
            <a:r>
              <a:rPr lang="zh-CN" altLang="en-US" b="0" dirty="0" smtClean="0"/>
              <a:t>为一个模板类</a:t>
            </a:r>
            <a:endParaRPr lang="zh-CN" altLang="zh-CN" b="0" dirty="0"/>
          </a:p>
          <a:p>
            <a:pPr marL="0" indent="0">
              <a:buNone/>
            </a:pPr>
            <a:r>
              <a:rPr lang="en-US" altLang="zh-CN" b="0" dirty="0"/>
              <a:t>  </a:t>
            </a:r>
            <a:r>
              <a:rPr lang="en-US" altLang="zh-CN" b="0" dirty="0" smtClean="0"/>
              <a:t>  </a:t>
            </a:r>
            <a:r>
              <a:rPr lang="en-US" altLang="zh-CN" b="0" dirty="0" err="1" smtClean="0"/>
              <a:t>const</a:t>
            </a:r>
            <a:r>
              <a:rPr lang="en-US" altLang="zh-CN" b="0" dirty="0" smtClean="0"/>
              <a:t> </a:t>
            </a:r>
            <a:r>
              <a:rPr lang="en-US" altLang="zh-CN" b="0" dirty="0" err="1"/>
              <a:t>arr</a:t>
            </a:r>
            <a:r>
              <a:rPr lang="en-US" altLang="zh-CN" dirty="0">
                <a:solidFill>
                  <a:srgbClr val="FF0000"/>
                </a:solidFill>
              </a:rPr>
              <a:t>&lt;</a:t>
            </a:r>
            <a:r>
              <a:rPr lang="en-US" altLang="zh-CN" dirty="0" err="1">
                <a:solidFill>
                  <a:srgbClr val="FF0000"/>
                </a:solidFill>
              </a:rPr>
              <a:t>int</a:t>
            </a:r>
            <a:r>
              <a:rPr lang="en-US" altLang="zh-CN" dirty="0">
                <a:solidFill>
                  <a:srgbClr val="FF0000"/>
                </a:solidFill>
              </a:rPr>
              <a:t>&gt;</a:t>
            </a:r>
            <a:r>
              <a:rPr lang="en-US" altLang="zh-CN" b="0" dirty="0"/>
              <a:t> obj2(20);</a:t>
            </a:r>
            <a:endParaRPr lang="zh-CN" altLang="zh-CN" b="0" dirty="0"/>
          </a:p>
          <a:p>
            <a:pPr marL="0" indent="0">
              <a:buNone/>
            </a:pPr>
            <a:r>
              <a:rPr lang="en-US" altLang="zh-CN" b="0" dirty="0"/>
              <a:t> </a:t>
            </a:r>
            <a:r>
              <a:rPr lang="en-US" altLang="zh-CN" b="0" dirty="0" smtClean="0"/>
              <a:t>   </a:t>
            </a:r>
            <a:r>
              <a:rPr lang="en-US" altLang="zh-CN" b="0" dirty="0" err="1"/>
              <a:t>int</a:t>
            </a:r>
            <a:r>
              <a:rPr lang="en-US" altLang="zh-CN" b="0" dirty="0"/>
              <a:t> a;</a:t>
            </a:r>
            <a:endParaRPr lang="zh-CN" altLang="zh-CN" b="0" dirty="0"/>
          </a:p>
          <a:p>
            <a:pPr marL="0" indent="0">
              <a:buNone/>
            </a:pPr>
            <a:r>
              <a:rPr lang="en-US" altLang="zh-CN" b="0" dirty="0"/>
              <a:t>   </a:t>
            </a:r>
            <a:r>
              <a:rPr lang="en-US" altLang="zh-CN" b="0" dirty="0" smtClean="0"/>
              <a:t> </a:t>
            </a:r>
            <a:r>
              <a:rPr lang="en-US" altLang="zh-CN" b="0" dirty="0" err="1" smtClean="0"/>
              <a:t>const</a:t>
            </a:r>
            <a:r>
              <a:rPr lang="en-US" altLang="zh-CN" b="0" dirty="0" smtClean="0"/>
              <a:t> </a:t>
            </a:r>
            <a:r>
              <a:rPr lang="en-US" altLang="zh-CN" b="0" dirty="0" err="1"/>
              <a:t>int</a:t>
            </a:r>
            <a:r>
              <a:rPr lang="en-US" altLang="zh-CN" b="0" dirty="0"/>
              <a:t> b=100;</a:t>
            </a:r>
            <a:endParaRPr lang="zh-CN" altLang="zh-CN" b="0" dirty="0"/>
          </a:p>
          <a:p>
            <a:pPr marL="0" indent="0">
              <a:buNone/>
            </a:pPr>
            <a:r>
              <a:rPr lang="en-US" altLang="zh-CN" b="0" dirty="0"/>
              <a:t> </a:t>
            </a:r>
            <a:r>
              <a:rPr lang="en-US" altLang="zh-CN" b="0" dirty="0" smtClean="0"/>
              <a:t>   </a:t>
            </a:r>
          </a:p>
          <a:p>
            <a:pPr marL="0" indent="0">
              <a:buNone/>
            </a:pPr>
            <a:r>
              <a:rPr lang="en-US" altLang="zh-CN" dirty="0"/>
              <a:t> </a:t>
            </a:r>
            <a:endParaRPr lang="zh-CN" altLang="zh-CN"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类模板</a:t>
            </a:r>
            <a:endParaRPr lang="zh-CN" altLang="en-US"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6343883" y="1484487"/>
            <a:ext cx="5848117"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en-US" altLang="zh-CN" b="0" dirty="0"/>
              <a:t>  for (</a:t>
            </a:r>
            <a:r>
              <a:rPr lang="en-US" altLang="zh-CN" b="0" dirty="0" err="1"/>
              <a:t>int</a:t>
            </a:r>
            <a:r>
              <a:rPr lang="en-US" altLang="zh-CN" b="0" dirty="0"/>
              <a:t> </a:t>
            </a:r>
            <a:r>
              <a:rPr lang="en-US" altLang="zh-CN" b="0" dirty="0" err="1"/>
              <a:t>i</a:t>
            </a:r>
            <a:r>
              <a:rPr lang="en-US" altLang="zh-CN" b="0" dirty="0"/>
              <a:t>=0; </a:t>
            </a:r>
            <a:r>
              <a:rPr lang="en-US" altLang="zh-CN" b="0" dirty="0" err="1"/>
              <a:t>i</a:t>
            </a:r>
            <a:r>
              <a:rPr lang="en-US" altLang="zh-CN" b="0" dirty="0"/>
              <a:t>&lt;10; </a:t>
            </a:r>
            <a:r>
              <a:rPr lang="en-US" altLang="zh-CN" b="0" dirty="0" err="1"/>
              <a:t>i</a:t>
            </a:r>
            <a:r>
              <a:rPr lang="en-US" altLang="zh-CN" b="0" dirty="0"/>
              <a:t>++) </a:t>
            </a:r>
          </a:p>
          <a:p>
            <a:pPr marL="0" indent="0">
              <a:buNone/>
            </a:pPr>
            <a:r>
              <a:rPr lang="en-US" altLang="zh-CN" b="0" dirty="0"/>
              <a:t>           obj1.append(2*i+1</a:t>
            </a:r>
            <a:r>
              <a:rPr lang="en-US" altLang="zh-CN" b="0" dirty="0" smtClean="0"/>
              <a:t>);</a:t>
            </a:r>
          </a:p>
          <a:p>
            <a:pPr marL="0" indent="0">
              <a:buNone/>
            </a:pPr>
            <a:endParaRPr lang="zh-CN" altLang="zh-CN" b="0" dirty="0"/>
          </a:p>
          <a:p>
            <a:pPr marL="0" indent="0">
              <a:buNone/>
            </a:pPr>
            <a:r>
              <a:rPr lang="en-US" altLang="zh-CN" b="0" dirty="0" smtClean="0"/>
              <a:t>   </a:t>
            </a:r>
            <a:r>
              <a:rPr lang="en-US" altLang="zh-CN" b="0" dirty="0" err="1" smtClean="0"/>
              <a:t>cout</a:t>
            </a:r>
            <a:r>
              <a:rPr lang="en-US" altLang="zh-CN" b="0" dirty="0"/>
              <a:t>&lt;&lt;"a</a:t>
            </a:r>
            <a:r>
              <a:rPr lang="en-US" altLang="zh-CN" b="0" dirty="0" smtClean="0"/>
              <a:t>=";   </a:t>
            </a:r>
            <a:r>
              <a:rPr lang="en-US" altLang="zh-CN" b="0" dirty="0" err="1"/>
              <a:t>cin</a:t>
            </a:r>
            <a:r>
              <a:rPr lang="en-US" altLang="zh-CN" b="0" dirty="0"/>
              <a:t>&gt;&gt;a</a:t>
            </a:r>
            <a:r>
              <a:rPr lang="en-US" altLang="zh-CN" b="0" dirty="0" smtClean="0"/>
              <a:t>;</a:t>
            </a:r>
            <a:endParaRPr lang="zh-CN" altLang="zh-CN" b="0" dirty="0"/>
          </a:p>
          <a:p>
            <a:pPr marL="0" indent="0">
              <a:buNone/>
            </a:pPr>
            <a:r>
              <a:rPr lang="en-US" altLang="zh-CN" b="0" dirty="0"/>
              <a:t>   </a:t>
            </a:r>
            <a:r>
              <a:rPr lang="en-US" altLang="zh-CN" b="0" dirty="0" err="1"/>
              <a:t>cout</a:t>
            </a:r>
            <a:r>
              <a:rPr lang="en-US" altLang="zh-CN" b="0" dirty="0"/>
              <a:t>&lt;&lt;"In obj1: </a:t>
            </a:r>
            <a:r>
              <a:rPr lang="en-US" altLang="zh-CN" b="0" dirty="0" smtClean="0"/>
              <a:t>";     </a:t>
            </a:r>
            <a:r>
              <a:rPr lang="en-US" altLang="zh-CN" b="0" dirty="0"/>
              <a:t>obj1.find(a);</a:t>
            </a:r>
            <a:endParaRPr lang="zh-CN" altLang="zh-CN" b="0" dirty="0"/>
          </a:p>
          <a:p>
            <a:pPr marL="0" indent="0">
              <a:buNone/>
            </a:pPr>
            <a:r>
              <a:rPr lang="en-US" altLang="zh-CN" b="0" dirty="0"/>
              <a:t>   </a:t>
            </a:r>
            <a:r>
              <a:rPr lang="en-US" altLang="zh-CN" b="0" dirty="0" err="1"/>
              <a:t>cout</a:t>
            </a:r>
            <a:r>
              <a:rPr lang="en-US" altLang="zh-CN" b="0" dirty="0"/>
              <a:t>&lt;&lt;"In obj1: </a:t>
            </a:r>
            <a:r>
              <a:rPr lang="en-US" altLang="zh-CN" b="0" dirty="0" smtClean="0"/>
              <a:t>";     obj1.find(b);</a:t>
            </a:r>
            <a:endParaRPr lang="zh-CN" altLang="zh-CN" b="0" dirty="0"/>
          </a:p>
          <a:p>
            <a:pPr marL="0" indent="0">
              <a:buNone/>
            </a:pPr>
            <a:r>
              <a:rPr lang="en-US" altLang="zh-CN" b="0" dirty="0"/>
              <a:t>   </a:t>
            </a:r>
            <a:r>
              <a:rPr lang="en-US" altLang="zh-CN" b="0" dirty="0" err="1"/>
              <a:t>cout</a:t>
            </a:r>
            <a:r>
              <a:rPr lang="en-US" altLang="zh-CN" b="0" dirty="0"/>
              <a:t>&lt;&lt;"In obj2: </a:t>
            </a:r>
            <a:r>
              <a:rPr lang="en-US" altLang="zh-CN" b="0" dirty="0" smtClean="0"/>
              <a:t>";     </a:t>
            </a:r>
            <a:r>
              <a:rPr lang="en-US" altLang="zh-CN" b="0" dirty="0"/>
              <a:t>obj2.find(a);</a:t>
            </a:r>
            <a:endParaRPr lang="zh-CN" altLang="zh-CN" b="0" dirty="0"/>
          </a:p>
          <a:p>
            <a:pPr marL="0" indent="0">
              <a:buNone/>
            </a:pPr>
            <a:r>
              <a:rPr lang="en-US" altLang="zh-CN" b="0" dirty="0"/>
              <a:t>   return 0;</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flipH="1">
            <a:off x="617021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503531" y="6309360"/>
            <a:ext cx="239978" cy="2267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484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26699"/>
            <a:ext cx="11903716" cy="5060598"/>
          </a:xfrm>
        </p:spPr>
        <p:txBody>
          <a:bodyPr>
            <a:normAutofit/>
          </a:bodyPr>
          <a:lstStyle/>
          <a:p>
            <a:pPr marL="0" indent="0">
              <a:lnSpc>
                <a:spcPct val="115000"/>
              </a:lnSpc>
              <a:buNone/>
              <a:defRPr/>
            </a:pPr>
            <a:r>
              <a:rPr lang="zh-CN" altLang="en-US" sz="2800" dirty="0" smtClean="0">
                <a:latin typeface="华文楷体" pitchFamily="2" charset="-122"/>
                <a:ea typeface="华文楷体" pitchFamily="2" charset="-122"/>
              </a:rPr>
              <a:t>数据结构研究内容</a:t>
            </a:r>
            <a:r>
              <a:rPr lang="zh-CN" altLang="en-US" sz="2800" dirty="0" smtClean="0">
                <a:latin typeface="华文楷体" pitchFamily="2" charset="-122"/>
                <a:ea typeface="华文楷体" pitchFamily="2" charset="-122"/>
                <a:sym typeface="Wingdings" panose="05000000000000000000" pitchFamily="2" charset="2"/>
              </a:rPr>
              <a:t>： </a:t>
            </a:r>
            <a:r>
              <a:rPr lang="zh-CN" altLang="en-US" sz="2800" b="0" dirty="0" smtClean="0">
                <a:latin typeface="华文楷体" pitchFamily="2" charset="-122"/>
                <a:ea typeface="华文楷体" pitchFamily="2" charset="-122"/>
                <a:sym typeface="Wingdings" panose="05000000000000000000" pitchFamily="2" charset="2"/>
              </a:rPr>
              <a:t>（以队列为例）</a:t>
            </a:r>
            <a:endParaRPr lang="en-US" altLang="zh-CN" sz="2800" b="0" dirty="0" smtClean="0">
              <a:latin typeface="华文楷体" pitchFamily="2" charset="-122"/>
              <a:ea typeface="华文楷体" pitchFamily="2" charset="-122"/>
            </a:endParaRPr>
          </a:p>
          <a:p>
            <a:pPr marL="636588" indent="0">
              <a:lnSpc>
                <a:spcPct val="115000"/>
              </a:lnSpc>
              <a:buNone/>
              <a:defRPr/>
            </a:pPr>
            <a:r>
              <a:rPr lang="zh-CN" altLang="en-US" sz="2800" dirty="0" smtClean="0">
                <a:latin typeface="华文楷体" pitchFamily="2" charset="-122"/>
                <a:ea typeface="华文楷体" pitchFamily="2" charset="-122"/>
              </a:rPr>
              <a:t>  </a:t>
            </a:r>
            <a:r>
              <a:rPr lang="zh-CN" altLang="en-US" sz="2800" b="0" dirty="0" smtClean="0">
                <a:latin typeface="华文楷体" pitchFamily="2" charset="-122"/>
                <a:ea typeface="华文楷体" pitchFamily="2" charset="-122"/>
              </a:rPr>
              <a:t>逻辑关系（逻辑结构）</a:t>
            </a:r>
            <a:r>
              <a:rPr lang="en-US" altLang="zh-CN" sz="2800" b="0" dirty="0" smtClean="0">
                <a:latin typeface="华文楷体" pitchFamily="2" charset="-122"/>
                <a:ea typeface="华文楷体" pitchFamily="2" charset="-122"/>
              </a:rPr>
              <a:t>+</a:t>
            </a:r>
            <a:r>
              <a:rPr lang="zh-CN" altLang="en-US" sz="2800" b="0" dirty="0">
                <a:latin typeface="华文楷体" pitchFamily="2" charset="-122"/>
                <a:ea typeface="华文楷体" pitchFamily="2" charset="-122"/>
              </a:rPr>
              <a:t>基本</a:t>
            </a:r>
            <a:r>
              <a:rPr lang="zh-CN" altLang="en-US" sz="2800" b="0" dirty="0" smtClean="0">
                <a:latin typeface="华文楷体" pitchFamily="2" charset="-122"/>
                <a:ea typeface="华文楷体" pitchFamily="2" charset="-122"/>
              </a:rPr>
              <a:t>操作（关系操作）</a:t>
            </a:r>
            <a:endParaRPr lang="en-US" altLang="zh-CN" sz="2800" b="0" dirty="0">
              <a:latin typeface="华文楷体" pitchFamily="2" charset="-122"/>
              <a:ea typeface="华文楷体" pitchFamily="2" charset="-122"/>
            </a:endParaRPr>
          </a:p>
          <a:p>
            <a:pPr marL="636588" indent="0">
              <a:lnSpc>
                <a:spcPct val="115000"/>
              </a:lnSpc>
              <a:buNone/>
              <a:defRPr/>
            </a:pPr>
            <a:r>
              <a:rPr lang="en-US" altLang="zh-CN" sz="2800" b="0" dirty="0">
                <a:latin typeface="华文楷体" pitchFamily="2" charset="-122"/>
                <a:ea typeface="华文楷体" pitchFamily="2" charset="-122"/>
              </a:rPr>
              <a:t> </a:t>
            </a:r>
            <a:r>
              <a:rPr lang="en-US" altLang="zh-CN" sz="2800" b="0" dirty="0" smtClean="0">
                <a:latin typeface="华文楷体" pitchFamily="2" charset="-122"/>
                <a:ea typeface="华文楷体" pitchFamily="2" charset="-122"/>
              </a:rPr>
              <a:t>          ------</a:t>
            </a:r>
            <a:r>
              <a:rPr lang="zh-CN" altLang="en-US" sz="2800" b="0" dirty="0">
                <a:latin typeface="华文楷体" pitchFamily="2" charset="-122"/>
                <a:ea typeface="华文楷体" pitchFamily="2" charset="-122"/>
              </a:rPr>
              <a:t>来源于</a:t>
            </a:r>
            <a:r>
              <a:rPr lang="zh-CN" altLang="en-US" sz="2800" b="0" dirty="0" smtClean="0">
                <a:latin typeface="华文楷体" pitchFamily="2" charset="-122"/>
                <a:ea typeface="华文楷体" pitchFamily="2" charset="-122"/>
              </a:rPr>
              <a:t>生活实践，和计算机无关。</a:t>
            </a:r>
            <a:endParaRPr lang="en-US" altLang="zh-CN" sz="2800" b="0" dirty="0">
              <a:latin typeface="华文楷体" pitchFamily="2" charset="-122"/>
              <a:ea typeface="华文楷体" pitchFamily="2" charset="-122"/>
            </a:endParaRPr>
          </a:p>
          <a:p>
            <a:pPr marL="457200" lvl="1" indent="0">
              <a:lnSpc>
                <a:spcPct val="115000"/>
              </a:lnSpc>
              <a:buNone/>
              <a:defRPr/>
            </a:pPr>
            <a:r>
              <a:rPr lang="zh-CN" altLang="en-US" sz="2800" b="0" dirty="0" smtClean="0">
                <a:latin typeface="华文楷体" pitchFamily="2" charset="-122"/>
                <a:ea typeface="华文楷体" pitchFamily="2" charset="-122"/>
              </a:rPr>
              <a:t>    存储实现（物理结构）</a:t>
            </a:r>
            <a:endParaRPr lang="en-US" altLang="zh-CN" sz="2800" b="0" dirty="0" smtClean="0">
              <a:latin typeface="华文楷体" pitchFamily="2" charset="-122"/>
              <a:ea typeface="华文楷体" pitchFamily="2" charset="-122"/>
            </a:endParaRPr>
          </a:p>
          <a:p>
            <a:pPr marL="457200" lvl="1" indent="0">
              <a:lnSpc>
                <a:spcPct val="115000"/>
              </a:lnSpc>
              <a:buNone/>
              <a:defRPr/>
            </a:pPr>
            <a:r>
              <a:rPr lang="en-US" altLang="zh-CN" sz="2800" b="0" dirty="0">
                <a:latin typeface="华文楷体" pitchFamily="2" charset="-122"/>
                <a:ea typeface="华文楷体" pitchFamily="2" charset="-122"/>
              </a:rPr>
              <a:t> </a:t>
            </a:r>
            <a:r>
              <a:rPr lang="en-US" altLang="zh-CN" sz="2800" b="0" dirty="0" smtClean="0">
                <a:latin typeface="华文楷体" pitchFamily="2" charset="-122"/>
                <a:ea typeface="华文楷体" pitchFamily="2" charset="-122"/>
              </a:rPr>
              <a:t>            ------ </a:t>
            </a:r>
            <a:r>
              <a:rPr lang="zh-CN" altLang="en-US" sz="2800" b="0" dirty="0" smtClean="0">
                <a:latin typeface="华文楷体" pitchFamily="2" charset="-122"/>
                <a:ea typeface="华文楷体" pitchFamily="2" charset="-122"/>
              </a:rPr>
              <a:t>数据及数据关系在内存中的存储，要有利于基本操作实现。</a:t>
            </a:r>
            <a:endParaRPr lang="zh-CN" altLang="en-US" sz="2800" b="0" dirty="0">
              <a:latin typeface="华文楷体" pitchFamily="2" charset="-122"/>
              <a:ea typeface="华文楷体" pitchFamily="2" charset="-122"/>
            </a:endParaRPr>
          </a:p>
          <a:p>
            <a:pPr marL="457200" lvl="1" indent="0">
              <a:lnSpc>
                <a:spcPct val="115000"/>
              </a:lnSpc>
              <a:buNone/>
              <a:defRPr/>
            </a:pPr>
            <a:r>
              <a:rPr lang="zh-CN" altLang="en-US" sz="2800" b="0" dirty="0" smtClean="0">
                <a:latin typeface="华文楷体" pitchFamily="2" charset="-122"/>
                <a:ea typeface="华文楷体" pitchFamily="2" charset="-122"/>
              </a:rPr>
              <a:t>    基本</a:t>
            </a:r>
            <a:r>
              <a:rPr lang="zh-CN" altLang="en-US" sz="2800" b="0" dirty="0">
                <a:latin typeface="华文楷体" pitchFamily="2" charset="-122"/>
                <a:ea typeface="华文楷体" pitchFamily="2" charset="-122"/>
              </a:rPr>
              <a:t>操作的实现</a:t>
            </a:r>
            <a:r>
              <a:rPr lang="en-US" altLang="zh-CN" sz="2800" b="0" dirty="0" smtClean="0">
                <a:latin typeface="华文楷体" pitchFamily="2" charset="-122"/>
                <a:ea typeface="华文楷体" pitchFamily="2" charset="-122"/>
              </a:rPr>
              <a:t>------</a:t>
            </a:r>
            <a:r>
              <a:rPr lang="zh-CN" altLang="en-US" sz="2800" b="0" dirty="0" smtClean="0">
                <a:latin typeface="华文楷体" pitchFamily="2" charset="-122"/>
                <a:ea typeface="华文楷体" pitchFamily="2" charset="-122"/>
              </a:rPr>
              <a:t>某种存储处理下各种基本操作的实现。</a:t>
            </a:r>
            <a:endParaRPr lang="en-US" altLang="zh-CN" sz="2800" b="0" dirty="0">
              <a:latin typeface="华文楷体" pitchFamily="2" charset="-122"/>
              <a:ea typeface="华文楷体" pitchFamily="2" charset="-122"/>
            </a:endParaRPr>
          </a:p>
          <a:p>
            <a:pPr marL="457200" lvl="1" indent="0">
              <a:lnSpc>
                <a:spcPct val="115000"/>
              </a:lnSpc>
              <a:buNone/>
              <a:defRPr/>
            </a:pPr>
            <a:r>
              <a:rPr lang="zh-CN" altLang="en-US" sz="2800" b="0" dirty="0" smtClean="0">
                <a:latin typeface="华文楷体" pitchFamily="2" charset="-122"/>
                <a:ea typeface="华文楷体" pitchFamily="2" charset="-122"/>
              </a:rPr>
              <a:t>    典型应用</a:t>
            </a:r>
            <a:r>
              <a:rPr lang="en-US" altLang="zh-CN" sz="2800" b="0" dirty="0" smtClean="0">
                <a:latin typeface="华文楷体" pitchFamily="2" charset="-122"/>
                <a:ea typeface="华文楷体" pitchFamily="2" charset="-122"/>
              </a:rPr>
              <a:t>------</a:t>
            </a:r>
            <a:r>
              <a:rPr lang="zh-CN" altLang="en-US" sz="2800" b="0" dirty="0" smtClean="0">
                <a:latin typeface="华文楷体" pitchFamily="2" charset="-122"/>
                <a:ea typeface="华文楷体" pitchFamily="2" charset="-122"/>
              </a:rPr>
              <a:t>这种数据结构在生活实践中的典型应用。</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数据结构研究内容</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09920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1185135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用</a:t>
            </a:r>
            <a:r>
              <a:rPr lang="en-US" altLang="zh-CN" sz="2800" b="0" dirty="0" err="1">
                <a:latin typeface="华文楷体" pitchFamily="2" charset="-122"/>
                <a:ea typeface="华文楷体" pitchFamily="2" charset="-122"/>
              </a:rPr>
              <a:t>const</a:t>
            </a:r>
            <a:r>
              <a:rPr lang="zh-CN" altLang="zh-CN" sz="2800" b="0" dirty="0">
                <a:latin typeface="华文楷体" pitchFamily="2" charset="-122"/>
                <a:ea typeface="华文楷体" pitchFamily="2" charset="-122"/>
              </a:rPr>
              <a:t>修饰变量，变量将变为常量</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常量</a:t>
            </a:r>
            <a:r>
              <a:rPr lang="zh-CN" altLang="zh-CN" sz="2800" b="0" dirty="0">
                <a:latin typeface="华文楷体" pitchFamily="2" charset="-122"/>
                <a:ea typeface="华文楷体" pitchFamily="2" charset="-122"/>
              </a:rPr>
              <a:t>一般有初值，在常量的生命周期中，</a:t>
            </a:r>
            <a:r>
              <a:rPr lang="zh-CN" altLang="zh-CN" sz="2800" b="0" dirty="0" smtClean="0">
                <a:latin typeface="华文楷体" pitchFamily="2" charset="-122"/>
                <a:ea typeface="华文楷体" pitchFamily="2" charset="-122"/>
              </a:rPr>
              <a:t>终</a:t>
            </a:r>
            <a:r>
              <a:rPr lang="zh-CN" altLang="en-US" sz="2800" b="0" dirty="0">
                <a:latin typeface="华文楷体" pitchFamily="2" charset="-122"/>
                <a:ea typeface="华文楷体" pitchFamily="2" charset="-122"/>
              </a:rPr>
              <a:t>身</a:t>
            </a:r>
            <a:r>
              <a:rPr lang="zh-CN" altLang="zh-CN" sz="2800" b="0" dirty="0" smtClean="0">
                <a:latin typeface="华文楷体" pitchFamily="2" charset="-122"/>
                <a:ea typeface="华文楷体" pitchFamily="2" charset="-122"/>
              </a:rPr>
              <a:t>不得</a:t>
            </a:r>
            <a:r>
              <a:rPr lang="zh-CN" altLang="zh-CN" sz="2800" b="0" dirty="0">
                <a:latin typeface="华文楷体" pitchFamily="2" charset="-122"/>
                <a:ea typeface="华文楷体" pitchFamily="2" charset="-122"/>
              </a:rPr>
              <a:t>改变其值</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en-US" altLang="zh-CN" sz="2800" b="0" dirty="0" smtClean="0">
                <a:latin typeface="华文楷体" pitchFamily="2" charset="-122"/>
                <a:ea typeface="华文楷体" pitchFamily="2" charset="-122"/>
              </a:rPr>
              <a:t>C++</a:t>
            </a:r>
            <a:r>
              <a:rPr lang="zh-CN" altLang="en-US" sz="2800" b="0" dirty="0" smtClean="0">
                <a:latin typeface="华文楷体" pitchFamily="2" charset="-122"/>
                <a:ea typeface="华文楷体" pitchFamily="2" charset="-122"/>
              </a:rPr>
              <a:t>中</a:t>
            </a:r>
            <a:r>
              <a:rPr lang="en-US" altLang="zh-CN" sz="2800" b="0" dirty="0" err="1" smtClean="0">
                <a:latin typeface="华文楷体" pitchFamily="2" charset="-122"/>
                <a:ea typeface="华文楷体" pitchFamily="2" charset="-122"/>
              </a:rPr>
              <a:t>const</a:t>
            </a:r>
            <a:r>
              <a:rPr lang="zh-CN" altLang="en-US" sz="2800" b="0" dirty="0" smtClean="0">
                <a:latin typeface="华文楷体" pitchFamily="2" charset="-122"/>
                <a:ea typeface="华文楷体" pitchFamily="2" charset="-122"/>
              </a:rPr>
              <a:t>最普通的用法：</a:t>
            </a:r>
            <a:endParaRPr lang="en-US" altLang="zh-CN" sz="2800" b="0" dirty="0" smtClean="0">
              <a:latin typeface="华文楷体" pitchFamily="2" charset="-122"/>
              <a:ea typeface="华文楷体" pitchFamily="2" charset="-122"/>
            </a:endParaRPr>
          </a:p>
          <a:p>
            <a:pPr marL="0" indent="0">
              <a:buNone/>
            </a:pPr>
            <a:r>
              <a:rPr lang="en-US" altLang="zh-CN" sz="2800" b="0" dirty="0" err="1" smtClean="0">
                <a:latin typeface="华文楷体" pitchFamily="2" charset="-122"/>
                <a:ea typeface="华文楷体" pitchFamily="2" charset="-122"/>
              </a:rPr>
              <a:t>const</a:t>
            </a:r>
            <a:r>
              <a:rPr lang="en-US" altLang="zh-CN" sz="2800" b="0" dirty="0" smtClean="0">
                <a:latin typeface="华文楷体" pitchFamily="2" charset="-122"/>
                <a:ea typeface="华文楷体" pitchFamily="2" charset="-122"/>
              </a:rPr>
              <a:t> double PI = 3.14;</a:t>
            </a: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en-US" altLang="zh-CN" dirty="0" err="1" smtClean="0">
                <a:latin typeface="华文楷体" panose="02010600040101010101" pitchFamily="2" charset="-122"/>
                <a:ea typeface="华文楷体" panose="02010600040101010101" pitchFamily="2" charset="-122"/>
              </a:rPr>
              <a:t>const</a:t>
            </a:r>
            <a:r>
              <a:rPr lang="zh-CN" altLang="en-US" dirty="0" smtClean="0">
                <a:latin typeface="华文楷体" panose="02010600040101010101" pitchFamily="2" charset="-122"/>
                <a:ea typeface="华文楷体" panose="02010600040101010101" pitchFamily="2" charset="-122"/>
              </a:rPr>
              <a:t>机制</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81811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2998" y="1499227"/>
            <a:ext cx="11464324" cy="5000964"/>
          </a:xfrm>
        </p:spPr>
        <p:txBody>
          <a:bodyPr>
            <a:normAutofit/>
          </a:bodyPr>
          <a:lstStyle/>
          <a:p>
            <a:pPr marL="514350" indent="-514350">
              <a:lnSpc>
                <a:spcPct val="115000"/>
              </a:lnSpc>
              <a:buAutoNum type="arabicPeriod"/>
              <a:defRPr/>
            </a:pPr>
            <a:r>
              <a:rPr lang="zh-CN" altLang="zh-CN" sz="2800" dirty="0" smtClean="0">
                <a:latin typeface="华文楷体" pitchFamily="2" charset="-122"/>
                <a:ea typeface="华文楷体" pitchFamily="2" charset="-122"/>
                <a:cs typeface="+mj-cs"/>
              </a:rPr>
              <a:t>函数</a:t>
            </a:r>
            <a:r>
              <a:rPr lang="en-US" altLang="zh-CN" sz="2800" dirty="0" smtClean="0">
                <a:latin typeface="华文楷体" pitchFamily="2" charset="-122"/>
                <a:ea typeface="华文楷体" pitchFamily="2" charset="-122"/>
                <a:cs typeface="+mj-cs"/>
              </a:rPr>
              <a:t>void </a:t>
            </a:r>
            <a:r>
              <a:rPr lang="en-US" altLang="zh-CN" sz="2800" dirty="0">
                <a:latin typeface="华文楷体" pitchFamily="2" charset="-122"/>
                <a:ea typeface="华文楷体" pitchFamily="2" charset="-122"/>
                <a:cs typeface="+mj-cs"/>
              </a:rPr>
              <a:t>find(</a:t>
            </a:r>
            <a:r>
              <a:rPr lang="en-US" altLang="zh-CN" sz="2800" dirty="0" err="1">
                <a:latin typeface="华文楷体" pitchFamily="2" charset="-122"/>
                <a:ea typeface="华文楷体" pitchFamily="2" charset="-122"/>
                <a:cs typeface="+mj-cs"/>
              </a:rPr>
              <a:t>const</a:t>
            </a:r>
            <a:r>
              <a:rPr lang="en-US" altLang="zh-CN" sz="2800" dirty="0">
                <a:latin typeface="华文楷体" pitchFamily="2" charset="-122"/>
                <a:ea typeface="华文楷体" pitchFamily="2" charset="-122"/>
                <a:cs typeface="+mj-cs"/>
              </a:rPr>
              <a:t> </a:t>
            </a:r>
            <a:r>
              <a:rPr lang="en-US" altLang="zh-CN" sz="2800" dirty="0" err="1">
                <a:latin typeface="华文楷体" pitchFamily="2" charset="-122"/>
                <a:ea typeface="华文楷体" pitchFamily="2" charset="-122"/>
                <a:cs typeface="+mj-cs"/>
              </a:rPr>
              <a:t>elemType</a:t>
            </a:r>
            <a:r>
              <a:rPr lang="en-US" altLang="zh-CN" sz="2800" dirty="0">
                <a:latin typeface="华文楷体" pitchFamily="2" charset="-122"/>
                <a:ea typeface="华文楷体" pitchFamily="2" charset="-122"/>
                <a:cs typeface="+mj-cs"/>
              </a:rPr>
              <a:t> &amp;x)</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中修饰参数</a:t>
            </a:r>
            <a:r>
              <a:rPr lang="en-US" altLang="zh-CN" sz="2800" dirty="0">
                <a:latin typeface="华文楷体" pitchFamily="2" charset="-122"/>
                <a:ea typeface="华文楷体" pitchFamily="2" charset="-122"/>
                <a:cs typeface="+mj-cs"/>
              </a:rPr>
              <a:t>x</a:t>
            </a:r>
            <a:r>
              <a:rPr lang="zh-CN" altLang="zh-CN" sz="2800" dirty="0">
                <a:latin typeface="华文楷体" pitchFamily="2" charset="-122"/>
                <a:ea typeface="华文楷体" pitchFamily="2" charset="-122"/>
                <a:cs typeface="+mj-cs"/>
              </a:rPr>
              <a:t>的</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和</a:t>
            </a:r>
            <a:r>
              <a:rPr lang="en-US" altLang="zh-CN" sz="2800" dirty="0">
                <a:latin typeface="华文楷体" pitchFamily="2" charset="-122"/>
                <a:ea typeface="华文楷体" pitchFamily="2" charset="-122"/>
                <a:cs typeface="+mj-cs"/>
              </a:rPr>
              <a:t>&amp;</a:t>
            </a:r>
            <a:r>
              <a:rPr lang="zh-CN" altLang="zh-CN" sz="2800" dirty="0">
                <a:latin typeface="华文楷体" pitchFamily="2" charset="-122"/>
                <a:ea typeface="华文楷体" pitchFamily="2" charset="-122"/>
                <a:cs typeface="+mj-cs"/>
              </a:rPr>
              <a:t>组合</a:t>
            </a:r>
            <a:r>
              <a:rPr lang="zh-CN" altLang="zh-CN" sz="2800" b="0" dirty="0" smtClean="0">
                <a:latin typeface="华文楷体" pitchFamily="2" charset="-122"/>
                <a:ea typeface="华文楷体" pitchFamily="2" charset="-122"/>
                <a:cs typeface="+mj-cs"/>
              </a:rPr>
              <a:t>。</a:t>
            </a:r>
            <a:endParaRPr lang="en-US" altLang="zh-CN" sz="2800" b="0" dirty="0" smtClean="0">
              <a:latin typeface="华文楷体" pitchFamily="2" charset="-122"/>
              <a:ea typeface="华文楷体" pitchFamily="2" charset="-122"/>
              <a:cs typeface="+mj-cs"/>
            </a:endParaRPr>
          </a:p>
          <a:p>
            <a:pPr marL="0" indent="0">
              <a:buNone/>
            </a:pPr>
            <a:r>
              <a:rPr lang="en-US" altLang="zh-CN" sz="2800" dirty="0" err="1" smtClean="0">
                <a:latin typeface="华文楷体" pitchFamily="2" charset="-122"/>
                <a:ea typeface="华文楷体" pitchFamily="2" charset="-122"/>
              </a:rPr>
              <a:t>const</a:t>
            </a:r>
            <a:r>
              <a:rPr lang="zh-CN" altLang="en-US" sz="2800" dirty="0" smtClean="0">
                <a:latin typeface="华文楷体" pitchFamily="2" charset="-122"/>
                <a:ea typeface="华文楷体" pitchFamily="2" charset="-122"/>
              </a:rPr>
              <a:t>修饰：</a:t>
            </a:r>
            <a:endParaRPr lang="en-US" altLang="zh-CN" sz="2800" dirty="0" smtClean="0">
              <a:latin typeface="华文楷体" pitchFamily="2" charset="-122"/>
              <a:ea typeface="华文楷体" pitchFamily="2" charset="-122"/>
            </a:endParaRPr>
          </a:p>
          <a:p>
            <a:pPr marL="715963" indent="0">
              <a:buNone/>
            </a:pPr>
            <a:r>
              <a:rPr lang="zh-CN" altLang="en-US" sz="2800" b="0" dirty="0" smtClean="0">
                <a:latin typeface="华文楷体" pitchFamily="2" charset="-122"/>
                <a:ea typeface="华文楷体" pitchFamily="2" charset="-122"/>
              </a:rPr>
              <a:t>变</a:t>
            </a:r>
            <a:r>
              <a:rPr lang="zh-CN" altLang="zh-CN" sz="2800" b="0" dirty="0" smtClean="0">
                <a:latin typeface="华文楷体" pitchFamily="2" charset="-122"/>
                <a:ea typeface="华文楷体" pitchFamily="2" charset="-122"/>
              </a:rPr>
              <a:t>量</a:t>
            </a:r>
            <a:r>
              <a:rPr lang="en-US" altLang="zh-CN" sz="2800" b="0" dirty="0" smtClean="0">
                <a:latin typeface="华文楷体" pitchFamily="2" charset="-122"/>
                <a:ea typeface="华文楷体" pitchFamily="2" charset="-122"/>
              </a:rPr>
              <a:t>x</a:t>
            </a:r>
            <a:r>
              <a:rPr lang="zh-CN" altLang="en-US" sz="2800" b="0" dirty="0" smtClean="0">
                <a:latin typeface="华文楷体" pitchFamily="2" charset="-122"/>
                <a:ea typeface="华文楷体" pitchFamily="2" charset="-122"/>
              </a:rPr>
              <a:t>前加</a:t>
            </a:r>
            <a:r>
              <a:rPr lang="en-US" altLang="zh-CN" sz="2800" b="0" dirty="0" err="1" smtClean="0">
                <a:latin typeface="华文楷体" pitchFamily="2" charset="-122"/>
                <a:ea typeface="华文楷体" pitchFamily="2" charset="-122"/>
              </a:rPr>
              <a:t>const</a:t>
            </a:r>
            <a:r>
              <a:rPr lang="zh-CN" altLang="zh-CN" sz="2800" b="0" dirty="0" smtClean="0">
                <a:latin typeface="华文楷体" pitchFamily="2" charset="-122"/>
                <a:ea typeface="华文楷体" pitchFamily="2" charset="-122"/>
              </a:rPr>
              <a:t>，</a:t>
            </a:r>
            <a:r>
              <a:rPr lang="zh-CN" altLang="zh-CN" sz="2800" b="0" dirty="0">
                <a:latin typeface="华文楷体" pitchFamily="2" charset="-122"/>
                <a:ea typeface="华文楷体" pitchFamily="2" charset="-122"/>
              </a:rPr>
              <a:t>表明在函数的实现过程中参数</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的值不需要改变。</a:t>
            </a:r>
          </a:p>
          <a:p>
            <a:pPr marL="715963" indent="0">
              <a:buNone/>
            </a:pPr>
            <a:r>
              <a:rPr lang="zh-CN" altLang="zh-CN" sz="2800" b="0" dirty="0" smtClean="0">
                <a:latin typeface="华文楷体" pitchFamily="2" charset="-122"/>
                <a:ea typeface="华文楷体" pitchFamily="2" charset="-122"/>
              </a:rPr>
              <a:t>如</a:t>
            </a:r>
            <a:r>
              <a:rPr lang="zh-CN" altLang="zh-CN" sz="2800" b="0" dirty="0">
                <a:latin typeface="华文楷体" pitchFamily="2" charset="-122"/>
                <a:ea typeface="华文楷体" pitchFamily="2" charset="-122"/>
              </a:rPr>
              <a:t>函数</a:t>
            </a:r>
            <a:r>
              <a:rPr lang="en-US" altLang="zh-CN" sz="2800" b="0" dirty="0">
                <a:latin typeface="华文楷体" pitchFamily="2" charset="-122"/>
                <a:ea typeface="华文楷体" pitchFamily="2" charset="-122"/>
              </a:rPr>
              <a:t>void f(</a:t>
            </a:r>
            <a:r>
              <a:rPr lang="en-US" altLang="zh-CN" sz="2800" b="0" dirty="0" err="1">
                <a:latin typeface="华文楷体" pitchFamily="2" charset="-122"/>
                <a:ea typeface="华文楷体" pitchFamily="2" charset="-122"/>
              </a:rPr>
              <a:t>const</a:t>
            </a:r>
            <a:r>
              <a:rPr lang="en-US" altLang="zh-CN" sz="2800" b="0" dirty="0">
                <a:latin typeface="华文楷体" pitchFamily="2" charset="-122"/>
                <a:ea typeface="华文楷体" pitchFamily="2" charset="-122"/>
              </a:rPr>
              <a:t> </a:t>
            </a:r>
            <a:r>
              <a:rPr lang="en-US" altLang="zh-CN" sz="2800" b="0" dirty="0" err="1">
                <a:latin typeface="华文楷体" pitchFamily="2" charset="-122"/>
                <a:ea typeface="华文楷体" pitchFamily="2" charset="-122"/>
              </a:rPr>
              <a:t>int</a:t>
            </a:r>
            <a:r>
              <a:rPr lang="en-US" altLang="zh-CN" sz="2800" b="0" dirty="0">
                <a:latin typeface="华文楷体" pitchFamily="2" charset="-122"/>
                <a:ea typeface="华文楷体" pitchFamily="2" charset="-122"/>
              </a:rPr>
              <a:t> x)</a:t>
            </a:r>
            <a:r>
              <a:rPr lang="zh-CN" altLang="zh-CN" sz="2800" b="0" dirty="0">
                <a:latin typeface="华文楷体" pitchFamily="2" charset="-122"/>
                <a:ea typeface="华文楷体" pitchFamily="2" charset="-122"/>
              </a:rPr>
              <a:t>，参数加了</a:t>
            </a:r>
            <a:r>
              <a:rPr lang="en-US" altLang="zh-CN" sz="2800" b="0" dirty="0" err="1">
                <a:latin typeface="华文楷体" pitchFamily="2" charset="-122"/>
                <a:ea typeface="华文楷体" pitchFamily="2" charset="-122"/>
              </a:rPr>
              <a:t>const</a:t>
            </a:r>
            <a:r>
              <a:rPr lang="zh-CN" altLang="zh-CN" sz="2800" b="0" dirty="0">
                <a:latin typeface="华文楷体" pitchFamily="2" charset="-122"/>
                <a:ea typeface="华文楷体" pitchFamily="2" charset="-122"/>
              </a:rPr>
              <a:t>后，编译器会在程序编译阶段帮助程序检查函数实现代码中是否含有修改</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值的语句，如果有就报错</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715963" indent="0">
              <a:buNone/>
            </a:pPr>
            <a:r>
              <a:rPr lang="zh-CN" altLang="zh-CN" sz="2800" b="0" dirty="0" smtClean="0">
                <a:latin typeface="华文楷体" pitchFamily="2" charset="-122"/>
                <a:ea typeface="华文楷体" pitchFamily="2" charset="-122"/>
              </a:rPr>
              <a:t>所以</a:t>
            </a:r>
            <a:r>
              <a:rPr lang="zh-CN" altLang="zh-CN" sz="2800" b="0" dirty="0">
                <a:latin typeface="华文楷体" pitchFamily="2" charset="-122"/>
                <a:ea typeface="华文楷体" pitchFamily="2" charset="-122"/>
              </a:rPr>
              <a:t>，如果确认函数实现中不准备改变</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的值，请养成加</a:t>
            </a:r>
            <a:r>
              <a:rPr lang="en-US" altLang="zh-CN" sz="2800" b="0" dirty="0" err="1">
                <a:latin typeface="华文楷体" pitchFamily="2" charset="-122"/>
                <a:ea typeface="华文楷体" pitchFamily="2" charset="-122"/>
              </a:rPr>
              <a:t>const</a:t>
            </a:r>
            <a:r>
              <a:rPr lang="zh-CN" altLang="zh-CN" sz="2800" b="0" dirty="0">
                <a:latin typeface="华文楷体" pitchFamily="2" charset="-122"/>
                <a:ea typeface="华文楷体" pitchFamily="2" charset="-122"/>
              </a:rPr>
              <a:t>的习惯</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715963" indent="0">
              <a:buNone/>
            </a:pPr>
            <a:r>
              <a:rPr lang="zh-CN" altLang="en-US" sz="2800" dirty="0" smtClean="0">
                <a:latin typeface="华文楷体" pitchFamily="2" charset="-122"/>
                <a:ea typeface="华文楷体" pitchFamily="2" charset="-122"/>
              </a:rPr>
              <a:t>警惕！字符串常量作为参数传入，不加</a:t>
            </a:r>
            <a:r>
              <a:rPr lang="en-US" altLang="zh-CN" sz="2800" dirty="0" err="1" smtClean="0">
                <a:latin typeface="华文楷体" pitchFamily="2" charset="-122"/>
                <a:ea typeface="华文楷体" pitchFamily="2" charset="-122"/>
              </a:rPr>
              <a:t>const</a:t>
            </a:r>
            <a:r>
              <a:rPr lang="zh-CN" altLang="en-US" sz="2800" dirty="0" smtClean="0">
                <a:latin typeface="华文楷体" pitchFamily="2" charset="-122"/>
                <a:ea typeface="华文楷体" pitchFamily="2" charset="-122"/>
              </a:rPr>
              <a:t>会</a:t>
            </a:r>
            <a:r>
              <a:rPr lang="en-US" altLang="zh-CN" sz="2800" dirty="0" smtClean="0">
                <a:latin typeface="华文楷体" pitchFamily="2" charset="-122"/>
                <a:ea typeface="华文楷体" pitchFamily="2" charset="-122"/>
              </a:rPr>
              <a:t>warning!</a:t>
            </a:r>
            <a:endParaRPr lang="en-US" altLang="zh-CN" sz="280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Tree>
    <p:extLst>
      <p:ext uri="{BB962C8B-B14F-4D97-AF65-F5344CB8AC3E}">
        <p14:creationId xmlns:p14="http://schemas.microsoft.com/office/powerpoint/2010/main" val="3813425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2998" y="1499227"/>
            <a:ext cx="11464324" cy="5000964"/>
          </a:xfrm>
        </p:spPr>
        <p:txBody>
          <a:bodyPr>
            <a:normAutofit/>
          </a:bodyPr>
          <a:lstStyle/>
          <a:p>
            <a:pPr marL="514350" indent="-514350">
              <a:lnSpc>
                <a:spcPct val="115000"/>
              </a:lnSpc>
              <a:buAutoNum type="arabicPeriod"/>
              <a:defRPr/>
            </a:pPr>
            <a:r>
              <a:rPr lang="zh-CN" altLang="zh-CN" sz="2800" dirty="0" smtClean="0">
                <a:latin typeface="华文楷体" pitchFamily="2" charset="-122"/>
                <a:ea typeface="华文楷体" pitchFamily="2" charset="-122"/>
                <a:cs typeface="+mj-cs"/>
              </a:rPr>
              <a:t>函数</a:t>
            </a:r>
            <a:r>
              <a:rPr lang="en-US" altLang="zh-CN" sz="2800" dirty="0" smtClean="0">
                <a:latin typeface="华文楷体" pitchFamily="2" charset="-122"/>
                <a:ea typeface="华文楷体" pitchFamily="2" charset="-122"/>
                <a:cs typeface="+mj-cs"/>
              </a:rPr>
              <a:t>void </a:t>
            </a:r>
            <a:r>
              <a:rPr lang="en-US" altLang="zh-CN" sz="2800" dirty="0">
                <a:latin typeface="华文楷体" pitchFamily="2" charset="-122"/>
                <a:ea typeface="华文楷体" pitchFamily="2" charset="-122"/>
                <a:cs typeface="+mj-cs"/>
              </a:rPr>
              <a:t>find(</a:t>
            </a:r>
            <a:r>
              <a:rPr lang="en-US" altLang="zh-CN" sz="2800" dirty="0" err="1">
                <a:latin typeface="华文楷体" pitchFamily="2" charset="-122"/>
                <a:ea typeface="华文楷体" pitchFamily="2" charset="-122"/>
                <a:cs typeface="+mj-cs"/>
              </a:rPr>
              <a:t>const</a:t>
            </a:r>
            <a:r>
              <a:rPr lang="en-US" altLang="zh-CN" sz="2800" dirty="0">
                <a:latin typeface="华文楷体" pitchFamily="2" charset="-122"/>
                <a:ea typeface="华文楷体" pitchFamily="2" charset="-122"/>
                <a:cs typeface="+mj-cs"/>
              </a:rPr>
              <a:t> </a:t>
            </a:r>
            <a:r>
              <a:rPr lang="en-US" altLang="zh-CN" sz="2800" dirty="0" err="1">
                <a:latin typeface="华文楷体" pitchFamily="2" charset="-122"/>
                <a:ea typeface="华文楷体" pitchFamily="2" charset="-122"/>
                <a:cs typeface="+mj-cs"/>
              </a:rPr>
              <a:t>elemType</a:t>
            </a:r>
            <a:r>
              <a:rPr lang="en-US" altLang="zh-CN" sz="2800" dirty="0">
                <a:latin typeface="华文楷体" pitchFamily="2" charset="-122"/>
                <a:ea typeface="华文楷体" pitchFamily="2" charset="-122"/>
                <a:cs typeface="+mj-cs"/>
              </a:rPr>
              <a:t> &amp;x)</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中修饰参数</a:t>
            </a:r>
            <a:r>
              <a:rPr lang="en-US" altLang="zh-CN" sz="2800" dirty="0">
                <a:latin typeface="华文楷体" pitchFamily="2" charset="-122"/>
                <a:ea typeface="华文楷体" pitchFamily="2" charset="-122"/>
                <a:cs typeface="+mj-cs"/>
              </a:rPr>
              <a:t>x</a:t>
            </a:r>
            <a:r>
              <a:rPr lang="zh-CN" altLang="zh-CN" sz="2800" dirty="0">
                <a:latin typeface="华文楷体" pitchFamily="2" charset="-122"/>
                <a:ea typeface="华文楷体" pitchFamily="2" charset="-122"/>
                <a:cs typeface="+mj-cs"/>
              </a:rPr>
              <a:t>的</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和</a:t>
            </a:r>
            <a:r>
              <a:rPr lang="en-US" altLang="zh-CN" sz="2800" dirty="0">
                <a:latin typeface="华文楷体" pitchFamily="2" charset="-122"/>
                <a:ea typeface="华文楷体" pitchFamily="2" charset="-122"/>
                <a:cs typeface="+mj-cs"/>
              </a:rPr>
              <a:t>&amp;</a:t>
            </a:r>
            <a:r>
              <a:rPr lang="zh-CN" altLang="zh-CN" sz="2800" dirty="0">
                <a:latin typeface="华文楷体" pitchFamily="2" charset="-122"/>
                <a:ea typeface="华文楷体" pitchFamily="2" charset="-122"/>
                <a:cs typeface="+mj-cs"/>
              </a:rPr>
              <a:t>组合</a:t>
            </a:r>
            <a:r>
              <a:rPr lang="zh-CN" altLang="zh-CN" sz="2800" b="0" dirty="0" smtClean="0">
                <a:latin typeface="华文楷体" pitchFamily="2" charset="-122"/>
                <a:ea typeface="华文楷体" pitchFamily="2" charset="-122"/>
                <a:cs typeface="+mj-cs"/>
              </a:rPr>
              <a:t>。</a:t>
            </a:r>
            <a:endParaRPr lang="en-US" altLang="zh-CN" sz="2800" b="0" dirty="0" smtClean="0">
              <a:latin typeface="华文楷体" pitchFamily="2" charset="-122"/>
              <a:ea typeface="华文楷体" pitchFamily="2" charset="-122"/>
              <a:cs typeface="+mj-cs"/>
            </a:endParaRPr>
          </a:p>
          <a:p>
            <a:pPr marL="0" indent="0">
              <a:buNone/>
            </a:pPr>
            <a:r>
              <a:rPr lang="en-US" altLang="zh-CN" sz="2800" dirty="0" err="1">
                <a:latin typeface="华文楷体" pitchFamily="2" charset="-122"/>
                <a:ea typeface="华文楷体" pitchFamily="2" charset="-122"/>
              </a:rPr>
              <a:t>c</a:t>
            </a:r>
            <a:r>
              <a:rPr lang="en-US" altLang="zh-CN" sz="2800" dirty="0" err="1" smtClean="0">
                <a:latin typeface="华文楷体" pitchFamily="2" charset="-122"/>
                <a:ea typeface="华文楷体" pitchFamily="2" charset="-122"/>
              </a:rPr>
              <a:t>onst</a:t>
            </a:r>
            <a:r>
              <a:rPr lang="zh-CN" altLang="en-US" sz="2800" dirty="0" smtClean="0">
                <a:latin typeface="华文楷体" pitchFamily="2" charset="-122"/>
                <a:ea typeface="华文楷体" pitchFamily="2" charset="-122"/>
              </a:rPr>
              <a:t>和</a:t>
            </a:r>
            <a:r>
              <a:rPr lang="en-US" altLang="zh-CN" sz="2800" dirty="0" smtClean="0">
                <a:latin typeface="华文楷体" pitchFamily="2" charset="-122"/>
                <a:ea typeface="华文楷体" pitchFamily="2" charset="-122"/>
              </a:rPr>
              <a:t>&amp;</a:t>
            </a:r>
            <a:r>
              <a:rPr lang="zh-CN" altLang="en-US" sz="2800" dirty="0" smtClean="0">
                <a:latin typeface="华文楷体" pitchFamily="2" charset="-122"/>
                <a:ea typeface="华文楷体" pitchFamily="2" charset="-122"/>
              </a:rPr>
              <a:t>组合修饰：</a:t>
            </a:r>
            <a:endParaRPr lang="en-US" altLang="zh-CN" sz="2800" dirty="0" smtClean="0">
              <a:latin typeface="华文楷体" pitchFamily="2" charset="-122"/>
              <a:ea typeface="华文楷体" pitchFamily="2" charset="-122"/>
            </a:endParaRPr>
          </a:p>
          <a:p>
            <a:pPr marL="715963" indent="0">
              <a:buNone/>
            </a:pPr>
            <a:r>
              <a:rPr lang="zh-CN" altLang="zh-CN" sz="2800" b="0" dirty="0">
                <a:latin typeface="华文楷体" pitchFamily="2" charset="-122"/>
                <a:ea typeface="华文楷体" pitchFamily="2" charset="-122"/>
              </a:rPr>
              <a:t>函数</a:t>
            </a:r>
            <a:r>
              <a:rPr lang="en-US" altLang="zh-CN" sz="2800" b="0" dirty="0">
                <a:latin typeface="华文楷体" pitchFamily="2" charset="-122"/>
                <a:ea typeface="华文楷体" pitchFamily="2" charset="-122"/>
              </a:rPr>
              <a:t>find</a:t>
            </a:r>
            <a:r>
              <a:rPr lang="zh-CN" altLang="zh-CN" sz="2800" b="0" dirty="0">
                <a:latin typeface="华文楷体" pitchFamily="2" charset="-122"/>
                <a:ea typeface="华文楷体" pitchFamily="2" charset="-122"/>
              </a:rPr>
              <a:t>的原型中，</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前带</a:t>
            </a:r>
            <a:r>
              <a:rPr lang="en-US" altLang="zh-CN" sz="2800" b="0" dirty="0">
                <a:latin typeface="华文楷体" pitchFamily="2" charset="-122"/>
                <a:ea typeface="华文楷体" pitchFamily="2" charset="-122"/>
              </a:rPr>
              <a:t>&amp;</a:t>
            </a:r>
            <a:r>
              <a:rPr lang="zh-CN" altLang="zh-CN" sz="2800" b="0" dirty="0">
                <a:latin typeface="华文楷体" pitchFamily="2" charset="-122"/>
                <a:ea typeface="华文楷体" pitchFamily="2" charset="-122"/>
              </a:rPr>
              <a:t>符号，说明形参</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不分配空间，是将来调用时实参的别名。</a:t>
            </a:r>
            <a:endParaRPr lang="en-US" altLang="zh-CN" sz="2800" b="0" dirty="0">
              <a:latin typeface="华文楷体" pitchFamily="2" charset="-122"/>
              <a:ea typeface="华文楷体" pitchFamily="2" charset="-122"/>
            </a:endParaRPr>
          </a:p>
          <a:p>
            <a:pPr marL="715963" indent="0">
              <a:buNone/>
            </a:pPr>
            <a:r>
              <a:rPr lang="zh-CN" altLang="zh-CN" sz="2800" b="0" dirty="0" smtClean="0">
                <a:latin typeface="华文楷体" pitchFamily="2" charset="-122"/>
                <a:ea typeface="华文楷体" pitchFamily="2" charset="-122"/>
              </a:rPr>
              <a:t>如对</a:t>
            </a:r>
            <a:r>
              <a:rPr lang="zh-CN" altLang="zh-CN" sz="2800" b="0" dirty="0">
                <a:latin typeface="华文楷体" pitchFamily="2" charset="-122"/>
                <a:ea typeface="华文楷体" pitchFamily="2" charset="-122"/>
              </a:rPr>
              <a:t>它的调用</a:t>
            </a:r>
            <a:r>
              <a:rPr lang="en-US" altLang="zh-CN" sz="2800" b="0" dirty="0">
                <a:latin typeface="华文楷体" pitchFamily="2" charset="-122"/>
                <a:ea typeface="华文楷体" pitchFamily="2" charset="-122"/>
              </a:rPr>
              <a:t>obj1.find(a); </a:t>
            </a:r>
            <a:r>
              <a:rPr lang="zh-CN" altLang="zh-CN" sz="2800" b="0" dirty="0">
                <a:latin typeface="华文楷体" pitchFamily="2" charset="-122"/>
                <a:ea typeface="华文楷体" pitchFamily="2" charset="-122"/>
              </a:rPr>
              <a:t>形参</a:t>
            </a:r>
            <a:r>
              <a:rPr lang="en-US" altLang="zh-CN" sz="2800" b="0" dirty="0" smtClean="0">
                <a:latin typeface="华文楷体" pitchFamily="2" charset="-122"/>
                <a:ea typeface="华文楷体" pitchFamily="2" charset="-122"/>
              </a:rPr>
              <a:t>x</a:t>
            </a:r>
            <a:r>
              <a:rPr lang="zh-CN" altLang="en-US" sz="2800" b="0" dirty="0" smtClean="0">
                <a:latin typeface="华文楷体" pitchFamily="2" charset="-122"/>
                <a:ea typeface="华文楷体" pitchFamily="2" charset="-122"/>
              </a:rPr>
              <a:t>不分空间，</a:t>
            </a:r>
            <a:r>
              <a:rPr lang="zh-CN" altLang="zh-CN" sz="2800" b="0" dirty="0" smtClean="0">
                <a:latin typeface="华文楷体" pitchFamily="2" charset="-122"/>
                <a:ea typeface="华文楷体" pitchFamily="2" charset="-122"/>
              </a:rPr>
              <a:t>和</a:t>
            </a:r>
            <a:r>
              <a:rPr lang="zh-CN" altLang="zh-CN" sz="2800" b="0" dirty="0">
                <a:latin typeface="华文楷体" pitchFamily="2" charset="-122"/>
                <a:ea typeface="华文楷体" pitchFamily="2" charset="-122"/>
              </a:rPr>
              <a:t>实参</a:t>
            </a:r>
            <a:r>
              <a:rPr lang="en-US" altLang="zh-CN" sz="2800" b="0" dirty="0" smtClean="0">
                <a:latin typeface="华文楷体" pitchFamily="2" charset="-122"/>
                <a:ea typeface="华文楷体" pitchFamily="2" charset="-122"/>
              </a:rPr>
              <a:t>a</a:t>
            </a:r>
            <a:r>
              <a:rPr lang="zh-CN" altLang="zh-CN" sz="2800" b="0" dirty="0" smtClean="0">
                <a:latin typeface="华文楷体" pitchFamily="2" charset="-122"/>
                <a:ea typeface="华文楷体" pitchFamily="2" charset="-122"/>
              </a:rPr>
              <a:t>共用空间。</a:t>
            </a:r>
            <a:endParaRPr lang="en-US" altLang="zh-CN" sz="2800" b="0" dirty="0" smtClean="0">
              <a:latin typeface="华文楷体" pitchFamily="2" charset="-122"/>
              <a:ea typeface="华文楷体" pitchFamily="2" charset="-122"/>
            </a:endParaRPr>
          </a:p>
          <a:p>
            <a:pPr marL="715963" indent="0">
              <a:buNone/>
            </a:pPr>
            <a:endParaRPr lang="en-US" altLang="zh-CN" dirty="0" smtClean="0"/>
          </a:p>
          <a:p>
            <a:pPr marL="715963" indent="0">
              <a:buNone/>
            </a:pPr>
            <a:r>
              <a:rPr lang="zh-CN" altLang="zh-CN" sz="2800" b="0" dirty="0">
                <a:latin typeface="华文楷体" pitchFamily="2" charset="-122"/>
                <a:ea typeface="华文楷体" pitchFamily="2" charset="-122"/>
              </a:rPr>
              <a:t>一般来说，如果一个函数只是使用实参</a:t>
            </a:r>
            <a:r>
              <a:rPr lang="en-US" altLang="zh-CN" sz="2800" b="0" dirty="0">
                <a:latin typeface="华文楷体" pitchFamily="2" charset="-122"/>
                <a:ea typeface="华文楷体" pitchFamily="2" charset="-122"/>
              </a:rPr>
              <a:t>a</a:t>
            </a:r>
            <a:r>
              <a:rPr lang="zh-CN" altLang="zh-CN" sz="2800" b="0" dirty="0">
                <a:latin typeface="华文楷体" pitchFamily="2" charset="-122"/>
                <a:ea typeface="华文楷体" pitchFamily="2" charset="-122"/>
              </a:rPr>
              <a:t>的值，并不想改变实参</a:t>
            </a:r>
            <a:r>
              <a:rPr lang="en-US" altLang="zh-CN" sz="2800" b="0" dirty="0">
                <a:latin typeface="华文楷体" pitchFamily="2" charset="-122"/>
                <a:ea typeface="华文楷体" pitchFamily="2" charset="-122"/>
              </a:rPr>
              <a:t>a</a:t>
            </a:r>
            <a:r>
              <a:rPr lang="zh-CN" altLang="zh-CN" sz="2800" b="0" dirty="0">
                <a:latin typeface="华文楷体" pitchFamily="2" charset="-122"/>
                <a:ea typeface="华文楷体" pitchFamily="2" charset="-122"/>
              </a:rPr>
              <a:t>的值，这个</a:t>
            </a:r>
            <a:r>
              <a:rPr lang="en-US" altLang="zh-CN" sz="2800" b="0" dirty="0">
                <a:latin typeface="华文楷体" pitchFamily="2" charset="-122"/>
                <a:ea typeface="华文楷体" pitchFamily="2" charset="-122"/>
              </a:rPr>
              <a:t>&amp;</a:t>
            </a:r>
            <a:r>
              <a:rPr lang="zh-CN" altLang="zh-CN" sz="2800" b="0" dirty="0">
                <a:latin typeface="华文楷体" pitchFamily="2" charset="-122"/>
                <a:ea typeface="华文楷体" pitchFamily="2" charset="-122"/>
              </a:rPr>
              <a:t>就没有必要</a:t>
            </a:r>
            <a:r>
              <a:rPr lang="zh-CN" altLang="zh-CN" sz="2800" b="0" dirty="0" smtClean="0">
                <a:latin typeface="华文楷体" pitchFamily="2" charset="-122"/>
                <a:ea typeface="华文楷体" pitchFamily="2" charset="-122"/>
              </a:rPr>
              <a:t>用</a:t>
            </a:r>
            <a:r>
              <a:rPr lang="zh-CN" altLang="en-US" sz="2800" b="0" dirty="0" smtClean="0">
                <a:latin typeface="华文楷体" pitchFamily="2" charset="-122"/>
                <a:ea typeface="华文楷体" pitchFamily="2" charset="-122"/>
              </a:rPr>
              <a:t>，只要加</a:t>
            </a:r>
            <a:r>
              <a:rPr lang="en-US" altLang="zh-CN" sz="2800" b="0" dirty="0" err="1" smtClean="0">
                <a:latin typeface="华文楷体" pitchFamily="2" charset="-122"/>
                <a:ea typeface="华文楷体" pitchFamily="2" charset="-122"/>
              </a:rPr>
              <a:t>const</a:t>
            </a:r>
            <a:r>
              <a:rPr lang="zh-CN" altLang="en-US" sz="2800" b="0" dirty="0" smtClean="0">
                <a:latin typeface="华文楷体" pitchFamily="2" charset="-122"/>
                <a:ea typeface="华文楷体" pitchFamily="2" charset="-122"/>
              </a:rPr>
              <a:t>便可</a:t>
            </a:r>
            <a:r>
              <a:rPr lang="zh-CN" altLang="zh-CN"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Tree>
    <p:extLst>
      <p:ext uri="{BB962C8B-B14F-4D97-AF65-F5344CB8AC3E}">
        <p14:creationId xmlns:p14="http://schemas.microsoft.com/office/powerpoint/2010/main" val="586114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2998" y="1499227"/>
            <a:ext cx="11464324" cy="5000964"/>
          </a:xfrm>
        </p:spPr>
        <p:txBody>
          <a:bodyPr>
            <a:normAutofit fontScale="92500" lnSpcReduction="20000"/>
          </a:bodyPr>
          <a:lstStyle/>
          <a:p>
            <a:pPr marL="514350" indent="-514350">
              <a:lnSpc>
                <a:spcPct val="115000"/>
              </a:lnSpc>
              <a:buAutoNum type="arabicPeriod"/>
              <a:defRPr/>
            </a:pPr>
            <a:r>
              <a:rPr lang="zh-CN" altLang="zh-CN" sz="2800" dirty="0" smtClean="0">
                <a:latin typeface="华文楷体" pitchFamily="2" charset="-122"/>
                <a:ea typeface="华文楷体" pitchFamily="2" charset="-122"/>
                <a:cs typeface="+mj-cs"/>
              </a:rPr>
              <a:t>函数</a:t>
            </a:r>
            <a:r>
              <a:rPr lang="en-US" altLang="zh-CN" sz="2800" dirty="0" smtClean="0">
                <a:latin typeface="华文楷体" pitchFamily="2" charset="-122"/>
                <a:ea typeface="华文楷体" pitchFamily="2" charset="-122"/>
                <a:cs typeface="+mj-cs"/>
              </a:rPr>
              <a:t>void </a:t>
            </a:r>
            <a:r>
              <a:rPr lang="en-US" altLang="zh-CN" sz="2800" dirty="0">
                <a:latin typeface="华文楷体" pitchFamily="2" charset="-122"/>
                <a:ea typeface="华文楷体" pitchFamily="2" charset="-122"/>
                <a:cs typeface="+mj-cs"/>
              </a:rPr>
              <a:t>find(</a:t>
            </a:r>
            <a:r>
              <a:rPr lang="en-US" altLang="zh-CN" sz="2800" dirty="0" err="1">
                <a:latin typeface="华文楷体" pitchFamily="2" charset="-122"/>
                <a:ea typeface="华文楷体" pitchFamily="2" charset="-122"/>
                <a:cs typeface="+mj-cs"/>
              </a:rPr>
              <a:t>const</a:t>
            </a:r>
            <a:r>
              <a:rPr lang="en-US" altLang="zh-CN" sz="2800" dirty="0">
                <a:latin typeface="华文楷体" pitchFamily="2" charset="-122"/>
                <a:ea typeface="华文楷体" pitchFamily="2" charset="-122"/>
                <a:cs typeface="+mj-cs"/>
              </a:rPr>
              <a:t> </a:t>
            </a:r>
            <a:r>
              <a:rPr lang="en-US" altLang="zh-CN" sz="2800" dirty="0" err="1">
                <a:latin typeface="华文楷体" pitchFamily="2" charset="-122"/>
                <a:ea typeface="华文楷体" pitchFamily="2" charset="-122"/>
                <a:cs typeface="+mj-cs"/>
              </a:rPr>
              <a:t>elemType</a:t>
            </a:r>
            <a:r>
              <a:rPr lang="en-US" altLang="zh-CN" sz="2800" dirty="0">
                <a:latin typeface="华文楷体" pitchFamily="2" charset="-122"/>
                <a:ea typeface="华文楷体" pitchFamily="2" charset="-122"/>
                <a:cs typeface="+mj-cs"/>
              </a:rPr>
              <a:t> &amp;x)</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中修饰参数</a:t>
            </a:r>
            <a:r>
              <a:rPr lang="en-US" altLang="zh-CN" sz="2800" dirty="0">
                <a:latin typeface="华文楷体" pitchFamily="2" charset="-122"/>
                <a:ea typeface="华文楷体" pitchFamily="2" charset="-122"/>
                <a:cs typeface="+mj-cs"/>
              </a:rPr>
              <a:t>x</a:t>
            </a:r>
            <a:r>
              <a:rPr lang="zh-CN" altLang="zh-CN" sz="2800" dirty="0">
                <a:latin typeface="华文楷体" pitchFamily="2" charset="-122"/>
                <a:ea typeface="华文楷体" pitchFamily="2" charset="-122"/>
                <a:cs typeface="+mj-cs"/>
              </a:rPr>
              <a:t>的</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和</a:t>
            </a:r>
            <a:r>
              <a:rPr lang="en-US" altLang="zh-CN" sz="2800" dirty="0">
                <a:latin typeface="华文楷体" pitchFamily="2" charset="-122"/>
                <a:ea typeface="华文楷体" pitchFamily="2" charset="-122"/>
                <a:cs typeface="+mj-cs"/>
              </a:rPr>
              <a:t>&amp;</a:t>
            </a:r>
            <a:r>
              <a:rPr lang="zh-CN" altLang="zh-CN" sz="2800" dirty="0">
                <a:latin typeface="华文楷体" pitchFamily="2" charset="-122"/>
                <a:ea typeface="华文楷体" pitchFamily="2" charset="-122"/>
                <a:cs typeface="+mj-cs"/>
              </a:rPr>
              <a:t>组合</a:t>
            </a:r>
            <a:r>
              <a:rPr lang="zh-CN" altLang="zh-CN" sz="2800" b="0" dirty="0" smtClean="0">
                <a:latin typeface="华文楷体" pitchFamily="2" charset="-122"/>
                <a:ea typeface="华文楷体" pitchFamily="2" charset="-122"/>
                <a:cs typeface="+mj-cs"/>
              </a:rPr>
              <a:t>。</a:t>
            </a:r>
            <a:endParaRPr lang="en-US" altLang="zh-CN" sz="2800" b="0" dirty="0" smtClean="0">
              <a:latin typeface="华文楷体" pitchFamily="2" charset="-122"/>
              <a:ea typeface="华文楷体" pitchFamily="2" charset="-122"/>
              <a:cs typeface="+mj-cs"/>
            </a:endParaRPr>
          </a:p>
          <a:p>
            <a:pPr marL="0" indent="0">
              <a:buNone/>
            </a:pPr>
            <a:r>
              <a:rPr lang="en-US" altLang="zh-CN" sz="2800" dirty="0" err="1">
                <a:latin typeface="华文楷体" pitchFamily="2" charset="-122"/>
                <a:ea typeface="华文楷体" pitchFamily="2" charset="-122"/>
              </a:rPr>
              <a:t>c</a:t>
            </a:r>
            <a:r>
              <a:rPr lang="en-US" altLang="zh-CN" sz="2800" dirty="0" err="1" smtClean="0">
                <a:latin typeface="华文楷体" pitchFamily="2" charset="-122"/>
                <a:ea typeface="华文楷体" pitchFamily="2" charset="-122"/>
              </a:rPr>
              <a:t>onst</a:t>
            </a:r>
            <a:r>
              <a:rPr lang="zh-CN" altLang="en-US" sz="2800" dirty="0" smtClean="0">
                <a:latin typeface="华文楷体" pitchFamily="2" charset="-122"/>
                <a:ea typeface="华文楷体" pitchFamily="2" charset="-122"/>
              </a:rPr>
              <a:t>和</a:t>
            </a:r>
            <a:r>
              <a:rPr lang="en-US" altLang="zh-CN" sz="2800" dirty="0" smtClean="0">
                <a:latin typeface="华文楷体" pitchFamily="2" charset="-122"/>
                <a:ea typeface="华文楷体" pitchFamily="2" charset="-122"/>
              </a:rPr>
              <a:t>&amp;</a:t>
            </a:r>
            <a:r>
              <a:rPr lang="zh-CN" altLang="en-US" sz="2800" dirty="0" smtClean="0">
                <a:latin typeface="华文楷体" pitchFamily="2" charset="-122"/>
                <a:ea typeface="华文楷体" pitchFamily="2" charset="-122"/>
              </a:rPr>
              <a:t>组合修饰：</a:t>
            </a:r>
            <a:endParaRPr lang="en-US" altLang="zh-CN" sz="2800" dirty="0" smtClean="0">
              <a:latin typeface="华文楷体" pitchFamily="2" charset="-122"/>
              <a:ea typeface="华文楷体" pitchFamily="2" charset="-122"/>
            </a:endParaRPr>
          </a:p>
          <a:p>
            <a:pPr marL="715963" indent="0">
              <a:buNone/>
            </a:pPr>
            <a:r>
              <a:rPr lang="zh-CN" altLang="en-US" sz="2800" b="0" dirty="0">
                <a:latin typeface="华文楷体" pitchFamily="2" charset="-122"/>
                <a:ea typeface="华文楷体" pitchFamily="2" charset="-122"/>
              </a:rPr>
              <a:t>因为</a:t>
            </a:r>
            <a:r>
              <a:rPr lang="zh-CN" altLang="zh-CN" sz="2800" b="0" dirty="0">
                <a:latin typeface="华文楷体" pitchFamily="2" charset="-122"/>
                <a:ea typeface="华文楷体" pitchFamily="2" charset="-122"/>
              </a:rPr>
              <a:t>参数类型</a:t>
            </a:r>
            <a:r>
              <a:rPr lang="en-US" altLang="zh-CN" sz="2800" b="0" dirty="0" err="1">
                <a:latin typeface="华文楷体" pitchFamily="2" charset="-122"/>
                <a:ea typeface="华文楷体" pitchFamily="2" charset="-122"/>
              </a:rPr>
              <a:t>elemType</a:t>
            </a:r>
            <a:r>
              <a:rPr lang="zh-CN" altLang="zh-CN" sz="2800" b="0" dirty="0">
                <a:latin typeface="华文楷体" pitchFamily="2" charset="-122"/>
                <a:ea typeface="华文楷体" pitchFamily="2" charset="-122"/>
              </a:rPr>
              <a:t>是一种泛型类型</a:t>
            </a:r>
            <a:r>
              <a:rPr lang="zh-CN" altLang="zh-CN" sz="2800" b="0" dirty="0" smtClean="0">
                <a:latin typeface="华文楷体" pitchFamily="2" charset="-122"/>
                <a:ea typeface="华文楷体" pitchFamily="2" charset="-122"/>
              </a:rPr>
              <a:t>，</a:t>
            </a:r>
            <a:r>
              <a:rPr lang="zh-CN" altLang="en-US" sz="2800" b="0" dirty="0" smtClean="0">
                <a:latin typeface="华文楷体" pitchFamily="2" charset="-122"/>
                <a:ea typeface="华文楷体" pitchFamily="2" charset="-122"/>
              </a:rPr>
              <a:t>调用</a:t>
            </a:r>
            <a:r>
              <a:rPr lang="en-US" altLang="zh-CN" sz="2800" b="0" dirty="0" smtClean="0">
                <a:latin typeface="华文楷体" pitchFamily="2" charset="-122"/>
                <a:ea typeface="华文楷体" pitchFamily="2" charset="-122"/>
              </a:rPr>
              <a:t>find</a:t>
            </a:r>
            <a:r>
              <a:rPr lang="zh-CN" altLang="en-US" sz="2800" b="0" dirty="0" smtClean="0">
                <a:latin typeface="华文楷体" pitchFamily="2" charset="-122"/>
                <a:ea typeface="华文楷体" pitchFamily="2" charset="-122"/>
              </a:rPr>
              <a:t>函数时实参可能是复杂的结构类型，加了</a:t>
            </a:r>
            <a:r>
              <a:rPr lang="en-US" altLang="zh-CN" sz="2800" b="0" dirty="0" smtClean="0">
                <a:latin typeface="华文楷体" pitchFamily="2" charset="-122"/>
                <a:ea typeface="华文楷体" pitchFamily="2" charset="-122"/>
              </a:rPr>
              <a:t>&amp;</a:t>
            </a:r>
            <a:r>
              <a:rPr lang="zh-CN" altLang="en-US" sz="2800" b="0" dirty="0" smtClean="0">
                <a:latin typeface="华文楷体" pitchFamily="2" charset="-122"/>
                <a:ea typeface="华文楷体" pitchFamily="2" charset="-122"/>
              </a:rPr>
              <a:t>符号就有了明显的好处：</a:t>
            </a:r>
            <a:endParaRPr lang="en-US" altLang="zh-CN" sz="2800" b="0" dirty="0" smtClean="0">
              <a:latin typeface="华文楷体" pitchFamily="2" charset="-122"/>
              <a:ea typeface="华文楷体" pitchFamily="2" charset="-122"/>
            </a:endParaRPr>
          </a:p>
          <a:p>
            <a:pPr marL="1230313" indent="-514350">
              <a:buFont typeface="+mj-lt"/>
              <a:buAutoNum type="alphaLcParenR"/>
            </a:pPr>
            <a:r>
              <a:rPr lang="zh-CN" altLang="en-US" sz="2800" b="0" dirty="0" smtClean="0">
                <a:latin typeface="华文楷体" pitchFamily="2" charset="-122"/>
                <a:ea typeface="华文楷体" pitchFamily="2" charset="-122"/>
              </a:rPr>
              <a:t>形参</a:t>
            </a:r>
            <a:r>
              <a:rPr lang="en-US" altLang="zh-CN" sz="2800" b="0" dirty="0" smtClean="0">
                <a:latin typeface="华文楷体" pitchFamily="2" charset="-122"/>
                <a:ea typeface="华文楷体" pitchFamily="2" charset="-122"/>
              </a:rPr>
              <a:t>x</a:t>
            </a:r>
            <a:r>
              <a:rPr lang="zh-CN" altLang="en-US" sz="2800" b="0" dirty="0" smtClean="0">
                <a:latin typeface="华文楷体" pitchFamily="2" charset="-122"/>
                <a:ea typeface="华文楷体" pitchFamily="2" charset="-122"/>
              </a:rPr>
              <a:t>不分空间，节省了空间消耗。</a:t>
            </a:r>
            <a:endParaRPr lang="en-US" altLang="zh-CN" sz="2800" b="0" dirty="0" smtClean="0">
              <a:latin typeface="华文楷体" pitchFamily="2" charset="-122"/>
              <a:ea typeface="华文楷体" pitchFamily="2" charset="-122"/>
            </a:endParaRPr>
          </a:p>
          <a:p>
            <a:pPr marL="1230313" indent="-514350">
              <a:buFont typeface="+mj-lt"/>
              <a:buAutoNum type="alphaLcParenR"/>
            </a:pPr>
            <a:r>
              <a:rPr lang="zh-CN" altLang="en-US" sz="2800" b="0" dirty="0" smtClean="0">
                <a:latin typeface="华文楷体" pitchFamily="2" charset="-122"/>
                <a:ea typeface="华文楷体" pitchFamily="2" charset="-122"/>
              </a:rPr>
              <a:t>没有空间分配，在实参和形参打交道时，就不涉及拷贝构造函数的执行。</a:t>
            </a:r>
            <a:r>
              <a:rPr lang="en-US" altLang="zh-CN" sz="2800" b="0" dirty="0" smtClean="0">
                <a:latin typeface="华文楷体" pitchFamily="2" charset="-122"/>
                <a:ea typeface="华文楷体" pitchFamily="2" charset="-122"/>
              </a:rPr>
              <a:t> </a:t>
            </a:r>
            <a:r>
              <a:rPr lang="zh-CN" altLang="en-US" sz="2800" b="0" dirty="0" smtClean="0">
                <a:latin typeface="华文楷体" pitchFamily="2" charset="-122"/>
                <a:ea typeface="华文楷体" pitchFamily="2" charset="-122"/>
              </a:rPr>
              <a:t>提高了运行效率。</a:t>
            </a:r>
            <a:endParaRPr lang="en-US" altLang="zh-CN" sz="2800" b="0" dirty="0" smtClean="0">
              <a:latin typeface="华文楷体" pitchFamily="2" charset="-122"/>
              <a:ea typeface="华文楷体" pitchFamily="2" charset="-122"/>
            </a:endParaRPr>
          </a:p>
          <a:p>
            <a:pPr marL="715963" indent="0">
              <a:buNone/>
            </a:pPr>
            <a:endParaRPr lang="en-US" altLang="zh-CN" dirty="0" smtClean="0"/>
          </a:p>
          <a:p>
            <a:pPr marL="715963" indent="0">
              <a:buNone/>
            </a:pPr>
            <a:r>
              <a:rPr lang="zh-CN" altLang="en-US" sz="2800" b="0" dirty="0">
                <a:latin typeface="华文楷体" pitchFamily="2" charset="-122"/>
                <a:ea typeface="华文楷体" pitchFamily="2" charset="-122"/>
              </a:rPr>
              <a:t>故</a:t>
            </a:r>
            <a:r>
              <a:rPr lang="zh-CN" altLang="en-US" sz="2800" b="0" dirty="0" smtClean="0">
                <a:latin typeface="华文楷体" pitchFamily="2" charset="-122"/>
                <a:ea typeface="华文楷体" pitchFamily="2" charset="-122"/>
              </a:rPr>
              <a:t>泛型类型参数前尽量加</a:t>
            </a:r>
            <a:r>
              <a:rPr lang="en-US" altLang="zh-CN" sz="2800" b="0" dirty="0" smtClean="0">
                <a:latin typeface="华文楷体" pitchFamily="2" charset="-122"/>
                <a:ea typeface="华文楷体" pitchFamily="2" charset="-122"/>
              </a:rPr>
              <a:t>&amp;</a:t>
            </a:r>
            <a:r>
              <a:rPr lang="zh-CN" altLang="en-US" sz="2800" b="0" dirty="0" smtClean="0">
                <a:latin typeface="华文楷体" pitchFamily="2" charset="-122"/>
                <a:ea typeface="华文楷体" pitchFamily="2" charset="-122"/>
              </a:rPr>
              <a:t>符号，</a:t>
            </a:r>
            <a:r>
              <a:rPr lang="zh-CN" altLang="zh-CN" sz="2800" b="0" dirty="0" smtClean="0">
                <a:latin typeface="华文楷体" pitchFamily="2" charset="-122"/>
                <a:ea typeface="华文楷体" pitchFamily="2" charset="-122"/>
              </a:rPr>
              <a:t>如果</a:t>
            </a:r>
            <a:r>
              <a:rPr lang="zh-CN" altLang="en-US" sz="2800" b="0" dirty="0" smtClean="0">
                <a:latin typeface="华文楷体" pitchFamily="2" charset="-122"/>
                <a:ea typeface="华文楷体" pitchFamily="2" charset="-122"/>
              </a:rPr>
              <a:t>函数又不需要改变这个参数，请养成在参数前加</a:t>
            </a:r>
            <a:r>
              <a:rPr lang="en-US" altLang="zh-CN" sz="2800" b="0" dirty="0" err="1" smtClean="0">
                <a:latin typeface="华文楷体" pitchFamily="2" charset="-122"/>
                <a:ea typeface="华文楷体" pitchFamily="2" charset="-122"/>
              </a:rPr>
              <a:t>const</a:t>
            </a:r>
            <a:r>
              <a:rPr lang="zh-CN" altLang="en-US" sz="2800" b="0" dirty="0">
                <a:latin typeface="华文楷体" pitchFamily="2" charset="-122"/>
                <a:ea typeface="华文楷体" pitchFamily="2" charset="-122"/>
              </a:rPr>
              <a:t>和</a:t>
            </a:r>
            <a:r>
              <a:rPr lang="en-US" altLang="zh-CN" sz="2800" b="0" dirty="0" smtClean="0">
                <a:latin typeface="华文楷体" pitchFamily="2" charset="-122"/>
                <a:ea typeface="华文楷体" pitchFamily="2" charset="-122"/>
              </a:rPr>
              <a:t>&amp;</a:t>
            </a:r>
            <a:r>
              <a:rPr lang="zh-CN" altLang="en-US" sz="2800" b="0" dirty="0" smtClean="0">
                <a:latin typeface="华文楷体" pitchFamily="2" charset="-122"/>
                <a:ea typeface="华文楷体" pitchFamily="2" charset="-122"/>
              </a:rPr>
              <a:t>组合的习惯</a:t>
            </a:r>
            <a:r>
              <a:rPr lang="zh-CN" altLang="zh-CN"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Tree>
    <p:extLst>
      <p:ext uri="{BB962C8B-B14F-4D97-AF65-F5344CB8AC3E}">
        <p14:creationId xmlns:p14="http://schemas.microsoft.com/office/powerpoint/2010/main" val="1544050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11851353" cy="5000964"/>
          </a:xfrm>
        </p:spPr>
        <p:txBody>
          <a:bodyPr>
            <a:normAutofit lnSpcReduction="10000"/>
          </a:bodyPr>
          <a:lstStyle/>
          <a:p>
            <a:pPr marL="0" lvl="0" indent="0">
              <a:buNone/>
            </a:pPr>
            <a:r>
              <a:rPr lang="en-US" altLang="zh-CN" dirty="0" smtClean="0"/>
              <a:t>2.</a:t>
            </a:r>
            <a:r>
              <a:rPr lang="zh-CN" altLang="zh-CN" dirty="0" smtClean="0"/>
              <a:t>函数</a:t>
            </a:r>
            <a:r>
              <a:rPr lang="en-US" altLang="zh-CN" dirty="0"/>
              <a:t>void find(</a:t>
            </a:r>
            <a:r>
              <a:rPr lang="en-US" altLang="zh-CN" dirty="0" err="1"/>
              <a:t>const</a:t>
            </a:r>
            <a:r>
              <a:rPr lang="en-US" altLang="zh-CN" dirty="0"/>
              <a:t> </a:t>
            </a:r>
            <a:r>
              <a:rPr lang="en-US" altLang="zh-CN" dirty="0" err="1"/>
              <a:t>elemType</a:t>
            </a:r>
            <a:r>
              <a:rPr lang="en-US" altLang="zh-CN" dirty="0"/>
              <a:t> &amp;x)</a:t>
            </a:r>
            <a:r>
              <a:rPr lang="en-US" altLang="zh-CN" dirty="0" err="1"/>
              <a:t>const</a:t>
            </a:r>
            <a:r>
              <a:rPr lang="en-US" altLang="zh-CN" dirty="0"/>
              <a:t> </a:t>
            </a:r>
            <a:r>
              <a:rPr lang="zh-CN" altLang="zh-CN" dirty="0"/>
              <a:t>中参数表后</a:t>
            </a:r>
            <a:r>
              <a:rPr lang="en-US" altLang="zh-CN" dirty="0" err="1"/>
              <a:t>const</a:t>
            </a:r>
            <a:r>
              <a:rPr lang="zh-CN" altLang="zh-CN" dirty="0"/>
              <a:t>的用法</a:t>
            </a:r>
            <a:r>
              <a:rPr lang="zh-CN" altLang="zh-CN" dirty="0" smtClean="0"/>
              <a:t>。</a:t>
            </a:r>
            <a:endParaRPr lang="en-US" altLang="zh-CN" dirty="0" smtClean="0"/>
          </a:p>
          <a:p>
            <a:pPr marL="0" lvl="0" indent="0">
              <a:buNone/>
            </a:pPr>
            <a:r>
              <a:rPr lang="en-US" altLang="zh-CN" dirty="0" smtClean="0"/>
              <a:t>  </a:t>
            </a:r>
            <a:r>
              <a:rPr lang="zh-CN" altLang="zh-CN" sz="2600" b="0" dirty="0" smtClean="0">
                <a:latin typeface="华文楷体" pitchFamily="2" charset="-122"/>
                <a:ea typeface="华文楷体" pitchFamily="2" charset="-122"/>
              </a:rPr>
              <a:t>参数</a:t>
            </a:r>
            <a:r>
              <a:rPr lang="zh-CN" altLang="zh-CN" sz="2600" b="0" dirty="0">
                <a:latin typeface="华文楷体" pitchFamily="2" charset="-122"/>
                <a:ea typeface="华文楷体" pitchFamily="2" charset="-122"/>
              </a:rPr>
              <a:t>表后的</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是保护调用它的对象的值不能被</a:t>
            </a:r>
            <a:r>
              <a:rPr lang="zh-CN" altLang="zh-CN" sz="2600" b="0" dirty="0" smtClean="0">
                <a:latin typeface="华文楷体" pitchFamily="2" charset="-122"/>
                <a:ea typeface="华文楷体" pitchFamily="2" charset="-122"/>
              </a:rPr>
              <a:t>改变</a:t>
            </a:r>
            <a:r>
              <a:rPr lang="zh-CN" altLang="en-US" sz="2600" b="0" dirty="0" smtClean="0">
                <a:latin typeface="华文楷体" pitchFamily="2" charset="-122"/>
                <a:ea typeface="华文楷体" pitchFamily="2" charset="-122"/>
              </a:rPr>
              <a:t>，即对隐含参数</a:t>
            </a:r>
            <a:r>
              <a:rPr lang="en-US" altLang="zh-CN" sz="2600" b="0" dirty="0" smtClean="0">
                <a:latin typeface="华文楷体" pitchFamily="2" charset="-122"/>
                <a:ea typeface="华文楷体" pitchFamily="2" charset="-122"/>
              </a:rPr>
              <a:t>this</a:t>
            </a:r>
            <a:r>
              <a:rPr lang="zh-CN" altLang="en-US"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0" lvl="0" indent="0">
              <a:buNone/>
            </a:pPr>
            <a:r>
              <a:rPr lang="en-US" altLang="zh-CN" sz="2600" b="0" dirty="0">
                <a:latin typeface="华文楷体" pitchFamily="2" charset="-122"/>
                <a:ea typeface="华文楷体" pitchFamily="2" charset="-122"/>
              </a:rPr>
              <a:t> </a:t>
            </a:r>
            <a:r>
              <a:rPr lang="en-US" altLang="zh-CN" sz="2600" b="0" dirty="0" smtClean="0">
                <a:latin typeface="华文楷体" pitchFamily="2" charset="-122"/>
                <a:ea typeface="华文楷体" pitchFamily="2" charset="-122"/>
              </a:rPr>
              <a:t> </a:t>
            </a:r>
            <a:r>
              <a:rPr lang="zh-CN" altLang="en-US" sz="2600" b="0" dirty="0" smtClean="0">
                <a:latin typeface="华文楷体" pitchFamily="2" charset="-122"/>
                <a:ea typeface="华文楷体" pitchFamily="2" charset="-122"/>
              </a:rPr>
              <a:t>保护*</a:t>
            </a:r>
            <a:r>
              <a:rPr lang="en-US" altLang="zh-CN" sz="2600" b="0" dirty="0" smtClean="0">
                <a:latin typeface="华文楷体" pitchFamily="2" charset="-122"/>
                <a:ea typeface="华文楷体" pitchFamily="2" charset="-122"/>
              </a:rPr>
              <a:t>this</a:t>
            </a:r>
            <a:r>
              <a:rPr lang="zh-CN" altLang="en-US" sz="2600" b="0" dirty="0" smtClean="0">
                <a:latin typeface="华文楷体" pitchFamily="2" charset="-122"/>
                <a:ea typeface="华文楷体" pitchFamily="2" charset="-122"/>
              </a:rPr>
              <a:t>中的内容，使其不能被修改</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0" lvl="0" indent="0">
              <a:buNone/>
            </a:pPr>
            <a:r>
              <a:rPr lang="en-US" altLang="zh-CN" dirty="0" smtClean="0"/>
              <a:t>  </a:t>
            </a:r>
            <a:r>
              <a:rPr lang="zh-CN" altLang="zh-CN" sz="2600" b="0" dirty="0">
                <a:latin typeface="华文楷体" pitchFamily="2" charset="-122"/>
                <a:ea typeface="华文楷体" pitchFamily="2" charset="-122"/>
              </a:rPr>
              <a:t>语句</a:t>
            </a:r>
            <a:r>
              <a:rPr lang="en-US" altLang="zh-CN" sz="2600" b="0" dirty="0">
                <a:latin typeface="华文楷体" pitchFamily="2" charset="-122"/>
                <a:ea typeface="华文楷体" pitchFamily="2" charset="-122"/>
              </a:rPr>
              <a:t>obj1.find(a</a:t>
            </a:r>
            <a:r>
              <a:rPr lang="en-US" altLang="zh-CN" sz="2600" b="0" dirty="0" smtClean="0">
                <a:latin typeface="华文楷体" pitchFamily="2" charset="-122"/>
                <a:ea typeface="华文楷体" pitchFamily="2" charset="-122"/>
              </a:rPr>
              <a:t>)</a:t>
            </a:r>
            <a:r>
              <a:rPr lang="zh-CN" altLang="en-US" sz="2600" b="0" dirty="0" smtClean="0">
                <a:latin typeface="华文楷体" pitchFamily="2" charset="-122"/>
                <a:ea typeface="华文楷体" pitchFamily="2" charset="-122"/>
              </a:rPr>
              <a:t>，</a:t>
            </a:r>
            <a:r>
              <a:rPr lang="zh-CN" altLang="zh-CN" sz="2600" b="0" dirty="0" smtClean="0">
                <a:latin typeface="华文楷体" pitchFamily="2" charset="-122"/>
                <a:ea typeface="华文楷体" pitchFamily="2" charset="-122"/>
              </a:rPr>
              <a:t>这个</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就是</a:t>
            </a:r>
            <a:r>
              <a:rPr lang="zh-CN" altLang="zh-CN" sz="2600" b="0" dirty="0" smtClean="0">
                <a:latin typeface="华文楷体" pitchFamily="2" charset="-122"/>
                <a:ea typeface="华文楷体" pitchFamily="2" charset="-122"/>
              </a:rPr>
              <a:t>保护</a:t>
            </a:r>
            <a:r>
              <a:rPr lang="zh-CN" altLang="en-US" sz="2600" b="0" dirty="0" smtClean="0">
                <a:latin typeface="华文楷体" pitchFamily="2" charset="-122"/>
                <a:ea typeface="华文楷体" pitchFamily="2" charset="-122"/>
              </a:rPr>
              <a:t>对象</a:t>
            </a:r>
            <a:r>
              <a:rPr lang="en-US" altLang="zh-CN" sz="2600" b="0" dirty="0" smtClean="0">
                <a:latin typeface="华文楷体" pitchFamily="2" charset="-122"/>
                <a:ea typeface="华文楷体" pitchFamily="2" charset="-122"/>
              </a:rPr>
              <a:t>obj1</a:t>
            </a:r>
            <a:r>
              <a:rPr lang="zh-CN" altLang="zh-CN" sz="2600" b="0" dirty="0">
                <a:latin typeface="华文楷体" pitchFamily="2" charset="-122"/>
                <a:ea typeface="华文楷体" pitchFamily="2" charset="-122"/>
              </a:rPr>
              <a:t>的值</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0" lvl="0" indent="0">
              <a:buNone/>
            </a:pPr>
            <a:r>
              <a:rPr lang="en-US" altLang="zh-CN" sz="2600" b="0" dirty="0" smtClean="0">
                <a:latin typeface="华文楷体" pitchFamily="2" charset="-122"/>
                <a:ea typeface="华文楷体" pitchFamily="2" charset="-122"/>
              </a:rPr>
              <a:t>  </a:t>
            </a:r>
            <a:r>
              <a:rPr lang="zh-CN" altLang="zh-CN" sz="2600" b="0" dirty="0" smtClean="0">
                <a:latin typeface="华文楷体" pitchFamily="2" charset="-122"/>
                <a:ea typeface="华文楷体" pitchFamily="2" charset="-122"/>
              </a:rPr>
              <a:t>一</a:t>
            </a:r>
            <a:r>
              <a:rPr lang="zh-CN" altLang="zh-CN" sz="2600" b="0" dirty="0">
                <a:latin typeface="华文楷体" pitchFamily="2" charset="-122"/>
                <a:ea typeface="华文楷体" pitchFamily="2" charset="-122"/>
              </a:rPr>
              <a:t>个成员函数不准备改变调用它的对象的值，请养成在参数表后加</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的</a:t>
            </a:r>
            <a:r>
              <a:rPr lang="zh-CN" altLang="zh-CN" sz="2600" b="0" dirty="0" smtClean="0">
                <a:latin typeface="华文楷体" pitchFamily="2" charset="-122"/>
                <a:ea typeface="华文楷体" pitchFamily="2" charset="-122"/>
              </a:rPr>
              <a:t>习惯</a:t>
            </a:r>
            <a:r>
              <a:rPr lang="zh-CN" altLang="en-US"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179388" indent="0">
              <a:buNone/>
            </a:pPr>
            <a:endParaRPr lang="en-US" altLang="zh-CN" sz="2600" b="0" dirty="0" smtClean="0">
              <a:latin typeface="华文楷体" pitchFamily="2" charset="-122"/>
              <a:ea typeface="华文楷体" pitchFamily="2" charset="-122"/>
            </a:endParaRPr>
          </a:p>
          <a:p>
            <a:pPr marL="179388" indent="0">
              <a:buNone/>
            </a:pPr>
            <a:r>
              <a:rPr lang="zh-CN" altLang="zh-CN" sz="2600" b="0" dirty="0" smtClean="0">
                <a:latin typeface="华文楷体" pitchFamily="2" charset="-122"/>
                <a:ea typeface="华文楷体" pitchFamily="2" charset="-122"/>
              </a:rPr>
              <a:t>如果</a:t>
            </a:r>
            <a:r>
              <a:rPr lang="zh-CN" altLang="zh-CN" sz="2600" b="0" dirty="0">
                <a:latin typeface="华文楷体" pitchFamily="2" charset="-122"/>
                <a:ea typeface="华文楷体" pitchFamily="2" charset="-122"/>
              </a:rPr>
              <a:t>没有函数参数表后带</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的支持，常对象</a:t>
            </a:r>
            <a:r>
              <a:rPr lang="en-US" altLang="zh-CN" sz="2600" b="0" dirty="0">
                <a:latin typeface="华文楷体" pitchFamily="2" charset="-122"/>
                <a:ea typeface="华文楷体" pitchFamily="2" charset="-122"/>
              </a:rPr>
              <a:t>obj2</a:t>
            </a:r>
            <a:r>
              <a:rPr lang="zh-CN" altLang="zh-CN" sz="2600" b="0" dirty="0">
                <a:latin typeface="华文楷体" pitchFamily="2" charset="-122"/>
                <a:ea typeface="华文楷体" pitchFamily="2" charset="-122"/>
              </a:rPr>
              <a:t>是不能调用这个函数的</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179388" indent="0">
              <a:buNone/>
            </a:pPr>
            <a:r>
              <a:rPr lang="zh-CN" altLang="zh-CN" sz="2600" b="0" dirty="0" smtClean="0">
                <a:latin typeface="华文楷体" pitchFamily="2" charset="-122"/>
                <a:ea typeface="华文楷体" pitchFamily="2" charset="-122"/>
              </a:rPr>
              <a:t>常</a:t>
            </a:r>
            <a:r>
              <a:rPr lang="zh-CN" altLang="zh-CN" sz="2600" b="0" dirty="0">
                <a:latin typeface="华文楷体" pitchFamily="2" charset="-122"/>
                <a:ea typeface="华文楷体" pitchFamily="2" charset="-122"/>
              </a:rPr>
              <a:t>对象</a:t>
            </a:r>
            <a:r>
              <a:rPr lang="en-US" altLang="zh-CN" sz="2600" b="0" dirty="0">
                <a:latin typeface="华文楷体" pitchFamily="2" charset="-122"/>
                <a:ea typeface="华文楷体" pitchFamily="2" charset="-122"/>
              </a:rPr>
              <a:t>obj2</a:t>
            </a:r>
            <a:r>
              <a:rPr lang="zh-CN" altLang="zh-CN" sz="2600" b="0" dirty="0">
                <a:latin typeface="华文楷体" pitchFamily="2" charset="-122"/>
                <a:ea typeface="华文楷体" pitchFamily="2" charset="-122"/>
              </a:rPr>
              <a:t>只能调用参数表后带</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的成员</a:t>
            </a:r>
            <a:r>
              <a:rPr lang="zh-CN" altLang="zh-CN" sz="2600" b="0" dirty="0" smtClean="0">
                <a:latin typeface="华文楷体" pitchFamily="2" charset="-122"/>
                <a:ea typeface="华文楷体" pitchFamily="2" charset="-122"/>
              </a:rPr>
              <a:t>函数</a:t>
            </a:r>
            <a:r>
              <a:rPr lang="zh-CN" altLang="en-US" sz="2600" b="0" dirty="0">
                <a:latin typeface="华文楷体" pitchFamily="2" charset="-122"/>
                <a:ea typeface="华文楷体" pitchFamily="2" charset="-122"/>
              </a:rPr>
              <a:t>，</a:t>
            </a:r>
            <a:r>
              <a:rPr lang="zh-CN" altLang="en-US" sz="2600" b="0" dirty="0" smtClean="0">
                <a:latin typeface="华文楷体" pitchFamily="2" charset="-122"/>
                <a:ea typeface="华文楷体" pitchFamily="2" charset="-122"/>
              </a:rPr>
              <a:t>加</a:t>
            </a:r>
            <a:r>
              <a:rPr lang="en-US" altLang="zh-CN" sz="2600" b="0" dirty="0" err="1" smtClean="0">
                <a:latin typeface="华文楷体" pitchFamily="2" charset="-122"/>
                <a:ea typeface="华文楷体" pitchFamily="2" charset="-122"/>
              </a:rPr>
              <a:t>const</a:t>
            </a:r>
            <a:r>
              <a:rPr lang="zh-CN" altLang="zh-CN" sz="2600" b="0" dirty="0" smtClean="0">
                <a:latin typeface="华文楷体" pitchFamily="2" charset="-122"/>
                <a:ea typeface="华文楷体" pitchFamily="2" charset="-122"/>
              </a:rPr>
              <a:t>就</a:t>
            </a:r>
            <a:r>
              <a:rPr lang="zh-CN" altLang="zh-CN" sz="2600" b="0" dirty="0">
                <a:latin typeface="华文楷体" pitchFamily="2" charset="-122"/>
                <a:ea typeface="华文楷体" pitchFamily="2" charset="-122"/>
              </a:rPr>
              <a:t>为常对象调用它开一扇窗</a:t>
            </a:r>
            <a:r>
              <a:rPr lang="zh-CN" altLang="zh-CN" sz="2600" b="0" dirty="0" smtClean="0">
                <a:latin typeface="华文楷体" pitchFamily="2" charset="-122"/>
                <a:ea typeface="华文楷体" pitchFamily="2" charset="-122"/>
              </a:rPr>
              <a:t>。</a:t>
            </a:r>
            <a:r>
              <a:rPr lang="en-US" altLang="zh-CN" sz="2600" b="0" dirty="0" err="1" smtClean="0">
                <a:latin typeface="华文楷体" pitchFamily="2" charset="-122"/>
                <a:ea typeface="华文楷体" pitchFamily="2" charset="-122"/>
              </a:rPr>
              <a:t>const</a:t>
            </a:r>
            <a:r>
              <a:rPr lang="en-US" altLang="zh-CN" sz="2600" b="0" dirty="0" smtClean="0">
                <a:latin typeface="华文楷体" pitchFamily="2" charset="-122"/>
                <a:ea typeface="华文楷体" pitchFamily="2" charset="-122"/>
              </a:rPr>
              <a:t>  </a:t>
            </a:r>
            <a:r>
              <a:rPr lang="en-US" altLang="zh-CN" sz="2600" b="0" dirty="0" err="1" smtClean="0">
                <a:latin typeface="华文楷体" pitchFamily="2" charset="-122"/>
                <a:ea typeface="华文楷体" pitchFamily="2" charset="-122"/>
              </a:rPr>
              <a:t>arr</a:t>
            </a:r>
            <a:r>
              <a:rPr lang="en-US" altLang="zh-CN" sz="2600" b="0" dirty="0" smtClean="0">
                <a:latin typeface="华文楷体" pitchFamily="2" charset="-122"/>
                <a:ea typeface="华文楷体" pitchFamily="2" charset="-122"/>
              </a:rPr>
              <a:t> obj2; obj2.find(10);</a:t>
            </a: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
        <p:nvSpPr>
          <p:cNvPr id="2" name="椭圆 1"/>
          <p:cNvSpPr/>
          <p:nvPr/>
        </p:nvSpPr>
        <p:spPr>
          <a:xfrm>
            <a:off x="11503531" y="6322423"/>
            <a:ext cx="253040" cy="2572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5477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499889"/>
            <a:ext cx="5681330" cy="5000964"/>
          </a:xfrm>
        </p:spPr>
        <p:txBody>
          <a:bodyPr>
            <a:noAutofit/>
          </a:bodyPr>
          <a:lstStyle/>
          <a:p>
            <a:pPr marL="0" indent="0">
              <a:buNone/>
            </a:pPr>
            <a:r>
              <a:rPr lang="zh-CN" altLang="en-US" dirty="0" smtClean="0">
                <a:latin typeface="华文楷体" panose="02010600040101010101" pitchFamily="2" charset="-122"/>
                <a:ea typeface="华文楷体" panose="02010600040101010101" pitchFamily="2" charset="-122"/>
              </a:rPr>
              <a:t>类模板的使用</a:t>
            </a:r>
            <a:endParaRPr lang="en-US" altLang="zh-CN" dirty="0" smtClean="0">
              <a:latin typeface="华文楷体" panose="02010600040101010101" pitchFamily="2" charset="-122"/>
              <a:ea typeface="华文楷体" panose="02010600040101010101" pitchFamily="2" charset="-122"/>
            </a:endParaRPr>
          </a:p>
          <a:p>
            <a:pPr marL="0" indent="0">
              <a:buNone/>
            </a:pPr>
            <a:endParaRPr lang="en-US" altLang="zh-CN" b="0" dirty="0" smtClean="0"/>
          </a:p>
          <a:p>
            <a:pPr marL="0" indent="0">
              <a:buNone/>
            </a:pPr>
            <a:r>
              <a:rPr lang="en-US" altLang="zh-CN" b="0" dirty="0" err="1" smtClean="0"/>
              <a:t>int</a:t>
            </a:r>
            <a:r>
              <a:rPr lang="en-US" altLang="zh-CN" b="0" dirty="0" smtClean="0"/>
              <a:t> </a:t>
            </a:r>
            <a:r>
              <a:rPr lang="en-US" altLang="zh-CN" b="0" dirty="0"/>
              <a:t>main()</a:t>
            </a:r>
            <a:endParaRPr lang="zh-CN" altLang="zh-CN" b="0" dirty="0"/>
          </a:p>
          <a:p>
            <a:pPr marL="0" indent="0">
              <a:buNone/>
            </a:pPr>
            <a:r>
              <a:rPr lang="en-US" altLang="zh-CN" b="0" dirty="0"/>
              <a:t>{  </a:t>
            </a:r>
            <a:r>
              <a:rPr lang="en-US" altLang="zh-CN" b="0" dirty="0" err="1"/>
              <a:t>arr</a:t>
            </a:r>
            <a:r>
              <a:rPr lang="en-US" altLang="zh-CN" b="0" dirty="0">
                <a:solidFill>
                  <a:srgbClr val="FF0000"/>
                </a:solidFill>
              </a:rPr>
              <a:t>&lt;</a:t>
            </a:r>
            <a:r>
              <a:rPr lang="en-US" altLang="zh-CN" b="0" dirty="0" err="1">
                <a:solidFill>
                  <a:srgbClr val="FF0000"/>
                </a:solidFill>
              </a:rPr>
              <a:t>int</a:t>
            </a:r>
            <a:r>
              <a:rPr lang="en-US" altLang="zh-CN" b="0" dirty="0">
                <a:solidFill>
                  <a:srgbClr val="FF0000"/>
                </a:solidFill>
              </a:rPr>
              <a:t>&gt;</a:t>
            </a:r>
            <a:r>
              <a:rPr lang="en-US" altLang="zh-CN" b="0" dirty="0"/>
              <a:t> obj1(10); </a:t>
            </a:r>
            <a:endParaRPr lang="en-US" altLang="zh-CN" b="0" dirty="0" smtClean="0"/>
          </a:p>
          <a:p>
            <a:pPr marL="0" indent="0">
              <a:buNone/>
            </a:pPr>
            <a:r>
              <a:rPr lang="en-US" altLang="zh-CN" b="0" dirty="0"/>
              <a:t> </a:t>
            </a:r>
            <a:r>
              <a:rPr lang="en-US" altLang="zh-CN" b="0" dirty="0" smtClean="0"/>
              <a:t>   //&lt;</a:t>
            </a:r>
            <a:r>
              <a:rPr lang="en-US" altLang="zh-CN" b="0" dirty="0" err="1"/>
              <a:t>int</a:t>
            </a:r>
            <a:r>
              <a:rPr lang="en-US" altLang="zh-CN" b="0" dirty="0"/>
              <a:t>&gt;</a:t>
            </a:r>
            <a:r>
              <a:rPr lang="zh-CN" altLang="zh-CN" b="0" dirty="0"/>
              <a:t>使得类模板</a:t>
            </a:r>
            <a:r>
              <a:rPr lang="zh-CN" altLang="zh-CN" b="0" dirty="0" smtClean="0"/>
              <a:t>实例化</a:t>
            </a:r>
            <a:r>
              <a:rPr lang="zh-CN" altLang="en-US" b="0" dirty="0" smtClean="0"/>
              <a:t>为一个模板类</a:t>
            </a:r>
            <a:endParaRPr lang="zh-CN" altLang="zh-CN" b="0" dirty="0"/>
          </a:p>
          <a:p>
            <a:pPr marL="0" indent="0">
              <a:buNone/>
            </a:pPr>
            <a:r>
              <a:rPr lang="en-US" altLang="zh-CN" b="0" dirty="0"/>
              <a:t>  </a:t>
            </a:r>
            <a:r>
              <a:rPr lang="en-US" altLang="zh-CN" b="0" dirty="0" smtClean="0"/>
              <a:t>  </a:t>
            </a:r>
            <a:r>
              <a:rPr lang="en-US" altLang="zh-CN" b="0" dirty="0" err="1" smtClean="0"/>
              <a:t>const</a:t>
            </a:r>
            <a:r>
              <a:rPr lang="en-US" altLang="zh-CN" b="0" dirty="0" smtClean="0"/>
              <a:t> </a:t>
            </a:r>
            <a:r>
              <a:rPr lang="en-US" altLang="zh-CN" b="0" dirty="0" err="1"/>
              <a:t>arr</a:t>
            </a:r>
            <a:r>
              <a:rPr lang="en-US" altLang="zh-CN" dirty="0">
                <a:solidFill>
                  <a:srgbClr val="FF0000"/>
                </a:solidFill>
              </a:rPr>
              <a:t>&lt;</a:t>
            </a:r>
            <a:r>
              <a:rPr lang="en-US" altLang="zh-CN" dirty="0" err="1">
                <a:solidFill>
                  <a:srgbClr val="FF0000"/>
                </a:solidFill>
              </a:rPr>
              <a:t>int</a:t>
            </a:r>
            <a:r>
              <a:rPr lang="en-US" altLang="zh-CN" dirty="0">
                <a:solidFill>
                  <a:srgbClr val="FF0000"/>
                </a:solidFill>
              </a:rPr>
              <a:t>&gt;</a:t>
            </a:r>
            <a:r>
              <a:rPr lang="en-US" altLang="zh-CN" b="0" dirty="0"/>
              <a:t> obj2(20);</a:t>
            </a:r>
            <a:endParaRPr lang="zh-CN" altLang="zh-CN" b="0" dirty="0"/>
          </a:p>
          <a:p>
            <a:pPr marL="0" indent="0">
              <a:buNone/>
            </a:pPr>
            <a:r>
              <a:rPr lang="en-US" altLang="zh-CN" b="0" dirty="0"/>
              <a:t> </a:t>
            </a:r>
            <a:r>
              <a:rPr lang="en-US" altLang="zh-CN" b="0" dirty="0" smtClean="0"/>
              <a:t>   </a:t>
            </a:r>
            <a:r>
              <a:rPr lang="en-US" altLang="zh-CN" b="0" dirty="0" err="1"/>
              <a:t>int</a:t>
            </a:r>
            <a:r>
              <a:rPr lang="en-US" altLang="zh-CN" b="0" dirty="0"/>
              <a:t> a;</a:t>
            </a:r>
            <a:endParaRPr lang="zh-CN" altLang="zh-CN" b="0" dirty="0"/>
          </a:p>
          <a:p>
            <a:pPr marL="0" indent="0">
              <a:buNone/>
            </a:pPr>
            <a:r>
              <a:rPr lang="en-US" altLang="zh-CN" b="0" dirty="0"/>
              <a:t>   </a:t>
            </a:r>
            <a:r>
              <a:rPr lang="en-US" altLang="zh-CN" b="0" dirty="0" smtClean="0"/>
              <a:t> </a:t>
            </a:r>
            <a:r>
              <a:rPr lang="en-US" altLang="zh-CN" b="0" dirty="0" err="1" smtClean="0"/>
              <a:t>const</a:t>
            </a:r>
            <a:r>
              <a:rPr lang="en-US" altLang="zh-CN" b="0" dirty="0" smtClean="0"/>
              <a:t> </a:t>
            </a:r>
            <a:r>
              <a:rPr lang="en-US" altLang="zh-CN" b="0" dirty="0" err="1"/>
              <a:t>int</a:t>
            </a:r>
            <a:r>
              <a:rPr lang="en-US" altLang="zh-CN" b="0" dirty="0"/>
              <a:t> b=100;</a:t>
            </a:r>
            <a:endParaRPr lang="zh-CN" altLang="zh-CN" b="0" dirty="0"/>
          </a:p>
          <a:p>
            <a:pPr marL="0" indent="0">
              <a:buNone/>
            </a:pPr>
            <a:r>
              <a:rPr lang="en-US" altLang="zh-CN" b="0" dirty="0"/>
              <a:t> </a:t>
            </a:r>
            <a:r>
              <a:rPr lang="en-US" altLang="zh-CN" b="0" dirty="0" smtClean="0"/>
              <a:t>   </a:t>
            </a:r>
          </a:p>
          <a:p>
            <a:pPr marL="0" indent="0">
              <a:buNone/>
            </a:pPr>
            <a:r>
              <a:rPr lang="en-US" altLang="zh-CN" dirty="0"/>
              <a:t> </a:t>
            </a:r>
            <a:endParaRPr lang="zh-CN" altLang="zh-CN"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类模板</a:t>
            </a:r>
            <a:endParaRPr lang="zh-CN" altLang="en-US"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6343883" y="1484487"/>
            <a:ext cx="5848117"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en-US" altLang="zh-CN" b="0" dirty="0"/>
              <a:t>  for (</a:t>
            </a:r>
            <a:r>
              <a:rPr lang="en-US" altLang="zh-CN" b="0" dirty="0" err="1"/>
              <a:t>int</a:t>
            </a:r>
            <a:r>
              <a:rPr lang="en-US" altLang="zh-CN" b="0" dirty="0"/>
              <a:t> </a:t>
            </a:r>
            <a:r>
              <a:rPr lang="en-US" altLang="zh-CN" b="0" dirty="0" err="1"/>
              <a:t>i</a:t>
            </a:r>
            <a:r>
              <a:rPr lang="en-US" altLang="zh-CN" b="0" dirty="0"/>
              <a:t>=0; </a:t>
            </a:r>
            <a:r>
              <a:rPr lang="en-US" altLang="zh-CN" b="0" dirty="0" err="1"/>
              <a:t>i</a:t>
            </a:r>
            <a:r>
              <a:rPr lang="en-US" altLang="zh-CN" b="0" dirty="0"/>
              <a:t>&lt;10; </a:t>
            </a:r>
            <a:r>
              <a:rPr lang="en-US" altLang="zh-CN" b="0" dirty="0" err="1"/>
              <a:t>i</a:t>
            </a:r>
            <a:r>
              <a:rPr lang="en-US" altLang="zh-CN" b="0" dirty="0"/>
              <a:t>++) </a:t>
            </a:r>
          </a:p>
          <a:p>
            <a:pPr marL="0" indent="0">
              <a:buNone/>
            </a:pPr>
            <a:r>
              <a:rPr lang="en-US" altLang="zh-CN" b="0" dirty="0"/>
              <a:t>           obj1.append(2*i+1</a:t>
            </a:r>
            <a:r>
              <a:rPr lang="en-US" altLang="zh-CN" b="0" dirty="0" smtClean="0"/>
              <a:t>);</a:t>
            </a:r>
          </a:p>
          <a:p>
            <a:pPr marL="0" indent="0">
              <a:buNone/>
            </a:pPr>
            <a:endParaRPr lang="zh-CN" altLang="zh-CN" b="0" dirty="0"/>
          </a:p>
          <a:p>
            <a:pPr marL="0" indent="0">
              <a:buNone/>
            </a:pPr>
            <a:r>
              <a:rPr lang="en-US" altLang="zh-CN" b="0" dirty="0" smtClean="0"/>
              <a:t>   </a:t>
            </a:r>
            <a:r>
              <a:rPr lang="en-US" altLang="zh-CN" b="0" dirty="0" err="1" smtClean="0"/>
              <a:t>cout</a:t>
            </a:r>
            <a:r>
              <a:rPr lang="en-US" altLang="zh-CN" b="0" dirty="0"/>
              <a:t>&lt;&lt;"a</a:t>
            </a:r>
            <a:r>
              <a:rPr lang="en-US" altLang="zh-CN" b="0" dirty="0" smtClean="0"/>
              <a:t>=";   </a:t>
            </a:r>
            <a:r>
              <a:rPr lang="en-US" altLang="zh-CN" b="0" dirty="0" err="1"/>
              <a:t>cin</a:t>
            </a:r>
            <a:r>
              <a:rPr lang="en-US" altLang="zh-CN" b="0" dirty="0"/>
              <a:t>&gt;&gt;a</a:t>
            </a:r>
            <a:r>
              <a:rPr lang="en-US" altLang="zh-CN" b="0" dirty="0" smtClean="0"/>
              <a:t>;</a:t>
            </a:r>
            <a:endParaRPr lang="zh-CN" altLang="zh-CN" b="0" dirty="0"/>
          </a:p>
          <a:p>
            <a:pPr marL="0" indent="0">
              <a:buNone/>
            </a:pPr>
            <a:r>
              <a:rPr lang="en-US" altLang="zh-CN" b="0" dirty="0"/>
              <a:t>   </a:t>
            </a:r>
            <a:r>
              <a:rPr lang="en-US" altLang="zh-CN" b="0" dirty="0" err="1"/>
              <a:t>cout</a:t>
            </a:r>
            <a:r>
              <a:rPr lang="en-US" altLang="zh-CN" b="0" dirty="0"/>
              <a:t>&lt;&lt;"In obj1: </a:t>
            </a:r>
            <a:r>
              <a:rPr lang="en-US" altLang="zh-CN" b="0" dirty="0" smtClean="0"/>
              <a:t>";     </a:t>
            </a:r>
            <a:r>
              <a:rPr lang="en-US" altLang="zh-CN" b="0" dirty="0"/>
              <a:t>obj1.find(a);</a:t>
            </a:r>
            <a:endParaRPr lang="zh-CN" altLang="zh-CN" b="0" dirty="0"/>
          </a:p>
          <a:p>
            <a:pPr marL="0" indent="0">
              <a:buNone/>
            </a:pPr>
            <a:r>
              <a:rPr lang="en-US" altLang="zh-CN" b="0" dirty="0"/>
              <a:t>   </a:t>
            </a:r>
            <a:r>
              <a:rPr lang="en-US" altLang="zh-CN" b="0" dirty="0" err="1"/>
              <a:t>cout</a:t>
            </a:r>
            <a:r>
              <a:rPr lang="en-US" altLang="zh-CN" b="0" dirty="0"/>
              <a:t>&lt;&lt;"In obj1: </a:t>
            </a:r>
            <a:r>
              <a:rPr lang="en-US" altLang="zh-CN" b="0" dirty="0" smtClean="0"/>
              <a:t>";     obj1.find(b);</a:t>
            </a:r>
            <a:endParaRPr lang="zh-CN" altLang="zh-CN" b="0" dirty="0"/>
          </a:p>
          <a:p>
            <a:pPr marL="0" indent="0">
              <a:buNone/>
            </a:pPr>
            <a:r>
              <a:rPr lang="en-US" altLang="zh-CN" b="0" dirty="0"/>
              <a:t>   </a:t>
            </a:r>
            <a:r>
              <a:rPr lang="en-US" altLang="zh-CN" b="0" dirty="0" err="1"/>
              <a:t>cout</a:t>
            </a:r>
            <a:r>
              <a:rPr lang="en-US" altLang="zh-CN" b="0" dirty="0"/>
              <a:t>&lt;&lt;"In obj2: </a:t>
            </a:r>
            <a:r>
              <a:rPr lang="en-US" altLang="zh-CN" b="0" dirty="0" smtClean="0"/>
              <a:t>";     </a:t>
            </a:r>
            <a:r>
              <a:rPr lang="en-US" altLang="zh-CN" b="0" dirty="0"/>
              <a:t>obj2.find(a);</a:t>
            </a:r>
            <a:endParaRPr lang="zh-CN" altLang="zh-CN" b="0" dirty="0"/>
          </a:p>
          <a:p>
            <a:pPr marL="0" indent="0">
              <a:buNone/>
            </a:pPr>
            <a:r>
              <a:rPr lang="en-US" altLang="zh-CN" b="0" dirty="0"/>
              <a:t>   return 0;</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flipH="1">
            <a:off x="617021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503531" y="6309360"/>
            <a:ext cx="239978" cy="2267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1591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70994" y="1702745"/>
            <a:ext cx="5675840" cy="4941330"/>
          </a:xfrm>
        </p:spPr>
        <p:txBody>
          <a:bodyPr>
            <a:normAutofit fontScale="32500" lnSpcReduction="20000"/>
          </a:bodyPr>
          <a:lstStyle/>
          <a:p>
            <a:pPr marL="0" indent="0">
              <a:buNone/>
            </a:pPr>
            <a:r>
              <a:rPr lang="en-US" altLang="zh-CN" sz="6400" b="0" dirty="0" smtClean="0"/>
              <a:t>template </a:t>
            </a:r>
            <a:r>
              <a:rPr lang="en-US" altLang="zh-CN" sz="6400" b="0" dirty="0"/>
              <a:t>&lt;class </a:t>
            </a:r>
            <a:r>
              <a:rPr lang="en-US" altLang="zh-CN" sz="6400" b="0" dirty="0" err="1"/>
              <a:t>elemType</a:t>
            </a:r>
            <a:r>
              <a:rPr lang="en-US" altLang="zh-CN" sz="6400" b="0" dirty="0"/>
              <a:t>&gt;</a:t>
            </a:r>
            <a:endParaRPr lang="zh-CN" altLang="zh-CN" sz="6400" b="0" dirty="0"/>
          </a:p>
          <a:p>
            <a:pPr marL="0" indent="0">
              <a:buNone/>
            </a:pPr>
            <a:r>
              <a:rPr lang="en-US" altLang="zh-CN" sz="6400" b="0" dirty="0" err="1"/>
              <a:t>elemType</a:t>
            </a:r>
            <a:r>
              <a:rPr lang="en-US" altLang="zh-CN" sz="6400" b="0" dirty="0"/>
              <a:t> </a:t>
            </a:r>
            <a:r>
              <a:rPr lang="en-US" altLang="zh-CN" sz="6400" b="0" dirty="0" err="1"/>
              <a:t>arr</a:t>
            </a:r>
            <a:r>
              <a:rPr lang="en-US" altLang="zh-CN" sz="6400" b="0" dirty="0"/>
              <a:t>&lt;</a:t>
            </a:r>
            <a:r>
              <a:rPr lang="en-US" altLang="zh-CN" sz="6400" b="0" dirty="0" err="1"/>
              <a:t>elemType</a:t>
            </a:r>
            <a:r>
              <a:rPr lang="en-US" altLang="zh-CN" sz="6400" b="0" dirty="0"/>
              <a:t>&gt;::fetch(</a:t>
            </a:r>
            <a:r>
              <a:rPr lang="en-US" altLang="zh-CN" sz="6400" b="0" dirty="0" err="1"/>
              <a:t>int</a:t>
            </a:r>
            <a:r>
              <a:rPr lang="en-US" altLang="zh-CN" sz="6400" b="0" dirty="0"/>
              <a:t> </a:t>
            </a:r>
            <a:r>
              <a:rPr lang="en-US" altLang="zh-CN" sz="6400" b="0" dirty="0" err="1"/>
              <a:t>i</a:t>
            </a:r>
            <a:r>
              <a:rPr lang="en-US" altLang="zh-CN" sz="6400" b="0" dirty="0"/>
              <a:t>) </a:t>
            </a:r>
            <a:r>
              <a:rPr lang="en-US" altLang="zh-CN" sz="6400" b="0" dirty="0" err="1"/>
              <a:t>const</a:t>
            </a:r>
            <a:endParaRPr lang="zh-CN" altLang="zh-CN" sz="6400" b="0" dirty="0"/>
          </a:p>
          <a:p>
            <a:pPr marL="0" indent="0">
              <a:buNone/>
            </a:pPr>
            <a:r>
              <a:rPr lang="en-US" altLang="zh-CN" sz="6400" b="0" dirty="0"/>
              <a:t>{</a:t>
            </a:r>
            <a:endParaRPr lang="zh-CN" altLang="zh-CN" sz="6400" b="0" dirty="0"/>
          </a:p>
          <a:p>
            <a:pPr marL="0" indent="0">
              <a:buNone/>
            </a:pPr>
            <a:r>
              <a:rPr lang="en-US" altLang="zh-CN" sz="6400" b="0" dirty="0"/>
              <a:t>    if ((</a:t>
            </a:r>
            <a:r>
              <a:rPr lang="en-US" altLang="zh-CN" sz="6400" b="0" dirty="0" err="1"/>
              <a:t>i</a:t>
            </a:r>
            <a:r>
              <a:rPr lang="en-US" altLang="zh-CN" sz="6400" b="0" dirty="0"/>
              <a:t>&lt;0)||(</a:t>
            </a:r>
            <a:r>
              <a:rPr lang="en-US" altLang="zh-CN" sz="6400" b="0" dirty="0" err="1"/>
              <a:t>i</a:t>
            </a:r>
            <a:r>
              <a:rPr lang="en-US" altLang="zh-CN" sz="6400" b="0" dirty="0"/>
              <a:t>&gt;=count))</a:t>
            </a:r>
            <a:endParaRPr lang="zh-CN" altLang="zh-CN" sz="6400" b="0" dirty="0"/>
          </a:p>
          <a:p>
            <a:pPr marL="0" indent="0">
              <a:buNone/>
            </a:pPr>
            <a:r>
              <a:rPr lang="en-US" altLang="zh-CN" sz="6400" b="0" dirty="0"/>
              <a:t>    {</a:t>
            </a:r>
            <a:endParaRPr lang="zh-CN" altLang="zh-CN" sz="6400" b="0" dirty="0"/>
          </a:p>
          <a:p>
            <a:pPr marL="0" indent="0">
              <a:buNone/>
            </a:pPr>
            <a:r>
              <a:rPr lang="en-US" altLang="zh-CN" sz="6400" b="0" dirty="0"/>
              <a:t>        </a:t>
            </a:r>
            <a:r>
              <a:rPr lang="en-US" altLang="zh-CN" sz="6400" b="0" dirty="0" err="1"/>
              <a:t>cout</a:t>
            </a:r>
            <a:r>
              <a:rPr lang="en-US" altLang="zh-CN" sz="6400" b="0" dirty="0"/>
              <a:t>&lt;&lt;"index is out </a:t>
            </a:r>
            <a:r>
              <a:rPr lang="en-US" altLang="zh-CN" sz="6400" b="0" dirty="0" smtClean="0"/>
              <a:t>of the </a:t>
            </a:r>
            <a:r>
              <a:rPr lang="en-US" altLang="zh-CN" sz="6400" b="0" dirty="0"/>
              <a:t>bound!"&lt;&lt;</a:t>
            </a:r>
            <a:r>
              <a:rPr lang="en-US" altLang="zh-CN" sz="6400" b="0" dirty="0" err="1"/>
              <a:t>endl</a:t>
            </a:r>
            <a:r>
              <a:rPr lang="en-US" altLang="zh-CN" sz="6400" b="0" dirty="0"/>
              <a:t>;</a:t>
            </a:r>
            <a:endParaRPr lang="zh-CN" altLang="zh-CN" sz="6400" b="0" dirty="0"/>
          </a:p>
          <a:p>
            <a:pPr marL="0" indent="0">
              <a:buNone/>
            </a:pPr>
            <a:r>
              <a:rPr lang="en-US" altLang="zh-CN" sz="6400" b="0" dirty="0"/>
              <a:t>        exit(1);</a:t>
            </a:r>
            <a:endParaRPr lang="zh-CN" altLang="zh-CN" sz="6400" b="0" dirty="0"/>
          </a:p>
          <a:p>
            <a:pPr marL="0" indent="0">
              <a:buNone/>
            </a:pPr>
            <a:r>
              <a:rPr lang="en-US" altLang="zh-CN" sz="6400" b="0" dirty="0"/>
              <a:t>    }</a:t>
            </a:r>
            <a:endParaRPr lang="zh-CN" altLang="zh-CN" sz="6400" b="0" dirty="0"/>
          </a:p>
          <a:p>
            <a:pPr marL="0" indent="0">
              <a:buNone/>
            </a:pPr>
            <a:r>
              <a:rPr lang="en-US" altLang="zh-CN" sz="6400" b="0" dirty="0"/>
              <a:t>    else</a:t>
            </a:r>
            <a:endParaRPr lang="zh-CN" altLang="zh-CN" sz="6400" b="0" dirty="0"/>
          </a:p>
          <a:p>
            <a:pPr marL="0" indent="0">
              <a:buNone/>
            </a:pPr>
            <a:r>
              <a:rPr lang="en-US" altLang="zh-CN" sz="6400" b="0" dirty="0"/>
              <a:t>       return a[</a:t>
            </a:r>
            <a:r>
              <a:rPr lang="en-US" altLang="zh-CN" sz="6400" b="0" dirty="0" err="1"/>
              <a:t>i</a:t>
            </a:r>
            <a:r>
              <a:rPr lang="en-US" altLang="zh-CN" sz="6400" b="0" dirty="0"/>
              <a:t>];</a:t>
            </a:r>
            <a:endParaRPr lang="zh-CN" altLang="zh-CN" sz="6400" b="0" dirty="0"/>
          </a:p>
          <a:p>
            <a:pPr marL="0" indent="0">
              <a:buNone/>
            </a:pPr>
            <a:r>
              <a:rPr lang="en-US" altLang="zh-CN" sz="6400" b="0" dirty="0"/>
              <a:t>}</a:t>
            </a:r>
            <a:endParaRPr lang="zh-CN" altLang="zh-CN" sz="6400" b="0" dirty="0"/>
          </a:p>
          <a:p>
            <a:pPr marL="0"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异常处理</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0647" y="1888682"/>
            <a:ext cx="5424049" cy="4569456"/>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在数组类模板</a:t>
            </a:r>
            <a:r>
              <a:rPr lang="zh-CN" altLang="en-US" sz="2800" dirty="0" smtClean="0">
                <a:latin typeface="华文楷体" pitchFamily="2" charset="-122"/>
                <a:ea typeface="华文楷体" pitchFamily="2" charset="-122"/>
              </a:rPr>
              <a:t>中增加一个函数</a:t>
            </a:r>
            <a:r>
              <a:rPr lang="en-US" altLang="zh-CN" sz="2800" dirty="0" smtClean="0">
                <a:latin typeface="华文楷体" pitchFamily="2" charset="-122"/>
                <a:ea typeface="华文楷体" pitchFamily="2" charset="-122"/>
              </a:rPr>
              <a:t>fetch</a:t>
            </a:r>
            <a:r>
              <a:rPr lang="zh-CN" altLang="en-US" sz="2800" dirty="0" smtClean="0">
                <a:latin typeface="华文楷体" pitchFamily="2" charset="-122"/>
                <a:ea typeface="华文楷体" pitchFamily="2" charset="-122"/>
              </a:rPr>
              <a:t>，它读取</a:t>
            </a:r>
            <a:r>
              <a:rPr lang="zh-CN" altLang="en-US" sz="2800" dirty="0">
                <a:latin typeface="华文楷体" pitchFamily="2" charset="-122"/>
                <a:ea typeface="华文楷体" pitchFamily="2" charset="-122"/>
              </a:rPr>
              <a:t>并返回下标为</a:t>
            </a:r>
            <a:r>
              <a:rPr lang="en-US" altLang="zh-CN" sz="2800" dirty="0" err="1">
                <a:latin typeface="华文楷体" pitchFamily="2" charset="-122"/>
                <a:ea typeface="华文楷体" pitchFamily="2" charset="-122"/>
              </a:rPr>
              <a:t>i</a:t>
            </a:r>
            <a:r>
              <a:rPr lang="zh-CN" altLang="en-US" sz="2800" dirty="0">
                <a:latin typeface="华文楷体" pitchFamily="2" charset="-122"/>
                <a:ea typeface="华文楷体" pitchFamily="2" charset="-122"/>
              </a:rPr>
              <a:t>的元素</a:t>
            </a:r>
            <a:endParaRPr lang="en-US" altLang="zh-CN" sz="2800" dirty="0">
              <a:latin typeface="华文楷体" pitchFamily="2" charset="-122"/>
              <a:ea typeface="华文楷体" pitchFamily="2" charset="-122"/>
            </a:endParaRPr>
          </a:p>
          <a:p>
            <a:pPr>
              <a:lnSpc>
                <a:spcPct val="115000"/>
              </a:lnSpc>
              <a:spcBef>
                <a:spcPts val="1000"/>
              </a:spcBef>
              <a:buClr>
                <a:schemeClr val="accent1"/>
              </a:buClr>
              <a:buSzPct val="100000"/>
              <a:defRPr/>
            </a:pPr>
            <a:endParaRPr lang="en-US" altLang="zh-CN" sz="2800" dirty="0">
              <a:latin typeface="华文楷体" pitchFamily="2" charset="-122"/>
              <a:ea typeface="华文楷体" pitchFamily="2" charset="-122"/>
            </a:endParaRPr>
          </a:p>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考虑问题：</a:t>
            </a:r>
            <a:endParaRPr lang="en-US" altLang="zh-CN" sz="2800" dirty="0">
              <a:latin typeface="华文楷体" pitchFamily="2" charset="-122"/>
              <a:ea typeface="华文楷体" pitchFamily="2" charset="-122"/>
            </a:endParaRPr>
          </a:p>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当</a:t>
            </a:r>
            <a:r>
              <a:rPr lang="en-US" altLang="zh-CN" sz="2800" dirty="0" err="1">
                <a:latin typeface="华文楷体" pitchFamily="2" charset="-122"/>
                <a:ea typeface="华文楷体" pitchFamily="2" charset="-122"/>
              </a:rPr>
              <a:t>i</a:t>
            </a:r>
            <a:r>
              <a:rPr lang="zh-CN" altLang="en-US" sz="2800" dirty="0">
                <a:latin typeface="华文楷体" pitchFamily="2" charset="-122"/>
                <a:ea typeface="华文楷体" pitchFamily="2" charset="-122"/>
              </a:rPr>
              <a:t>越界时返回什么合适</a:t>
            </a:r>
            <a:r>
              <a:rPr lang="zh-CN" altLang="en-US"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调用</a:t>
            </a:r>
            <a:r>
              <a:rPr lang="en-US" altLang="zh-CN" sz="2800" dirty="0" smtClean="0">
                <a:latin typeface="华文楷体" pitchFamily="2" charset="-122"/>
                <a:ea typeface="华文楷体" pitchFamily="2" charset="-122"/>
              </a:rPr>
              <a:t>exit</a:t>
            </a:r>
            <a:r>
              <a:rPr lang="zh-CN" altLang="en-US" sz="2800" dirty="0" smtClean="0">
                <a:latin typeface="华文楷体" pitchFamily="2" charset="-122"/>
                <a:ea typeface="华文楷体" pitchFamily="2" charset="-122"/>
              </a:rPr>
              <a:t>函数？整个应用程序结束，小题大做！没给用户处理机会。</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3492246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5245144" cy="5000964"/>
          </a:xfrm>
        </p:spPr>
        <p:txBody>
          <a:bodyPr>
            <a:normAutofit/>
          </a:bodyPr>
          <a:lstStyle/>
          <a:p>
            <a:pPr marL="0" indent="0">
              <a:lnSpc>
                <a:spcPct val="115000"/>
              </a:lnSpc>
              <a:buNone/>
              <a:defRPr/>
            </a:pPr>
            <a:r>
              <a:rPr lang="en-US" altLang="zh-CN" sz="2800" dirty="0" smtClean="0">
                <a:latin typeface="华文楷体" pitchFamily="2" charset="-122"/>
                <a:ea typeface="华文楷体" pitchFamily="2" charset="-122"/>
              </a:rPr>
              <a:t>throw</a:t>
            </a:r>
            <a:r>
              <a:rPr lang="zh-CN" altLang="zh-CN"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try</a:t>
            </a:r>
            <a:r>
              <a:rPr lang="zh-CN" altLang="zh-CN" sz="2800" dirty="0">
                <a:latin typeface="华文楷体" pitchFamily="2" charset="-122"/>
                <a:ea typeface="华文楷体" pitchFamily="2" charset="-122"/>
              </a:rPr>
              <a:t>，</a:t>
            </a:r>
            <a:r>
              <a:rPr lang="en-US" altLang="zh-CN" sz="2800" dirty="0" smtClean="0">
                <a:latin typeface="华文楷体" pitchFamily="2" charset="-122"/>
                <a:ea typeface="华文楷体" pitchFamily="2" charset="-122"/>
              </a:rPr>
              <a:t>catch</a:t>
            </a:r>
            <a:r>
              <a:rPr lang="zh-CN" altLang="zh-CN" sz="2800" dirty="0" smtClean="0">
                <a:latin typeface="华文楷体" pitchFamily="2" charset="-122"/>
                <a:ea typeface="华文楷体" pitchFamily="2" charset="-122"/>
              </a:rPr>
              <a:t>异常处理</a:t>
            </a:r>
            <a:r>
              <a:rPr lang="zh-CN" altLang="zh-CN" sz="2800" dirty="0">
                <a:latin typeface="华文楷体" pitchFamily="2" charset="-122"/>
                <a:ea typeface="华文楷体" pitchFamily="2" charset="-122"/>
              </a:rPr>
              <a:t>机制</a:t>
            </a:r>
            <a:endParaRPr lang="en-US" altLang="zh-CN" sz="2800" dirty="0">
              <a:latin typeface="华文楷体" pitchFamily="2" charset="-122"/>
              <a:ea typeface="华文楷体" pitchFamily="2" charset="-122"/>
            </a:endParaRPr>
          </a:p>
          <a:p>
            <a:pPr marL="0" indent="0">
              <a:buNone/>
            </a:pPr>
            <a:endParaRPr lang="en-US" altLang="zh-CN" dirty="0" smtClean="0"/>
          </a:p>
          <a:p>
            <a:pPr marL="0" indent="0">
              <a:buNone/>
            </a:pPr>
            <a:endParaRPr lang="en-US" altLang="zh-CN" dirty="0"/>
          </a:p>
          <a:p>
            <a:pPr marL="0" indent="0">
              <a:buNone/>
            </a:pPr>
            <a:r>
              <a:rPr lang="en-US" altLang="zh-CN" dirty="0" smtClean="0"/>
              <a:t>class </a:t>
            </a:r>
            <a:r>
              <a:rPr lang="en-US" altLang="zh-CN" dirty="0" err="1"/>
              <a:t>tooSmall</a:t>
            </a:r>
            <a:r>
              <a:rPr lang="en-US" altLang="zh-CN" dirty="0" smtClean="0"/>
              <a:t>{}; </a:t>
            </a:r>
            <a:endParaRPr lang="zh-CN" altLang="zh-CN" dirty="0"/>
          </a:p>
          <a:p>
            <a:pPr marL="0" indent="0">
              <a:buNone/>
            </a:pPr>
            <a:r>
              <a:rPr lang="en-US" altLang="zh-CN" dirty="0"/>
              <a:t>class </a:t>
            </a:r>
            <a:r>
              <a:rPr lang="en-US" altLang="zh-CN" dirty="0" err="1"/>
              <a:t>tooBig</a:t>
            </a:r>
            <a:r>
              <a:rPr lang="en-US" altLang="zh-CN" dirty="0" smtClean="0"/>
              <a:t>{};</a:t>
            </a:r>
          </a:p>
          <a:p>
            <a:pPr marL="0" indent="0">
              <a:buNone/>
            </a:pPr>
            <a:endParaRPr lang="en-US" altLang="zh-CN" b="0" dirty="0"/>
          </a:p>
          <a:p>
            <a:pPr marL="0" indent="0">
              <a:buNone/>
            </a:pPr>
            <a:r>
              <a:rPr lang="zh-CN" altLang="en-US" b="0" dirty="0" smtClean="0"/>
              <a:t>？垃圾分类，两类垃圾</a:t>
            </a:r>
            <a:endParaRPr lang="zh-CN" altLang="zh-CN" b="0"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异常处理</a:t>
            </a:r>
            <a:endParaRPr lang="zh-CN" altLang="en-US"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5780664" y="1578740"/>
            <a:ext cx="6411335" cy="50009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smtClean="0"/>
              <a:t>template &lt;class </a:t>
            </a:r>
            <a:r>
              <a:rPr lang="en-US" altLang="zh-CN" b="0" dirty="0" err="1" smtClean="0"/>
              <a:t>elemType</a:t>
            </a:r>
            <a:r>
              <a:rPr lang="en-US" altLang="zh-CN" b="0" dirty="0" smtClean="0"/>
              <a:t>&gt;</a:t>
            </a:r>
            <a:endParaRPr lang="zh-CN" altLang="zh-CN" b="0" dirty="0" smtClean="0"/>
          </a:p>
          <a:p>
            <a:pPr marL="0" indent="0">
              <a:buFont typeface="Wingdings" panose="05000000000000000000" pitchFamily="2" charset="2"/>
              <a:buNone/>
            </a:pPr>
            <a:r>
              <a:rPr lang="en-US" altLang="zh-CN" b="0" dirty="0" err="1" smtClean="0"/>
              <a:t>elemType</a:t>
            </a:r>
            <a:r>
              <a:rPr lang="en-US" altLang="zh-CN" b="0" dirty="0" smtClean="0"/>
              <a:t> </a:t>
            </a:r>
            <a:r>
              <a:rPr lang="en-US" altLang="zh-CN" b="0" dirty="0" err="1" smtClean="0"/>
              <a:t>arr</a:t>
            </a:r>
            <a:r>
              <a:rPr lang="en-US" altLang="zh-CN" b="0" dirty="0" smtClean="0"/>
              <a:t>&lt;</a:t>
            </a:r>
            <a:r>
              <a:rPr lang="en-US" altLang="zh-CN" b="0" dirty="0" err="1" smtClean="0"/>
              <a:t>elemType</a:t>
            </a:r>
            <a:r>
              <a:rPr lang="en-US" altLang="zh-CN" b="0" dirty="0" smtClean="0"/>
              <a:t>&gt;::fetch(</a:t>
            </a:r>
            <a:r>
              <a:rPr lang="en-US" altLang="zh-CN" b="0" dirty="0" err="1" smtClean="0"/>
              <a:t>int</a:t>
            </a:r>
            <a:r>
              <a:rPr lang="en-US" altLang="zh-CN" b="0" dirty="0" smtClean="0"/>
              <a:t> </a:t>
            </a:r>
            <a:r>
              <a:rPr lang="en-US" altLang="zh-CN" b="0" dirty="0" err="1" smtClean="0"/>
              <a:t>i</a:t>
            </a:r>
            <a:r>
              <a:rPr lang="en-US" altLang="zh-CN" b="0" dirty="0" smtClean="0"/>
              <a:t>) </a:t>
            </a:r>
            <a:r>
              <a:rPr lang="en-US" altLang="zh-CN" b="0" dirty="0" err="1" smtClean="0"/>
              <a:t>const</a:t>
            </a:r>
            <a:endParaRPr lang="zh-CN" altLang="zh-CN" b="0" dirty="0" smtClean="0"/>
          </a:p>
          <a:p>
            <a:pPr marL="0" indent="0">
              <a:buFont typeface="Wingdings" panose="05000000000000000000" pitchFamily="2" charset="2"/>
              <a:buNone/>
            </a:pPr>
            <a:r>
              <a:rPr lang="en-US" altLang="zh-CN" b="0" dirty="0" smtClean="0"/>
              <a:t>{</a:t>
            </a:r>
            <a:endParaRPr lang="zh-CN" altLang="zh-CN" b="0" dirty="0" smtClean="0"/>
          </a:p>
          <a:p>
            <a:pPr marL="0" indent="0">
              <a:buFont typeface="Wingdings" panose="05000000000000000000" pitchFamily="2" charset="2"/>
              <a:buNone/>
            </a:pPr>
            <a:r>
              <a:rPr lang="en-US" altLang="zh-CN" b="0" dirty="0" smtClean="0"/>
              <a:t>    if (</a:t>
            </a:r>
            <a:r>
              <a:rPr lang="en-US" altLang="zh-CN" b="0" dirty="0" err="1" smtClean="0"/>
              <a:t>i</a:t>
            </a:r>
            <a:r>
              <a:rPr lang="en-US" altLang="zh-CN" b="0" dirty="0" smtClean="0"/>
              <a:t>&lt;0)</a:t>
            </a:r>
            <a:endParaRPr lang="zh-CN" altLang="zh-CN" b="0" dirty="0" smtClean="0"/>
          </a:p>
          <a:p>
            <a:pPr marL="0" indent="0">
              <a:buFont typeface="Wingdings" panose="05000000000000000000" pitchFamily="2" charset="2"/>
              <a:buNone/>
            </a:pPr>
            <a:r>
              <a:rPr lang="en-US" altLang="zh-CN" b="0" dirty="0" smtClean="0"/>
              <a:t>        throw </a:t>
            </a:r>
            <a:r>
              <a:rPr lang="en-US" altLang="zh-CN" b="0" dirty="0" err="1" smtClean="0"/>
              <a:t>tooSmall</a:t>
            </a:r>
            <a:r>
              <a:rPr lang="en-US" altLang="zh-CN" b="0" dirty="0" smtClean="0"/>
              <a:t>();</a:t>
            </a:r>
            <a:endParaRPr lang="zh-CN" altLang="zh-CN" b="0" dirty="0" smtClean="0"/>
          </a:p>
          <a:p>
            <a:pPr marL="0" indent="0">
              <a:buFont typeface="Wingdings" panose="05000000000000000000" pitchFamily="2" charset="2"/>
              <a:buNone/>
            </a:pPr>
            <a:r>
              <a:rPr lang="en-US" altLang="zh-CN" b="0" dirty="0" smtClean="0"/>
              <a:t>    if (</a:t>
            </a:r>
            <a:r>
              <a:rPr lang="en-US" altLang="zh-CN" b="0" dirty="0" err="1" smtClean="0"/>
              <a:t>i</a:t>
            </a:r>
            <a:r>
              <a:rPr lang="en-US" altLang="zh-CN" b="0" dirty="0" smtClean="0"/>
              <a:t>&gt;=count)</a:t>
            </a:r>
            <a:endParaRPr lang="zh-CN" altLang="zh-CN" b="0" dirty="0" smtClean="0"/>
          </a:p>
          <a:p>
            <a:pPr marL="0" indent="0">
              <a:buFont typeface="Wingdings" panose="05000000000000000000" pitchFamily="2" charset="2"/>
              <a:buNone/>
            </a:pPr>
            <a:r>
              <a:rPr lang="en-US" altLang="zh-CN" b="0" dirty="0" smtClean="0"/>
              <a:t>        throw </a:t>
            </a:r>
            <a:r>
              <a:rPr lang="en-US" altLang="zh-CN" b="0" dirty="0" err="1" smtClean="0"/>
              <a:t>tooBig</a:t>
            </a:r>
            <a:r>
              <a:rPr lang="en-US" altLang="zh-CN" b="0" dirty="0" smtClean="0"/>
              <a:t>();</a:t>
            </a:r>
            <a:endParaRPr lang="zh-CN" altLang="zh-CN" b="0" dirty="0" smtClean="0"/>
          </a:p>
          <a:p>
            <a:pPr marL="0" indent="0">
              <a:buFont typeface="Wingdings" panose="05000000000000000000" pitchFamily="2" charset="2"/>
              <a:buNone/>
            </a:pPr>
            <a:r>
              <a:rPr lang="en-US" altLang="zh-CN" b="0" dirty="0" smtClean="0"/>
              <a:t>    else</a:t>
            </a:r>
            <a:endParaRPr lang="zh-CN" altLang="zh-CN" b="0" dirty="0" smtClean="0"/>
          </a:p>
          <a:p>
            <a:pPr marL="0" indent="0">
              <a:buFont typeface="Wingdings" panose="05000000000000000000" pitchFamily="2" charset="2"/>
              <a:buNone/>
            </a:pPr>
            <a:r>
              <a:rPr lang="en-US" altLang="zh-CN" b="0" dirty="0" smtClean="0"/>
              <a:t>       return a[</a:t>
            </a:r>
            <a:r>
              <a:rPr lang="en-US" altLang="zh-CN" b="0" dirty="0" err="1" smtClean="0"/>
              <a:t>i</a:t>
            </a:r>
            <a:r>
              <a:rPr lang="en-US" altLang="zh-CN" b="0" dirty="0" smtClean="0"/>
              <a:t>];</a:t>
            </a:r>
            <a:endParaRPr lang="zh-CN" altLang="zh-CN" b="0" dirty="0" smtClean="0"/>
          </a:p>
          <a:p>
            <a:pPr marL="0" indent="0">
              <a:buFont typeface="Wingdings" panose="05000000000000000000" pitchFamily="2" charset="2"/>
              <a:buNone/>
            </a:pPr>
            <a:r>
              <a:rPr lang="en-US" altLang="zh-CN" b="0" dirty="0" smtClean="0"/>
              <a:t>}</a:t>
            </a:r>
            <a:endParaRPr lang="zh-CN" altLang="zh-CN" b="0" dirty="0"/>
          </a:p>
        </p:txBody>
      </p:sp>
      <p:cxnSp>
        <p:nvCxnSpPr>
          <p:cNvPr id="3" name="直接连接符 2"/>
          <p:cNvCxnSpPr/>
          <p:nvPr/>
        </p:nvCxnSpPr>
        <p:spPr>
          <a:xfrm>
            <a:off x="5426765" y="1288572"/>
            <a:ext cx="0" cy="55694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04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4728310" cy="4504008"/>
          </a:xfrm>
        </p:spPr>
        <p:txBody>
          <a:bodyPr>
            <a:noAutofit/>
          </a:bodyPr>
          <a:lstStyle/>
          <a:p>
            <a:pPr marL="0" indent="0">
              <a:buNone/>
            </a:pPr>
            <a:r>
              <a:rPr lang="en-US" altLang="zh-CN" b="0" dirty="0" err="1">
                <a:cs typeface="Times New Roman" panose="02020603050405020304" pitchFamily="18" charset="0"/>
              </a:rPr>
              <a:t>int</a:t>
            </a:r>
            <a:r>
              <a:rPr lang="en-US" altLang="zh-CN" b="0" dirty="0">
                <a:cs typeface="Times New Roman" panose="02020603050405020304" pitchFamily="18" charset="0"/>
              </a:rPr>
              <a:t> main()</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&lt;</a:t>
            </a:r>
            <a:r>
              <a:rPr lang="en-US" altLang="zh-CN" b="0" dirty="0" err="1">
                <a:cs typeface="Times New Roman" panose="02020603050405020304" pitchFamily="18" charset="0"/>
              </a:rPr>
              <a:t>int</a:t>
            </a:r>
            <a:r>
              <a:rPr lang="en-US" altLang="zh-CN" b="0" dirty="0">
                <a:cs typeface="Times New Roman" panose="02020603050405020304" pitchFamily="18" charset="0"/>
              </a:rPr>
              <a:t>&gt; obj1(10); </a:t>
            </a: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&lt;</a:t>
            </a:r>
            <a:r>
              <a:rPr lang="en-US" altLang="zh-CN" b="0" dirty="0" err="1">
                <a:cs typeface="Times New Roman" panose="02020603050405020304" pitchFamily="18" charset="0"/>
              </a:rPr>
              <a:t>int</a:t>
            </a:r>
            <a:r>
              <a:rPr lang="en-US" altLang="zh-CN" b="0" dirty="0">
                <a:cs typeface="Times New Roman" panose="02020603050405020304" pitchFamily="18" charset="0"/>
              </a:rPr>
              <a:t>&gt; obj2(20);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try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&lt;10; </a:t>
            </a:r>
            <a:r>
              <a:rPr lang="en-US" altLang="zh-CN" b="0" dirty="0" err="1">
                <a:cs typeface="Times New Roman" panose="02020603050405020304" pitchFamily="18" charset="0"/>
              </a:rPr>
              <a:t>i</a:t>
            </a: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obj1.append(2*i+1);</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异常处理</a:t>
            </a:r>
            <a:endParaRPr lang="zh-CN" altLang="en-US"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4269918" y="1535136"/>
            <a:ext cx="7922082"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cs typeface="Times New Roman" panose="02020603050405020304" pitchFamily="18" charset="0"/>
              </a:rPr>
              <a:t> </a:t>
            </a:r>
            <a:r>
              <a:rPr lang="en-US" altLang="zh-CN" b="0" dirty="0" smtClean="0">
                <a:cs typeface="Times New Roman" panose="02020603050405020304" pitchFamily="18" charset="0"/>
              </a:rPr>
              <a:t>       while </a:t>
            </a:r>
            <a:r>
              <a:rPr lang="en-US" altLang="zh-CN" b="0" dirty="0">
                <a:cs typeface="Times New Roman" panose="02020603050405020304" pitchFamily="18" charset="0"/>
              </a:rPr>
              <a:t>(</a:t>
            </a:r>
            <a:r>
              <a:rPr lang="en-US" altLang="zh-CN" b="0" dirty="0" err="1">
                <a:cs typeface="Times New Roman" panose="02020603050405020304" pitchFamily="18" charset="0"/>
              </a:rPr>
              <a:t>cin</a:t>
            </a:r>
            <a:r>
              <a:rPr lang="en-US" altLang="zh-CN" b="0" dirty="0">
                <a:cs typeface="Times New Roman" panose="02020603050405020304" pitchFamily="18" charset="0"/>
              </a:rPr>
              <a:t>&gt;&gt;</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smtClean="0">
                <a:cs typeface="Times New Roman" panose="02020603050405020304" pitchFamily="18" charset="0"/>
              </a:rPr>
              <a:t>      </a:t>
            </a:r>
            <a:r>
              <a:rPr lang="en-US" altLang="zh-CN" b="0" dirty="0" err="1" smtClean="0">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i</a:t>
            </a:r>
            <a:r>
              <a:rPr lang="en-US" altLang="zh-CN" b="0" dirty="0">
                <a:cs typeface="Times New Roman" panose="02020603050405020304" pitchFamily="18" charset="0"/>
              </a:rPr>
              <a:t>&lt;&lt;":"&lt;&lt;obj1.fetch(</a:t>
            </a:r>
            <a:r>
              <a:rPr lang="en-US" altLang="zh-CN" b="0" dirty="0" err="1">
                <a:cs typeface="Times New Roman" panose="02020603050405020304" pitchFamily="18" charset="0"/>
              </a:rPr>
              <a:t>i</a:t>
            </a:r>
            <a:r>
              <a:rPr lang="en-US" altLang="zh-CN" b="0" dirty="0">
                <a:cs typeface="Times New Roman" panose="02020603050405020304" pitchFamily="18" charset="0"/>
              </a:rPr>
              <a:t>)&lt;&lt;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catch (</a:t>
            </a:r>
            <a:r>
              <a:rPr lang="en-US" altLang="zh-CN" b="0" dirty="0" err="1">
                <a:cs typeface="Times New Roman" panose="02020603050405020304" pitchFamily="18" charset="0"/>
              </a:rPr>
              <a:t>tooSmall</a:t>
            </a:r>
            <a:r>
              <a:rPr lang="en-US" altLang="zh-CN" b="0" dirty="0">
                <a:cs typeface="Times New Roman" panose="02020603050405020304" pitchFamily="18" charset="0"/>
              </a:rPr>
              <a:t>){</a:t>
            </a:r>
            <a:r>
              <a:rPr lang="en-US" altLang="zh-CN" b="0" dirty="0" err="1">
                <a:cs typeface="Times New Roman" panose="02020603050405020304" pitchFamily="18" charset="0"/>
              </a:rPr>
              <a:t>cout</a:t>
            </a:r>
            <a:r>
              <a:rPr lang="en-US" altLang="zh-CN" b="0" dirty="0">
                <a:cs typeface="Times New Roman" panose="02020603050405020304" pitchFamily="18" charset="0"/>
              </a:rPr>
              <a:t>&lt;&lt;"index is too small!"&lt;&lt;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catch (</a:t>
            </a:r>
            <a:r>
              <a:rPr lang="en-US" altLang="zh-CN" b="0" dirty="0" err="1">
                <a:cs typeface="Times New Roman" panose="02020603050405020304" pitchFamily="18" charset="0"/>
              </a:rPr>
              <a:t>tooBig</a:t>
            </a:r>
            <a:r>
              <a:rPr lang="en-US" altLang="zh-CN" b="0" dirty="0">
                <a:cs typeface="Times New Roman" panose="02020603050405020304" pitchFamily="18" charset="0"/>
              </a:rPr>
              <a:t>){</a:t>
            </a:r>
            <a:r>
              <a:rPr lang="en-US" altLang="zh-CN" b="0" dirty="0" err="1">
                <a:cs typeface="Times New Roman" panose="02020603050405020304" pitchFamily="18" charset="0"/>
              </a:rPr>
              <a:t>cout</a:t>
            </a:r>
            <a:r>
              <a:rPr lang="en-US" altLang="zh-CN" b="0" dirty="0">
                <a:cs typeface="Times New Roman" panose="02020603050405020304" pitchFamily="18" charset="0"/>
              </a:rPr>
              <a:t>&lt;&lt;"index is too big!"&lt;&lt;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&lt;&lt;"Return to main, it is Over! "&lt;&lt;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return 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sz="1600" b="0" dirty="0">
              <a:cs typeface="Times New Roman" panose="02020603050405020304" pitchFamily="18" charset="0"/>
            </a:endParaRPr>
          </a:p>
        </p:txBody>
      </p:sp>
      <p:cxnSp>
        <p:nvCxnSpPr>
          <p:cNvPr id="3" name="直接连接符 2"/>
          <p:cNvCxnSpPr/>
          <p:nvPr/>
        </p:nvCxnSpPr>
        <p:spPr>
          <a:xfrm flipH="1">
            <a:off x="403528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312434" y="6335486"/>
            <a:ext cx="191097" cy="3135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7781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11532266" cy="5000964"/>
          </a:xfrm>
        </p:spPr>
        <p:txBody>
          <a:bodyPr>
            <a:normAutofit/>
          </a:bodyPr>
          <a:lstStyle/>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数据元素及元素间关系称作数据结构</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636588" indent="-457200">
              <a:buFont typeface="Wingdings" panose="05000000000000000000" pitchFamily="2" charset="2"/>
              <a:buChar char="Ø"/>
            </a:pPr>
            <a:r>
              <a:rPr lang="zh-CN" altLang="zh-CN" sz="2600" b="0" dirty="0" smtClean="0">
                <a:latin typeface="华文楷体" pitchFamily="2" charset="-122"/>
                <a:ea typeface="华文楷体" pitchFamily="2" charset="-122"/>
              </a:rPr>
              <a:t>数据结构</a:t>
            </a:r>
            <a:r>
              <a:rPr lang="zh-CN" altLang="zh-CN" sz="2600" b="0" dirty="0">
                <a:latin typeface="华文楷体" pitchFamily="2" charset="-122"/>
                <a:ea typeface="华文楷体" pitchFamily="2" charset="-122"/>
              </a:rPr>
              <a:t>研究具有某种制约关系的一组元素及元素间关系在内存中如何存储、在各种存储方式</a:t>
            </a:r>
            <a:r>
              <a:rPr lang="zh-CN" altLang="zh-CN" sz="2600" b="0" dirty="0" smtClean="0">
                <a:latin typeface="华文楷体" pitchFamily="2" charset="-122"/>
                <a:ea typeface="华文楷体" pitchFamily="2" charset="-122"/>
              </a:rPr>
              <a:t>下</a:t>
            </a:r>
            <a:r>
              <a:rPr lang="zh-CN" altLang="en-US" sz="2600" b="0" dirty="0" smtClean="0">
                <a:latin typeface="华文楷体" pitchFamily="2" charset="-122"/>
                <a:ea typeface="华文楷体" pitchFamily="2" charset="-122"/>
              </a:rPr>
              <a:t>基本</a:t>
            </a:r>
            <a:r>
              <a:rPr lang="zh-CN" altLang="zh-CN" sz="2600" b="0" dirty="0" smtClean="0">
                <a:latin typeface="华文楷体" pitchFamily="2" charset="-122"/>
                <a:ea typeface="华文楷体" pitchFamily="2" charset="-122"/>
              </a:rPr>
              <a:t>操作</a:t>
            </a:r>
            <a:r>
              <a:rPr lang="zh-CN" altLang="zh-CN" sz="2600" b="0" dirty="0">
                <a:latin typeface="华文楷体" pitchFamily="2" charset="-122"/>
                <a:ea typeface="华文楷体" pitchFamily="2" charset="-122"/>
              </a:rPr>
              <a:t>如何实现，以及各种数据结构的典型应用。 </a:t>
            </a: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具体研究分逻辑结构及基本操作、物理结构、基本操作实现、典型应用四</a:t>
            </a:r>
            <a:r>
              <a:rPr lang="zh-CN" altLang="zh-CN" sz="2600" b="0">
                <a:latin typeface="华文楷体" pitchFamily="2" charset="-122"/>
                <a:ea typeface="华文楷体" pitchFamily="2" charset="-122"/>
              </a:rPr>
              <a:t>个</a:t>
            </a:r>
            <a:r>
              <a:rPr lang="zh-CN" altLang="zh-CN" sz="2600" b="0" smtClean="0">
                <a:latin typeface="华文楷体" pitchFamily="2" charset="-122"/>
                <a:ea typeface="华文楷体" pitchFamily="2" charset="-122"/>
              </a:rPr>
              <a:t>方面。</a:t>
            </a:r>
            <a:endParaRPr lang="zh-CN" altLang="zh-CN" sz="2600" b="0" dirty="0">
              <a:latin typeface="华文楷体" pitchFamily="2" charset="-122"/>
              <a:ea typeface="华文楷体" pitchFamily="2" charset="-122"/>
            </a:endParaRP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在分析逻辑结构和基本操作时，要完全脱离计算机而仅仅依赖现实生活中的元素特征来分析元素、元素关系及基本操作，最后给出用伪代码描述的抽象数据类型</a:t>
            </a:r>
            <a:r>
              <a:rPr lang="zh-CN" altLang="zh-CN" sz="2600" b="0" dirty="0" smtClean="0">
                <a:latin typeface="华文楷体" pitchFamily="2" charset="-122"/>
                <a:ea typeface="华文楷体" pitchFamily="2" charset="-122"/>
              </a:rPr>
              <a:t>。</a:t>
            </a: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5398423" y="742964"/>
            <a:ext cx="1416716" cy="574183"/>
          </a:xfrm>
        </p:spPr>
        <p:txBody>
          <a:bodyPr>
            <a:noAutofit/>
          </a:bodyPr>
          <a:lstStyle/>
          <a:p>
            <a:r>
              <a:rPr lang="zh-CN" altLang="en-US" sz="4000" dirty="0" smtClean="0">
                <a:latin typeface="华文楷体" pitchFamily="2" charset="-122"/>
                <a:ea typeface="华文楷体" pitchFamily="2" charset="-122"/>
              </a:rPr>
              <a:t>小结</a:t>
            </a:r>
            <a:endParaRPr lang="zh-CN" altLang="zh-CN" sz="4000" dirty="0">
              <a:latin typeface="华文楷体" pitchFamily="2" charset="-122"/>
              <a:ea typeface="华文楷体" pitchFamily="2" charset="-122"/>
            </a:endParaRPr>
          </a:p>
        </p:txBody>
      </p:sp>
    </p:spTree>
    <p:extLst>
      <p:ext uri="{BB962C8B-B14F-4D97-AF65-F5344CB8AC3E}">
        <p14:creationId xmlns:p14="http://schemas.microsoft.com/office/powerpoint/2010/main" val="2721167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41255" y="1586747"/>
            <a:ext cx="11950745" cy="2846105"/>
          </a:xfrm>
        </p:spPr>
        <p:txBody>
          <a:bodyPr>
            <a:noAutofit/>
          </a:bodyPr>
          <a:lstStyle/>
          <a:p>
            <a:pPr marL="0" indent="0">
              <a:lnSpc>
                <a:spcPct val="115000"/>
              </a:lnSpc>
              <a:buNone/>
              <a:defRPr/>
            </a:pPr>
            <a:r>
              <a:rPr lang="zh-CN" altLang="en-US" sz="2800" b="0" dirty="0" smtClean="0">
                <a:latin typeface="华文楷体" pitchFamily="2" charset="-122"/>
                <a:ea typeface="华文楷体" pitchFamily="2" charset="-122"/>
              </a:rPr>
              <a:t>指</a:t>
            </a:r>
            <a:r>
              <a:rPr lang="zh-CN" altLang="zh-CN" sz="2800" b="0" dirty="0" smtClean="0">
                <a:latin typeface="华文楷体" pitchFamily="2" charset="-122"/>
                <a:ea typeface="华文楷体" pitchFamily="2" charset="-122"/>
              </a:rPr>
              <a:t>类型</a:t>
            </a:r>
            <a:r>
              <a:rPr lang="zh-CN" altLang="zh-CN" sz="2800" b="0" dirty="0">
                <a:latin typeface="华文楷体" pitchFamily="2" charset="-122"/>
                <a:ea typeface="华文楷体" pitchFamily="2" charset="-122"/>
              </a:rPr>
              <a:t>相同的一组元素和元素间的</a:t>
            </a:r>
            <a:r>
              <a:rPr lang="zh-CN" altLang="zh-CN" sz="2800" dirty="0">
                <a:latin typeface="华文楷体" pitchFamily="2" charset="-122"/>
                <a:ea typeface="华文楷体" pitchFamily="2" charset="-122"/>
              </a:rPr>
              <a:t>关系</a:t>
            </a:r>
            <a:r>
              <a:rPr lang="zh-CN" altLang="zh-CN" sz="2800" b="0" dirty="0" smtClean="0">
                <a:latin typeface="华文楷体" pitchFamily="2" charset="-122"/>
                <a:ea typeface="华文楷体" pitchFamily="2" charset="-122"/>
              </a:rPr>
              <a:t>。根据关系</a:t>
            </a:r>
            <a:r>
              <a:rPr lang="zh-CN" altLang="zh-CN" sz="2800" b="0" dirty="0">
                <a:latin typeface="华文楷体" pitchFamily="2" charset="-122"/>
                <a:ea typeface="华文楷体" pitchFamily="2" charset="-122"/>
              </a:rPr>
              <a:t>不同</a:t>
            </a:r>
            <a:r>
              <a:rPr lang="zh-CN" altLang="zh-CN" sz="2800" b="0" dirty="0" smtClean="0">
                <a:latin typeface="华文楷体" pitchFamily="2" charset="-122"/>
                <a:ea typeface="华文楷体" pitchFamily="2" charset="-122"/>
              </a:rPr>
              <a:t>，可分为</a:t>
            </a:r>
            <a:r>
              <a:rPr lang="zh-CN" altLang="zh-CN" sz="2800" b="0" dirty="0">
                <a:latin typeface="华文楷体" pitchFamily="2" charset="-122"/>
                <a:ea typeface="华文楷体" pitchFamily="2" charset="-122"/>
              </a:rPr>
              <a:t>以下几种</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集合关系</a:t>
            </a:r>
            <a:r>
              <a:rPr lang="zh-CN" altLang="zh-CN" dirty="0" smtClean="0">
                <a:latin typeface="华文楷体" panose="02010600040101010101" pitchFamily="2" charset="-122"/>
                <a:ea typeface="华文楷体" panose="02010600040101010101" pitchFamily="2" charset="-122"/>
              </a:rPr>
              <a:t>：</a:t>
            </a:r>
            <a:r>
              <a:rPr lang="zh-CN" altLang="zh-CN" b="0" dirty="0" smtClean="0">
                <a:latin typeface="华文楷体" panose="02010600040101010101" pitchFamily="2" charset="-122"/>
                <a:ea typeface="华文楷体" panose="02010600040101010101" pitchFamily="2" charset="-122"/>
              </a:rPr>
              <a:t>不同</a:t>
            </a:r>
            <a:r>
              <a:rPr lang="zh-CN" altLang="zh-CN" b="0" dirty="0">
                <a:latin typeface="华文楷体" panose="02010600040101010101" pitchFamily="2" charset="-122"/>
                <a:ea typeface="华文楷体" panose="02010600040101010101" pitchFamily="2" charset="-122"/>
              </a:rPr>
              <a:t>元素除了同属于一个集合，相互间无其他制约关系</a:t>
            </a:r>
            <a:r>
              <a:rPr lang="zh-CN" altLang="zh-CN" b="0" dirty="0" smtClean="0">
                <a:latin typeface="华文楷体" panose="02010600040101010101" pitchFamily="2" charset="-122"/>
                <a:ea typeface="华文楷体" panose="02010600040101010101" pitchFamily="2" charset="-122"/>
              </a:rPr>
              <a:t>。</a:t>
            </a:r>
            <a:endParaRPr lang="en-US" altLang="zh-CN" b="0" dirty="0" smtClean="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dirty="0" smtClean="0">
                <a:latin typeface="华文楷体" panose="02010600040101010101" pitchFamily="2" charset="-122"/>
                <a:ea typeface="华文楷体" panose="02010600040101010101" pitchFamily="2" charset="-122"/>
              </a:rPr>
              <a:t>线性关系</a:t>
            </a:r>
            <a:r>
              <a:rPr lang="zh-CN" altLang="zh-CN" dirty="0">
                <a:latin typeface="华文楷体" panose="02010600040101010101" pitchFamily="2" charset="-122"/>
                <a:ea typeface="华文楷体" panose="02010600040101010101" pitchFamily="2" charset="-122"/>
              </a:rPr>
              <a:t>：</a:t>
            </a:r>
            <a:r>
              <a:rPr lang="zh-CN" altLang="zh-CN" b="0" dirty="0">
                <a:latin typeface="华文楷体" panose="02010600040101010101" pitchFamily="2" charset="-122"/>
                <a:ea typeface="华文楷体" panose="02010600040101010101" pitchFamily="2" charset="-122"/>
              </a:rPr>
              <a:t>元素间呈现你先我后的顺序，是一种一对一的关系</a:t>
            </a:r>
            <a:r>
              <a:rPr lang="zh-CN" altLang="zh-CN" b="0" dirty="0" smtClean="0">
                <a:latin typeface="华文楷体" panose="02010600040101010101" pitchFamily="2" charset="-122"/>
                <a:ea typeface="华文楷体" panose="02010600040101010101" pitchFamily="2" charset="-122"/>
              </a:rPr>
              <a:t>。</a:t>
            </a:r>
            <a:endParaRPr lang="en-US" altLang="zh-CN" b="0" dirty="0" smtClean="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dirty="0" smtClean="0">
                <a:latin typeface="华文楷体" panose="02010600040101010101" pitchFamily="2" charset="-122"/>
                <a:ea typeface="华文楷体" panose="02010600040101010101" pitchFamily="2" charset="-122"/>
              </a:rPr>
              <a:t>树形</a:t>
            </a:r>
            <a:r>
              <a:rPr lang="zh-CN" altLang="zh-CN" dirty="0">
                <a:latin typeface="华文楷体" panose="02010600040101010101" pitchFamily="2" charset="-122"/>
                <a:ea typeface="华文楷体" panose="02010600040101010101" pitchFamily="2" charset="-122"/>
              </a:rPr>
              <a:t>关系：</a:t>
            </a:r>
            <a:r>
              <a:rPr lang="zh-CN" altLang="zh-CN" b="0" dirty="0">
                <a:latin typeface="华文楷体" panose="02010600040101010101" pitchFamily="2" charset="-122"/>
                <a:ea typeface="华文楷体" panose="02010600040101010101" pitchFamily="2" charset="-122"/>
              </a:rPr>
              <a:t>元素间呈现一对多的关系</a:t>
            </a:r>
            <a:r>
              <a:rPr lang="zh-CN" altLang="zh-CN" b="0" dirty="0" smtClean="0">
                <a:latin typeface="华文楷体" panose="02010600040101010101" pitchFamily="2" charset="-122"/>
                <a:ea typeface="华文楷体" panose="02010600040101010101" pitchFamily="2" charset="-122"/>
              </a:rPr>
              <a:t>。</a:t>
            </a:r>
            <a:endParaRPr lang="en-US" altLang="zh-CN" b="0" dirty="0" smtClean="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dirty="0" smtClean="0">
                <a:latin typeface="华文楷体" panose="02010600040101010101" pitchFamily="2" charset="-122"/>
                <a:ea typeface="华文楷体" panose="02010600040101010101" pitchFamily="2" charset="-122"/>
              </a:rPr>
              <a:t>图</a:t>
            </a:r>
            <a:r>
              <a:rPr lang="zh-CN" altLang="zh-CN" dirty="0">
                <a:latin typeface="华文楷体" panose="02010600040101010101" pitchFamily="2" charset="-122"/>
                <a:ea typeface="华文楷体" panose="02010600040101010101" pitchFamily="2" charset="-122"/>
              </a:rPr>
              <a:t>关系：</a:t>
            </a:r>
            <a:r>
              <a:rPr lang="zh-CN" altLang="zh-CN" b="0" dirty="0">
                <a:latin typeface="华文楷体" panose="02010600040101010101" pitchFamily="2" charset="-122"/>
                <a:ea typeface="华文楷体" panose="02010600040101010101" pitchFamily="2" charset="-122"/>
              </a:rPr>
              <a:t>元素间呈现多对多的关系</a:t>
            </a:r>
            <a:r>
              <a:rPr lang="zh-CN" altLang="zh-CN" b="0" dirty="0" smtClean="0">
                <a:latin typeface="华文楷体" panose="02010600040101010101" pitchFamily="2" charset="-122"/>
                <a:ea typeface="华文楷体" panose="02010600040101010101" pitchFamily="2" charset="-122"/>
              </a:rPr>
              <a:t>。</a:t>
            </a:r>
            <a:endParaRPr lang="zh-CN" altLang="zh-CN"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41255" y="734268"/>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逻辑结构</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543343" y="3880402"/>
            <a:ext cx="6224587" cy="2361372"/>
          </a:xfrm>
          <a:prstGeom prst="rect">
            <a:avLst/>
          </a:prstGeom>
          <a:noFill/>
          <a:ln>
            <a:noFill/>
          </a:ln>
        </p:spPr>
      </p:pic>
    </p:spTree>
    <p:extLst>
      <p:ext uri="{BB962C8B-B14F-4D97-AF65-F5344CB8AC3E}">
        <p14:creationId xmlns:p14="http://schemas.microsoft.com/office/powerpoint/2010/main" val="3248875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11162883" cy="5000964"/>
          </a:xfrm>
        </p:spPr>
        <p:txBody>
          <a:bodyPr>
            <a:normAutofit/>
          </a:bodyPr>
          <a:lstStyle/>
          <a:p>
            <a:pPr marL="636588" indent="-457200">
              <a:buFont typeface="Wingdings" panose="05000000000000000000" pitchFamily="2" charset="2"/>
              <a:buChar char="Ø"/>
            </a:pPr>
            <a:r>
              <a:rPr lang="zh-CN" altLang="zh-CN" sz="2600" b="0" dirty="0" smtClean="0">
                <a:latin typeface="华文楷体" pitchFamily="2" charset="-122"/>
                <a:ea typeface="华文楷体" pitchFamily="2" charset="-122"/>
              </a:rPr>
              <a:t>在</a:t>
            </a:r>
            <a:r>
              <a:rPr lang="zh-CN" altLang="zh-CN" sz="2600" b="0" dirty="0">
                <a:latin typeface="华文楷体" pitchFamily="2" charset="-122"/>
                <a:ea typeface="华文楷体" pitchFamily="2" charset="-122"/>
              </a:rPr>
              <a:t>物理结构分析阶段，讨论元素及元素关系在内存中如何存储。存储可以分顺序存储和链式存储，顺序存储使用一块连续的空间存储元素和元素之间的关系；链式存储使用各自独立的空间存储每个元素，并在每个独立的空间中附加字段以存储元素之间关系。</a:t>
            </a: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在基本操作实现分析阶段，研究在各种存储方式下基本操作的实现方法和步骤即算法。对于算法提出了时间复杂度和空间复杂度的概念及计算方法，并以此为依据，对不同算法进行性能比较。</a:t>
            </a: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在典型应用阶段，给出所研究的数据结构最适合的实际应用问题</a:t>
            </a:r>
            <a:r>
              <a:rPr lang="zh-CN" altLang="zh-CN" sz="2600" b="0" dirty="0" smtClean="0">
                <a:latin typeface="华文楷体" pitchFamily="2" charset="-122"/>
                <a:ea typeface="华文楷体" pitchFamily="2" charset="-122"/>
              </a:rPr>
              <a:t>。</a:t>
            </a:r>
            <a:endParaRPr lang="zh-CN" altLang="zh-CN" sz="2600" b="0" dirty="0">
              <a:latin typeface="华文楷体" pitchFamily="2" charset="-122"/>
              <a:ea typeface="华文楷体" pitchFamily="2" charset="-122"/>
            </a:endParaRPr>
          </a:p>
        </p:txBody>
      </p:sp>
      <p:sp>
        <p:nvSpPr>
          <p:cNvPr id="6" name="Rectangle 2"/>
          <p:cNvSpPr>
            <a:spLocks noGrp="1" noRot="1" noChangeArrowheads="1"/>
          </p:cNvSpPr>
          <p:nvPr>
            <p:ph type="title"/>
          </p:nvPr>
        </p:nvSpPr>
        <p:spPr>
          <a:xfrm>
            <a:off x="5398423" y="742964"/>
            <a:ext cx="1416716" cy="574183"/>
          </a:xfrm>
        </p:spPr>
        <p:txBody>
          <a:bodyPr>
            <a:noAutofit/>
          </a:bodyPr>
          <a:lstStyle/>
          <a:p>
            <a:r>
              <a:rPr lang="zh-CN" altLang="en-US" sz="4000" dirty="0" smtClean="0">
                <a:latin typeface="华文楷体" pitchFamily="2" charset="-122"/>
                <a:ea typeface="华文楷体" pitchFamily="2" charset="-122"/>
              </a:rPr>
              <a:t>小结</a:t>
            </a:r>
            <a:endParaRPr lang="zh-CN" altLang="zh-CN" sz="4000" dirty="0">
              <a:latin typeface="华文楷体" pitchFamily="2" charset="-122"/>
              <a:ea typeface="华文楷体" pitchFamily="2" charset="-122"/>
            </a:endParaRPr>
          </a:p>
        </p:txBody>
      </p:sp>
    </p:spTree>
    <p:extLst>
      <p:ext uri="{BB962C8B-B14F-4D97-AF65-F5344CB8AC3E}">
        <p14:creationId xmlns:p14="http://schemas.microsoft.com/office/powerpoint/2010/main" val="3436911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3111"/>
                <a:ext cx="11690356" cy="4817568"/>
              </a:xfrm>
            </p:spPr>
            <p:txBody>
              <a:bodyPr>
                <a:normAutofit fontScale="85000" lnSpcReduction="10000"/>
              </a:bodyPr>
              <a:lstStyle/>
              <a:p>
                <a:pPr marL="0" indent="0">
                  <a:buNone/>
                </a:pPr>
                <a:r>
                  <a:rPr lang="zh-CN" altLang="zh-CN" sz="3000" b="0" dirty="0">
                    <a:latin typeface="华文楷体" panose="02010600040101010101" pitchFamily="2" charset="-122"/>
                    <a:ea typeface="华文楷体" panose="02010600040101010101" pitchFamily="2" charset="-122"/>
                  </a:rPr>
                  <a:t>逻辑结构通常可以用二元组描述</a:t>
                </a:r>
                <a:r>
                  <a:rPr lang="en-US" altLang="zh-CN" sz="3000" b="0" dirty="0">
                    <a:latin typeface="华文楷体" panose="02010600040101010101" pitchFamily="2" charset="-122"/>
                    <a:ea typeface="华文楷体" panose="02010600040101010101" pitchFamily="2" charset="-122"/>
                  </a:rPr>
                  <a:t>: </a:t>
                </a:r>
                <a:r>
                  <a:rPr lang="en-US" altLang="zh-CN" sz="3000" b="0" dirty="0" err="1">
                    <a:latin typeface="华文楷体" panose="02010600040101010101" pitchFamily="2" charset="-122"/>
                    <a:ea typeface="华文楷体" panose="02010600040101010101" pitchFamily="2" charset="-122"/>
                  </a:rPr>
                  <a:t>Data_Struct</a:t>
                </a:r>
                <a:r>
                  <a:rPr lang="en-US" altLang="zh-CN" sz="3000" b="0" dirty="0">
                    <a:latin typeface="华文楷体" panose="02010600040101010101" pitchFamily="2" charset="-122"/>
                    <a:ea typeface="华文楷体" panose="02010600040101010101" pitchFamily="2" charset="-122"/>
                  </a:rPr>
                  <a:t>=(D,R)</a:t>
                </a:r>
                <a:r>
                  <a:rPr lang="zh-CN" altLang="zh-CN" sz="3000" b="0" dirty="0" smtClean="0">
                    <a:latin typeface="华文楷体" panose="02010600040101010101" pitchFamily="2" charset="-122"/>
                    <a:ea typeface="华文楷体" panose="02010600040101010101" pitchFamily="2" charset="-122"/>
                  </a:rPr>
                  <a:t>，</a:t>
                </a:r>
                <a:endParaRPr lang="en-US" altLang="zh-CN" sz="3000" b="0" dirty="0" smtClean="0">
                  <a:latin typeface="华文楷体" panose="02010600040101010101" pitchFamily="2" charset="-122"/>
                  <a:ea typeface="华文楷体" panose="02010600040101010101" pitchFamily="2" charset="-122"/>
                </a:endParaRPr>
              </a:p>
              <a:p>
                <a:pPr marL="0" indent="0">
                  <a:buNone/>
                </a:pPr>
                <a:r>
                  <a:rPr lang="zh-CN" altLang="zh-CN" sz="3000" b="0" dirty="0" smtClean="0">
                    <a:latin typeface="华文楷体" panose="02010600040101010101" pitchFamily="2" charset="-122"/>
                    <a:ea typeface="华文楷体" panose="02010600040101010101" pitchFamily="2" charset="-122"/>
                  </a:rPr>
                  <a:t>其中</a:t>
                </a:r>
                <a:r>
                  <a:rPr lang="en-US" altLang="zh-CN" sz="3000" b="0" dirty="0">
                    <a:latin typeface="华文楷体" panose="02010600040101010101" pitchFamily="2" charset="-122"/>
                    <a:ea typeface="华文楷体" panose="02010600040101010101" pitchFamily="2" charset="-122"/>
                  </a:rPr>
                  <a:t>D</a:t>
                </a:r>
                <a:r>
                  <a:rPr lang="zh-CN" altLang="zh-CN" sz="3000" b="0" dirty="0">
                    <a:latin typeface="华文楷体" panose="02010600040101010101" pitchFamily="2" charset="-122"/>
                    <a:ea typeface="华文楷体" panose="02010600040101010101" pitchFamily="2" charset="-122"/>
                  </a:rPr>
                  <a:t>是元素集合，</a:t>
                </a:r>
                <a:r>
                  <a:rPr lang="en-US" altLang="zh-CN" sz="3000" b="0" dirty="0">
                    <a:latin typeface="华文楷体" panose="02010600040101010101" pitchFamily="2" charset="-122"/>
                    <a:ea typeface="华文楷体" panose="02010600040101010101" pitchFamily="2" charset="-122"/>
                  </a:rPr>
                  <a:t>R</a:t>
                </a:r>
                <a:r>
                  <a:rPr lang="zh-CN" altLang="zh-CN" sz="3000" b="0" dirty="0">
                    <a:latin typeface="华文楷体" panose="02010600040101010101" pitchFamily="2" charset="-122"/>
                    <a:ea typeface="华文楷体" panose="02010600040101010101" pitchFamily="2" charset="-122"/>
                  </a:rPr>
                  <a:t>是关系集合</a:t>
                </a:r>
                <a:r>
                  <a:rPr lang="zh-CN" altLang="zh-CN" sz="3000" b="0" dirty="0" smtClean="0">
                    <a:latin typeface="华文楷体" panose="02010600040101010101" pitchFamily="2" charset="-122"/>
                    <a:ea typeface="华文楷体" panose="02010600040101010101" pitchFamily="2" charset="-122"/>
                  </a:rPr>
                  <a:t>。</a:t>
                </a:r>
                <a:endParaRPr lang="en-US" altLang="zh-CN" sz="3000" b="0" dirty="0" smtClean="0">
                  <a:latin typeface="华文楷体" panose="02010600040101010101" pitchFamily="2" charset="-122"/>
                  <a:ea typeface="华文楷体" panose="02010600040101010101" pitchFamily="2" charset="-122"/>
                </a:endParaRPr>
              </a:p>
              <a:p>
                <a:pPr marL="0" indent="0">
                  <a:buNone/>
                </a:pPr>
                <a:endParaRPr lang="en-US" altLang="zh-CN" sz="3000" b="0" dirty="0">
                  <a:latin typeface="华文楷体" panose="02010600040101010101" pitchFamily="2" charset="-122"/>
                  <a:ea typeface="华文楷体" panose="02010600040101010101" pitchFamily="2" charset="-122"/>
                </a:endParaRPr>
              </a:p>
              <a:p>
                <a:pPr marL="0" indent="0">
                  <a:buNone/>
                </a:pPr>
                <a:r>
                  <a:rPr lang="zh-CN" altLang="zh-CN" sz="3000" b="0" dirty="0" smtClean="0">
                    <a:latin typeface="华文楷体" panose="02010600040101010101" pitchFamily="2" charset="-122"/>
                    <a:ea typeface="华文楷体" panose="02010600040101010101" pitchFamily="2" charset="-122"/>
                  </a:rPr>
                  <a:t>例如</a:t>
                </a:r>
                <a:r>
                  <a:rPr lang="zh-CN" altLang="zh-CN" sz="3000" b="0" dirty="0">
                    <a:latin typeface="华文楷体" panose="02010600040101010101" pitchFamily="2" charset="-122"/>
                    <a:ea typeface="华文楷体" panose="02010600040101010101" pitchFamily="2" charset="-122"/>
                  </a:rPr>
                  <a:t>整数</a:t>
                </a:r>
                <a:r>
                  <a:rPr lang="en-US" altLang="zh-CN" sz="3000" b="0" dirty="0">
                    <a:latin typeface="华文楷体" panose="02010600040101010101" pitchFamily="2" charset="-122"/>
                    <a:ea typeface="华文楷体" panose="02010600040101010101" pitchFamily="2" charset="-122"/>
                  </a:rPr>
                  <a:t>1</a:t>
                </a:r>
                <a14:m>
                  <m:oMath xmlns:m="http://schemas.openxmlformats.org/officeDocument/2006/math">
                    <m:r>
                      <a:rPr lang="en-US" altLang="zh-CN" sz="3000" b="0">
                        <a:latin typeface="Cambria Math" panose="02040503050406030204" pitchFamily="18" charset="0"/>
                      </a:rPr>
                      <m:t>~</m:t>
                    </m:r>
                  </m:oMath>
                </a14:m>
                <a:r>
                  <a:rPr lang="en-US" altLang="zh-CN" sz="3000" b="0" dirty="0">
                    <a:latin typeface="华文楷体" panose="02010600040101010101" pitchFamily="2" charset="-122"/>
                    <a:ea typeface="华文楷体" panose="02010600040101010101" pitchFamily="2" charset="-122"/>
                  </a:rPr>
                  <a:t>10</a:t>
                </a:r>
                <a:r>
                  <a:rPr lang="zh-CN" altLang="zh-CN" sz="3000" b="0" dirty="0">
                    <a:latin typeface="华文楷体" panose="02010600040101010101" pitchFamily="2" charset="-122"/>
                    <a:ea typeface="华文楷体" panose="02010600040101010101" pitchFamily="2" charset="-122"/>
                  </a:rPr>
                  <a:t>组成的有序集就是一个线性结构，它可表示为：</a:t>
                </a:r>
              </a:p>
              <a:p>
                <a:pPr marL="0" indent="0">
                  <a:buNone/>
                </a:pPr>
                <a14:m>
                  <m:oMath xmlns:m="http://schemas.openxmlformats.org/officeDocument/2006/math">
                    <m:r>
                      <m:rPr>
                        <m:sty m:val="p"/>
                      </m:rPr>
                      <a:rPr lang="en-US" altLang="zh-CN" sz="3000" b="0">
                        <a:latin typeface="Cambria Math" panose="02040503050406030204" pitchFamily="18" charset="0"/>
                      </a:rPr>
                      <m:t>D</m:t>
                    </m:r>
                    <m:r>
                      <a:rPr lang="en-US" altLang="zh-CN" sz="3000" b="0">
                        <a:latin typeface="Cambria Math" panose="02040503050406030204" pitchFamily="18" charset="0"/>
                      </a:rPr>
                      <m:t>=</m:t>
                    </m:r>
                    <m:d>
                      <m:dPr>
                        <m:begChr m:val="{"/>
                        <m:endChr m:val="}"/>
                        <m:ctrlPr>
                          <a:rPr lang="zh-CN" altLang="zh-CN" sz="3000" b="0" i="1">
                            <a:latin typeface="Cambria Math" panose="02040503050406030204" pitchFamily="18" charset="0"/>
                          </a:rPr>
                        </m:ctrlPr>
                      </m:dPr>
                      <m:e>
                        <m:r>
                          <a:rPr lang="en-US" altLang="zh-CN" sz="3000" b="0" i="1">
                            <a:latin typeface="Cambria Math" panose="02040503050406030204" pitchFamily="18" charset="0"/>
                          </a:rPr>
                          <m:t> </m:t>
                        </m:r>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𝑥</m:t>
                        </m:r>
                        <m:r>
                          <a:rPr lang="en-US" altLang="zh-CN" sz="3000" b="0" i="1">
                            <a:latin typeface="Cambria Math" panose="02040503050406030204" pitchFamily="18" charset="0"/>
                          </a:rPr>
                          <m:t>≤10</m:t>
                        </m:r>
                        <m:r>
                          <a:rPr lang="zh-CN" altLang="zh-CN" sz="3000" b="0" i="1">
                            <a:latin typeface="Cambria Math" panose="02040503050406030204" pitchFamily="18" charset="0"/>
                          </a:rPr>
                          <m:t>，</m:t>
                        </m:r>
                        <m:r>
                          <a:rPr lang="en-US" altLang="zh-CN" sz="3000" b="0" i="1">
                            <a:latin typeface="Cambria Math" panose="02040503050406030204" pitchFamily="18" charset="0"/>
                          </a:rPr>
                          <m:t>𝑥</m:t>
                        </m:r>
                        <m:r>
                          <a:rPr lang="en-US" altLang="zh-CN" sz="3000" b="0" i="1">
                            <a:latin typeface="Cambria Math" panose="02040503050406030204" pitchFamily="18" charset="0"/>
                          </a:rPr>
                          <m:t>∈</m:t>
                        </m:r>
                        <m:r>
                          <a:rPr lang="en-US" altLang="zh-CN" sz="3000" b="0" i="1">
                            <a:latin typeface="Cambria Math" panose="02040503050406030204" pitchFamily="18" charset="0"/>
                          </a:rPr>
                          <m:t>𝑁</m:t>
                        </m:r>
                      </m:e>
                    </m:d>
                  </m:oMath>
                </a14:m>
                <a:r>
                  <a:rPr lang="zh-CN" altLang="zh-CN" sz="3000" b="0" dirty="0">
                    <a:latin typeface="华文楷体" panose="02010600040101010101" pitchFamily="2" charset="-122"/>
                    <a:ea typeface="华文楷体" panose="02010600040101010101" pitchFamily="2" charset="-122"/>
                  </a:rPr>
                  <a:t>，</a:t>
                </a:r>
                <a14:m>
                  <m:oMath xmlns:m="http://schemas.openxmlformats.org/officeDocument/2006/math">
                    <m:r>
                      <m:rPr>
                        <m:sty m:val="p"/>
                      </m:rPr>
                      <a:rPr lang="en-US" altLang="zh-CN" sz="3000" b="0">
                        <a:latin typeface="Cambria Math" panose="02040503050406030204" pitchFamily="18" charset="0"/>
                      </a:rPr>
                      <m:t>R</m:t>
                    </m:r>
                    <m:r>
                      <a:rPr lang="en-US" altLang="zh-CN" sz="3000" b="0">
                        <a:latin typeface="Cambria Math" panose="02040503050406030204" pitchFamily="18" charset="0"/>
                      </a:rPr>
                      <m:t>=</m:t>
                    </m:r>
                    <m:d>
                      <m:dPr>
                        <m:begChr m:val="{"/>
                        <m:endChr m:val="}"/>
                        <m:ctrlPr>
                          <a:rPr lang="zh-CN" altLang="zh-CN" sz="3000" b="0" i="1">
                            <a:latin typeface="Cambria Math" panose="02040503050406030204" pitchFamily="18" charset="0"/>
                          </a:rPr>
                        </m:ctrlPr>
                      </m:dPr>
                      <m:e>
                        <m:d>
                          <m:dPr>
                            <m:begChr m:val="〈"/>
                            <m:endChr m:val="〉"/>
                            <m:ctrlPr>
                              <a:rPr lang="zh-CN" altLang="zh-CN" sz="3000" b="0" i="1">
                                <a:latin typeface="Cambria Math" panose="02040503050406030204" pitchFamily="18" charset="0"/>
                              </a:rPr>
                            </m:ctrlPr>
                          </m:dPr>
                          <m:e>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𝑥</m:t>
                            </m:r>
                            <m:r>
                              <a:rPr lang="en-US" altLang="zh-CN" sz="3000" b="0" i="1">
                                <a:latin typeface="Cambria Math" panose="02040503050406030204" pitchFamily="18" charset="0"/>
                              </a:rPr>
                              <m:t>2</m:t>
                            </m:r>
                          </m:e>
                        </m:d>
                      </m:e>
                      <m:e>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𝐷</m:t>
                        </m:r>
                        <m:r>
                          <a:rPr lang="en-US" altLang="zh-CN" sz="3000" b="0" i="1">
                            <a:latin typeface="Cambria Math" panose="02040503050406030204" pitchFamily="18" charset="0"/>
                          </a:rPr>
                          <m:t>,</m:t>
                        </m:r>
                        <m:r>
                          <a:rPr lang="en-US" altLang="zh-CN" sz="3000" b="0" i="1">
                            <a:latin typeface="Cambria Math" panose="02040503050406030204" pitchFamily="18" charset="0"/>
                          </a:rPr>
                          <m:t>𝑥</m:t>
                        </m:r>
                        <m:r>
                          <a:rPr lang="en-US" altLang="zh-CN" sz="3000" b="0" i="1">
                            <a:latin typeface="Cambria Math" panose="02040503050406030204" pitchFamily="18" charset="0"/>
                          </a:rPr>
                          <m:t>2∈</m:t>
                        </m:r>
                        <m:r>
                          <a:rPr lang="en-US" altLang="zh-CN" sz="3000" b="0" i="1">
                            <a:latin typeface="Cambria Math" panose="02040503050406030204" pitchFamily="18" charset="0"/>
                          </a:rPr>
                          <m:t>𝐷</m:t>
                        </m:r>
                      </m:e>
                    </m:d>
                  </m:oMath>
                </a14:m>
                <a:r>
                  <a:rPr lang="zh-CN" altLang="zh-CN" sz="3000" b="0" dirty="0" smtClean="0">
                    <a:latin typeface="华文楷体" panose="02010600040101010101" pitchFamily="2" charset="-122"/>
                    <a:ea typeface="华文楷体" panose="02010600040101010101" pitchFamily="2" charset="-122"/>
                  </a:rPr>
                  <a:t>。</a:t>
                </a:r>
                <a:endParaRPr lang="en-US" altLang="zh-CN" sz="3000" b="0" dirty="0" smtClean="0">
                  <a:latin typeface="华文楷体" panose="02010600040101010101" pitchFamily="2" charset="-122"/>
                  <a:ea typeface="华文楷体" panose="02010600040101010101" pitchFamily="2" charset="-122"/>
                </a:endParaRPr>
              </a:p>
              <a:p>
                <a:pPr marL="0" indent="0">
                  <a:buNone/>
                </a:pPr>
                <a:r>
                  <a:rPr lang="zh-CN" altLang="zh-CN" sz="3000" b="0" dirty="0" smtClean="0">
                    <a:latin typeface="华文楷体" panose="02010600040101010101" pitchFamily="2" charset="-122"/>
                    <a:ea typeface="华文楷体" panose="02010600040101010101" pitchFamily="2" charset="-122"/>
                  </a:rPr>
                  <a:t>其中</a:t>
                </a:r>
                <a14:m>
                  <m:oMath xmlns:m="http://schemas.openxmlformats.org/officeDocument/2006/math">
                    <m:d>
                      <m:dPr>
                        <m:begChr m:val="〈"/>
                        <m:endChr m:val="〉"/>
                        <m:ctrlPr>
                          <a:rPr lang="zh-CN" altLang="zh-CN" sz="3000" b="0" i="1">
                            <a:latin typeface="Cambria Math" panose="02040503050406030204" pitchFamily="18" charset="0"/>
                          </a:rPr>
                        </m:ctrlPr>
                      </m:dPr>
                      <m:e>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𝑥</m:t>
                        </m:r>
                        <m:r>
                          <a:rPr lang="en-US" altLang="zh-CN" sz="3000" b="0" i="1">
                            <a:latin typeface="Cambria Math" panose="02040503050406030204" pitchFamily="18" charset="0"/>
                          </a:rPr>
                          <m:t>2</m:t>
                        </m:r>
                      </m:e>
                    </m:d>
                  </m:oMath>
                </a14:m>
                <a:r>
                  <a:rPr lang="zh-CN" altLang="zh-CN" sz="3000" b="0" dirty="0">
                    <a:latin typeface="华文楷体" panose="02010600040101010101" pitchFamily="2" charset="-122"/>
                    <a:ea typeface="华文楷体" panose="02010600040101010101" pitchFamily="2" charset="-122"/>
                  </a:rPr>
                  <a:t>表示一个有序偶，即</a:t>
                </a:r>
                <a:r>
                  <a:rPr lang="en-US" altLang="zh-CN" sz="3000" b="0" dirty="0">
                    <a:latin typeface="华文楷体" panose="02010600040101010101" pitchFamily="2" charset="-122"/>
                    <a:ea typeface="华文楷体" panose="02010600040101010101" pitchFamily="2" charset="-122"/>
                  </a:rPr>
                  <a:t>x1</a:t>
                </a:r>
                <a:r>
                  <a:rPr lang="zh-CN" altLang="zh-CN" sz="3000" b="0" dirty="0">
                    <a:latin typeface="华文楷体" panose="02010600040101010101" pitchFamily="2" charset="-122"/>
                    <a:ea typeface="华文楷体" panose="02010600040101010101" pitchFamily="2" charset="-122"/>
                  </a:rPr>
                  <a:t>和</a:t>
                </a:r>
                <a:r>
                  <a:rPr lang="en-US" altLang="zh-CN" sz="3000" b="0" dirty="0">
                    <a:latin typeface="华文楷体" panose="02010600040101010101" pitchFamily="2" charset="-122"/>
                    <a:ea typeface="华文楷体" panose="02010600040101010101" pitchFamily="2" charset="-122"/>
                  </a:rPr>
                  <a:t>x2</a:t>
                </a:r>
                <a:r>
                  <a:rPr lang="zh-CN" altLang="zh-CN" sz="3000" b="0" dirty="0">
                    <a:latin typeface="华文楷体" panose="02010600040101010101" pitchFamily="2" charset="-122"/>
                    <a:ea typeface="华文楷体" panose="02010600040101010101" pitchFamily="2" charset="-122"/>
                  </a:rPr>
                  <a:t>有顺序关系，</a:t>
                </a:r>
                <a:r>
                  <a:rPr lang="en-US" altLang="zh-CN" sz="3000" b="0" dirty="0">
                    <a:latin typeface="华文楷体" panose="02010600040101010101" pitchFamily="2" charset="-122"/>
                    <a:ea typeface="华文楷体" panose="02010600040101010101" pitchFamily="2" charset="-122"/>
                  </a:rPr>
                  <a:t>x1</a:t>
                </a:r>
                <a:r>
                  <a:rPr lang="zh-CN" altLang="zh-CN" sz="3000" b="0" dirty="0" smtClean="0">
                    <a:latin typeface="华文楷体" panose="02010600040101010101" pitchFamily="2" charset="-122"/>
                    <a:ea typeface="华文楷体" panose="02010600040101010101" pitchFamily="2" charset="-122"/>
                  </a:rPr>
                  <a:t>是前驱</a:t>
                </a:r>
                <a:r>
                  <a:rPr lang="zh-CN" altLang="zh-CN" sz="3000" b="0" dirty="0">
                    <a:latin typeface="华文楷体" panose="02010600040101010101" pitchFamily="2" charset="-122"/>
                    <a:ea typeface="华文楷体" panose="02010600040101010101" pitchFamily="2" charset="-122"/>
                  </a:rPr>
                  <a:t>，</a:t>
                </a:r>
                <a:r>
                  <a:rPr lang="en-US" altLang="zh-CN" sz="3000" b="0" dirty="0">
                    <a:latin typeface="华文楷体" panose="02010600040101010101" pitchFamily="2" charset="-122"/>
                    <a:ea typeface="华文楷体" panose="02010600040101010101" pitchFamily="2" charset="-122"/>
                  </a:rPr>
                  <a:t>x2</a:t>
                </a:r>
                <a:r>
                  <a:rPr lang="zh-CN" altLang="zh-CN" sz="3000" b="0" dirty="0" smtClean="0">
                    <a:latin typeface="华文楷体" panose="02010600040101010101" pitchFamily="2" charset="-122"/>
                    <a:ea typeface="华文楷体" panose="02010600040101010101" pitchFamily="2" charset="-122"/>
                  </a:rPr>
                  <a:t>是后继。</a:t>
                </a:r>
                <a:endParaRPr lang="en-US" altLang="zh-CN" sz="3000" b="0" dirty="0" smtClean="0">
                  <a:latin typeface="华文楷体" panose="02010600040101010101" pitchFamily="2" charset="-122"/>
                  <a:ea typeface="华文楷体" panose="02010600040101010101" pitchFamily="2" charset="-122"/>
                </a:endParaRPr>
              </a:p>
              <a:p>
                <a:pPr marL="0" indent="0">
                  <a:buNone/>
                </a:pPr>
                <a:endParaRPr lang="en-US" altLang="zh-CN" sz="3000" b="0" dirty="0" smtClean="0">
                  <a:latin typeface="华文楷体" panose="02010600040101010101" pitchFamily="2" charset="-122"/>
                  <a:ea typeface="华文楷体" panose="02010600040101010101" pitchFamily="2" charset="-122"/>
                </a:endParaRPr>
              </a:p>
              <a:p>
                <a:pPr marL="0" indent="0">
                  <a:buNone/>
                </a:pPr>
                <a:r>
                  <a:rPr lang="zh-CN" altLang="en-US" sz="3000" b="0" dirty="0" smtClean="0">
                    <a:latin typeface="华文楷体" panose="02010600040101010101" pitchFamily="2" charset="-122"/>
                    <a:ea typeface="华文楷体" panose="02010600040101010101" pitchFamily="2" charset="-122"/>
                  </a:rPr>
                  <a:t>逻辑结构是事物本身的性质，和计算机没有关系。</a:t>
                </a:r>
                <a:endParaRPr lang="zh-CN" altLang="zh-CN" sz="3000" b="0" dirty="0">
                  <a:latin typeface="华文楷体" panose="02010600040101010101" pitchFamily="2" charset="-122"/>
                  <a:ea typeface="华文楷体" panose="02010600040101010101"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3111"/>
                <a:ext cx="11690356" cy="4817568"/>
              </a:xfrm>
              <a:blipFill>
                <a:blip r:embed="rId3"/>
                <a:stretch>
                  <a:fillRect l="-938" t="-633"/>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逻辑结构的描述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104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474189"/>
          </a:xfrm>
        </p:spPr>
        <p:txBody>
          <a:bodyPr>
            <a:noAutofit/>
          </a:bodyPr>
          <a:lstStyle/>
          <a:p>
            <a:pPr marL="0" indent="0">
              <a:buNone/>
            </a:pPr>
            <a:r>
              <a:rPr lang="zh-CN" altLang="en-US" sz="2800" b="0" dirty="0">
                <a:latin typeface="华文楷体" panose="02010600040101010101" pitchFamily="2" charset="-122"/>
                <a:ea typeface="华文楷体" panose="02010600040101010101" pitchFamily="2" charset="-122"/>
              </a:rPr>
              <a:t>具有某种关系的数据在生活实践中表现出的几种功能相对独立的数据处理（操作）。</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smtClean="0">
                <a:latin typeface="华文楷体" panose="02010600040101010101" pitchFamily="2" charset="-122"/>
                <a:ea typeface="华文楷体" panose="02010600040101010101" pitchFamily="2" charset="-122"/>
              </a:rPr>
              <a:t>它和</a:t>
            </a:r>
            <a:r>
              <a:rPr lang="zh-CN" altLang="zh-CN" sz="2800" b="0" dirty="0" smtClean="0">
                <a:latin typeface="华文楷体" panose="02010600040101010101" pitchFamily="2" charset="-122"/>
                <a:ea typeface="华文楷体" panose="02010600040101010101" pitchFamily="2" charset="-122"/>
              </a:rPr>
              <a:t>数据</a:t>
            </a:r>
            <a:r>
              <a:rPr lang="zh-CN" altLang="zh-CN" sz="2800" b="0" dirty="0">
                <a:latin typeface="华文楷体" panose="02010600040101010101" pitchFamily="2" charset="-122"/>
                <a:ea typeface="华文楷体" panose="02010600040101010101" pitchFamily="2" charset="-122"/>
              </a:rPr>
              <a:t>的逻辑结构紧密</a:t>
            </a:r>
            <a:r>
              <a:rPr lang="zh-CN" altLang="zh-CN" sz="2800" b="0" dirty="0" smtClean="0">
                <a:latin typeface="华文楷体" panose="02010600040101010101" pitchFamily="2" charset="-122"/>
                <a:ea typeface="华文楷体" panose="02010600040101010101" pitchFamily="2" charset="-122"/>
              </a:rPr>
              <a:t>相关，</a:t>
            </a:r>
            <a:r>
              <a:rPr lang="zh-CN" altLang="zh-CN" sz="2800" b="0" dirty="0">
                <a:latin typeface="华文楷体" panose="02010600040101010101" pitchFamily="2" charset="-122"/>
                <a:ea typeface="华文楷体" panose="02010600040101010101" pitchFamily="2" charset="-122"/>
              </a:rPr>
              <a:t>它来源于现实生活中关系自身的特点</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smtClean="0">
                <a:latin typeface="华文楷体" panose="02010600040101010101" pitchFamily="2" charset="-122"/>
                <a:ea typeface="华文楷体" panose="02010600040101010101" pitchFamily="2" charset="-122"/>
              </a:rPr>
              <a:t>无论</a:t>
            </a:r>
            <a:r>
              <a:rPr lang="zh-CN" altLang="zh-CN" sz="2800" b="0" dirty="0">
                <a:latin typeface="华文楷体" panose="02010600040101010101" pitchFamily="2" charset="-122"/>
                <a:ea typeface="华文楷体" panose="02010600040101010101" pitchFamily="2" charset="-122"/>
              </a:rPr>
              <a:t>哪种逻辑结构，基本操作都可分为</a:t>
            </a:r>
            <a:r>
              <a:rPr lang="zh-CN" altLang="zh-CN" sz="2800" dirty="0">
                <a:latin typeface="华文楷体" panose="02010600040101010101" pitchFamily="2" charset="-122"/>
                <a:ea typeface="华文楷体" panose="02010600040101010101" pitchFamily="2" charset="-122"/>
              </a:rPr>
              <a:t>五大类</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marL="258763" indent="0">
              <a:buNone/>
            </a:pPr>
            <a:r>
              <a:rPr lang="zh-CN" altLang="zh-CN" sz="2800" dirty="0" smtClean="0">
                <a:latin typeface="华文楷体" panose="02010600040101010101" pitchFamily="2" charset="-122"/>
                <a:ea typeface="华文楷体" panose="02010600040101010101" pitchFamily="2" charset="-122"/>
              </a:rPr>
              <a:t>构造</a:t>
            </a:r>
            <a:r>
              <a:rPr lang="zh-CN" altLang="zh-CN" sz="2800" dirty="0">
                <a:latin typeface="华文楷体" panose="02010600040101010101" pitchFamily="2" charset="-122"/>
                <a:ea typeface="华文楷体" panose="02010600040101010101" pitchFamily="2" charset="-122"/>
              </a:rPr>
              <a:t>类、属性类、数据操纵类、遍历类和典型应用类。</a:t>
            </a: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基本操作</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关系操作</a:t>
            </a:r>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49170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47795"/>
            <a:ext cx="11903716" cy="5238743"/>
          </a:xfrm>
        </p:spPr>
        <p:txBody>
          <a:bodyPr>
            <a:noAutofit/>
          </a:bodyPr>
          <a:lstStyle/>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构造类：</a:t>
            </a:r>
            <a:r>
              <a:rPr lang="zh-CN" altLang="zh-CN" sz="2800" b="0" dirty="0">
                <a:latin typeface="华文楷体" panose="02010600040101010101" pitchFamily="2" charset="-122"/>
                <a:ea typeface="华文楷体" panose="02010600040101010101" pitchFamily="2" charset="-122"/>
              </a:rPr>
              <a:t>在内存中建立这种数据结构。如一个队列，有存储空间，无或有若干元素</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属性类：</a:t>
            </a:r>
            <a:r>
              <a:rPr lang="zh-CN" altLang="zh-CN" sz="2800" b="0" dirty="0">
                <a:latin typeface="华文楷体" panose="02010600040101010101" pitchFamily="2" charset="-122"/>
                <a:ea typeface="华文楷体" panose="02010600040101010101" pitchFamily="2" charset="-122"/>
              </a:rPr>
              <a:t>对元素及元素之间关系的各类查询。属于东瞧瞧、西看看，不影响元素值及元素关系。如在线性结构中查询值为</a:t>
            </a:r>
            <a:r>
              <a:rPr lang="en-US" altLang="zh-CN" sz="2800" b="0" dirty="0">
                <a:latin typeface="华文楷体" panose="02010600040101010101" pitchFamily="2" charset="-122"/>
                <a:ea typeface="华文楷体" panose="02010600040101010101" pitchFamily="2" charset="-122"/>
              </a:rPr>
              <a:t>X</a:t>
            </a:r>
            <a:r>
              <a:rPr lang="zh-CN" altLang="zh-CN" sz="2800" b="0" dirty="0">
                <a:latin typeface="华文楷体" panose="02010600040101010101" pitchFamily="2" charset="-122"/>
                <a:ea typeface="华文楷体" panose="02010600040101010101" pitchFamily="2" charset="-122"/>
              </a:rPr>
              <a:t>的元素是否存在，队列中队首是谁。</a:t>
            </a: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数据操纵类：</a:t>
            </a:r>
            <a:r>
              <a:rPr lang="zh-CN" altLang="zh-CN" sz="2800" b="0" dirty="0">
                <a:latin typeface="华文楷体" panose="02010600040101010101" pitchFamily="2" charset="-122"/>
                <a:ea typeface="华文楷体" panose="02010600040101010101" pitchFamily="2" charset="-122"/>
              </a:rPr>
              <a:t>对元素或元素关系有改变的操作。如插入或删除某个元素，一般修改可以视作在同一位置上先删除一个旧元素后再插入一个新元素，因此不再讨论修改</a:t>
            </a:r>
            <a:r>
              <a:rPr lang="zh-CN" altLang="zh-CN" sz="2800" b="0" dirty="0" smtClean="0">
                <a:latin typeface="华文楷体" panose="02010600040101010101" pitchFamily="2" charset="-122"/>
                <a:ea typeface="华文楷体" panose="02010600040101010101" pitchFamily="2" charset="-122"/>
              </a:rPr>
              <a:t>。</a:t>
            </a:r>
            <a:endParaRPr lang="zh-CN" altLang="zh-CN" sz="2800" b="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72001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6893</TotalTime>
  <Words>5404</Words>
  <Application>Microsoft Office PowerPoint</Application>
  <PresentationFormat>宽屏</PresentationFormat>
  <Paragraphs>633</Paragraphs>
  <Slides>60</Slides>
  <Notes>60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60</vt:i4>
      </vt:variant>
    </vt:vector>
  </HeadingPairs>
  <TitlesOfParts>
    <vt:vector size="72" baseType="lpstr">
      <vt:lpstr>等线</vt:lpstr>
      <vt:lpstr>等线 Light</vt:lpstr>
      <vt:lpstr>华文楷体</vt:lpstr>
      <vt:lpstr>楷体_GB2312</vt:lpstr>
      <vt:lpstr>宋体</vt:lpstr>
      <vt:lpstr>微软雅黑</vt:lpstr>
      <vt:lpstr>Arial</vt:lpstr>
      <vt:lpstr>Calibri</vt:lpstr>
      <vt:lpstr>Cambria Math</vt:lpstr>
      <vt:lpstr>Times New Roman</vt:lpstr>
      <vt:lpstr>Wingdings</vt:lpstr>
      <vt:lpstr>2016-VI主题-蓝</vt:lpstr>
      <vt:lpstr>第一章 绪 论</vt:lpstr>
      <vt:lpstr>PowerPoint 演示文稿</vt:lpstr>
      <vt:lpstr>什么是数据及数据元素</vt:lpstr>
      <vt:lpstr>什么是数据结构</vt:lpstr>
      <vt:lpstr>数据结构研究内容</vt:lpstr>
      <vt:lpstr>逻辑结构</vt:lpstr>
      <vt:lpstr>逻辑结构的描述</vt:lpstr>
      <vt:lpstr>基本操作(关系操作)</vt:lpstr>
      <vt:lpstr>PowerPoint 演示文稿</vt:lpstr>
      <vt:lpstr>PowerPoint 演示文稿</vt:lpstr>
      <vt:lpstr>什么是存储结构</vt:lpstr>
      <vt:lpstr>常见的存储方式</vt:lpstr>
      <vt:lpstr>常见的存储方式</vt:lpstr>
      <vt:lpstr>基本操作的实现</vt:lpstr>
      <vt:lpstr>基本操作的实现</vt:lpstr>
      <vt:lpstr>PowerPoint 演示文稿</vt:lpstr>
      <vt:lpstr>算法：是解决一个具体问题的方法和步骤。</vt:lpstr>
      <vt:lpstr>算法的基本要求：</vt:lpstr>
      <vt:lpstr>设计算法的误区：从以往生活的经验出发，找解决问题的方法</vt:lpstr>
      <vt:lpstr>算法的时间复杂度</vt:lpstr>
      <vt:lpstr>运行前分析的依据</vt:lpstr>
      <vt:lpstr>算法运行时间的度量---时间频度</vt:lpstr>
      <vt:lpstr>算法运行时间的度量原则</vt:lpstr>
      <vt:lpstr>算法的时间复杂度</vt:lpstr>
      <vt:lpstr>算法的时间复杂度</vt:lpstr>
      <vt:lpstr>算法的时间复杂度</vt:lpstr>
      <vt:lpstr>算法的时间复杂度</vt:lpstr>
      <vt:lpstr>总结时间复杂度的计算方法：</vt:lpstr>
      <vt:lpstr>常见算法的时间复杂度：</vt:lpstr>
      <vt:lpstr>计算时间复杂度的简化工具：两个定理</vt:lpstr>
      <vt:lpstr>计算时间复杂度的简化工具：两个定理</vt:lpstr>
      <vt:lpstr>算法的时间复杂度</vt:lpstr>
      <vt:lpstr>算法的时间复杂度</vt:lpstr>
      <vt:lpstr>算法的空间复杂度</vt:lpstr>
      <vt:lpstr>一个数据序列逆置的示例：</vt:lpstr>
      <vt:lpstr>一个数据序列逆置的示例：</vt:lpstr>
      <vt:lpstr>说明：</vt:lpstr>
      <vt:lpstr>PowerPoint 演示文稿</vt:lpstr>
      <vt:lpstr>面向对象</vt:lpstr>
      <vt:lpstr>面向过程 VS 面向对象：</vt:lpstr>
      <vt:lpstr>面向过程 ：</vt:lpstr>
      <vt:lpstr>面向对象 ：</vt:lpstr>
      <vt:lpstr>面向对象 ：</vt:lpstr>
      <vt:lpstr>泛型机制</vt:lpstr>
      <vt:lpstr>函数模板</vt:lpstr>
      <vt:lpstr>类模板</vt:lpstr>
      <vt:lpstr>类模板</vt:lpstr>
      <vt:lpstr>类模板</vt:lpstr>
      <vt:lpstr>类模板</vt:lpstr>
      <vt:lpstr>const机制</vt:lpstr>
      <vt:lpstr>类定义时常见的两种const用法：</vt:lpstr>
      <vt:lpstr>类定义时常见的两种const用法：</vt:lpstr>
      <vt:lpstr>类定义时常见的两种const用法：</vt:lpstr>
      <vt:lpstr>类定义时常见的两种const用法：</vt:lpstr>
      <vt:lpstr>类模板</vt:lpstr>
      <vt:lpstr>异常处理</vt:lpstr>
      <vt:lpstr>异常处理</vt:lpstr>
      <vt:lpstr>异常处理</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tz zhang</cp:lastModifiedBy>
  <cp:revision>459</cp:revision>
  <dcterms:created xsi:type="dcterms:W3CDTF">2016-04-20T02:59:17Z</dcterms:created>
  <dcterms:modified xsi:type="dcterms:W3CDTF">2023-02-19T08:59:33Z</dcterms:modified>
</cp:coreProperties>
</file>