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24"/>
  </p:notesMasterIdLst>
  <p:handoutMasterIdLst>
    <p:handoutMasterId r:id="rId125"/>
  </p:handoutMasterIdLst>
  <p:sldIdLst>
    <p:sldId id="259" r:id="rId2"/>
    <p:sldId id="399" r:id="rId3"/>
    <p:sldId id="295" r:id="rId4"/>
    <p:sldId id="296" r:id="rId5"/>
    <p:sldId id="297" r:id="rId6"/>
    <p:sldId id="299" r:id="rId7"/>
    <p:sldId id="402" r:id="rId8"/>
    <p:sldId id="400" r:id="rId9"/>
    <p:sldId id="300" r:id="rId10"/>
    <p:sldId id="301" r:id="rId11"/>
    <p:sldId id="302" r:id="rId12"/>
    <p:sldId id="303" r:id="rId13"/>
    <p:sldId id="304" r:id="rId14"/>
    <p:sldId id="305" r:id="rId15"/>
    <p:sldId id="403" r:id="rId16"/>
    <p:sldId id="306" r:id="rId17"/>
    <p:sldId id="307" r:id="rId18"/>
    <p:sldId id="308" r:id="rId19"/>
    <p:sldId id="309" r:id="rId20"/>
    <p:sldId id="310" r:id="rId21"/>
    <p:sldId id="311" r:id="rId22"/>
    <p:sldId id="404" r:id="rId23"/>
    <p:sldId id="312" r:id="rId24"/>
    <p:sldId id="313" r:id="rId25"/>
    <p:sldId id="314" r:id="rId26"/>
    <p:sldId id="315" r:id="rId27"/>
    <p:sldId id="316" r:id="rId28"/>
    <p:sldId id="317" r:id="rId29"/>
    <p:sldId id="405"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406"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407" r:id="rId60"/>
    <p:sldId id="346" r:id="rId61"/>
    <p:sldId id="347" r:id="rId62"/>
    <p:sldId id="348" r:id="rId63"/>
    <p:sldId id="349" r:id="rId64"/>
    <p:sldId id="350" r:id="rId65"/>
    <p:sldId id="351" r:id="rId66"/>
    <p:sldId id="352" r:id="rId67"/>
    <p:sldId id="408"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409" r:id="rId88"/>
    <p:sldId id="372" r:id="rId89"/>
    <p:sldId id="373" r:id="rId90"/>
    <p:sldId id="374" r:id="rId91"/>
    <p:sldId id="375" r:id="rId92"/>
    <p:sldId id="376" r:id="rId93"/>
    <p:sldId id="410" r:id="rId94"/>
    <p:sldId id="377" r:id="rId95"/>
    <p:sldId id="378" r:id="rId96"/>
    <p:sldId id="379" r:id="rId97"/>
    <p:sldId id="380" r:id="rId98"/>
    <p:sldId id="381" r:id="rId99"/>
    <p:sldId id="382" r:id="rId100"/>
    <p:sldId id="383" r:id="rId101"/>
    <p:sldId id="384" r:id="rId102"/>
    <p:sldId id="411" r:id="rId103"/>
    <p:sldId id="420" r:id="rId104"/>
    <p:sldId id="385" r:id="rId105"/>
    <p:sldId id="386" r:id="rId106"/>
    <p:sldId id="387" r:id="rId107"/>
    <p:sldId id="419" r:id="rId108"/>
    <p:sldId id="388" r:id="rId109"/>
    <p:sldId id="389" r:id="rId110"/>
    <p:sldId id="418" r:id="rId111"/>
    <p:sldId id="390" r:id="rId112"/>
    <p:sldId id="391" r:id="rId113"/>
    <p:sldId id="417" r:id="rId114"/>
    <p:sldId id="392" r:id="rId115"/>
    <p:sldId id="393" r:id="rId116"/>
    <p:sldId id="416" r:id="rId117"/>
    <p:sldId id="394" r:id="rId118"/>
    <p:sldId id="395" r:id="rId119"/>
    <p:sldId id="396" r:id="rId120"/>
    <p:sldId id="421" r:id="rId121"/>
    <p:sldId id="422" r:id="rId122"/>
    <p:sldId id="423" r:id="rId1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71115" autoAdjust="0"/>
  </p:normalViewPr>
  <p:slideViewPr>
    <p:cSldViewPr snapToGrid="0">
      <p:cViewPr varScale="1">
        <p:scale>
          <a:sx n="48" d="100"/>
          <a:sy n="48" d="100"/>
        </p:scale>
        <p:origin x="1362" y="5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759708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151053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441457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95884735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479956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707106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0773871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968440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6960986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3397756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24421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4870050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7898024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378333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7031080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6862301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763058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2937286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52701460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420089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9591423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46939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0185328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72970405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1461707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0062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28769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24646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6550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59405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3082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78617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7002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01494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24671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97748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547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85923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11150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77277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90141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32433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5374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9202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32792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61787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55864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24332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67822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49575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851234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75802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16861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22266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4043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91534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243973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62968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48961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25641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89811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06825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095051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876705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60263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1263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038853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35989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90198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756604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849792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11796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37805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847166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818809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765659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0682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854207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930979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394312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446252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554013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408042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85576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907896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7466506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205906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0995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558141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815557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369757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780682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091406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606397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962197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2388326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066042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130137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0037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21458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026740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174244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624522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943452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887893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958911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775641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39294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28398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6096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990732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1690759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174106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150198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0921464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5177044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32151608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30244681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317655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628176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69247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9.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11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9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9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6763" y="4592478"/>
            <a:ext cx="10515600" cy="899510"/>
          </a:xfrm>
        </p:spPr>
        <p:txBody>
          <a:bodyPr/>
          <a:lstStyle/>
          <a:p>
            <a:r>
              <a:rPr lang="zh-CN" altLang="en-US" dirty="0" smtClean="0">
                <a:latin typeface="华文楷体" panose="02010600040101010101" pitchFamily="2" charset="-122"/>
                <a:ea typeface="华文楷体" panose="02010600040101010101" pitchFamily="2" charset="-122"/>
              </a:rPr>
              <a:t>第七章  排    序</a:t>
            </a:r>
            <a:endParaRPr lang="zh-CN" altLang="en-US" sz="2400" dirty="0">
              <a:latin typeface="华文楷体" panose="02010600040101010101" pitchFamily="2" charset="-122"/>
              <a:ea typeface="华文楷体" panose="02010600040101010101" pitchFamily="2" charset="-122"/>
            </a:endParaRPr>
          </a:p>
        </p:txBody>
      </p:sp>
      <p:sp>
        <p:nvSpPr>
          <p:cNvPr id="5" name="Subtitle 1"/>
          <p:cNvSpPr>
            <a:spLocks noGrp="1"/>
          </p:cNvSpPr>
          <p:nvPr>
            <p:ph type="subTitle" idx="1"/>
          </p:nvPr>
        </p:nvSpPr>
        <p:spPr>
          <a:xfrm>
            <a:off x="4926910" y="5680838"/>
            <a:ext cx="2643602" cy="604299"/>
          </a:xfrm>
        </p:spPr>
        <p:txBody>
          <a:bodyPr/>
          <a:lstStyle/>
          <a:p>
            <a:r>
              <a:rPr lang="zh-CN" altLang="en-US" sz="3600" b="1" dirty="0" smtClean="0">
                <a:latin typeface="华文楷体" panose="02010600040101010101" pitchFamily="2" charset="-122"/>
                <a:ea typeface="华文楷体" panose="02010600040101010101" pitchFamily="2" charset="-122"/>
              </a:rPr>
              <a:t>张同珍</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冒泡排序</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901295" y="1483372"/>
            <a:ext cx="9642295" cy="4581525"/>
          </a:xfrm>
          <a:prstGeom prst="rect">
            <a:avLst/>
          </a:prstGeom>
          <a:noFill/>
          <a:ln>
            <a:noFill/>
          </a:ln>
        </p:spPr>
      </p:pic>
    </p:spTree>
    <p:extLst>
      <p:ext uri="{BB962C8B-B14F-4D97-AF65-F5344CB8AC3E}">
        <p14:creationId xmlns:p14="http://schemas.microsoft.com/office/powerpoint/2010/main" val="409040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5"/>
            <a:ext cx="11362861" cy="4003271"/>
          </a:xfrm>
        </p:spPr>
        <p:txBody>
          <a:bodyPr>
            <a:noAutofit/>
          </a:bodyPr>
          <a:lstStyle/>
          <a:p>
            <a:pPr marL="0" indent="0">
              <a:buNone/>
            </a:pPr>
            <a:r>
              <a:rPr lang="en-US" altLang="zh-CN" sz="2700" b="0" dirty="0" smtClean="0">
                <a:ea typeface="华文楷体" panose="02010600040101010101" pitchFamily="2" charset="-122"/>
                <a:cs typeface="Times New Roman" panose="02020603050405020304" pitchFamily="18" charset="0"/>
              </a:rPr>
              <a:t>LSD</a:t>
            </a:r>
            <a:r>
              <a:rPr lang="zh-CN" altLang="zh-CN" sz="2700" b="0" dirty="0" smtClean="0">
                <a:ea typeface="华文楷体" panose="02010600040101010101" pitchFamily="2" charset="-122"/>
                <a:cs typeface="Times New Roman" panose="02020603050405020304" pitchFamily="18" charset="0"/>
              </a:rPr>
              <a:t>和</a:t>
            </a:r>
            <a:r>
              <a:rPr lang="en-US" altLang="zh-CN" sz="2700" b="0" dirty="0">
                <a:ea typeface="华文楷体" panose="02010600040101010101" pitchFamily="2" charset="-122"/>
                <a:cs typeface="Times New Roman" panose="02020603050405020304" pitchFamily="18" charset="0"/>
              </a:rPr>
              <a:t>MSD</a:t>
            </a:r>
            <a:r>
              <a:rPr lang="zh-CN" altLang="zh-CN" sz="2700" b="0" dirty="0">
                <a:ea typeface="华文楷体" panose="02010600040101010101" pitchFamily="2" charset="-122"/>
                <a:cs typeface="Times New Roman" panose="02020603050405020304" pitchFamily="18" charset="0"/>
              </a:rPr>
              <a:t>方法不同处在于</a:t>
            </a:r>
            <a:r>
              <a:rPr lang="zh-CN" altLang="zh-CN" sz="2700" b="0" dirty="0" smtClean="0">
                <a:ea typeface="华文楷体" panose="02010600040101010101" pitchFamily="2" charset="-122"/>
                <a:cs typeface="Times New Roman" panose="02020603050405020304" pitchFamily="18" charset="0"/>
              </a:rPr>
              <a:t>：按照</a:t>
            </a:r>
            <a:r>
              <a:rPr lang="zh-CN" altLang="zh-CN" sz="2700" b="0" dirty="0">
                <a:ea typeface="华文楷体" panose="02010600040101010101" pitchFamily="2" charset="-122"/>
                <a:cs typeface="Times New Roman" panose="02020603050405020304" pitchFamily="18" charset="0"/>
              </a:rPr>
              <a:t>个位数值分割的子序列不再各自进一步分割成子子序列，而是按序收集后统一参加下次按照十位数值的分割，无论是存储还是处理都变得更加便捷简单</a:t>
            </a:r>
            <a:r>
              <a:rPr lang="zh-CN" altLang="zh-CN" sz="2700" b="0" dirty="0" smtClean="0">
                <a:ea typeface="华文楷体" panose="02010600040101010101" pitchFamily="2" charset="-122"/>
                <a:cs typeface="Times New Roman" panose="02020603050405020304" pitchFamily="18" charset="0"/>
              </a:rPr>
              <a:t>。</a:t>
            </a:r>
            <a:endParaRPr lang="en-US" altLang="zh-CN" sz="2700" b="0" dirty="0" smtClean="0">
              <a:ea typeface="华文楷体" panose="02010600040101010101" pitchFamily="2" charset="-122"/>
              <a:cs typeface="Times New Roman" panose="02020603050405020304" pitchFamily="18" charset="0"/>
            </a:endParaRPr>
          </a:p>
          <a:p>
            <a:pPr marL="0" indent="0">
              <a:buNone/>
            </a:pPr>
            <a:endParaRPr lang="en-US" altLang="zh-CN" sz="2700" b="0" dirty="0" smtClean="0">
              <a:ea typeface="华文楷体" panose="02010600040101010101" pitchFamily="2" charset="-122"/>
              <a:cs typeface="Times New Roman" panose="02020603050405020304" pitchFamily="18" charset="0"/>
            </a:endParaRPr>
          </a:p>
          <a:p>
            <a:pPr marL="0" indent="0">
              <a:buNone/>
            </a:pPr>
            <a:r>
              <a:rPr lang="zh-CN" altLang="zh-CN" sz="2700" dirty="0">
                <a:ea typeface="华文楷体" panose="02010600040101010101" pitchFamily="2" charset="-122"/>
                <a:cs typeface="Times New Roman" panose="02020603050405020304" pitchFamily="18" charset="0"/>
              </a:rPr>
              <a:t>基数</a:t>
            </a:r>
            <a:r>
              <a:rPr lang="zh-CN" altLang="zh-CN" sz="2700" dirty="0" smtClean="0">
                <a:ea typeface="华文楷体" panose="02010600040101010101" pitchFamily="2" charset="-122"/>
                <a:cs typeface="Times New Roman" panose="02020603050405020304" pitchFamily="18" charset="0"/>
              </a:rPr>
              <a:t>排序</a:t>
            </a:r>
            <a:r>
              <a:rPr lang="zh-CN" altLang="en-US" sz="2700" dirty="0" smtClean="0">
                <a:ea typeface="华文楷体" panose="02010600040101010101" pitchFamily="2" charset="-122"/>
                <a:cs typeface="Times New Roman" panose="02020603050405020304" pitchFamily="18" charset="0"/>
              </a:rPr>
              <a:t>法</a:t>
            </a:r>
            <a:r>
              <a:rPr lang="zh-CN" altLang="zh-CN" sz="2700" b="0" dirty="0" smtClean="0">
                <a:ea typeface="华文楷体" panose="02010600040101010101" pitchFamily="2" charset="-122"/>
                <a:cs typeface="Times New Roman" panose="02020603050405020304" pitchFamily="18" charset="0"/>
              </a:rPr>
              <a:t>是</a:t>
            </a:r>
            <a:r>
              <a:rPr lang="zh-CN" altLang="en-US" sz="2700" b="0" dirty="0">
                <a:ea typeface="华文楷体" panose="02010600040101010101" pitchFamily="2" charset="-122"/>
                <a:cs typeface="Times New Roman" panose="02020603050405020304" pitchFamily="18" charset="0"/>
              </a:rPr>
              <a:t>用</a:t>
            </a:r>
            <a:r>
              <a:rPr lang="en-US" altLang="zh-CN" sz="2700" b="0" dirty="0" smtClean="0">
                <a:ea typeface="华文楷体" panose="02010600040101010101" pitchFamily="2" charset="-122"/>
                <a:cs typeface="Times New Roman" panose="02020603050405020304" pitchFamily="18" charset="0"/>
              </a:rPr>
              <a:t>LSD</a:t>
            </a:r>
            <a:r>
              <a:rPr lang="zh-CN" altLang="en-US" sz="2700" b="0" dirty="0" smtClean="0">
                <a:ea typeface="华文楷体" panose="02010600040101010101" pitchFamily="2" charset="-122"/>
                <a:cs typeface="Times New Roman" panose="02020603050405020304" pitchFamily="18" charset="0"/>
              </a:rPr>
              <a:t>方法</a:t>
            </a:r>
            <a:r>
              <a:rPr lang="zh-CN" altLang="zh-CN" sz="2700" b="0" dirty="0" smtClean="0">
                <a:ea typeface="华文楷体" panose="02010600040101010101" pitchFamily="2" charset="-122"/>
                <a:cs typeface="Times New Roman" panose="02020603050405020304" pitchFamily="18" charset="0"/>
              </a:rPr>
              <a:t>，</a:t>
            </a:r>
            <a:r>
              <a:rPr lang="zh-CN" altLang="zh-CN" sz="2700" b="0" dirty="0">
                <a:ea typeface="华文楷体" panose="02010600040101010101" pitchFamily="2" charset="-122"/>
                <a:cs typeface="Times New Roman" panose="02020603050405020304" pitchFamily="18" charset="0"/>
              </a:rPr>
              <a:t>基于若干次的分配和收集，每次分配都是将元素分配到若干个不同的口袋中，每次收集也是将若干个口袋中的元素顺次收集成新的序列，因此基数排序又称为</a:t>
            </a:r>
            <a:r>
              <a:rPr lang="zh-CN" altLang="zh-CN" sz="2700" dirty="0">
                <a:ea typeface="华文楷体" panose="02010600040101010101" pitchFamily="2" charset="-122"/>
                <a:cs typeface="Times New Roman" panose="02020603050405020304" pitchFamily="18" charset="0"/>
              </a:rPr>
              <a:t>口袋排序法</a:t>
            </a:r>
            <a:r>
              <a:rPr lang="zh-CN" altLang="zh-CN" sz="2700" b="0" dirty="0" smtClean="0">
                <a:ea typeface="华文楷体" panose="02010600040101010101" pitchFamily="2" charset="-122"/>
                <a:cs typeface="Times New Roman" panose="02020603050405020304" pitchFamily="18" charset="0"/>
              </a:rPr>
              <a:t>。</a:t>
            </a:r>
            <a:endParaRPr lang="en-US" altLang="zh-CN" sz="2700" b="0" dirty="0" smtClean="0">
              <a:ea typeface="华文楷体" panose="02010600040101010101" pitchFamily="2" charset="-122"/>
              <a:cs typeface="Times New Roman" panose="02020603050405020304" pitchFamily="18" charset="0"/>
            </a:endParaRPr>
          </a:p>
          <a:p>
            <a:pPr marL="0" indent="0">
              <a:buNone/>
            </a:pPr>
            <a:endParaRPr lang="en-US" altLang="zh-CN" sz="2700" b="0" dirty="0"/>
          </a:p>
          <a:p>
            <a:pPr marL="0" indent="0">
              <a:buNone/>
            </a:pPr>
            <a:endParaRPr lang="en-US" altLang="zh-CN" sz="2700" b="0" dirty="0" smtClean="0"/>
          </a:p>
          <a:p>
            <a:pPr marL="0" indent="0">
              <a:buNone/>
            </a:pPr>
            <a:endParaRPr lang="zh-CN" altLang="zh-CN" sz="2700" b="0" dirty="0"/>
          </a:p>
        </p:txBody>
      </p:sp>
      <p:sp>
        <p:nvSpPr>
          <p:cNvPr id="2" name="标题 1"/>
          <p:cNvSpPr>
            <a:spLocks noGrp="1"/>
          </p:cNvSpPr>
          <p:nvPr>
            <p:ph type="title"/>
          </p:nvPr>
        </p:nvSpPr>
        <p:spPr>
          <a:xfrm>
            <a:off x="341459" y="793334"/>
            <a:ext cx="11162884" cy="574183"/>
          </a:xfrm>
        </p:spPr>
        <p:txBody>
          <a:bodyPr/>
          <a:lstStyle/>
          <a:p>
            <a:r>
              <a:rPr lang="zh-CN" altLang="zh-CN" dirty="0" smtClean="0">
                <a:latin typeface="华文楷体" panose="02010600040101010101" pitchFamily="2" charset="-122"/>
                <a:ea typeface="华文楷体" panose="02010600040101010101" pitchFamily="2" charset="-122"/>
              </a:rPr>
              <a:t>基数</a:t>
            </a:r>
            <a:r>
              <a:rPr lang="zh-CN" altLang="zh-CN" dirty="0">
                <a:latin typeface="华文楷体" panose="02010600040101010101" pitchFamily="2" charset="-122"/>
                <a:ea typeface="华文楷体" panose="02010600040101010101" pitchFamily="2" charset="-122"/>
              </a:rPr>
              <a:t>排序</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836503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362861" cy="5009110"/>
          </a:xfrm>
        </p:spPr>
        <p:txBody>
          <a:bodyPr>
            <a:noAutofit/>
          </a:bodyPr>
          <a:lstStyle/>
          <a:p>
            <a:pPr marL="0" indent="0">
              <a:buNone/>
            </a:pP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个口袋是根据每位数字的所有取值定出的，和元素的个数没有关系</a:t>
            </a:r>
            <a:r>
              <a:rPr lang="zh-CN" altLang="zh-CN" sz="2700" b="0" dirty="0" smtClean="0">
                <a:ea typeface="华文楷体" panose="02010600040101010101" pitchFamily="2" charset="-122"/>
                <a:cs typeface="Times New Roman" panose="02020603050405020304" pitchFamily="18" charset="0"/>
              </a:rPr>
              <a:t>。</a:t>
            </a:r>
            <a:endParaRPr lang="en-US" altLang="zh-CN" sz="2700" b="0" dirty="0" smtClean="0">
              <a:ea typeface="华文楷体" panose="02010600040101010101" pitchFamily="2" charset="-122"/>
              <a:cs typeface="Times New Roman" panose="02020603050405020304" pitchFamily="18" charset="0"/>
            </a:endParaRPr>
          </a:p>
          <a:p>
            <a:pPr marL="0" indent="0">
              <a:buNone/>
            </a:pPr>
            <a:r>
              <a:rPr lang="zh-CN" altLang="zh-CN" sz="2700" b="0" dirty="0" smtClean="0">
                <a:ea typeface="华文楷体" panose="02010600040101010101" pitchFamily="2" charset="-122"/>
                <a:cs typeface="Times New Roman" panose="02020603050405020304" pitchFamily="18" charset="0"/>
              </a:rPr>
              <a:t>从</a:t>
            </a:r>
            <a:r>
              <a:rPr lang="zh-CN" altLang="zh-CN" sz="2700" b="0" dirty="0">
                <a:ea typeface="华文楷体" panose="02010600040101010101" pitchFamily="2" charset="-122"/>
                <a:cs typeface="Times New Roman" panose="02020603050405020304" pitchFamily="18" charset="0"/>
              </a:rPr>
              <a:t>上面程序可以看出，和元素个数相关的是两趟分配工作，每趟分配的时间复杂度是</a:t>
            </a:r>
            <a:r>
              <a:rPr lang="en-US" altLang="zh-CN" sz="2700" b="0" dirty="0">
                <a:ea typeface="华文楷体" panose="02010600040101010101" pitchFamily="2" charset="-122"/>
                <a:cs typeface="Times New Roman" panose="02020603050405020304" pitchFamily="18" charset="0"/>
              </a:rPr>
              <a:t>O(n)</a:t>
            </a:r>
            <a:r>
              <a:rPr lang="zh-CN" altLang="zh-CN" sz="2700" b="0" dirty="0">
                <a:ea typeface="华文楷体" panose="02010600040101010101" pitchFamily="2" charset="-122"/>
                <a:cs typeface="Times New Roman" panose="02020603050405020304" pitchFamily="18" charset="0"/>
              </a:rPr>
              <a:t>，将最后一趟收集结果写回数组的时间消耗也是</a:t>
            </a:r>
            <a:r>
              <a:rPr lang="en-US" altLang="zh-CN" sz="2700" b="0" dirty="0">
                <a:ea typeface="华文楷体" panose="02010600040101010101" pitchFamily="2" charset="-122"/>
                <a:cs typeface="Times New Roman" panose="02020603050405020304" pitchFamily="18" charset="0"/>
              </a:rPr>
              <a:t>O(n)</a:t>
            </a:r>
            <a:r>
              <a:rPr lang="zh-CN" altLang="zh-CN" sz="2700" b="0" dirty="0">
                <a:ea typeface="华文楷体" panose="02010600040101010101" pitchFamily="2" charset="-122"/>
                <a:cs typeface="Times New Roman" panose="02020603050405020304" pitchFamily="18" charset="0"/>
              </a:rPr>
              <a:t>；每次收集工作时间消耗都是常量次数</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。假如元素的最大值位数为</a:t>
            </a:r>
            <a:r>
              <a:rPr lang="en-US" altLang="zh-CN" sz="2700" b="0" dirty="0">
                <a:ea typeface="华文楷体" panose="02010600040101010101" pitchFamily="2" charset="-122"/>
                <a:cs typeface="Times New Roman" panose="02020603050405020304" pitchFamily="18" charset="0"/>
              </a:rPr>
              <a:t>m</a:t>
            </a:r>
            <a:r>
              <a:rPr lang="zh-CN" altLang="zh-CN" sz="2700" b="0" dirty="0">
                <a:ea typeface="华文楷体" panose="02010600040101010101" pitchFamily="2" charset="-122"/>
                <a:cs typeface="Times New Roman" panose="02020603050405020304" pitchFamily="18" charset="0"/>
              </a:rPr>
              <a:t>，分配、收集要各自进行</a:t>
            </a:r>
            <a:r>
              <a:rPr lang="en-US" altLang="zh-CN" sz="2700" b="0" dirty="0">
                <a:ea typeface="华文楷体" panose="02010600040101010101" pitchFamily="2" charset="-122"/>
                <a:cs typeface="Times New Roman" panose="02020603050405020304" pitchFamily="18" charset="0"/>
              </a:rPr>
              <a:t>m</a:t>
            </a:r>
            <a:r>
              <a:rPr lang="zh-CN" altLang="zh-CN" sz="2700" b="0" dirty="0">
                <a:ea typeface="华文楷体" panose="02010600040101010101" pitchFamily="2" charset="-122"/>
                <a:cs typeface="Times New Roman" panose="02020603050405020304" pitchFamily="18" charset="0"/>
              </a:rPr>
              <a:t>趟，故整个算法复杂度是</a:t>
            </a:r>
            <a:r>
              <a:rPr lang="en-US" altLang="zh-CN" sz="2700" b="0" dirty="0">
                <a:ea typeface="华文楷体" panose="02010600040101010101" pitchFamily="2" charset="-122"/>
                <a:cs typeface="Times New Roman" panose="02020603050405020304" pitchFamily="18" charset="0"/>
              </a:rPr>
              <a:t>O(</a:t>
            </a:r>
            <a:r>
              <a:rPr lang="en-US" altLang="zh-CN" sz="2700" b="0" dirty="0" err="1">
                <a:ea typeface="华文楷体" panose="02010600040101010101" pitchFamily="2" charset="-122"/>
                <a:cs typeface="Times New Roman" panose="02020603050405020304" pitchFamily="18" charset="0"/>
              </a:rPr>
              <a:t>mn</a:t>
            </a:r>
            <a:r>
              <a:rPr lang="en-US" altLang="zh-CN" sz="2700" b="0" dirty="0">
                <a:ea typeface="华文楷体" panose="02010600040101010101" pitchFamily="2" charset="-122"/>
                <a:cs typeface="Times New Roman" panose="02020603050405020304" pitchFamily="18" charset="0"/>
              </a:rPr>
              <a:t>)</a:t>
            </a:r>
            <a:r>
              <a:rPr lang="zh-CN" altLang="zh-CN"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smtClean="0">
              <a:cs typeface="Times New Roman" panose="02020603050405020304" pitchFamily="18" charset="0"/>
            </a:endParaRPr>
          </a:p>
          <a:p>
            <a:pPr marL="0" indent="0">
              <a:buNone/>
            </a:pPr>
            <a:endParaRPr lang="en-US" altLang="zh-CN" sz="2700" b="0" dirty="0"/>
          </a:p>
          <a:p>
            <a:pPr marL="0" indent="0">
              <a:buNone/>
            </a:pPr>
            <a:endParaRPr lang="en-US" altLang="zh-CN" sz="2700" b="0" dirty="0" smtClean="0"/>
          </a:p>
          <a:p>
            <a:pPr marL="0" indent="0">
              <a:buNone/>
            </a:pPr>
            <a:endParaRPr lang="zh-CN" altLang="zh-CN" sz="2700" b="0" dirty="0"/>
          </a:p>
        </p:txBody>
      </p:sp>
      <p:sp>
        <p:nvSpPr>
          <p:cNvPr id="2" name="标题 1"/>
          <p:cNvSpPr>
            <a:spLocks noGrp="1"/>
          </p:cNvSpPr>
          <p:nvPr>
            <p:ph type="title"/>
          </p:nvPr>
        </p:nvSpPr>
        <p:spPr>
          <a:xfrm>
            <a:off x="341459" y="793334"/>
            <a:ext cx="11162884" cy="574183"/>
          </a:xfrm>
        </p:spPr>
        <p:txBody>
          <a:bodyPr/>
          <a:lstStyle/>
          <a:p>
            <a:r>
              <a:rPr lang="zh-CN" altLang="zh-CN" dirty="0" smtClean="0">
                <a:latin typeface="华文楷体" panose="02010600040101010101" pitchFamily="2" charset="-122"/>
                <a:ea typeface="华文楷体" panose="02010600040101010101" pitchFamily="2" charset="-122"/>
              </a:rPr>
              <a:t>算法</a:t>
            </a:r>
            <a:r>
              <a:rPr lang="zh-CN" altLang="zh-CN" dirty="0">
                <a:latin typeface="华文楷体" panose="02010600040101010101" pitchFamily="2" charset="-122"/>
                <a:ea typeface="华文楷体" panose="02010600040101010101" pitchFamily="2" charset="-122"/>
              </a:rPr>
              <a:t>时间复杂度分析：</a:t>
            </a:r>
            <a:endParaRPr lang="zh-CN" altLang="en-US" dirty="0">
              <a:latin typeface="华文楷体" panose="02010600040101010101" pitchFamily="2" charset="-122"/>
              <a:ea typeface="华文楷体" panose="02010600040101010101" pitchFamily="2" charset="-122"/>
            </a:endParaRPr>
          </a:p>
        </p:txBody>
      </p:sp>
      <p:sp>
        <p:nvSpPr>
          <p:cNvPr id="3" name="椭圆 2"/>
          <p:cNvSpPr/>
          <p:nvPr/>
        </p:nvSpPr>
        <p:spPr>
          <a:xfrm>
            <a:off x="11504343" y="6372225"/>
            <a:ext cx="199977" cy="1461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3036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59150" y="2292460"/>
            <a:ext cx="3941876" cy="2222391"/>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排序概念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内排序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外排序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00050" y="871537"/>
            <a:ext cx="2957513" cy="631391"/>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3200" b="1" dirty="0">
                <a:latin typeface="华文楷体" pitchFamily="2" charset="-122"/>
                <a:ea typeface="华文楷体" pitchFamily="2" charset="-122"/>
              </a:rPr>
              <a:t>排序：</a:t>
            </a:r>
          </a:p>
        </p:txBody>
      </p:sp>
    </p:spTree>
    <p:extLst>
      <p:ext uri="{BB962C8B-B14F-4D97-AF65-F5344CB8AC3E}">
        <p14:creationId xmlns:p14="http://schemas.microsoft.com/office/powerpoint/2010/main" val="322920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外排序</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k</a:t>
            </a:r>
            <a:r>
              <a:rPr lang="zh-CN" altLang="en-US" sz="2800" dirty="0" smtClean="0">
                <a:latin typeface="华文楷体" pitchFamily="2" charset="-122"/>
                <a:ea typeface="华文楷体" pitchFamily="2" charset="-122"/>
              </a:rPr>
              <a:t>路归并</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多阶段归并</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置换选择</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最佳归并树*</a:t>
            </a: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外排序</a:t>
            </a:r>
            <a:r>
              <a:rPr lang="zh-CN" altLang="en-US" sz="3200" b="1" dirty="0">
                <a:latin typeface="华文楷体" pitchFamily="2" charset="-122"/>
                <a:ea typeface="华文楷体" pitchFamily="2" charset="-122"/>
              </a:rPr>
              <a:t>：</a:t>
            </a:r>
          </a:p>
        </p:txBody>
      </p:sp>
    </p:spTree>
    <p:extLst>
      <p:ext uri="{BB962C8B-B14F-4D97-AF65-F5344CB8AC3E}">
        <p14:creationId xmlns:p14="http://schemas.microsoft.com/office/powerpoint/2010/main" val="3814337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外排序是指元素个数太多，无法一次性载入内存，而</a:t>
            </a:r>
            <a:r>
              <a:rPr lang="zh-CN" altLang="zh-CN" sz="2800" b="0" dirty="0" smtClean="0">
                <a:latin typeface="华文楷体" panose="02010600040101010101" pitchFamily="2" charset="-122"/>
                <a:ea typeface="华文楷体" panose="02010600040101010101" pitchFamily="2" charset="-122"/>
              </a:rPr>
              <a:t>数据处理</a:t>
            </a:r>
            <a:r>
              <a:rPr lang="zh-CN" altLang="en-US" sz="2800" b="0" dirty="0" smtClean="0">
                <a:latin typeface="华文楷体" panose="02010600040101010101" pitchFamily="2" charset="-122"/>
                <a:ea typeface="华文楷体" panose="02010600040101010101" pitchFamily="2" charset="-122"/>
              </a:rPr>
              <a:t>要求首先载入</a:t>
            </a:r>
            <a:r>
              <a:rPr lang="zh-CN" altLang="zh-CN" sz="2800" b="0" dirty="0" smtClean="0">
                <a:latin typeface="华文楷体" panose="02010600040101010101" pitchFamily="2" charset="-122"/>
                <a:ea typeface="华文楷体" panose="02010600040101010101" pitchFamily="2" charset="-122"/>
              </a:rPr>
              <a:t>内存，</a:t>
            </a:r>
            <a:r>
              <a:rPr lang="zh-CN" altLang="zh-CN" sz="2800" b="0" dirty="0">
                <a:latin typeface="华文楷体" panose="02010600040101010101" pitchFamily="2" charset="-122"/>
                <a:ea typeface="华文楷体" panose="02010600040101010101" pitchFamily="2" charset="-122"/>
              </a:rPr>
              <a:t>因此需要在内、外存间进行多次数据交换。外存</a:t>
            </a:r>
            <a:r>
              <a:rPr lang="zh-CN" altLang="zh-CN" sz="2800" b="0" dirty="0" smtClean="0">
                <a:latin typeface="华文楷体" panose="02010600040101010101" pitchFamily="2" charset="-122"/>
                <a:ea typeface="华文楷体" panose="02010600040101010101" pitchFamily="2" charset="-122"/>
              </a:rPr>
              <a:t>数据</a:t>
            </a:r>
            <a:r>
              <a:rPr lang="zh-CN" altLang="en-US" sz="2800" b="0" dirty="0" smtClean="0">
                <a:latin typeface="华文楷体" panose="02010600040101010101" pitchFamily="2" charset="-122"/>
                <a:ea typeface="华文楷体" panose="02010600040101010101" pitchFamily="2" charset="-122"/>
              </a:rPr>
              <a:t>载入内存和内存中数据</a:t>
            </a:r>
            <a:r>
              <a:rPr lang="zh-CN" altLang="zh-CN" sz="2800" b="0" dirty="0" smtClean="0">
                <a:latin typeface="华文楷体" panose="02010600040101010101" pitchFamily="2" charset="-122"/>
                <a:ea typeface="华文楷体" panose="02010600040101010101" pitchFamily="2" charset="-122"/>
              </a:rPr>
              <a:t>处理</a:t>
            </a:r>
            <a:r>
              <a:rPr lang="zh-CN" altLang="en-US" sz="2800" b="0" dirty="0" smtClean="0">
                <a:latin typeface="华文楷体" panose="02010600040101010101" pitchFamily="2" charset="-122"/>
                <a:ea typeface="华文楷体" panose="02010600040101010101" pitchFamily="2" charset="-122"/>
              </a:rPr>
              <a:t>比，</a:t>
            </a:r>
            <a:r>
              <a:rPr lang="zh-CN" altLang="zh-CN" sz="2800" b="0" dirty="0" smtClean="0">
                <a:latin typeface="华文楷体" panose="02010600040101010101" pitchFamily="2" charset="-122"/>
                <a:ea typeface="华文楷体" panose="02010600040101010101" pitchFamily="2" charset="-122"/>
              </a:rPr>
              <a:t>速度</a:t>
            </a:r>
            <a:r>
              <a:rPr lang="zh-CN" altLang="zh-CN" sz="2800" b="0" dirty="0">
                <a:latin typeface="华文楷体" panose="02010600040101010101" pitchFamily="2" charset="-122"/>
                <a:ea typeface="华文楷体" panose="02010600040101010101" pitchFamily="2" charset="-122"/>
              </a:rPr>
              <a:t>要慢得多，因此时间的耗费主要体现在外存的访问上</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smtClean="0">
                <a:latin typeface="华文楷体" panose="02010600040101010101" pitchFamily="2" charset="-122"/>
                <a:ea typeface="华文楷体" panose="02010600040101010101" pitchFamily="2" charset="-122"/>
              </a:rPr>
              <a:t>数据</a:t>
            </a:r>
            <a:r>
              <a:rPr lang="zh-CN" altLang="zh-CN" sz="2800" b="0" dirty="0">
                <a:latin typeface="华文楷体" panose="02010600040101010101" pitchFamily="2" charset="-122"/>
                <a:ea typeface="华文楷体" panose="02010600040101010101" pitchFamily="2" charset="-122"/>
              </a:rPr>
              <a:t>交换时的规模取决于内存的大小，直观的做法是根据内存容量的大小一次调入一定量的数据，形成一个数据序列，该序列在内存中可以按照某种内排序的方法进行排序，然后将排好的序列写入外存，之后再调入其他未排序的数据进入，以此类推</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外排序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46585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Autofit/>
          </a:bodyPr>
          <a:lstStyle/>
          <a:p>
            <a:pPr>
              <a:buFont typeface="Wingdings" panose="05000000000000000000" pitchFamily="2" charset="2"/>
              <a:buChar char="Ø"/>
            </a:pPr>
            <a:r>
              <a:rPr lang="zh-CN" altLang="zh-CN" sz="2800" b="0" dirty="0" smtClean="0">
                <a:latin typeface="华文楷体" panose="02010600040101010101" pitchFamily="2" charset="-122"/>
                <a:ea typeface="华文楷体" panose="02010600040101010101" pitchFamily="2" charset="-122"/>
              </a:rPr>
              <a:t>最终</a:t>
            </a:r>
            <a:r>
              <a:rPr lang="zh-CN" altLang="zh-CN" sz="2800" b="0" dirty="0">
                <a:latin typeface="华文楷体" panose="02010600040101010101" pitchFamily="2" charset="-122"/>
                <a:ea typeface="华文楷体" panose="02010600040101010101" pitchFamily="2" charset="-122"/>
              </a:rPr>
              <a:t>在外存上原始的待排序序列分割成了多个有序序列，之后再设法将数据分段调入内存，进行有序数据段的归并。</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外排序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52211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数据规模为</a:t>
            </a:r>
            <a:r>
              <a:rPr lang="en-US" altLang="zh-CN" sz="2800" b="0" dirty="0">
                <a:ea typeface="华文楷体" panose="02010600040101010101" pitchFamily="2" charset="-122"/>
                <a:cs typeface="Times New Roman" panose="02020603050405020304" pitchFamily="18" charset="0"/>
              </a:rPr>
              <a:t>900M</a:t>
            </a:r>
            <a:r>
              <a:rPr lang="zh-CN" altLang="zh-CN" sz="2800" b="0" dirty="0">
                <a:ea typeface="华文楷体" panose="02010600040101010101" pitchFamily="2" charset="-122"/>
                <a:cs typeface="Times New Roman" panose="02020603050405020304" pitchFamily="18" charset="0"/>
              </a:rPr>
              <a:t>，内存一次只能存储</a:t>
            </a:r>
            <a:r>
              <a:rPr lang="en-US" altLang="zh-CN" sz="2800" b="0" dirty="0">
                <a:ea typeface="华文楷体" panose="02010600040101010101" pitchFamily="2" charset="-122"/>
                <a:cs typeface="Times New Roman" panose="02020603050405020304" pitchFamily="18" charset="0"/>
              </a:rPr>
              <a:t>100M</a:t>
            </a:r>
            <a:r>
              <a:rPr lang="zh-CN" altLang="zh-CN" sz="2800" b="0" dirty="0">
                <a:ea typeface="华文楷体" panose="02010600040101010101" pitchFamily="2" charset="-122"/>
                <a:cs typeface="Times New Roman" panose="02020603050405020304" pitchFamily="18" charset="0"/>
              </a:rPr>
              <a:t>，由此可以把外存上的数据分为</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段</a:t>
            </a:r>
            <a:r>
              <a:rPr lang="zh-CN" altLang="zh-CN" sz="2800" b="0" dirty="0" smtClean="0">
                <a:ea typeface="华文楷体" panose="02010600040101010101" pitchFamily="2" charset="-122"/>
                <a:cs typeface="Times New Roman" panose="02020603050405020304" pitchFamily="18" charset="0"/>
              </a:rPr>
              <a:t>，</a:t>
            </a:r>
            <a:r>
              <a:rPr lang="zh-CN" altLang="en-US" sz="2800" b="0" dirty="0" smtClean="0">
                <a:ea typeface="华文楷体" panose="02010600040101010101" pitchFamily="2" charset="-122"/>
                <a:cs typeface="Times New Roman" panose="02020603050405020304" pitchFamily="18" charset="0"/>
              </a:rPr>
              <a:t>每段读入内存排好序并再次放入外存后，后面就要进行归并。</a:t>
            </a:r>
            <a:r>
              <a:rPr lang="zh-CN" altLang="zh-CN" sz="2800" b="0" dirty="0" smtClean="0">
                <a:ea typeface="华文楷体" panose="02010600040101010101" pitchFamily="2" charset="-122"/>
                <a:cs typeface="Times New Roman" panose="02020603050405020304" pitchFamily="18" charset="0"/>
              </a:rPr>
              <a:t>现在</a:t>
            </a:r>
            <a:r>
              <a:rPr lang="zh-CN" altLang="zh-CN" sz="2800" b="0" dirty="0">
                <a:ea typeface="华文楷体" panose="02010600040101010101" pitchFamily="2" charset="-122"/>
                <a:cs typeface="Times New Roman" panose="02020603050405020304" pitchFamily="18" charset="0"/>
              </a:rPr>
              <a:t>在内存中开辟</a:t>
            </a:r>
            <a:r>
              <a:rPr lang="en-US" altLang="zh-CN" sz="2800" b="0" dirty="0">
                <a:ea typeface="华文楷体" panose="02010600040101010101" pitchFamily="2" charset="-122"/>
                <a:cs typeface="Times New Roman" panose="02020603050405020304" pitchFamily="18" charset="0"/>
              </a:rPr>
              <a:t>10</a:t>
            </a:r>
            <a:r>
              <a:rPr lang="zh-CN" altLang="zh-CN" sz="2800" b="0" dirty="0">
                <a:ea typeface="华文楷体" panose="02010600040101010101" pitchFamily="2" charset="-122"/>
                <a:cs typeface="Times New Roman" panose="02020603050405020304" pitchFamily="18" charset="0"/>
              </a:rPr>
              <a:t>个</a:t>
            </a:r>
            <a:r>
              <a:rPr lang="en-US" altLang="zh-CN" sz="2800" b="0" dirty="0">
                <a:ea typeface="华文楷体" panose="02010600040101010101" pitchFamily="2" charset="-122"/>
                <a:cs typeface="Times New Roman" panose="02020603050405020304" pitchFamily="18" charset="0"/>
              </a:rPr>
              <a:t>10M</a:t>
            </a:r>
            <a:r>
              <a:rPr lang="zh-CN" altLang="zh-CN" sz="2800" b="0" dirty="0">
                <a:ea typeface="华文楷体" panose="02010600040101010101" pitchFamily="2" charset="-122"/>
                <a:cs typeface="Times New Roman" panose="02020603050405020304" pitchFamily="18" charset="0"/>
              </a:rPr>
              <a:t>的缓冲区，其中</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个用于读入</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个归并段的部分数据，作为输入缓冲区，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a:t>
            </a:r>
            <a:r>
              <a:rPr lang="en-US" altLang="zh-CN" sz="2800" b="0" dirty="0">
                <a:ea typeface="华文楷体" panose="02010600040101010101" pitchFamily="2" charset="-122"/>
                <a:cs typeface="Times New Roman" panose="02020603050405020304" pitchFamily="18" charset="0"/>
              </a:rPr>
              <a:t>10M</a:t>
            </a:r>
            <a:r>
              <a:rPr lang="zh-CN" altLang="zh-CN" sz="2800" b="0" dirty="0">
                <a:ea typeface="华文楷体" panose="02010600040101010101" pitchFamily="2" charset="-122"/>
                <a:cs typeface="Times New Roman" panose="02020603050405020304" pitchFamily="18" charset="0"/>
              </a:rPr>
              <a:t>用于存储归并结果，即作为输出缓冲区。假如</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个归并段都是非递减有序的，在归并中，最小的元素必然出现在</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的第一个元素中，输出该最小元素到输出缓冲区，以此类推，找到次小元素，归并过程中，如果输出缓冲区满，可将数据移出内存，清空缓冲区，继续存储后面的归并数据，最终在外存上形成了一个规模为</a:t>
            </a:r>
            <a:r>
              <a:rPr lang="en-US" altLang="zh-CN" sz="2800" b="0" dirty="0">
                <a:ea typeface="华文楷体" panose="02010600040101010101" pitchFamily="2" charset="-122"/>
                <a:cs typeface="Times New Roman" panose="02020603050405020304" pitchFamily="18" charset="0"/>
              </a:rPr>
              <a:t>900M</a:t>
            </a:r>
            <a:r>
              <a:rPr lang="zh-CN" altLang="zh-CN" sz="2800" b="0" dirty="0">
                <a:ea typeface="华文楷体" panose="02010600040101010101" pitchFamily="2" charset="-122"/>
                <a:cs typeface="Times New Roman" panose="02020603050405020304" pitchFamily="18" charset="0"/>
              </a:rPr>
              <a:t>的非递减有序序列</a:t>
            </a:r>
            <a:r>
              <a:rPr lang="zh-CN" altLang="zh-CN" sz="2800" b="0" dirty="0" smtClean="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外排序</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630025" y="6372225"/>
            <a:ext cx="257175" cy="1976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11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外排序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en-US" altLang="zh-CN" sz="2800" dirty="0" smtClean="0">
                <a:solidFill>
                  <a:srgbClr val="FF0000"/>
                </a:solidFill>
                <a:latin typeface="华文楷体" pitchFamily="2" charset="-122"/>
                <a:ea typeface="华文楷体" pitchFamily="2" charset="-122"/>
              </a:rPr>
              <a:t>k</a:t>
            </a:r>
            <a:r>
              <a:rPr lang="zh-CN" altLang="en-US" sz="2800" dirty="0" smtClean="0">
                <a:solidFill>
                  <a:srgbClr val="FF0000"/>
                </a:solidFill>
                <a:latin typeface="华文楷体" pitchFamily="2" charset="-122"/>
                <a:ea typeface="华文楷体" pitchFamily="2" charset="-122"/>
              </a:rPr>
              <a:t>路归并</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多阶段归并</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置换选择</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最佳归并树*</a:t>
            </a: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外排序</a:t>
            </a:r>
            <a:r>
              <a:rPr lang="zh-CN" altLang="en-US" sz="3200" b="1" dirty="0">
                <a:latin typeface="华文楷体" pitchFamily="2" charset="-122"/>
                <a:ea typeface="华文楷体" pitchFamily="2" charset="-122"/>
              </a:rPr>
              <a:t>：</a:t>
            </a:r>
          </a:p>
        </p:txBody>
      </p:sp>
    </p:spTree>
    <p:extLst>
      <p:ext uri="{BB962C8B-B14F-4D97-AF65-F5344CB8AC3E}">
        <p14:creationId xmlns:p14="http://schemas.microsoft.com/office/powerpoint/2010/main" val="272044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2069967"/>
          </a:xfrm>
        </p:spPr>
        <p:txBody>
          <a:bodyPr>
            <a:normAutofit lnSpcReduction="10000"/>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最简单的</a:t>
            </a:r>
            <a:r>
              <a:rPr lang="zh-CN" altLang="zh-CN" sz="2800" b="0" dirty="0" smtClean="0">
                <a:ea typeface="华文楷体" panose="02010600040101010101" pitchFamily="2" charset="-122"/>
                <a:cs typeface="Times New Roman" panose="02020603050405020304" pitchFamily="18" charset="0"/>
              </a:rPr>
              <a:t>归并</a:t>
            </a:r>
            <a:r>
              <a:rPr lang="zh-CN" altLang="en-US" sz="2800" b="0" dirty="0" smtClean="0">
                <a:ea typeface="华文楷体" panose="02010600040101010101" pitchFamily="2" charset="-122"/>
                <a:cs typeface="Times New Roman" panose="02020603050405020304" pitchFamily="18" charset="0"/>
              </a:rPr>
              <a:t>是</a:t>
            </a:r>
            <a:r>
              <a:rPr lang="zh-CN" altLang="zh-CN" sz="2800" b="0" dirty="0" smtClean="0">
                <a:ea typeface="华文楷体" panose="02010600040101010101" pitchFamily="2" charset="-122"/>
                <a:cs typeface="Times New Roman" panose="02020603050405020304" pitchFamily="18" charset="0"/>
              </a:rPr>
              <a:t>二</a:t>
            </a:r>
            <a:r>
              <a:rPr lang="zh-CN" altLang="zh-CN" sz="2800" b="0" dirty="0">
                <a:ea typeface="华文楷体" panose="02010600040101010101" pitchFamily="2" charset="-122"/>
                <a:cs typeface="Times New Roman" panose="02020603050405020304" pitchFamily="18" charset="0"/>
              </a:rPr>
              <a:t>路归并，二路归并是将两个有序序列归并为一个有序序列。在外排序中，二路归并需要</a:t>
            </a:r>
            <a:r>
              <a:rPr lang="en-US" altLang="zh-CN" sz="2800" b="0" dirty="0">
                <a:ea typeface="华文楷体" panose="02010600040101010101" pitchFamily="2" charset="-122"/>
                <a:cs typeface="Times New Roman" panose="02020603050405020304" pitchFamily="18" charset="0"/>
              </a:rPr>
              <a:t>4</a:t>
            </a:r>
            <a:r>
              <a:rPr lang="zh-CN" altLang="zh-CN" sz="2800" b="0" dirty="0">
                <a:ea typeface="华文楷体" panose="02010600040101010101" pitchFamily="2" charset="-122"/>
                <a:cs typeface="Times New Roman" panose="02020603050405020304" pitchFamily="18" charset="0"/>
              </a:rPr>
              <a:t>条磁带</a:t>
            </a:r>
            <a:r>
              <a:rPr lang="zh-CN" altLang="en-US" sz="2800" b="0" dirty="0" smtClean="0">
                <a:ea typeface="华文楷体" panose="02010600040101010101" pitchFamily="2" charset="-122"/>
                <a:cs typeface="Times New Roman" panose="02020603050405020304" pitchFamily="18" charset="0"/>
              </a:rPr>
              <a:t>。最初无序序列在一条磁带上，如</a:t>
            </a:r>
            <a:r>
              <a:rPr lang="en-US" altLang="zh-CN" sz="2800" b="0" dirty="0" smtClean="0">
                <a:ea typeface="华文楷体" panose="02010600040101010101" pitchFamily="2" charset="-122"/>
                <a:cs typeface="Times New Roman" panose="02020603050405020304" pitchFamily="18" charset="0"/>
              </a:rPr>
              <a:t>A1</a:t>
            </a:r>
            <a:r>
              <a:rPr lang="zh-CN" altLang="en-US" sz="2800" b="0" dirty="0" smtClean="0">
                <a:ea typeface="华文楷体" panose="02010600040101010101" pitchFamily="2" charset="-122"/>
                <a:cs typeface="Times New Roman" panose="02020603050405020304" pitchFamily="18" charset="0"/>
              </a:rPr>
              <a:t>，分段入内存排序后放到</a:t>
            </a:r>
            <a:r>
              <a:rPr lang="en-US" altLang="zh-CN" sz="2800" b="0" dirty="0" smtClean="0">
                <a:ea typeface="华文楷体" panose="02010600040101010101" pitchFamily="2" charset="-122"/>
                <a:cs typeface="Times New Roman" panose="02020603050405020304" pitchFamily="18" charset="0"/>
              </a:rPr>
              <a:t>B1</a:t>
            </a:r>
            <a:r>
              <a:rPr lang="zh-CN" altLang="en-US" sz="2800" b="0" dirty="0" smtClean="0">
                <a:ea typeface="华文楷体" panose="02010600040101010101" pitchFamily="2" charset="-122"/>
                <a:cs typeface="Times New Roman" panose="02020603050405020304" pitchFamily="18" charset="0"/>
              </a:rPr>
              <a:t>、</a:t>
            </a:r>
            <a:r>
              <a:rPr lang="en-US" altLang="zh-CN" sz="2800" b="0" dirty="0" smtClean="0">
                <a:ea typeface="华文楷体" panose="02010600040101010101" pitchFamily="2" charset="-122"/>
                <a:cs typeface="Times New Roman" panose="02020603050405020304" pitchFamily="18" charset="0"/>
              </a:rPr>
              <a:t>B2</a:t>
            </a:r>
            <a:r>
              <a:rPr lang="zh-CN" altLang="en-US" sz="2800" b="0" dirty="0" smtClean="0">
                <a:ea typeface="华文楷体" panose="02010600040101010101" pitchFamily="2" charset="-122"/>
                <a:cs typeface="Times New Roman" panose="02020603050405020304" pitchFamily="18" charset="0"/>
              </a:rPr>
              <a:t>两条磁带上，后面逐次进行二路归并。</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en-US" altLang="zh-CN" dirty="0" smtClean="0">
                <a:latin typeface="华文楷体" panose="02010600040101010101" pitchFamily="2" charset="-122"/>
                <a:ea typeface="华文楷体" panose="02010600040101010101" pitchFamily="2" charset="-122"/>
              </a:rPr>
              <a:t>K</a:t>
            </a:r>
            <a:r>
              <a:rPr lang="zh-CN" altLang="zh-CN" dirty="0">
                <a:latin typeface="华文楷体" panose="02010600040101010101" pitchFamily="2" charset="-122"/>
                <a:ea typeface="华文楷体" panose="02010600040101010101" pitchFamily="2" charset="-122"/>
              </a:rPr>
              <a:t>路归并</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780133" y="3911307"/>
            <a:ext cx="8668393" cy="2567871"/>
          </a:xfrm>
          <a:prstGeom prst="rect">
            <a:avLst/>
          </a:prstGeom>
          <a:noFill/>
          <a:ln>
            <a:noFill/>
          </a:ln>
        </p:spPr>
      </p:pic>
    </p:spTree>
    <p:extLst>
      <p:ext uri="{BB962C8B-B14F-4D97-AF65-F5344CB8AC3E}">
        <p14:creationId xmlns:p14="http://schemas.microsoft.com/office/powerpoint/2010/main" val="1087127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en-US" altLang="zh-CN" dirty="0" smtClean="0">
                <a:latin typeface="华文楷体" panose="02010600040101010101" pitchFamily="2" charset="-122"/>
                <a:ea typeface="华文楷体" panose="02010600040101010101" pitchFamily="2" charset="-122"/>
              </a:rPr>
              <a:t>K</a:t>
            </a:r>
            <a:r>
              <a:rPr lang="zh-CN" altLang="zh-CN" dirty="0">
                <a:latin typeface="华文楷体" panose="02010600040101010101" pitchFamily="2" charset="-122"/>
                <a:ea typeface="华文楷体" panose="02010600040101010101" pitchFamily="2" charset="-122"/>
              </a:rPr>
              <a:t>路归并</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76003" y="1573529"/>
            <a:ext cx="4522568" cy="2319201"/>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896947" y="1612716"/>
            <a:ext cx="4461899" cy="2280014"/>
          </a:xfrm>
          <a:prstGeom prst="rect">
            <a:avLst/>
          </a:prstGeom>
          <a:noFill/>
          <a:ln>
            <a:noFill/>
          </a:ln>
        </p:spPr>
      </p:pic>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341460" y="4360679"/>
            <a:ext cx="7091306" cy="2327504"/>
          </a:xfrm>
          <a:prstGeom prst="rect">
            <a:avLst/>
          </a:prstGeom>
          <a:noFill/>
          <a:ln>
            <a:noFill/>
          </a:ln>
        </p:spPr>
      </p:pic>
      <p:sp>
        <p:nvSpPr>
          <p:cNvPr id="3" name="文本框 2"/>
          <p:cNvSpPr txBox="1"/>
          <p:nvPr/>
        </p:nvSpPr>
        <p:spPr>
          <a:xfrm>
            <a:off x="7694023" y="4791753"/>
            <a:ext cx="3853543" cy="954107"/>
          </a:xfrm>
          <a:prstGeom prst="rect">
            <a:avLst/>
          </a:prstGeom>
          <a:noFill/>
        </p:spPr>
        <p:txBody>
          <a:bodyPr wrap="square" rtlCol="0">
            <a:spAutoFit/>
          </a:bodyPr>
          <a:lstStyle/>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如果有</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2K</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个</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磁带，就可以实现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路归并。</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3579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5891390" cy="5060598"/>
          </a:xfrm>
        </p:spPr>
        <p:txBody>
          <a:bodyPr>
            <a:normAutofit/>
          </a:bodyPr>
          <a:lstStyle/>
          <a:p>
            <a:pPr>
              <a:buFont typeface="Wingdings" panose="05000000000000000000" pitchFamily="2" charset="2"/>
              <a:buChar char="Ø"/>
            </a:pPr>
            <a:r>
              <a:rPr lang="zh-CN" altLang="en-US" sz="3200" dirty="0" smtClean="0">
                <a:ea typeface="华文楷体" panose="02010600040101010101" pitchFamily="2" charset="-122"/>
                <a:cs typeface="Times New Roman" panose="02020603050405020304" pitchFamily="18" charset="0"/>
              </a:rPr>
              <a:t>原型法</a:t>
            </a:r>
            <a:r>
              <a:rPr lang="zh-CN" altLang="zh-CN" sz="3200" dirty="0" smtClean="0">
                <a:ea typeface="华文楷体" panose="02010600040101010101" pitchFamily="2" charset="-122"/>
                <a:cs typeface="Times New Roman" panose="02020603050405020304" pitchFamily="18" charset="0"/>
              </a:rPr>
              <a:t>：</a:t>
            </a:r>
            <a:r>
              <a:rPr lang="zh-CN" altLang="en-US" sz="3200" b="0" dirty="0" smtClean="0">
                <a:ea typeface="华文楷体" panose="02010600040101010101" pitchFamily="2" charset="-122"/>
                <a:cs typeface="Times New Roman" panose="02020603050405020304" pitchFamily="18" charset="0"/>
              </a:rPr>
              <a:t>  先实现第一趟排序</a:t>
            </a:r>
            <a:endParaRPr lang="en-US" altLang="zh-CN" sz="3200" b="0" dirty="0" smtClean="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for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=0;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&lt;n-1;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smtClean="0">
                <a:ea typeface="华文楷体" panose="02010600040101010101" pitchFamily="2" charset="-122"/>
                <a:cs typeface="Times New Roman" panose="02020603050405020304" pitchFamily="18" charset="0"/>
              </a:rPr>
              <a:t>	if </a:t>
            </a:r>
            <a:r>
              <a:rPr lang="en-US" altLang="zh-CN" sz="3200" b="0" dirty="0">
                <a:ea typeface="华文楷体" panose="02010600040101010101" pitchFamily="2" charset="-122"/>
                <a:cs typeface="Times New Roman" panose="02020603050405020304" pitchFamily="18" charset="0"/>
              </a:rPr>
              <a:t>(a[</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]&gt;a[i+1])</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t>
            </a:r>
            <a:r>
              <a:rPr lang="en-US" altLang="zh-CN" sz="3200" b="0" dirty="0" smtClean="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 </a:t>
            </a:r>
            <a:r>
              <a:rPr lang="en-US" altLang="zh-CN" sz="3200" b="0" dirty="0" smtClean="0">
                <a:ea typeface="华文楷体" panose="02010600040101010101" pitchFamily="2" charset="-122"/>
                <a:cs typeface="Times New Roman" panose="02020603050405020304" pitchFamily="18" charset="0"/>
              </a:rPr>
              <a:t> </a:t>
            </a:r>
            <a:r>
              <a:rPr lang="en-US" altLang="zh-CN" sz="3200" b="0" dirty="0" err="1" smtClean="0">
                <a:ea typeface="华文楷体" panose="02010600040101010101" pitchFamily="2" charset="-122"/>
                <a:cs typeface="Times New Roman" panose="02020603050405020304" pitchFamily="18" charset="0"/>
              </a:rPr>
              <a:t>tmp</a:t>
            </a:r>
            <a:r>
              <a:rPr lang="en-US" altLang="zh-CN" sz="3200" b="0" dirty="0" smtClean="0">
                <a:ea typeface="华文楷体" panose="02010600040101010101" pitchFamily="2" charset="-122"/>
                <a:cs typeface="Times New Roman" panose="02020603050405020304" pitchFamily="18" charset="0"/>
              </a:rPr>
              <a:t> </a:t>
            </a:r>
            <a:r>
              <a:rPr lang="en-US" altLang="zh-CN" sz="3200" b="0" dirty="0">
                <a:ea typeface="华文楷体" panose="02010600040101010101" pitchFamily="2" charset="-122"/>
                <a:cs typeface="Times New Roman" panose="02020603050405020304" pitchFamily="18" charset="0"/>
              </a:rPr>
              <a:t>= a[</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 = a[i+1];</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a[i+1] = </a:t>
            </a:r>
            <a:r>
              <a:rPr lang="en-US" altLang="zh-CN" sz="3200" b="0" dirty="0" err="1">
                <a:ea typeface="华文楷体" panose="02010600040101010101" pitchFamily="2" charset="-122"/>
                <a:cs typeface="Times New Roman" panose="02020603050405020304" pitchFamily="18" charset="0"/>
              </a:rPr>
              <a:t>tmp</a:t>
            </a:r>
            <a:r>
              <a:rPr lang="en-US" altLang="zh-CN" sz="3200" b="0" dirty="0">
                <a:ea typeface="华文楷体" panose="02010600040101010101" pitchFamily="2" charset="-122"/>
                <a:cs typeface="Times New Roman" panose="02020603050405020304" pitchFamily="18" charset="0"/>
              </a:rPr>
              <a:t>;                </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t>
            </a:r>
            <a:endParaRPr lang="zh-CN"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冒泡排序算法实现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6083557" y="1577194"/>
            <a:ext cx="5959150" cy="4031873"/>
          </a:xfrm>
          <a:prstGeom prst="rect">
            <a:avLst/>
          </a:prstGeom>
          <a:noFill/>
        </p:spPr>
        <p:txBody>
          <a:bodyPr wrap="square" rtlCol="0">
            <a:spAutoFit/>
          </a:bodyPr>
          <a:lstStyle/>
          <a:p>
            <a:r>
              <a:rPr lang="zh-CN" altLang="en-US" sz="3200" b="1" dirty="0" smtClean="0">
                <a:latin typeface="Times New Roman" panose="02020603050405020304" pitchFamily="18" charset="0"/>
                <a:ea typeface="华文楷体" panose="02010600040101010101" pitchFamily="2" charset="-122"/>
                <a:cs typeface="Times New Roman" panose="02020603050405020304" pitchFamily="18" charset="0"/>
              </a:rPr>
              <a:t>提示：</a:t>
            </a:r>
            <a:endParaRPr lang="en-US" altLang="zh-CN" sz="3200" b="1"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顺序结构实现后，注意检查循环的左右边界，以免数组访问越界。</a:t>
            </a:r>
            <a:endPar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smtClean="0">
                <a:latin typeface="Times New Roman" panose="02020603050405020304" pitchFamily="18" charset="0"/>
                <a:ea typeface="华文楷体" panose="02010600040101010101" pitchFamily="2" charset="-122"/>
                <a:cs typeface="Times New Roman" panose="02020603050405020304" pitchFamily="18" charset="0"/>
              </a:rPr>
              <a:t>左边界</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=0, a[0]</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a[1]</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比</a:t>
            </a:r>
            <a:endPar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smtClean="0">
                <a:latin typeface="Times New Roman" panose="02020603050405020304" pitchFamily="18" charset="0"/>
                <a:ea typeface="华文楷体" panose="02010600040101010101" pitchFamily="2" charset="-122"/>
                <a:cs typeface="Times New Roman" panose="02020603050405020304" pitchFamily="18" charset="0"/>
              </a:rPr>
              <a:t>右边界</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=n-2, a[n-2]</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a[n-1]</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比</a:t>
            </a:r>
            <a:endParaRPr lang="zh-CN" altLang="en-US" sz="32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990252"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040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外排序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k</a:t>
            </a:r>
            <a:r>
              <a:rPr lang="zh-CN" altLang="en-US" sz="2800" dirty="0" smtClean="0">
                <a:latin typeface="华文楷体" pitchFamily="2" charset="-122"/>
                <a:ea typeface="华文楷体" pitchFamily="2" charset="-122"/>
              </a:rPr>
              <a:t>路归并</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多阶段归并</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置换选择</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最佳归并树*</a:t>
            </a: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外排序</a:t>
            </a:r>
            <a:r>
              <a:rPr lang="zh-CN" altLang="en-US" sz="3200" b="1" dirty="0">
                <a:latin typeface="华文楷体" pitchFamily="2" charset="-122"/>
                <a:ea typeface="华文楷体" pitchFamily="2" charset="-122"/>
              </a:rPr>
              <a:t>：</a:t>
            </a:r>
          </a:p>
        </p:txBody>
      </p:sp>
    </p:spTree>
    <p:extLst>
      <p:ext uri="{BB962C8B-B14F-4D97-AF65-F5344CB8AC3E}">
        <p14:creationId xmlns:p14="http://schemas.microsoft.com/office/powerpoint/2010/main" val="360403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4839293"/>
          </a:xfrm>
        </p:spPr>
        <p:txBody>
          <a:bodyPr>
            <a:normAutofit fontScale="92500" lnSpcReduction="10000"/>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如果只有</a:t>
            </a:r>
            <a:r>
              <a:rPr lang="en-US" altLang="zh-CN" sz="3200" b="0" dirty="0">
                <a:ea typeface="华文楷体" panose="02010600040101010101" pitchFamily="2" charset="-122"/>
                <a:cs typeface="Times New Roman" panose="02020603050405020304" pitchFamily="18" charset="0"/>
              </a:rPr>
              <a:t>k+1</a:t>
            </a:r>
            <a:r>
              <a:rPr lang="zh-CN" altLang="zh-CN" sz="3200" b="0" dirty="0">
                <a:ea typeface="华文楷体" panose="02010600040101010101" pitchFamily="2" charset="-122"/>
                <a:cs typeface="Times New Roman" panose="02020603050405020304" pitchFamily="18" charset="0"/>
              </a:rPr>
              <a:t>个磁带</a:t>
            </a:r>
            <a:r>
              <a:rPr lang="zh-CN" altLang="zh-CN" sz="3200" b="0" dirty="0" smtClean="0">
                <a:ea typeface="华文楷体" panose="02010600040101010101" pitchFamily="2" charset="-122"/>
                <a:cs typeface="Times New Roman" panose="02020603050405020304" pitchFamily="18" charset="0"/>
              </a:rPr>
              <a:t>，</a:t>
            </a:r>
            <a:r>
              <a:rPr lang="zh-CN" altLang="en-US" sz="3200" b="0" dirty="0" smtClean="0">
                <a:ea typeface="华文楷体" panose="02010600040101010101" pitchFamily="2" charset="-122"/>
                <a:cs typeface="Times New Roman" panose="02020603050405020304" pitchFamily="18" charset="0"/>
              </a:rPr>
              <a:t>利用多阶段归并</a:t>
            </a:r>
            <a:r>
              <a:rPr lang="zh-CN" altLang="zh-CN" sz="3200" b="0" dirty="0" smtClean="0">
                <a:ea typeface="华文楷体" panose="02010600040101010101" pitchFamily="2" charset="-122"/>
                <a:cs typeface="Times New Roman" panose="02020603050405020304" pitchFamily="18" charset="0"/>
              </a:rPr>
              <a:t>也</a:t>
            </a:r>
            <a:r>
              <a:rPr lang="zh-CN" altLang="zh-CN" sz="3200" b="0" dirty="0">
                <a:ea typeface="华文楷体" panose="02010600040101010101" pitchFamily="2" charset="-122"/>
                <a:cs typeface="Times New Roman" panose="02020603050405020304" pitchFamily="18" charset="0"/>
              </a:rPr>
              <a:t>可以进行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a:t>
            </a:r>
            <a:r>
              <a:rPr lang="zh-CN" altLang="zh-CN"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假设有</a:t>
            </a:r>
            <a:r>
              <a:rPr lang="en-US" altLang="zh-CN" sz="3200" b="0" dirty="0">
                <a:ea typeface="华文楷体" panose="02010600040101010101" pitchFamily="2" charset="-122"/>
                <a:cs typeface="Times New Roman" panose="02020603050405020304" pitchFamily="18" charset="0"/>
              </a:rPr>
              <a:t>k+1</a:t>
            </a:r>
            <a:r>
              <a:rPr lang="zh-CN" altLang="zh-CN" sz="3200" b="0" dirty="0">
                <a:ea typeface="华文楷体" panose="02010600040101010101" pitchFamily="2" charset="-122"/>
                <a:cs typeface="Times New Roman" panose="02020603050405020304" pitchFamily="18" charset="0"/>
              </a:rPr>
              <a:t>个磁带，分别为</a:t>
            </a:r>
            <a:r>
              <a:rPr lang="en-US" altLang="zh-CN" sz="3200" b="0" dirty="0">
                <a:ea typeface="华文楷体" panose="02010600040101010101" pitchFamily="2" charset="-122"/>
                <a:cs typeface="Times New Roman" panose="02020603050405020304" pitchFamily="18" charset="0"/>
              </a:rPr>
              <a:t>A</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B1</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B2</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…Bk</a:t>
            </a:r>
            <a:r>
              <a:rPr lang="zh-CN" altLang="zh-CN" sz="3200" b="0" dirty="0">
                <a:ea typeface="华文楷体" panose="02010600040101010101" pitchFamily="2" charset="-122"/>
                <a:cs typeface="Times New Roman" panose="02020603050405020304" pitchFamily="18" charset="0"/>
              </a:rPr>
              <a:t>，将分别来自</a:t>
            </a:r>
            <a:r>
              <a:rPr lang="en-US" altLang="zh-CN" sz="3200" b="0" dirty="0">
                <a:ea typeface="华文楷体" panose="02010600040101010101" pitchFamily="2" charset="-122"/>
                <a:cs typeface="Times New Roman" panose="02020603050405020304" pitchFamily="18" charset="0"/>
              </a:rPr>
              <a:t>B1</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B2</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…Bk</a:t>
            </a:r>
            <a:r>
              <a:rPr lang="zh-CN" altLang="zh-CN" sz="3200" b="0" dirty="0">
                <a:ea typeface="华文楷体" panose="02010600040101010101" pitchFamily="2" charset="-122"/>
                <a:cs typeface="Times New Roman" panose="02020603050405020304" pitchFamily="18" charset="0"/>
              </a:rPr>
              <a:t>的</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个有序序列进行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路归并为一个有序序列，放入</a:t>
            </a:r>
            <a:r>
              <a:rPr lang="en-US" altLang="zh-CN" sz="3200" b="0" dirty="0">
                <a:ea typeface="华文楷体" panose="02010600040101010101" pitchFamily="2" charset="-122"/>
                <a:cs typeface="Times New Roman" panose="02020603050405020304" pitchFamily="18" charset="0"/>
              </a:rPr>
              <a:t>A</a:t>
            </a:r>
            <a:r>
              <a:rPr lang="zh-CN" altLang="zh-CN" sz="3200" b="0" dirty="0">
                <a:ea typeface="华文楷体" panose="02010600040101010101" pitchFamily="2" charset="-122"/>
                <a:cs typeface="Times New Roman" panose="02020603050405020304" pitchFamily="18" charset="0"/>
              </a:rPr>
              <a:t>；之后再从</a:t>
            </a:r>
            <a:r>
              <a:rPr lang="en-US" altLang="zh-CN" sz="3200" b="0" dirty="0">
                <a:ea typeface="华文楷体" panose="02010600040101010101" pitchFamily="2" charset="-122"/>
                <a:cs typeface="Times New Roman" panose="02020603050405020304" pitchFamily="18" charset="0"/>
              </a:rPr>
              <a:t>B1</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B2</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…Bk</a:t>
            </a:r>
            <a:r>
              <a:rPr lang="zh-CN" altLang="zh-CN" sz="3200" b="0" dirty="0">
                <a:ea typeface="华文楷体" panose="02010600040101010101" pitchFamily="2" charset="-122"/>
                <a:cs typeface="Times New Roman" panose="02020603050405020304" pitchFamily="18" charset="0"/>
              </a:rPr>
              <a:t>分别取下一个有序序列进行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路归并为一个有序序列，继续放入</a:t>
            </a:r>
            <a:r>
              <a:rPr lang="en-US" altLang="zh-CN" sz="3200" b="0" dirty="0">
                <a:ea typeface="华文楷体" panose="02010600040101010101" pitchFamily="2" charset="-122"/>
                <a:cs typeface="Times New Roman" panose="02020603050405020304" pitchFamily="18" charset="0"/>
              </a:rPr>
              <a:t>A</a:t>
            </a:r>
            <a:r>
              <a:rPr lang="zh-CN" altLang="zh-CN" sz="3200" b="0" dirty="0">
                <a:ea typeface="华文楷体" panose="02010600040101010101" pitchFamily="2" charset="-122"/>
                <a:cs typeface="Times New Roman" panose="02020603050405020304" pitchFamily="18" charset="0"/>
              </a:rPr>
              <a:t>；如此操作，直到某个磁带</a:t>
            </a:r>
            <a:r>
              <a:rPr lang="en-US" altLang="zh-CN" sz="3200" b="0" dirty="0">
                <a:ea typeface="华文楷体" panose="02010600040101010101" pitchFamily="2" charset="-122"/>
                <a:cs typeface="Times New Roman" panose="02020603050405020304" pitchFamily="18" charset="0"/>
              </a:rPr>
              <a:t>Bi</a:t>
            </a:r>
            <a:r>
              <a:rPr lang="zh-CN" altLang="zh-CN" sz="3200" b="0" dirty="0">
                <a:ea typeface="华文楷体" panose="02010600040101010101" pitchFamily="2" charset="-122"/>
                <a:cs typeface="Times New Roman" panose="02020603050405020304" pitchFamily="18" charset="0"/>
              </a:rPr>
              <a:t>中的没有有序序列，此时又变成</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个磁带上有有序序列，一个磁带上没有有序序列的情况。按照上面的方法从</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个有数据的磁带上继续逐次进行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路归并到空磁带上，最后直到只有一个磁带上有数据，该数据序列是一个有序序列。这一方法称</a:t>
            </a:r>
            <a:r>
              <a:rPr lang="zh-CN" altLang="zh-CN" sz="3200" dirty="0">
                <a:ea typeface="华文楷体" panose="02010600040101010101" pitchFamily="2" charset="-122"/>
                <a:cs typeface="Times New Roman" panose="02020603050405020304" pitchFamily="18" charset="0"/>
              </a:rPr>
              <a:t>多阶段归并</a:t>
            </a:r>
            <a:r>
              <a:rPr lang="zh-CN" altLang="zh-CN" sz="3200" b="0" dirty="0">
                <a:ea typeface="华文楷体" panose="02010600040101010101" pitchFamily="2" charset="-122"/>
                <a:cs typeface="Times New Roman" panose="02020603050405020304" pitchFamily="18" charset="0"/>
              </a:rPr>
              <a:t>。</a:t>
            </a:r>
          </a:p>
          <a:p>
            <a:pPr>
              <a:buFont typeface="Wingdings" panose="05000000000000000000" pitchFamily="2" charset="2"/>
              <a:buChar char="Ø"/>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多</a:t>
            </a:r>
            <a:r>
              <a:rPr lang="zh-CN" altLang="en-US" dirty="0" smtClean="0">
                <a:latin typeface="华文楷体" panose="02010600040101010101" pitchFamily="2" charset="-122"/>
                <a:ea typeface="华文楷体" panose="02010600040101010101" pitchFamily="2" charset="-122"/>
              </a:rPr>
              <a:t>路归并优化：多阶段归并</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56399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711430"/>
          </a:xfrm>
        </p:spPr>
        <p:txBody>
          <a:bodyPr>
            <a:normAutofit/>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如果</a:t>
            </a:r>
            <a:r>
              <a:rPr lang="zh-CN" altLang="zh-CN" sz="3200" b="0" dirty="0" smtClean="0">
                <a:ea typeface="华文楷体" panose="02010600040101010101" pitchFamily="2" charset="-122"/>
                <a:cs typeface="Times New Roman" panose="02020603050405020304" pitchFamily="18" charset="0"/>
              </a:rPr>
              <a:t>只有</a:t>
            </a:r>
            <a:r>
              <a:rPr lang="en-US" altLang="zh-CN" sz="3200" b="0" dirty="0" smtClean="0">
                <a:ea typeface="华文楷体" panose="02010600040101010101" pitchFamily="2" charset="-122"/>
                <a:cs typeface="Times New Roman" panose="02020603050405020304" pitchFamily="18" charset="0"/>
              </a:rPr>
              <a:t>3+1</a:t>
            </a:r>
            <a:r>
              <a:rPr lang="zh-CN" altLang="zh-CN" sz="3200" b="0" dirty="0">
                <a:ea typeface="华文楷体" panose="02010600040101010101" pitchFamily="2" charset="-122"/>
                <a:cs typeface="Times New Roman" panose="02020603050405020304" pitchFamily="18" charset="0"/>
              </a:rPr>
              <a:t>个磁带</a:t>
            </a:r>
            <a:r>
              <a:rPr lang="zh-CN" altLang="zh-CN" sz="3200" b="0" dirty="0" smtClean="0">
                <a:ea typeface="华文楷体" panose="02010600040101010101" pitchFamily="2" charset="-122"/>
                <a:cs typeface="Times New Roman" panose="02020603050405020304" pitchFamily="18" charset="0"/>
              </a:rPr>
              <a:t>，</a:t>
            </a:r>
            <a:r>
              <a:rPr lang="zh-CN" altLang="en-US" sz="3200" b="0" dirty="0" smtClean="0">
                <a:ea typeface="华文楷体" panose="02010600040101010101" pitchFamily="2" charset="-122"/>
                <a:cs typeface="Times New Roman" panose="02020603050405020304" pitchFamily="18" charset="0"/>
              </a:rPr>
              <a:t>利用多阶段归并</a:t>
            </a:r>
            <a:r>
              <a:rPr lang="zh-CN" altLang="zh-CN" sz="3200" b="0" dirty="0" smtClean="0">
                <a:ea typeface="华文楷体" panose="02010600040101010101" pitchFamily="2" charset="-122"/>
                <a:cs typeface="Times New Roman" panose="02020603050405020304" pitchFamily="18" charset="0"/>
              </a:rPr>
              <a:t>也</a:t>
            </a:r>
            <a:r>
              <a:rPr lang="zh-CN" altLang="zh-CN" sz="3200" b="0" dirty="0">
                <a:ea typeface="华文楷体" panose="02010600040101010101" pitchFamily="2" charset="-122"/>
                <a:cs typeface="Times New Roman" panose="02020603050405020304" pitchFamily="18" charset="0"/>
              </a:rPr>
              <a:t>可以</a:t>
            </a:r>
            <a:r>
              <a:rPr lang="zh-CN" altLang="zh-CN" sz="3200" b="0" dirty="0" smtClean="0">
                <a:ea typeface="华文楷体" panose="02010600040101010101" pitchFamily="2" charset="-122"/>
                <a:cs typeface="Times New Roman" panose="02020603050405020304" pitchFamily="18" charset="0"/>
              </a:rPr>
              <a:t>进行</a:t>
            </a:r>
            <a:r>
              <a:rPr lang="en-US" altLang="zh-CN" sz="3200" b="0" dirty="0" smtClean="0">
                <a:ea typeface="华文楷体" panose="02010600040101010101" pitchFamily="2" charset="-122"/>
                <a:cs typeface="Times New Roman" panose="02020603050405020304" pitchFamily="18" charset="0"/>
              </a:rPr>
              <a:t>3</a:t>
            </a:r>
            <a:r>
              <a:rPr lang="zh-CN" altLang="zh-CN" sz="3200" b="0" dirty="0" smtClean="0">
                <a:ea typeface="华文楷体" panose="02010600040101010101" pitchFamily="2" charset="-122"/>
                <a:cs typeface="Times New Roman" panose="02020603050405020304" pitchFamily="18" charset="0"/>
              </a:rPr>
              <a:t>路</a:t>
            </a:r>
            <a:r>
              <a:rPr lang="zh-CN" altLang="zh-CN" sz="3200" b="0" dirty="0">
                <a:ea typeface="华文楷体" panose="02010600040101010101" pitchFamily="2" charset="-122"/>
                <a:cs typeface="Times New Roman" panose="02020603050405020304" pitchFamily="18" charset="0"/>
              </a:rPr>
              <a:t>归并</a:t>
            </a:r>
            <a:r>
              <a:rPr lang="zh-CN" altLang="zh-CN" sz="3200" b="0" dirty="0" smtClean="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多</a:t>
            </a:r>
            <a:r>
              <a:rPr lang="zh-CN" altLang="en-US" dirty="0" smtClean="0">
                <a:latin typeface="华文楷体" panose="02010600040101010101" pitchFamily="2" charset="-122"/>
                <a:ea typeface="华文楷体" panose="02010600040101010101" pitchFamily="2" charset="-122"/>
              </a:rPr>
              <a:t>路归并优化：多阶段归并</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44585" y="2492147"/>
            <a:ext cx="7304723" cy="3386138"/>
          </a:xfrm>
          <a:prstGeom prst="rect">
            <a:avLst/>
          </a:prstGeom>
          <a:noFill/>
          <a:ln>
            <a:noFill/>
          </a:ln>
        </p:spPr>
      </p:pic>
      <p:sp>
        <p:nvSpPr>
          <p:cNvPr id="2" name="椭圆 1"/>
          <p:cNvSpPr/>
          <p:nvPr/>
        </p:nvSpPr>
        <p:spPr>
          <a:xfrm>
            <a:off x="11687175" y="6415088"/>
            <a:ext cx="20002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0753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外排序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k</a:t>
            </a:r>
            <a:r>
              <a:rPr lang="zh-CN" altLang="en-US" sz="2800" dirty="0" smtClean="0">
                <a:latin typeface="华文楷体" pitchFamily="2" charset="-122"/>
                <a:ea typeface="华文楷体" pitchFamily="2" charset="-122"/>
              </a:rPr>
              <a:t>路归并</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多阶段归并</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置换选择</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最佳归并树*</a:t>
            </a: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外排序</a:t>
            </a:r>
            <a:r>
              <a:rPr lang="zh-CN" altLang="en-US" sz="3200" b="1" dirty="0">
                <a:latin typeface="华文楷体" pitchFamily="2" charset="-122"/>
                <a:ea typeface="华文楷体" pitchFamily="2" charset="-122"/>
              </a:rPr>
              <a:t>：</a:t>
            </a:r>
          </a:p>
        </p:txBody>
      </p:sp>
    </p:spTree>
    <p:extLst>
      <p:ext uri="{BB962C8B-B14F-4D97-AF65-F5344CB8AC3E}">
        <p14:creationId xmlns:p14="http://schemas.microsoft.com/office/powerpoint/2010/main" val="1529675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6"/>
                <a:ext cx="5555487" cy="4691520"/>
              </a:xfrm>
            </p:spPr>
            <p:txBody>
              <a:bodyPr>
                <a:normAutofit/>
              </a:bodyPr>
              <a:lstStyle/>
              <a:p>
                <a:pPr marL="0" indent="0">
                  <a:buNone/>
                </a:pPr>
                <a:r>
                  <a:rPr lang="zh-CN" altLang="zh-CN" sz="2800" b="0" dirty="0" smtClean="0">
                    <a:latin typeface="华文楷体" panose="02010600040101010101" pitchFamily="2" charset="-122"/>
                    <a:ea typeface="华文楷体" panose="02010600040101010101" pitchFamily="2" charset="-122"/>
                  </a:rPr>
                  <a:t>对</a:t>
                </a:r>
                <a:r>
                  <a:rPr lang="zh-CN" altLang="en-US" sz="2800" b="0" dirty="0" smtClean="0">
                    <a:latin typeface="华文楷体" panose="02010600040101010101" pitchFamily="2" charset="-122"/>
                    <a:ea typeface="华文楷体" panose="02010600040101010101" pitchFamily="2" charset="-122"/>
                  </a:rPr>
                  <a:t>有</a:t>
                </a:r>
                <a:r>
                  <a:rPr lang="en-US" altLang="zh-CN" sz="2800" b="0" dirty="0" smtClean="0">
                    <a:latin typeface="华文楷体" panose="02010600040101010101" pitchFamily="2" charset="-122"/>
                    <a:ea typeface="华文楷体" panose="02010600040101010101" pitchFamily="2" charset="-122"/>
                  </a:rPr>
                  <a:t>m</a:t>
                </a:r>
                <a:r>
                  <a:rPr lang="zh-CN" altLang="en-US" sz="2800" b="0" dirty="0" smtClean="0">
                    <a:latin typeface="华文楷体" panose="02010600040101010101" pitchFamily="2" charset="-122"/>
                    <a:ea typeface="华文楷体" panose="02010600040101010101" pitchFamily="2" charset="-122"/>
                  </a:rPr>
                  <a:t>个初始归并段的</a:t>
                </a:r>
                <a:r>
                  <a:rPr lang="en-US" altLang="zh-CN" sz="2800" b="0" dirty="0" smtClean="0">
                    <a:latin typeface="华文楷体" panose="02010600040101010101" pitchFamily="2" charset="-122"/>
                    <a:ea typeface="华文楷体" panose="02010600040101010101" pitchFamily="2" charset="-122"/>
                  </a:rPr>
                  <a:t>k</a:t>
                </a:r>
                <a:r>
                  <a:rPr lang="zh-CN" altLang="zh-CN" sz="2800" b="0" dirty="0">
                    <a:latin typeface="华文楷体" panose="02010600040101010101" pitchFamily="2" charset="-122"/>
                    <a:ea typeface="华文楷体" panose="02010600040101010101" pitchFamily="2" charset="-122"/>
                  </a:rPr>
                  <a:t>路</a:t>
                </a:r>
                <a:r>
                  <a:rPr lang="zh-CN" altLang="zh-CN" sz="2800" b="0" dirty="0" smtClean="0">
                    <a:latin typeface="华文楷体" panose="02010600040101010101" pitchFamily="2" charset="-122"/>
                    <a:ea typeface="华文楷体" panose="02010600040101010101" pitchFamily="2" charset="-122"/>
                  </a:rPr>
                  <a:t>归并</a:t>
                </a:r>
                <a:r>
                  <a:rPr lang="zh-CN" altLang="en-US" sz="2800" b="0" dirty="0" smtClean="0">
                    <a:latin typeface="华文楷体" panose="02010600040101010101" pitchFamily="2" charset="-122"/>
                    <a:ea typeface="华文楷体" panose="02010600040101010101" pitchFamily="2" charset="-122"/>
                  </a:rPr>
                  <a:t>，其</a:t>
                </a:r>
                <a:r>
                  <a:rPr lang="zh-CN" altLang="zh-CN" sz="2800" b="0" dirty="0" smtClean="0">
                    <a:latin typeface="华文楷体" panose="02010600040101010101" pitchFamily="2" charset="-122"/>
                    <a:ea typeface="华文楷体" panose="02010600040101010101" pitchFamily="2" charset="-122"/>
                  </a:rPr>
                  <a:t>时间</a:t>
                </a:r>
                <a:r>
                  <a:rPr lang="zh-CN" altLang="zh-CN" sz="2800" b="0" dirty="0">
                    <a:latin typeface="华文楷体" panose="02010600040101010101" pitchFamily="2" charset="-122"/>
                    <a:ea typeface="华文楷体" panose="02010600040101010101" pitchFamily="2" charset="-122"/>
                  </a:rPr>
                  <a:t>消耗</a:t>
                </a:r>
                <a:r>
                  <a:rPr lang="zh-CN" altLang="en-US" sz="2800" b="0" dirty="0" smtClean="0">
                    <a:latin typeface="华文楷体" panose="02010600040101010101" pitchFamily="2" charset="-122"/>
                    <a:ea typeface="华文楷体" panose="02010600040101010101" pitchFamily="2" charset="-122"/>
                  </a:rPr>
                  <a:t>为</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𝑘</m:t>
                            </m:r>
                          </m:sub>
                        </m:sSub>
                      </m:fName>
                      <m:e>
                        <m:r>
                          <a:rPr lang="en-US" altLang="zh-CN" sz="2800" b="0">
                            <a:latin typeface="Cambria Math" panose="02040503050406030204" pitchFamily="18" charset="0"/>
                          </a:rPr>
                          <m:t>𝑚</m:t>
                        </m:r>
                      </m:e>
                    </m:func>
                  </m:oMath>
                </a14:m>
                <a:r>
                  <a:rPr lang="zh-CN" altLang="zh-CN" sz="2800" b="0" dirty="0" smtClean="0">
                    <a:latin typeface="华文楷体" panose="02010600040101010101" pitchFamily="2" charset="-122"/>
                    <a:ea typeface="华文楷体" panose="02010600040101010101" pitchFamily="2" charset="-122"/>
                  </a:rPr>
                  <a:t>，</a:t>
                </a:r>
                <a:r>
                  <a:rPr lang="en-US" altLang="zh-CN" sz="2800" b="0" dirty="0">
                    <a:latin typeface="华文楷体" panose="02010600040101010101" pitchFamily="2" charset="-122"/>
                    <a:ea typeface="华文楷体" panose="02010600040101010101" pitchFamily="2" charset="-122"/>
                  </a:rPr>
                  <a:t>m</a:t>
                </a:r>
                <a:r>
                  <a:rPr lang="zh-CN" altLang="zh-CN" sz="2800" b="0" dirty="0">
                    <a:latin typeface="华文楷体" panose="02010600040101010101" pitchFamily="2" charset="-122"/>
                    <a:ea typeface="华文楷体" panose="02010600040101010101" pitchFamily="2" charset="-122"/>
                  </a:rPr>
                  <a:t>越小时间花费越小</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0" indent="0">
                  <a:buNone/>
                </a:pPr>
                <a:endParaRPr lang="en-US" altLang="zh-CN" sz="2800" b="0" dirty="0" smtClean="0">
                  <a:latin typeface="华文楷体" panose="02010600040101010101" pitchFamily="2" charset="-122"/>
                  <a:ea typeface="华文楷体" panose="02010600040101010101" pitchFamily="2" charset="-122"/>
                </a:endParaRPr>
              </a:p>
              <a:p>
                <a:pPr marL="0" indent="0">
                  <a:buNone/>
                </a:pPr>
                <a:r>
                  <a:rPr lang="zh-CN" altLang="zh-CN" sz="2800" dirty="0" smtClean="0">
                    <a:latin typeface="华文楷体" panose="02010600040101010101" pitchFamily="2" charset="-122"/>
                    <a:ea typeface="华文楷体" panose="02010600040101010101" pitchFamily="2" charset="-122"/>
                  </a:rPr>
                  <a:t>置换</a:t>
                </a:r>
                <a:r>
                  <a:rPr lang="zh-CN" altLang="zh-CN" sz="2800" dirty="0">
                    <a:latin typeface="华文楷体" panose="02010600040101010101" pitchFamily="2" charset="-122"/>
                    <a:ea typeface="华文楷体" panose="02010600040101010101" pitchFamily="2" charset="-122"/>
                  </a:rPr>
                  <a:t>选择</a:t>
                </a:r>
                <a:r>
                  <a:rPr lang="zh-CN" altLang="zh-CN" sz="2800" b="0" dirty="0" smtClean="0">
                    <a:latin typeface="华文楷体" panose="02010600040101010101" pitchFamily="2" charset="-122"/>
                    <a:ea typeface="华文楷体" panose="02010600040101010101" pitchFamily="2" charset="-122"/>
                  </a:rPr>
                  <a:t>，通过</a:t>
                </a:r>
                <a:r>
                  <a:rPr lang="zh-CN" altLang="zh-CN" sz="2800" b="0" dirty="0">
                    <a:latin typeface="华文楷体" panose="02010600040101010101" pitchFamily="2" charset="-122"/>
                    <a:ea typeface="华文楷体" panose="02010600040101010101" pitchFamily="2" charset="-122"/>
                  </a:rPr>
                  <a:t>拉长每个有序序列的长度来减少初始归并段的个数</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6"/>
                <a:ext cx="5555487" cy="4691520"/>
              </a:xfrm>
              <a:blipFill>
                <a:blip r:embed="rId3"/>
                <a:stretch>
                  <a:fillRect l="-2195" t="-260" r="-1537"/>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初始归并段优化：置换选择</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5765074" y="1509256"/>
            <a:ext cx="6426926" cy="5134432"/>
          </a:xfrm>
          <a:prstGeom prst="rect">
            <a:avLst/>
          </a:prstGeom>
          <a:noFill/>
          <a:ln>
            <a:noFill/>
          </a:ln>
        </p:spPr>
      </p:pic>
    </p:spTree>
    <p:extLst>
      <p:ext uri="{BB962C8B-B14F-4D97-AF65-F5344CB8AC3E}">
        <p14:creationId xmlns:p14="http://schemas.microsoft.com/office/powerpoint/2010/main" val="150484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5"/>
                <a:ext cx="11545740" cy="4839293"/>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数据读入内存中后，每次都只是找最小值。如果</a:t>
                </a:r>
                <a:r>
                  <a:rPr lang="zh-CN" altLang="zh-CN" sz="2800" b="0" dirty="0" smtClean="0">
                    <a:ea typeface="华文楷体" panose="02010600040101010101" pitchFamily="2" charset="-122"/>
                    <a:cs typeface="Times New Roman" panose="02020603050405020304" pitchFamily="18" charset="0"/>
                  </a:rPr>
                  <a:t>按照</a:t>
                </a:r>
                <a:r>
                  <a:rPr lang="zh-CN" altLang="en-US" sz="2800" b="0" dirty="0" smtClean="0">
                    <a:ea typeface="华文楷体" panose="02010600040101010101" pitchFamily="2" charset="-122"/>
                    <a:cs typeface="Times New Roman" panose="02020603050405020304" pitchFamily="18" charset="0"/>
                  </a:rPr>
                  <a:t>上图</a:t>
                </a:r>
                <a:r>
                  <a:rPr lang="zh-CN" altLang="zh-CN" sz="2800" b="0" dirty="0" smtClean="0">
                    <a:ea typeface="华文楷体" panose="02010600040101010101" pitchFamily="2" charset="-122"/>
                    <a:cs typeface="Times New Roman" panose="02020603050405020304" pitchFamily="18" charset="0"/>
                  </a:rPr>
                  <a:t>的</a:t>
                </a:r>
                <a:r>
                  <a:rPr lang="zh-CN" altLang="zh-CN" sz="2800" b="0" dirty="0">
                    <a:ea typeface="华文楷体" panose="02010600040101010101" pitchFamily="2" charset="-122"/>
                    <a:cs typeface="Times New Roman" panose="02020603050405020304" pitchFamily="18" charset="0"/>
                  </a:rPr>
                  <a:t>方法输出一个元素，在输出元素的位置上再读入一个新的数据，最小值的选择就只能逐个比对，时间消耗为</a:t>
                </a:r>
                <a:r>
                  <a:rPr lang="en-US" altLang="zh-CN" sz="2800" b="0" dirty="0">
                    <a:ea typeface="华文楷体" panose="02010600040101010101" pitchFamily="2" charset="-122"/>
                    <a:cs typeface="Times New Roman" panose="02020603050405020304" pitchFamily="18" charset="0"/>
                  </a:rPr>
                  <a:t>O(m)</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如果</a:t>
                </a:r>
                <a:r>
                  <a:rPr lang="zh-CN" altLang="zh-CN" sz="2800" b="0" dirty="0">
                    <a:ea typeface="华文楷体" panose="02010600040101010101" pitchFamily="2" charset="-122"/>
                    <a:cs typeface="Times New Roman" panose="02020603050405020304" pitchFamily="18" charset="0"/>
                  </a:rPr>
                  <a:t>内存中元素按照最小化堆来存储，输出元素就总是下标为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的元素，新读入的元素一开始放入空出的位置，紧接着对它进行调整，使得整个序列仍然保持堆结构，时间消耗为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2</m:t>
                            </m:r>
                          </m:sub>
                        </m:sSub>
                      </m:fName>
                      <m:e>
                        <m:r>
                          <m:rPr>
                            <m:sty m:val="p"/>
                          </m:rPr>
                          <a:rPr lang="en-US" altLang="zh-CN" sz="2800" b="0" i="1">
                            <a:latin typeface="Cambria Math" panose="02040503050406030204" pitchFamily="18" charset="0"/>
                          </a:rPr>
                          <m:t>p</m:t>
                        </m:r>
                      </m:e>
                    </m:func>
                    <m:r>
                      <a:rPr lang="en-US" altLang="zh-CN" sz="2800" b="0">
                        <a:latin typeface="Cambria Math" panose="02040503050406030204" pitchFamily="18" charset="0"/>
                      </a:rPr>
                      <m:t>)</m:t>
                    </m:r>
                  </m:oMath>
                </a14:m>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5"/>
                <a:ext cx="11545740" cy="4839293"/>
              </a:xfrm>
              <a:blipFill>
                <a:blip r:embed="rId3"/>
                <a:stretch>
                  <a:fillRect l="-898" t="-252" r="-216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初始归并段优化：置换</a:t>
            </a:r>
            <a:r>
              <a:rPr lang="zh-CN" altLang="en-US" dirty="0" smtClean="0">
                <a:latin typeface="华文楷体" panose="02010600040101010101" pitchFamily="2" charset="-122"/>
                <a:ea typeface="华文楷体" panose="02010600040101010101" pitchFamily="2" charset="-122"/>
              </a:rPr>
              <a:t>选择</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530013" y="6486525"/>
            <a:ext cx="157162"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419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外排序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k</a:t>
            </a:r>
            <a:r>
              <a:rPr lang="zh-CN" altLang="en-US" sz="2800" dirty="0" smtClean="0">
                <a:latin typeface="华文楷体" pitchFamily="2" charset="-122"/>
                <a:ea typeface="华文楷体" pitchFamily="2" charset="-122"/>
              </a:rPr>
              <a:t>路归并</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多阶段归并</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置换选择</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最佳归并树*</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外排序</a:t>
            </a:r>
            <a:r>
              <a:rPr lang="zh-CN" altLang="en-US" sz="3200" b="1" dirty="0">
                <a:latin typeface="华文楷体" pitchFamily="2" charset="-122"/>
                <a:ea typeface="华文楷体" pitchFamily="2" charset="-122"/>
              </a:rPr>
              <a:t>：</a:t>
            </a:r>
          </a:p>
        </p:txBody>
      </p:sp>
    </p:spTree>
    <p:extLst>
      <p:ext uri="{BB962C8B-B14F-4D97-AF65-F5344CB8AC3E}">
        <p14:creationId xmlns:p14="http://schemas.microsoft.com/office/powerpoint/2010/main" val="3486134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7"/>
            <a:ext cx="11545740" cy="3219498"/>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用置换选择方法获得的初始归并段长度并不一致，这样在</a:t>
            </a:r>
            <a:r>
              <a:rPr lang="en-US" altLang="zh-CN" sz="2800" b="0" dirty="0">
                <a:ea typeface="华文楷体" panose="02010600040101010101" pitchFamily="2" charset="-122"/>
                <a:cs typeface="Times New Roman" panose="02020603050405020304" pitchFamily="18" charset="0"/>
              </a:rPr>
              <a:t>k</a:t>
            </a:r>
            <a:r>
              <a:rPr lang="zh-CN" altLang="zh-CN" sz="2800" b="0" dirty="0">
                <a:ea typeface="华文楷体" panose="02010600040101010101" pitchFamily="2" charset="-122"/>
                <a:cs typeface="Times New Roman" panose="02020603050405020304" pitchFamily="18" charset="0"/>
              </a:rPr>
              <a:t>路归并时有序段的不同组合就可能造成对磁带读写的次数不同。</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2800" b="0" dirty="0" smtClean="0">
                <a:ea typeface="华文楷体" panose="02010600040101010101" pitchFamily="2" charset="-122"/>
                <a:cs typeface="Times New Roman" panose="02020603050405020304" pitchFamily="18" charset="0"/>
              </a:rPr>
              <a:t>如：</a:t>
            </a:r>
            <a:r>
              <a:rPr lang="en-US" altLang="zh-CN" sz="2800" b="0" dirty="0" smtClean="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个归并段中数据元素的个数分别为</a:t>
            </a:r>
            <a:r>
              <a:rPr lang="en-US" altLang="zh-CN" sz="2800" b="0" dirty="0">
                <a:ea typeface="华文楷体" panose="02010600040101010101" pitchFamily="2" charset="-122"/>
                <a:cs typeface="Times New Roman" panose="02020603050405020304" pitchFamily="18" charset="0"/>
              </a:rPr>
              <a:t>6</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8</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13</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30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7</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20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15</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18</a:t>
            </a:r>
            <a:r>
              <a:rPr lang="zh-CN" altLang="zh-CN" sz="2800" b="0" dirty="0" smtClean="0">
                <a:ea typeface="华文楷体" panose="02010600040101010101" pitchFamily="2" charset="-122"/>
                <a:cs typeface="Times New Roman" panose="02020603050405020304" pitchFamily="18" charset="0"/>
              </a:rPr>
              <a:t>，采用</a:t>
            </a:r>
            <a:r>
              <a:rPr lang="zh-CN" altLang="en-US" sz="2800" b="0" dirty="0" smtClean="0">
                <a:ea typeface="华文楷体" panose="02010600040101010101" pitchFamily="2" charset="-122"/>
                <a:cs typeface="Times New Roman" panose="02020603050405020304" pitchFamily="18" charset="0"/>
              </a:rPr>
              <a:t>普通</a:t>
            </a:r>
            <a:r>
              <a:rPr lang="zh-CN" altLang="zh-CN" sz="2800" b="0" dirty="0" smtClean="0">
                <a:ea typeface="华文楷体" panose="02010600040101010101" pitchFamily="2" charset="-122"/>
                <a:cs typeface="Times New Roman" panose="02020603050405020304" pitchFamily="18" charset="0"/>
              </a:rPr>
              <a:t>归并</a:t>
            </a:r>
            <a:r>
              <a:rPr lang="zh-CN" altLang="zh-CN" sz="2800" b="0" dirty="0">
                <a:ea typeface="华文楷体" panose="02010600040101010101" pitchFamily="2" charset="-122"/>
                <a:cs typeface="Times New Roman" panose="02020603050405020304" pitchFamily="18" charset="0"/>
              </a:rPr>
              <a:t>方法，总的磁带读写次数为</a:t>
            </a:r>
            <a:r>
              <a:rPr lang="en-US" altLang="zh-CN" sz="2800" b="0" dirty="0">
                <a:ea typeface="华文楷体" panose="02010600040101010101" pitchFamily="2" charset="-122"/>
                <a:cs typeface="Times New Roman" panose="02020603050405020304" pitchFamily="18" charset="0"/>
              </a:rPr>
              <a:t>504</a:t>
            </a:r>
            <a:r>
              <a:rPr lang="zh-CN" altLang="zh-CN" sz="2800" b="0" dirty="0">
                <a:ea typeface="华文楷体" panose="02010600040101010101" pitchFamily="2" charset="-122"/>
                <a:cs typeface="Times New Roman" panose="02020603050405020304" pitchFamily="18" charset="0"/>
              </a:rPr>
              <a:t>；如果</a:t>
            </a:r>
            <a:r>
              <a:rPr lang="zh-CN" altLang="zh-CN" sz="2800" b="0" dirty="0" smtClean="0">
                <a:ea typeface="华文楷体" panose="02010600040101010101" pitchFamily="2" charset="-122"/>
                <a:cs typeface="Times New Roman" panose="02020603050405020304" pitchFamily="18" charset="0"/>
              </a:rPr>
              <a:t>采用类似</a:t>
            </a:r>
            <a:r>
              <a:rPr lang="zh-CN" altLang="zh-CN" sz="2800" b="0" dirty="0">
                <a:ea typeface="华文楷体" panose="02010600040101010101" pitchFamily="2" charset="-122"/>
                <a:cs typeface="Times New Roman" panose="02020603050405020304" pitchFamily="18" charset="0"/>
              </a:rPr>
              <a:t>哈夫曼树归并策略：小者优先，总的磁带读写次数为</a:t>
            </a:r>
            <a:r>
              <a:rPr lang="en-US" altLang="zh-CN" sz="2800" b="0" dirty="0">
                <a:ea typeface="华文楷体" panose="02010600040101010101" pitchFamily="2" charset="-122"/>
                <a:cs typeface="Times New Roman" panose="02020603050405020304" pitchFamily="18" charset="0"/>
              </a:rPr>
              <a:t>486</a:t>
            </a:r>
            <a:r>
              <a:rPr lang="zh-CN" altLang="zh-CN" sz="2800" b="0" dirty="0">
                <a:ea typeface="华文楷体" panose="02010600040101010101" pitchFamily="2" charset="-122"/>
                <a:cs typeface="Times New Roman" panose="02020603050405020304" pitchFamily="18" charset="0"/>
              </a:rPr>
              <a:t>，方法更优</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最佳归并树</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3605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18413" y="873714"/>
            <a:ext cx="6169323" cy="2705509"/>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6387736" y="3375524"/>
            <a:ext cx="4953001" cy="3077528"/>
          </a:xfrm>
          <a:prstGeom prst="rect">
            <a:avLst/>
          </a:prstGeom>
          <a:noFill/>
          <a:ln>
            <a:noFill/>
          </a:ln>
        </p:spPr>
      </p:pic>
    </p:spTree>
    <p:extLst>
      <p:ext uri="{BB962C8B-B14F-4D97-AF65-F5344CB8AC3E}">
        <p14:creationId xmlns:p14="http://schemas.microsoft.com/office/powerpoint/2010/main" val="35331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7"/>
            <a:ext cx="11545740" cy="1168630"/>
          </a:xfrm>
        </p:spPr>
        <p:txBody>
          <a:bodyPr>
            <a:noAutofit/>
          </a:bodyPr>
          <a:lstStyle/>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初始</a:t>
            </a:r>
            <a:r>
              <a:rPr lang="zh-CN" altLang="zh-CN" sz="2800" b="0" dirty="0">
                <a:ea typeface="华文楷体" panose="02010600040101010101" pitchFamily="2" charset="-122"/>
                <a:cs typeface="Times New Roman" panose="02020603050405020304" pitchFamily="18" charset="0"/>
              </a:rPr>
              <a:t>归并段的次数并不总是正好使得每次归并都有</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个可用，如果有缺少，可增补</a:t>
            </a:r>
            <a:r>
              <a:rPr lang="en-US" altLang="zh-CN" sz="2800" b="0" dirty="0">
                <a:ea typeface="华文楷体" panose="02010600040101010101" pitchFamily="2" charset="-122"/>
                <a:cs typeface="Times New Roman" panose="02020603050405020304" pitchFamily="18" charset="0"/>
              </a:rPr>
              <a:t>t</a:t>
            </a:r>
            <a:r>
              <a:rPr lang="zh-CN" altLang="zh-CN" sz="2800" b="0" dirty="0">
                <a:ea typeface="华文楷体" panose="02010600040101010101" pitchFamily="2" charset="-122"/>
                <a:cs typeface="Times New Roman" panose="02020603050405020304" pitchFamily="18" charset="0"/>
              </a:rPr>
              <a:t>个长度为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的虚段。</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最佳归并树</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119203" y="3036097"/>
            <a:ext cx="4509506" cy="2711560"/>
          </a:xfrm>
          <a:prstGeom prst="rect">
            <a:avLst/>
          </a:prstGeom>
          <a:noFill/>
          <a:ln>
            <a:noFill/>
          </a:ln>
        </p:spPr>
      </p:pic>
      <p:sp>
        <p:nvSpPr>
          <p:cNvPr id="2" name="椭圆 1"/>
          <p:cNvSpPr/>
          <p:nvPr/>
        </p:nvSpPr>
        <p:spPr>
          <a:xfrm>
            <a:off x="11758613" y="6372225"/>
            <a:ext cx="128587" cy="2714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811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4846360" cy="5060598"/>
          </a:xfrm>
        </p:spPr>
        <p:txBody>
          <a:bodyPr>
            <a:normAutofit/>
          </a:bodyPr>
          <a:lstStyle/>
          <a:p>
            <a:pPr>
              <a:buFont typeface="Wingdings" panose="05000000000000000000" pitchFamily="2" charset="2"/>
              <a:buChar char="Ø"/>
            </a:pPr>
            <a:r>
              <a:rPr lang="zh-CN" altLang="zh-CN" sz="2800" dirty="0" smtClean="0">
                <a:ea typeface="华文楷体" panose="02010600040101010101" pitchFamily="2" charset="-122"/>
                <a:cs typeface="Times New Roman" panose="02020603050405020304" pitchFamily="18" charset="0"/>
              </a:rPr>
              <a:t>泛化</a:t>
            </a:r>
            <a:r>
              <a:rPr lang="zh-CN" altLang="en-US" sz="2800" dirty="0" smtClean="0">
                <a:ea typeface="华文楷体" panose="02010600040101010101" pitchFamily="2" charset="-122"/>
                <a:cs typeface="Times New Roman" panose="02020603050405020304" pitchFamily="18" charset="0"/>
              </a:rPr>
              <a:t>：</a:t>
            </a:r>
            <a:r>
              <a:rPr lang="zh-CN" altLang="zh-CN" sz="2800" b="0" dirty="0" smtClean="0">
                <a:ea typeface="华文楷体" panose="02010600040101010101" pitchFamily="2" charset="-122"/>
                <a:cs typeface="Times New Roman" panose="02020603050405020304" pitchFamily="18" charset="0"/>
              </a:rPr>
              <a:t>逐渐</a:t>
            </a:r>
            <a:r>
              <a:rPr lang="zh-CN" altLang="zh-CN" sz="2800" b="0" dirty="0">
                <a:ea typeface="华文楷体" panose="02010600040101010101" pitchFamily="2" charset="-122"/>
                <a:cs typeface="Times New Roman" panose="02020603050405020304" pitchFamily="18" charset="0"/>
              </a:rPr>
              <a:t>递减</a:t>
            </a:r>
            <a:r>
              <a:rPr lang="en-US" altLang="zh-CN" sz="2800" b="0" dirty="0" err="1" smtClean="0">
                <a:ea typeface="华文楷体" panose="02010600040101010101" pitchFamily="2" charset="-122"/>
                <a:cs typeface="Times New Roman" panose="02020603050405020304" pitchFamily="18" charset="0"/>
              </a:rPr>
              <a:t>i</a:t>
            </a:r>
            <a:r>
              <a:rPr lang="zh-CN" altLang="zh-CN" sz="2800" b="0" dirty="0" smtClean="0">
                <a:ea typeface="华文楷体" panose="02010600040101010101" pitchFamily="2" charset="-122"/>
                <a:cs typeface="Times New Roman" panose="02020603050405020304" pitchFamily="18" charset="0"/>
              </a:rPr>
              <a:t>的</a:t>
            </a:r>
            <a:r>
              <a:rPr lang="zh-CN" altLang="zh-CN" sz="2800" b="0" dirty="0">
                <a:ea typeface="华文楷体" panose="02010600040101010101" pitchFamily="2" charset="-122"/>
                <a:cs typeface="Times New Roman" panose="02020603050405020304" pitchFamily="18" charset="0"/>
              </a:rPr>
              <a:t>右边界</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zh-CN" altLang="zh-CN" sz="2800" b="0" dirty="0" smtClean="0">
                <a:ea typeface="华文楷体" panose="02010600040101010101" pitchFamily="2" charset="-122"/>
                <a:cs typeface="Times New Roman" panose="02020603050405020304" pitchFamily="18" charset="0"/>
              </a:rPr>
              <a:t>从</a:t>
            </a:r>
            <a:r>
              <a:rPr lang="en-US" altLang="zh-CN" sz="2800" b="0" dirty="0">
                <a:ea typeface="华文楷体" panose="02010600040101010101" pitchFamily="2" charset="-122"/>
                <a:cs typeface="Times New Roman" panose="02020603050405020304" pitchFamily="18" charset="0"/>
              </a:rPr>
              <a:t>n-2</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n-3</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逐步递减到</a:t>
            </a:r>
            <a:r>
              <a:rPr lang="en-US" altLang="zh-CN" sz="2800" b="0" dirty="0">
                <a:ea typeface="华文楷体" panose="02010600040101010101" pitchFamily="2" charset="-122"/>
                <a:cs typeface="Times New Roman" panose="02020603050405020304" pitchFamily="18" charset="0"/>
              </a:rPr>
              <a:t>1</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dirty="0">
                <a:ea typeface="华文楷体" panose="02010600040101010101" pitchFamily="2" charset="-122"/>
                <a:cs typeface="Times New Roman" panose="02020603050405020304" pitchFamily="18" charset="0"/>
              </a:rPr>
              <a:t> </a:t>
            </a:r>
            <a:r>
              <a:rPr lang="en-US" altLang="zh-CN" sz="2800" dirty="0" smtClean="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for </a:t>
            </a:r>
            <a:r>
              <a:rPr lang="en-US" altLang="zh-CN" sz="2800" b="0" dirty="0">
                <a:ea typeface="华文楷体" panose="02010600040101010101" pitchFamily="2" charset="-122"/>
                <a:cs typeface="Times New Roman" panose="02020603050405020304" pitchFamily="18" charset="0"/>
              </a:rPr>
              <a:t>(j=n-1; j&gt;0; j--)</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for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=0;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&lt;j;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if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]&gt;a[i+1])</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 =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 a[i+1];</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a[i+1] = </a:t>
            </a:r>
            <a:r>
              <a:rPr lang="en-US" altLang="zh-CN" sz="2800" b="0" dirty="0" err="1">
                <a:ea typeface="华文楷体" panose="02010600040101010101" pitchFamily="2" charset="-122"/>
                <a:cs typeface="Times New Roman" panose="02020603050405020304" pitchFamily="18" charset="0"/>
              </a:rPr>
              <a:t>tmp</a:t>
            </a:r>
            <a:r>
              <a:rPr lang="en-US" altLang="zh-CN" sz="2800" b="0" dirty="0" smtClean="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冒泡排序算法实现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5523722" y="2171130"/>
            <a:ext cx="6307494" cy="2062103"/>
          </a:xfrm>
          <a:prstGeom prst="rect">
            <a:avLst/>
          </a:prstGeom>
          <a:noFill/>
        </p:spPr>
        <p:txBody>
          <a:bodyPr wrap="square" rtlCol="0">
            <a:spAutoFit/>
          </a:bodyPr>
          <a:lstStyle/>
          <a:p>
            <a:r>
              <a:rPr lang="zh-CN" altLang="en-US" sz="3200" b="1" dirty="0" smtClean="0">
                <a:latin typeface="Times New Roman" panose="02020603050405020304" pitchFamily="18" charset="0"/>
                <a:ea typeface="华文楷体" panose="02010600040101010101" pitchFamily="2" charset="-122"/>
                <a:cs typeface="Times New Roman" panose="02020603050405020304" pitchFamily="18" charset="0"/>
              </a:rPr>
              <a:t>外循环中</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p>
          <a:p>
            <a:r>
              <a:rPr lang="zh-CN" altLang="en-US" sz="3200" b="1" dirty="0" smtClean="0">
                <a:latin typeface="Times New Roman" panose="02020603050405020304" pitchFamily="18" charset="0"/>
                <a:ea typeface="华文楷体" panose="02010600040101010101" pitchFamily="2" charset="-122"/>
                <a:cs typeface="Times New Roman" panose="02020603050405020304" pitchFamily="18" charset="0"/>
              </a:rPr>
              <a:t>左边界</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j=n-1 </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内循环如上页原型</a:t>
            </a:r>
            <a:endPar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smtClean="0">
                <a:latin typeface="Times New Roman" panose="02020603050405020304" pitchFamily="18" charset="0"/>
                <a:ea typeface="华文楷体" panose="02010600040101010101" pitchFamily="2" charset="-122"/>
                <a:cs typeface="Times New Roman" panose="02020603050405020304" pitchFamily="18" charset="0"/>
              </a:rPr>
              <a:t>右边界</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j=1, </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内循环仅</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a[0]</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a[1]</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比</a:t>
            </a:r>
            <a:endParaRPr lang="zh-CN" altLang="en-US" sz="32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225143"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667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737856"/>
            <a:ext cx="11545740" cy="4605794"/>
          </a:xfrm>
        </p:spPr>
        <p:txBody>
          <a:bodyPr>
            <a:noAutofit/>
          </a:bodyPr>
          <a:lstStyle/>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排序</a:t>
            </a:r>
            <a:r>
              <a:rPr lang="zh-CN" altLang="zh-CN" sz="2800" b="0" dirty="0">
                <a:ea typeface="华文楷体" panose="02010600040101010101" pitchFamily="2" charset="-122"/>
                <a:cs typeface="Times New Roman" panose="02020603050405020304" pitchFamily="18" charset="0"/>
              </a:rPr>
              <a:t>是数据存储后支持快速查找最重要的操作</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排序</a:t>
            </a:r>
            <a:r>
              <a:rPr lang="zh-CN" altLang="zh-CN" sz="2800" b="0" dirty="0">
                <a:ea typeface="华文楷体" panose="02010600040101010101" pitchFamily="2" charset="-122"/>
                <a:cs typeface="Times New Roman" panose="02020603050405020304" pitchFamily="18" charset="0"/>
              </a:rPr>
              <a:t>根据数据的规模分为两种：当数据量不大，能一次性全部载入内存，可利用内部排序的方法；当数据量大，内存中只能存下部分数据，需要多次进行内外存之间数据的读写，可利外部排序的方法</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常见的内部排序方法有很多，如冒泡排序、插入排序、归并排序、快速排序、选择排序、堆排序、基数排序。衡量一个内部排序的算法除了看时间、空间复杂度，还要看算法是否是稳定排序。</a:t>
            </a:r>
            <a:endParaRPr lang="en-US" altLang="zh-CN" sz="2800" b="0" dirty="0">
              <a:ea typeface="华文楷体" panose="02010600040101010101" pitchFamily="2" charset="-122"/>
              <a:cs typeface="Times New Roman" panose="02020603050405020304" pitchFamily="18" charset="0"/>
            </a:endParaRPr>
          </a:p>
          <a:p>
            <a:pPr marL="0" indent="0">
              <a:buNone/>
            </a:pP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小结</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3915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512910" y="1793866"/>
                <a:ext cx="11545740" cy="4292609"/>
              </a:xfrm>
            </p:spPr>
            <p:txBody>
              <a:bodyPr>
                <a:noAutofit/>
              </a:bodyPr>
              <a:lstStyle/>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冒泡排序</a:t>
                </a:r>
                <a:r>
                  <a:rPr lang="zh-CN" altLang="zh-CN" sz="2800" b="0" dirty="0">
                    <a:ea typeface="华文楷体" panose="02010600040101010101" pitchFamily="2" charset="-122"/>
                    <a:cs typeface="Times New Roman" panose="02020603050405020304" pitchFamily="18" charset="0"/>
                  </a:rPr>
                  <a:t>、插入排序、选择排序、快速排序的最坏情况下时间复杂度都是</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sSup>
                      <m:sSup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2800" b="0">
                            <a:latin typeface="Cambria Math" panose="02040503050406030204" pitchFamily="18" charset="0"/>
                            <a:ea typeface="华文楷体" panose="02010600040101010101" pitchFamily="2" charset="-122"/>
                            <a:cs typeface="Times New Roman" panose="02020603050405020304" pitchFamily="18" charset="0"/>
                          </a:rPr>
                          <m:t>𝑛</m:t>
                        </m:r>
                      </m:e>
                      <m:sup>
                        <m:r>
                          <a:rPr lang="en-US" altLang="zh-CN" sz="2800" b="0">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zh-CN" sz="2800" b="0" dirty="0">
                    <a:ea typeface="华文楷体" panose="02010600040101010101" pitchFamily="2" charset="-122"/>
                    <a:cs typeface="Times New Roman" panose="02020603050405020304" pitchFamily="18" charset="0"/>
                  </a:rPr>
                  <a:t>，特别地在数据原本正序的基础上冒泡排序和插入排序时间复杂度可以达到</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zh-CN" sz="2800" b="0" dirty="0">
                    <a:ea typeface="华文楷体" panose="02010600040101010101" pitchFamily="2" charset="-122"/>
                    <a:cs typeface="Times New Roman" panose="02020603050405020304" pitchFamily="18" charset="0"/>
                  </a:rPr>
                  <a:t>，基数排序和堆排序在一般情况下时间复杂度就能达到</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zh-CN" sz="2800" b="0" dirty="0">
                    <a:ea typeface="华文楷体" panose="02010600040101010101" pitchFamily="2" charset="-122"/>
                    <a:cs typeface="Times New Roman" panose="02020603050405020304" pitchFamily="18" charset="0"/>
                  </a:rPr>
                  <a:t>。归并排序、堆排序最坏情况、快速排序最好情况时间复杂度能达到</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d>
                      <m:d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dPr>
                      <m:e>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func>
                          <m:func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funcPr>
                          <m:fName>
                            <m:sSub>
                              <m:sSub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sSubPr>
                              <m:e>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log</m:t>
                                </m:r>
                              </m:e>
                              <m:sub>
                                <m:r>
                                  <a:rPr lang="en-US" altLang="zh-CN" sz="2800" b="0">
                                    <a:latin typeface="Cambria Math" panose="02040503050406030204" pitchFamily="18" charset="0"/>
                                    <a:ea typeface="华文楷体" panose="02010600040101010101" pitchFamily="2" charset="-122"/>
                                    <a:cs typeface="Times New Roman" panose="02020603050405020304" pitchFamily="18" charset="0"/>
                                  </a:rPr>
                                  <m:t>2</m:t>
                                </m:r>
                              </m:sub>
                            </m:sSub>
                          </m:fName>
                          <m:e>
                            <m:r>
                              <a:rPr lang="en-US" altLang="zh-CN" sz="2800" b="0">
                                <a:latin typeface="Cambria Math" panose="02040503050406030204" pitchFamily="18" charset="0"/>
                                <a:ea typeface="华文楷体" panose="02010600040101010101" pitchFamily="2" charset="-122"/>
                                <a:cs typeface="Times New Roman" panose="02020603050405020304" pitchFamily="18" charset="0"/>
                              </a:rPr>
                              <m:t>𝑛</m:t>
                            </m:r>
                          </m:e>
                        </m:func>
                      </m:e>
                    </m:d>
                  </m:oMath>
                </a14:m>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冒泡排序</a:t>
                </a:r>
                <a:r>
                  <a:rPr lang="zh-CN" altLang="zh-CN" sz="2800" b="0" dirty="0">
                    <a:ea typeface="华文楷体" panose="02010600040101010101" pitchFamily="2" charset="-122"/>
                    <a:cs typeface="Times New Roman" panose="02020603050405020304" pitchFamily="18" charset="0"/>
                  </a:rPr>
                  <a:t>、插入排序、归并排序、快速排序、基数排序都是稳定排序，而希尔排序、选择排序、堆排序都是不稳定排序</a:t>
                </a:r>
                <a:r>
                  <a:rPr lang="zh-CN" altLang="zh-CN" sz="2800" b="0" dirty="0" smtClean="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512910" y="1793866"/>
                <a:ext cx="11545740" cy="4292609"/>
              </a:xfrm>
              <a:blipFill>
                <a:blip r:embed="rId3"/>
                <a:stretch>
                  <a:fillRect l="-898" t="-142" r="-317"/>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小结</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9569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4791532"/>
          </a:xfrm>
        </p:spPr>
        <p:txBody>
          <a:bodyPr>
            <a:noAutofit/>
          </a:bodyPr>
          <a:lstStyle/>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外部</a:t>
            </a:r>
            <a:r>
              <a:rPr lang="zh-CN" altLang="zh-CN" sz="2800" b="0" dirty="0">
                <a:ea typeface="华文楷体" panose="02010600040101010101" pitchFamily="2" charset="-122"/>
                <a:cs typeface="Times New Roman" panose="02020603050405020304" pitchFamily="18" charset="0"/>
              </a:rPr>
              <a:t>排序采用分批将数据载入内存，经过内部排序后形成若干个初始归并段（有序子序列）、然后再利用归并的方法，最终形成一个有序序列。其时间消耗主要体现在内外存的数据读写上</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在</a:t>
            </a:r>
            <a:r>
              <a:rPr lang="zh-CN" altLang="zh-CN" sz="2800" b="0" dirty="0">
                <a:ea typeface="华文楷体" panose="02010600040101010101" pitchFamily="2" charset="-122"/>
                <a:cs typeface="Times New Roman" panose="02020603050405020304" pitchFamily="18" charset="0"/>
              </a:rPr>
              <a:t>形成初始归并段阶段，利用置换选择方法可以拉长每个归并段长度，达到减少归并段数量的目的</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在</a:t>
            </a:r>
            <a:r>
              <a:rPr lang="zh-CN" altLang="zh-CN" sz="2800" b="0" dirty="0">
                <a:ea typeface="华文楷体" panose="02010600040101010101" pitchFamily="2" charset="-122"/>
                <a:cs typeface="Times New Roman" panose="02020603050405020304" pitchFamily="18" charset="0"/>
              </a:rPr>
              <a:t>归并阶段，可以采用类似构造哈夫曼树的方法，利用最佳归并树达到减少数据读写次数的目的</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如果</a:t>
            </a:r>
            <a:r>
              <a:rPr lang="zh-CN" altLang="zh-CN" sz="2800" b="0" dirty="0">
                <a:ea typeface="华文楷体" panose="02010600040101010101" pitchFamily="2" charset="-122"/>
                <a:cs typeface="Times New Roman" panose="02020603050405020304" pitchFamily="18" charset="0"/>
              </a:rPr>
              <a:t>归并采用</a:t>
            </a:r>
            <a:r>
              <a:rPr lang="en-US" altLang="zh-CN" sz="2800" b="0" dirty="0">
                <a:ea typeface="华文楷体" panose="02010600040101010101" pitchFamily="2" charset="-122"/>
                <a:cs typeface="Times New Roman" panose="02020603050405020304" pitchFamily="18" charset="0"/>
              </a:rPr>
              <a:t>k</a:t>
            </a:r>
            <a:r>
              <a:rPr lang="zh-CN" altLang="zh-CN" sz="2800" b="0" dirty="0">
                <a:ea typeface="华文楷体" panose="02010600040101010101" pitchFamily="2" charset="-122"/>
                <a:cs typeface="Times New Roman" panose="02020603050405020304" pitchFamily="18" charset="0"/>
              </a:rPr>
              <a:t>路，除了可以用</a:t>
            </a:r>
            <a:r>
              <a:rPr lang="en-US" altLang="zh-CN" sz="2800" b="0" dirty="0">
                <a:ea typeface="华文楷体" panose="02010600040101010101" pitchFamily="2" charset="-122"/>
                <a:cs typeface="Times New Roman" panose="02020603050405020304" pitchFamily="18" charset="0"/>
              </a:rPr>
              <a:t>2k</a:t>
            </a:r>
            <a:r>
              <a:rPr lang="zh-CN" altLang="zh-CN" sz="2800" b="0" dirty="0">
                <a:ea typeface="华文楷体" panose="02010600040101010101" pitchFamily="2" charset="-122"/>
                <a:cs typeface="Times New Roman" panose="02020603050405020304" pitchFamily="18" charset="0"/>
              </a:rPr>
              <a:t>个磁带也可以仅用</a:t>
            </a:r>
            <a:r>
              <a:rPr lang="en-US" altLang="zh-CN" sz="2800" b="0" dirty="0">
                <a:ea typeface="华文楷体" panose="02010600040101010101" pitchFamily="2" charset="-122"/>
                <a:cs typeface="Times New Roman" panose="02020603050405020304" pitchFamily="18" charset="0"/>
              </a:rPr>
              <a:t>k+1</a:t>
            </a:r>
            <a:r>
              <a:rPr lang="zh-CN" altLang="zh-CN" sz="2800" b="0" dirty="0">
                <a:ea typeface="华文楷体" panose="02010600040101010101" pitchFamily="2" charset="-122"/>
                <a:cs typeface="Times New Roman" panose="02020603050405020304" pitchFamily="18" charset="0"/>
              </a:rPr>
              <a:t>个磁带来解决。</a:t>
            </a:r>
          </a:p>
          <a:p>
            <a:pPr>
              <a:buFont typeface="Wingdings" panose="05000000000000000000" pitchFamily="2" charset="2"/>
              <a:buChar char="Ø"/>
            </a:pP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小结</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78808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4846360" cy="5060598"/>
          </a:xfrm>
        </p:spPr>
        <p:txBody>
          <a:bodyPr>
            <a:norm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当某</a:t>
            </a:r>
            <a:r>
              <a:rPr lang="zh-CN" altLang="en-US" sz="2800" b="0" dirty="0" smtClean="0">
                <a:latin typeface="华文楷体" panose="02010600040101010101" pitchFamily="2" charset="-122"/>
                <a:ea typeface="华文楷体" panose="02010600040101010101" pitchFamily="2" charset="-122"/>
              </a:rPr>
              <a:t>趟排序中一次交换都没有发生，说明已经有序。</a:t>
            </a:r>
            <a:endParaRPr lang="en-US" altLang="zh-CN" sz="28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smtClean="0">
                <a:latin typeface="华文楷体" panose="02010600040101010101" pitchFamily="2" charset="-122"/>
                <a:ea typeface="华文楷体" panose="02010600040101010101" pitchFamily="2" charset="-122"/>
              </a:rPr>
              <a:t>可每趟排序</a:t>
            </a:r>
            <a:r>
              <a:rPr lang="zh-CN" altLang="en-US" sz="2800" b="0" dirty="0">
                <a:latin typeface="华文楷体" panose="02010600040101010101" pitchFamily="2" charset="-122"/>
                <a:ea typeface="华文楷体" panose="02010600040101010101" pitchFamily="2" charset="-122"/>
              </a:rPr>
              <a:t>设置</a:t>
            </a:r>
            <a:r>
              <a:rPr lang="zh-CN" altLang="en-US" sz="2800" b="0" dirty="0" smtClean="0">
                <a:latin typeface="华文楷体" panose="02010600040101010101" pitchFamily="2" charset="-122"/>
                <a:ea typeface="华文楷体" panose="02010600040101010101" pitchFamily="2" charset="-122"/>
              </a:rPr>
              <a:t>是否发生交换标志。</a:t>
            </a:r>
            <a:endParaRPr lang="en-US" altLang="zh-CN" sz="2800" b="0" dirty="0" smtClean="0">
              <a:latin typeface="华文楷体" panose="02010600040101010101" pitchFamily="2" charset="-122"/>
              <a:ea typeface="华文楷体" panose="02010600040101010101" pitchFamily="2" charset="-122"/>
            </a:endParaRPr>
          </a:p>
          <a:p>
            <a:pPr marL="0" indent="0">
              <a:buNone/>
            </a:pPr>
            <a:r>
              <a:rPr lang="en-US" altLang="zh-CN" sz="2800" b="0" dirty="0" smtClean="0"/>
              <a:t>   </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冒泡排序算法的优化</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5337111" y="467147"/>
            <a:ext cx="6307494" cy="6251968"/>
          </a:xfrm>
          <a:prstGeom prst="rect">
            <a:avLst/>
          </a:prstGeom>
          <a:noFill/>
        </p:spPr>
        <p:txBody>
          <a:bodyPr wrap="square" rtlCol="0">
            <a:spAutoFit/>
          </a:bodyPr>
          <a:lstStyle/>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p>
          <a:p>
            <a:pPr>
              <a:lnSpc>
                <a:spcPct val="120000"/>
              </a:lnSpc>
              <a:buClr>
                <a:schemeClr val="accent1"/>
              </a:buClr>
              <a:buSzPct val="100000"/>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bubbleSort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 </a:t>
            </a:r>
          </a:p>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   bool  change = true;</a:t>
            </a:r>
          </a:p>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a:p>
            <a:pPr marL="0"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(j=n-1; j&gt;0&amp;&amp;change; j--)</a:t>
            </a:r>
          </a:p>
          <a:p>
            <a:pPr marL="0"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change = false;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&lt;j;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]&gt;a[i+1])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a[i+1];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a[i+1]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change = true;</a:t>
            </a: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a:t>
            </a:r>
          </a:p>
          <a:p>
            <a:pPr lvl="1">
              <a:lnSpc>
                <a:spcPct val="120000"/>
              </a:lnSpc>
              <a:buClr>
                <a:schemeClr val="accent1"/>
              </a:buClr>
              <a:buSzPct val="100000"/>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225143"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508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fontScale="92500" lnSpcReduction="20000"/>
          </a:bodyPr>
          <a:lstStyle/>
          <a:p>
            <a:pPr>
              <a:buFont typeface="Wingdings" panose="05000000000000000000" pitchFamily="2" charset="2"/>
              <a:buChar char="Ø"/>
            </a:pPr>
            <a:r>
              <a:rPr lang="zh-CN" altLang="en-US" sz="3200" b="0" dirty="0" smtClean="0">
                <a:ea typeface="华文楷体" panose="02010600040101010101" pitchFamily="2" charset="-122"/>
                <a:cs typeface="Times New Roman" panose="02020603050405020304" pitchFamily="18" charset="0"/>
              </a:rPr>
              <a:t>在两两比较时，前者和后者相邻，且前者大于后者才交换，相等则保持不动，故是</a:t>
            </a:r>
            <a:r>
              <a:rPr lang="zh-CN" altLang="en-US" sz="3200" dirty="0" smtClean="0">
                <a:ea typeface="华文楷体" panose="02010600040101010101" pitchFamily="2" charset="-122"/>
                <a:cs typeface="Times New Roman" panose="02020603050405020304" pitchFamily="18" charset="0"/>
              </a:rPr>
              <a:t>稳定排序</a:t>
            </a:r>
            <a:r>
              <a:rPr lang="zh-CN" altLang="zh-CN"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en-US" sz="3200" b="0" dirty="0" smtClean="0">
                <a:ea typeface="华文楷体" panose="02010600040101010101" pitchFamily="2" charset="-122"/>
                <a:cs typeface="Times New Roman" panose="02020603050405020304" pitchFamily="18" charset="0"/>
              </a:rPr>
              <a:t>  从上图示例中，可看出</a:t>
            </a:r>
            <a:r>
              <a:rPr lang="en-US" altLang="zh-CN" sz="3200" b="0" dirty="0" smtClean="0">
                <a:ea typeface="华文楷体" panose="02010600040101010101" pitchFamily="2" charset="-122"/>
                <a:cs typeface="Times New Roman" panose="02020603050405020304" pitchFamily="18" charset="0"/>
              </a:rPr>
              <a:t>72(a),72(b)</a:t>
            </a:r>
            <a:r>
              <a:rPr lang="zh-CN" altLang="en-US" sz="3200" b="0" dirty="0" smtClean="0">
                <a:ea typeface="华文楷体" panose="02010600040101010101" pitchFamily="2" charset="-122"/>
                <a:cs typeface="Times New Roman" panose="02020603050405020304" pitchFamily="18" charset="0"/>
              </a:rPr>
              <a:t>在排序前后相对位置不变。</a:t>
            </a:r>
            <a:endParaRPr lang="en-US" altLang="zh-CN" sz="32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3200" b="0" dirty="0" smtClean="0">
                <a:ea typeface="华文楷体" panose="02010600040101010101" pitchFamily="2" charset="-122"/>
                <a:cs typeface="Times New Roman" panose="02020603050405020304" pitchFamily="18" charset="0"/>
              </a:rPr>
              <a:t>内外循环相互不独立，打开外循环。</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en-US" altLang="zh-CN" sz="3200" b="0" dirty="0">
                <a:ea typeface="华文楷体" panose="02010600040101010101" pitchFamily="2" charset="-122"/>
                <a:cs typeface="Times New Roman" panose="02020603050405020304" pitchFamily="18" charset="0"/>
              </a:rPr>
              <a:t> </a:t>
            </a:r>
            <a:r>
              <a:rPr lang="en-US" altLang="zh-CN" sz="3200" b="0" dirty="0" smtClean="0">
                <a:ea typeface="华文楷体" panose="02010600040101010101" pitchFamily="2" charset="-122"/>
                <a:cs typeface="Times New Roman" panose="02020603050405020304" pitchFamily="18" charset="0"/>
              </a:rPr>
              <a:t>  </a:t>
            </a:r>
            <a:r>
              <a:rPr lang="zh-CN" altLang="en-US" sz="3200" b="0" dirty="0" smtClean="0">
                <a:ea typeface="华文楷体" panose="02010600040101010101" pitchFamily="2" charset="-122"/>
                <a:cs typeface="Times New Roman" panose="02020603050405020304" pitchFamily="18" charset="0"/>
              </a:rPr>
              <a:t>当</a:t>
            </a:r>
            <a:r>
              <a:rPr lang="en-US" altLang="zh-CN" sz="3200" b="0" dirty="0" smtClean="0">
                <a:ea typeface="华文楷体" panose="02010600040101010101" pitchFamily="2" charset="-122"/>
                <a:cs typeface="Times New Roman" panose="02020603050405020304" pitchFamily="18" charset="0"/>
              </a:rPr>
              <a:t>j=n-1</a:t>
            </a:r>
            <a:r>
              <a:rPr lang="zh-CN" altLang="en-US" sz="3200" b="0" dirty="0" smtClean="0">
                <a:ea typeface="华文楷体" panose="02010600040101010101" pitchFamily="2" charset="-122"/>
                <a:cs typeface="Times New Roman" panose="02020603050405020304" pitchFamily="18" charset="0"/>
              </a:rPr>
              <a:t>时，比较</a:t>
            </a:r>
            <a:r>
              <a:rPr lang="en-US" altLang="zh-CN" sz="3200" b="0" dirty="0" smtClean="0">
                <a:ea typeface="华文楷体" panose="02010600040101010101" pitchFamily="2" charset="-122"/>
                <a:cs typeface="Times New Roman" panose="02020603050405020304" pitchFamily="18" charset="0"/>
              </a:rPr>
              <a:t>n-1</a:t>
            </a:r>
            <a:r>
              <a:rPr lang="zh-CN" altLang="en-US" sz="3200" b="0" dirty="0" smtClean="0">
                <a:ea typeface="华文楷体" panose="02010600040101010101" pitchFamily="2" charset="-122"/>
                <a:cs typeface="Times New Roman" panose="02020603050405020304" pitchFamily="18" charset="0"/>
              </a:rPr>
              <a:t>次；</a:t>
            </a:r>
            <a:r>
              <a:rPr lang="en-US" altLang="zh-CN" sz="3200" b="0" dirty="0" smtClean="0">
                <a:ea typeface="华文楷体" panose="02010600040101010101" pitchFamily="2" charset="-122"/>
                <a:cs typeface="Times New Roman" panose="02020603050405020304" pitchFamily="18" charset="0"/>
              </a:rPr>
              <a:t>   </a:t>
            </a:r>
            <a:r>
              <a:rPr lang="zh-CN" altLang="en-US" sz="3200" b="0" dirty="0" smtClean="0">
                <a:ea typeface="华文楷体" panose="02010600040101010101" pitchFamily="2" charset="-122"/>
                <a:cs typeface="Times New Roman" panose="02020603050405020304" pitchFamily="18" charset="0"/>
              </a:rPr>
              <a:t>当</a:t>
            </a:r>
            <a:r>
              <a:rPr lang="en-US" altLang="zh-CN" sz="3200" b="0" dirty="0" smtClean="0">
                <a:ea typeface="华文楷体" panose="02010600040101010101" pitchFamily="2" charset="-122"/>
                <a:cs typeface="Times New Roman" panose="02020603050405020304" pitchFamily="18" charset="0"/>
              </a:rPr>
              <a:t>j=n-2</a:t>
            </a:r>
            <a:r>
              <a:rPr lang="zh-CN" altLang="en-US" sz="3200" b="0" dirty="0" smtClean="0">
                <a:ea typeface="华文楷体" panose="02010600040101010101" pitchFamily="2" charset="-122"/>
                <a:cs typeface="Times New Roman" panose="02020603050405020304" pitchFamily="18" charset="0"/>
              </a:rPr>
              <a:t>时，比较</a:t>
            </a:r>
            <a:r>
              <a:rPr lang="en-US" altLang="zh-CN" sz="3200" b="0" dirty="0" smtClean="0">
                <a:ea typeface="华文楷体" panose="02010600040101010101" pitchFamily="2" charset="-122"/>
                <a:cs typeface="Times New Roman" panose="02020603050405020304" pitchFamily="18" charset="0"/>
              </a:rPr>
              <a:t>n-2</a:t>
            </a:r>
            <a:r>
              <a:rPr lang="zh-CN" altLang="en-US" sz="3200" b="0" dirty="0" smtClean="0">
                <a:ea typeface="华文楷体" panose="02010600040101010101" pitchFamily="2" charset="-122"/>
                <a:cs typeface="Times New Roman" panose="02020603050405020304" pitchFamily="18" charset="0"/>
              </a:rPr>
              <a:t>次； </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en-US" sz="3200" b="0" dirty="0" smtClean="0">
                <a:ea typeface="华文楷体" panose="02010600040101010101" pitchFamily="2" charset="-122"/>
                <a:cs typeface="Times New Roman" panose="02020603050405020304" pitchFamily="18" charset="0"/>
              </a:rPr>
              <a:t>   当</a:t>
            </a:r>
            <a:r>
              <a:rPr lang="en-US" altLang="zh-CN" sz="3200" b="0" dirty="0" smtClean="0">
                <a:ea typeface="华文楷体" panose="02010600040101010101" pitchFamily="2" charset="-122"/>
                <a:cs typeface="Times New Roman" panose="02020603050405020304" pitchFamily="18" charset="0"/>
              </a:rPr>
              <a:t>j=1</a:t>
            </a:r>
            <a:r>
              <a:rPr lang="zh-CN" altLang="en-US" sz="3200" b="0" dirty="0" smtClean="0">
                <a:ea typeface="华文楷体" panose="02010600040101010101" pitchFamily="2" charset="-122"/>
                <a:cs typeface="Times New Roman" panose="02020603050405020304" pitchFamily="18" charset="0"/>
              </a:rPr>
              <a:t>时</a:t>
            </a:r>
            <a:r>
              <a:rPr lang="zh-CN" altLang="en-US" sz="3200" b="0" dirty="0">
                <a:ea typeface="华文楷体" panose="02010600040101010101" pitchFamily="2" charset="-122"/>
                <a:cs typeface="Times New Roman" panose="02020603050405020304" pitchFamily="18" charset="0"/>
              </a:rPr>
              <a:t>，</a:t>
            </a:r>
            <a:r>
              <a:rPr lang="zh-CN" altLang="en-US" sz="3200" b="0" dirty="0" smtClean="0">
                <a:ea typeface="华文楷体" panose="02010600040101010101" pitchFamily="2" charset="-122"/>
                <a:cs typeface="Times New Roman" panose="02020603050405020304" pitchFamily="18" charset="0"/>
              </a:rPr>
              <a:t>比较</a:t>
            </a:r>
            <a:r>
              <a:rPr lang="en-US" altLang="zh-CN" sz="3200" b="0" dirty="0" smtClean="0">
                <a:ea typeface="华文楷体" panose="02010600040101010101" pitchFamily="2" charset="-122"/>
                <a:cs typeface="Times New Roman" panose="02020603050405020304" pitchFamily="18" charset="0"/>
              </a:rPr>
              <a:t>1</a:t>
            </a:r>
            <a:r>
              <a:rPr lang="zh-CN" altLang="en-US" sz="3200" b="0" dirty="0" smtClean="0">
                <a:ea typeface="华文楷体" panose="02010600040101010101" pitchFamily="2" charset="-122"/>
                <a:cs typeface="Times New Roman" panose="02020603050405020304" pitchFamily="18" charset="0"/>
              </a:rPr>
              <a:t>次</a:t>
            </a:r>
            <a:r>
              <a:rPr lang="zh-CN" altLang="en-US" sz="3200" b="0" dirty="0">
                <a:ea typeface="华文楷体" panose="02010600040101010101" pitchFamily="2" charset="-122"/>
                <a:cs typeface="Times New Roman" panose="02020603050405020304" pitchFamily="18" charset="0"/>
              </a:rPr>
              <a:t>； </a:t>
            </a:r>
            <a:r>
              <a:rPr lang="zh-CN" altLang="en-US" sz="3200" b="0" dirty="0" smtClean="0">
                <a:ea typeface="华文楷体" panose="02010600040101010101" pitchFamily="2" charset="-122"/>
                <a:cs typeface="Times New Roman" panose="02020603050405020304" pitchFamily="18" charset="0"/>
              </a:rPr>
              <a:t>共</a:t>
            </a:r>
            <a:r>
              <a:rPr lang="en-US" altLang="zh-CN" sz="3200" b="0" dirty="0" smtClean="0">
                <a:ea typeface="华文楷体" panose="02010600040101010101" pitchFamily="2" charset="-122"/>
                <a:cs typeface="Times New Roman" panose="02020603050405020304" pitchFamily="18" charset="0"/>
              </a:rPr>
              <a:t>(1+2+3+…+n-1)=n(n-1)/2</a:t>
            </a:r>
            <a:r>
              <a:rPr lang="zh-CN" altLang="en-US" sz="3200" b="0" dirty="0" smtClean="0">
                <a:ea typeface="华文楷体" panose="02010600040101010101" pitchFamily="2" charset="-122"/>
                <a:cs typeface="Times New Roman" panose="02020603050405020304" pitchFamily="18" charset="0"/>
              </a:rPr>
              <a:t>次</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en-US" altLang="zh-CN" sz="3200" b="0" baseline="30000" dirty="0">
                <a:ea typeface="华文楷体" panose="02010600040101010101" pitchFamily="2" charset="-122"/>
                <a:cs typeface="Times New Roman" panose="02020603050405020304" pitchFamily="18" charset="0"/>
              </a:rPr>
              <a:t> </a:t>
            </a:r>
            <a:r>
              <a:rPr lang="en-US" altLang="zh-CN" sz="3200" b="0" baseline="30000" dirty="0" smtClean="0">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最</a:t>
            </a:r>
            <a:r>
              <a:rPr lang="zh-CN" altLang="en-US" sz="3200" b="0" dirty="0" smtClean="0">
                <a:ea typeface="华文楷体" panose="02010600040101010101" pitchFamily="2" charset="-122"/>
                <a:cs typeface="Times New Roman" panose="02020603050405020304" pitchFamily="18" charset="0"/>
              </a:rPr>
              <a:t>差时，每趟都有交换，复杂</a:t>
            </a:r>
            <a:r>
              <a:rPr lang="zh-CN" altLang="en-US" sz="3200" b="0" dirty="0">
                <a:ea typeface="华文楷体" panose="02010600040101010101" pitchFamily="2" charset="-122"/>
                <a:cs typeface="Times New Roman" panose="02020603050405020304" pitchFamily="18" charset="0"/>
              </a:rPr>
              <a:t>度：</a:t>
            </a:r>
            <a:r>
              <a:rPr lang="en-US" altLang="zh-CN" sz="3200" dirty="0" smtClean="0">
                <a:ea typeface="华文楷体" panose="02010600040101010101" pitchFamily="2" charset="-122"/>
                <a:cs typeface="Times New Roman" panose="02020603050405020304" pitchFamily="18" charset="0"/>
              </a:rPr>
              <a:t>O(n</a:t>
            </a:r>
            <a:r>
              <a:rPr lang="en-US" altLang="zh-CN" sz="3200" baseline="30000" dirty="0" smtClean="0">
                <a:ea typeface="华文楷体" panose="02010600040101010101" pitchFamily="2" charset="-122"/>
                <a:cs typeface="Times New Roman" panose="02020603050405020304" pitchFamily="18" charset="0"/>
              </a:rPr>
              <a:t>2</a:t>
            </a:r>
            <a:r>
              <a:rPr lang="en-US" altLang="zh-CN" sz="3200" dirty="0" smtClean="0">
                <a:ea typeface="华文楷体" panose="02010600040101010101" pitchFamily="2" charset="-122"/>
                <a:cs typeface="Times New Roman" panose="02020603050405020304" pitchFamily="18" charset="0"/>
              </a:rPr>
              <a:t>)</a:t>
            </a:r>
            <a:r>
              <a:rPr lang="zh-CN" altLang="en-US"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258763" indent="0">
              <a:buNone/>
            </a:pPr>
            <a:r>
              <a:rPr lang="zh-CN" altLang="en-US" sz="3200" b="0" dirty="0" smtClean="0">
                <a:ea typeface="华文楷体" panose="02010600040101010101" pitchFamily="2" charset="-122"/>
                <a:cs typeface="Times New Roman" panose="02020603050405020304" pitchFamily="18" charset="0"/>
              </a:rPr>
              <a:t>最好时，第一趟就没有交换，原本有序，复杂</a:t>
            </a:r>
            <a:r>
              <a:rPr lang="zh-CN" altLang="en-US" sz="3200" b="0" dirty="0">
                <a:ea typeface="华文楷体" panose="02010600040101010101" pitchFamily="2" charset="-122"/>
                <a:cs typeface="Times New Roman" panose="02020603050405020304" pitchFamily="18" charset="0"/>
              </a:rPr>
              <a:t>度：复杂度：</a:t>
            </a:r>
            <a:r>
              <a:rPr lang="en-US" altLang="zh-CN" sz="3200" dirty="0" smtClean="0">
                <a:ea typeface="华文楷体" panose="02010600040101010101" pitchFamily="2" charset="-122"/>
                <a:cs typeface="Times New Roman" panose="02020603050405020304" pitchFamily="18" charset="0"/>
              </a:rPr>
              <a:t>O(n)</a:t>
            </a:r>
            <a:r>
              <a:rPr lang="zh-CN" altLang="en-US" sz="3200" b="0" dirty="0" smtClean="0">
                <a:ea typeface="华文楷体" panose="02010600040101010101" pitchFamily="2" charset="-122"/>
                <a:cs typeface="Times New Roman" panose="02020603050405020304" pitchFamily="18" charset="0"/>
              </a:rPr>
              <a:t>。总体介于两者之间，</a:t>
            </a:r>
            <a:r>
              <a:rPr lang="zh-CN" altLang="en-US" sz="3200" dirty="0" smtClean="0">
                <a:ea typeface="华文楷体" panose="02010600040101010101" pitchFamily="2" charset="-122"/>
                <a:cs typeface="Times New Roman" panose="02020603050405020304" pitchFamily="18" charset="0"/>
              </a:rPr>
              <a:t>一般按最差情况，称其复杂度为</a:t>
            </a:r>
            <a:r>
              <a:rPr lang="en-US" altLang="zh-CN" sz="3200" dirty="0">
                <a:ea typeface="华文楷体" panose="02010600040101010101" pitchFamily="2" charset="-122"/>
                <a:cs typeface="Times New Roman" panose="02020603050405020304" pitchFamily="18" charset="0"/>
              </a:rPr>
              <a:t>O(n</a:t>
            </a:r>
            <a:r>
              <a:rPr lang="en-US" altLang="zh-CN" sz="3200" baseline="30000" dirty="0">
                <a:ea typeface="华文楷体" panose="02010600040101010101" pitchFamily="2" charset="-122"/>
                <a:cs typeface="Times New Roman" panose="02020603050405020304" pitchFamily="18" charset="0"/>
              </a:rPr>
              <a:t>2</a:t>
            </a:r>
            <a:r>
              <a:rPr lang="en-US" altLang="zh-CN" sz="3200" dirty="0">
                <a:ea typeface="华文楷体" panose="02010600040101010101" pitchFamily="2" charset="-122"/>
                <a:cs typeface="Times New Roman" panose="02020603050405020304" pitchFamily="18" charset="0"/>
              </a:rPr>
              <a:t>) </a:t>
            </a:r>
            <a:r>
              <a:rPr lang="zh-CN" altLang="en-US"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0" indent="0">
              <a:buNone/>
            </a:pPr>
            <a:endParaRPr lang="en-US" altLang="zh-CN" sz="3200" b="0" dirty="0"/>
          </a:p>
          <a:p>
            <a:pPr marL="0" indent="0">
              <a:buNone/>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冒泡排序算法分析：</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572875" y="6429375"/>
            <a:ext cx="185738"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8080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插入排序</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希尔排序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归并排序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快速</a:t>
            </a:r>
            <a:r>
              <a:rPr lang="zh-CN" altLang="en-US" sz="2800" dirty="0">
                <a:latin typeface="华文楷体" pitchFamily="2" charset="-122"/>
                <a:ea typeface="华文楷体" pitchFamily="2" charset="-122"/>
              </a:rPr>
              <a:t>排序</a:t>
            </a: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选择排序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堆排序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优先队列</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基数排序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4195990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1889927"/>
          </a:xfrm>
        </p:spPr>
        <p:txBody>
          <a:bodyPr>
            <a:normAutofit fontScale="92500" lnSpcReduction="10000"/>
          </a:bodyPr>
          <a:lstStyle/>
          <a:p>
            <a:pPr>
              <a:buFont typeface="Wingdings" panose="05000000000000000000" pitchFamily="2" charset="2"/>
              <a:buChar char="Ø"/>
            </a:pPr>
            <a:r>
              <a:rPr lang="zh-CN" altLang="en-US" sz="3200" b="0" dirty="0" smtClean="0">
                <a:latin typeface="华文楷体" panose="02010600040101010101" pitchFamily="2" charset="-122"/>
                <a:ea typeface="华文楷体" panose="02010600040101010101" pitchFamily="2" charset="-122"/>
              </a:rPr>
              <a:t>插入</a:t>
            </a:r>
            <a:r>
              <a:rPr lang="zh-CN" altLang="zh-CN" sz="3200" b="0" dirty="0" smtClean="0">
                <a:latin typeface="华文楷体" panose="02010600040101010101" pitchFamily="2" charset="-122"/>
                <a:ea typeface="华文楷体" panose="02010600040101010101" pitchFamily="2" charset="-122"/>
              </a:rPr>
              <a:t>排序</a:t>
            </a:r>
            <a:r>
              <a:rPr lang="zh-CN" altLang="zh-CN" sz="3200" b="0" dirty="0">
                <a:latin typeface="华文楷体" panose="02010600040101010101" pitchFamily="2" charset="-122"/>
                <a:ea typeface="华文楷体" panose="02010600040101010101" pitchFamily="2" charset="-122"/>
              </a:rPr>
              <a:t>的思想</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357188" indent="0">
              <a:buNone/>
            </a:pPr>
            <a:r>
              <a:rPr lang="zh-CN" altLang="en-US" sz="3200" dirty="0" smtClean="0">
                <a:latin typeface="华文楷体" panose="02010600040101010101" pitchFamily="2" charset="-122"/>
                <a:ea typeface="华文楷体" panose="02010600040101010101" pitchFamily="2" charset="-122"/>
              </a:rPr>
              <a:t>以两两比较为基础，将一个元素插入到有序序列</a:t>
            </a:r>
            <a:endParaRPr lang="en-US" altLang="zh-CN" sz="3200" dirty="0">
              <a:latin typeface="华文楷体" panose="02010600040101010101" pitchFamily="2" charset="-122"/>
              <a:ea typeface="华文楷体" panose="02010600040101010101" pitchFamily="2" charset="-122"/>
            </a:endParaRPr>
          </a:p>
          <a:p>
            <a:pPr marL="357188" indent="0">
              <a:buNone/>
            </a:pPr>
            <a:r>
              <a:rPr lang="zh-CN" altLang="en-US" sz="3200" b="0" dirty="0" smtClean="0">
                <a:latin typeface="华文楷体" panose="02010600040101010101" pitchFamily="2" charset="-122"/>
                <a:ea typeface="华文楷体" panose="02010600040101010101" pitchFamily="2" charset="-122"/>
              </a:rPr>
              <a:t>如将</a:t>
            </a:r>
            <a:r>
              <a:rPr lang="en-US" altLang="zh-CN" sz="3200" b="0" dirty="0" smtClean="0">
                <a:latin typeface="华文楷体" panose="02010600040101010101" pitchFamily="2" charset="-122"/>
                <a:ea typeface="华文楷体" panose="02010600040101010101" pitchFamily="2" charset="-122"/>
              </a:rPr>
              <a:t>15</a:t>
            </a:r>
            <a:r>
              <a:rPr lang="zh-CN" altLang="en-US" sz="3200" b="0" dirty="0" smtClean="0">
                <a:latin typeface="华文楷体" panose="02010600040101010101" pitchFamily="2" charset="-122"/>
                <a:ea typeface="华文楷体" panose="02010600040101010101" pitchFamily="2" charset="-122"/>
              </a:rPr>
              <a:t>插入一个序列</a:t>
            </a:r>
            <a:endParaRPr lang="en-US" altLang="zh-CN" sz="3200" b="0" dirty="0" smtClean="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插入排序</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5052184" y="2806075"/>
            <a:ext cx="5801346" cy="3753751"/>
          </a:xfrm>
          <a:prstGeom prst="rect">
            <a:avLst/>
          </a:prstGeom>
        </p:spPr>
      </p:pic>
    </p:spTree>
    <p:extLst>
      <p:ext uri="{BB962C8B-B14F-4D97-AF65-F5344CB8AC3E}">
        <p14:creationId xmlns:p14="http://schemas.microsoft.com/office/powerpoint/2010/main" val="3193982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插入实现代码：</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346990"/>
            <a:ext cx="1136683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&amp;x)</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为有序表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中当前元素的个数，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为待插入新元素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从后往前找第一个不比</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大的元素，大者后移一位</a:t>
            </a: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]&lt;=x) break;</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else a[i+1]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a[i+1] = x;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在腾出的位置上存新元素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4798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307201" cy="5060598"/>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如何利用以上插入的思想将一个无序的序列排成有序序列？ </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zh-CN" altLang="zh-CN" sz="2800" b="0" dirty="0" smtClean="0">
                <a:ea typeface="华文楷体" panose="02010600040101010101" pitchFamily="2" charset="-122"/>
                <a:cs typeface="Times New Roman" panose="02020603050405020304" pitchFamily="18" charset="0"/>
              </a:rPr>
              <a:t>首先</a:t>
            </a:r>
            <a:r>
              <a:rPr lang="zh-CN" altLang="zh-CN" sz="2800" b="0" dirty="0">
                <a:ea typeface="华文楷体" panose="02010600040101010101" pitchFamily="2" charset="-122"/>
                <a:cs typeface="Times New Roman" panose="02020603050405020304" pitchFamily="18" charset="0"/>
              </a:rPr>
              <a:t>将序列中仅由第</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个元素构成的序列视作一个有序序列，将序列中的第</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个元素插入到前面有</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个元素的有序序列中，形成一个有</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个元素的有序</a:t>
            </a:r>
            <a:r>
              <a:rPr lang="zh-CN" altLang="zh-CN" sz="2800" b="0" dirty="0" smtClean="0">
                <a:ea typeface="华文楷体" panose="02010600040101010101" pitchFamily="2" charset="-122"/>
                <a:cs typeface="Times New Roman" panose="02020603050405020304" pitchFamily="18" charset="0"/>
              </a:rPr>
              <a:t>序列</a:t>
            </a:r>
            <a:r>
              <a:rPr lang="en-US" altLang="zh-CN" sz="2800" b="0" dirty="0" smtClean="0">
                <a:ea typeface="华文楷体" panose="02010600040101010101" pitchFamily="2" charset="-122"/>
                <a:cs typeface="Times New Roman" panose="02020603050405020304" pitchFamily="18" charset="0"/>
              </a:rPr>
              <a:t>-</a:t>
            </a:r>
            <a:r>
              <a:rPr lang="zh-CN" altLang="en-US" sz="2800" dirty="0" smtClean="0">
                <a:ea typeface="华文楷体" panose="02010600040101010101" pitchFamily="2" charset="-122"/>
                <a:cs typeface="Times New Roman" panose="02020603050405020304" pitchFamily="18" charset="0"/>
              </a:rPr>
              <a:t>第一趟</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zh-CN" altLang="zh-CN" sz="2800" b="0" dirty="0" smtClean="0">
                <a:ea typeface="华文楷体" panose="02010600040101010101" pitchFamily="2" charset="-122"/>
                <a:cs typeface="Times New Roman" panose="02020603050405020304" pitchFamily="18" charset="0"/>
              </a:rPr>
              <a:t>再</a:t>
            </a:r>
            <a:r>
              <a:rPr lang="zh-CN" altLang="zh-CN" sz="2800" b="0" dirty="0">
                <a:ea typeface="华文楷体" panose="02010600040101010101" pitchFamily="2" charset="-122"/>
                <a:cs typeface="Times New Roman" panose="02020603050405020304" pitchFamily="18" charset="0"/>
              </a:rPr>
              <a:t>将序列中的第</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个元素插入到前面的有</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个元素的有序序列中，形成一个有</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个元素的有序</a:t>
            </a:r>
            <a:r>
              <a:rPr lang="zh-CN" altLang="zh-CN" sz="2800" b="0" dirty="0" smtClean="0">
                <a:ea typeface="华文楷体" panose="02010600040101010101" pitchFamily="2" charset="-122"/>
                <a:cs typeface="Times New Roman" panose="02020603050405020304" pitchFamily="18" charset="0"/>
              </a:rPr>
              <a:t>序列</a:t>
            </a:r>
            <a:r>
              <a:rPr lang="en-US" altLang="zh-CN" sz="2800" b="0" dirty="0" smtClean="0">
                <a:ea typeface="华文楷体" panose="02010600040101010101" pitchFamily="2" charset="-122"/>
                <a:cs typeface="Times New Roman" panose="02020603050405020304" pitchFamily="18" charset="0"/>
              </a:rPr>
              <a:t>-</a:t>
            </a:r>
            <a:r>
              <a:rPr lang="zh-CN" altLang="en-US" sz="2800" dirty="0" smtClean="0">
                <a:ea typeface="华文楷体" panose="02010600040101010101" pitchFamily="2" charset="-122"/>
                <a:cs typeface="Times New Roman" panose="02020603050405020304" pitchFamily="18" charset="0"/>
              </a:rPr>
              <a:t>第二趟</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zh-CN" altLang="zh-CN" sz="2800" b="0" dirty="0" smtClean="0">
                <a:ea typeface="华文楷体" panose="02010600040101010101" pitchFamily="2" charset="-122"/>
                <a:cs typeface="Times New Roman" panose="02020603050405020304" pitchFamily="18" charset="0"/>
              </a:rPr>
              <a:t>如此</a:t>
            </a:r>
            <a:r>
              <a:rPr lang="zh-CN" altLang="zh-CN" sz="2800" b="0" dirty="0">
                <a:ea typeface="华文楷体" panose="02010600040101010101" pitchFamily="2" charset="-122"/>
                <a:cs typeface="Times New Roman" panose="02020603050405020304" pitchFamily="18" charset="0"/>
              </a:rPr>
              <a:t>操作，直到将第</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个元素插入到前面有</a:t>
            </a:r>
            <a:r>
              <a:rPr lang="en-US" altLang="zh-CN" sz="2800" b="0" dirty="0">
                <a:ea typeface="华文楷体" panose="02010600040101010101" pitchFamily="2" charset="-122"/>
                <a:cs typeface="Times New Roman" panose="02020603050405020304" pitchFamily="18" charset="0"/>
              </a:rPr>
              <a:t>n-1</a:t>
            </a:r>
            <a:r>
              <a:rPr lang="zh-CN" altLang="zh-CN" sz="2800" b="0" dirty="0">
                <a:ea typeface="华文楷体" panose="02010600040101010101" pitchFamily="2" charset="-122"/>
                <a:cs typeface="Times New Roman" panose="02020603050405020304" pitchFamily="18" charset="0"/>
              </a:rPr>
              <a:t>个元素的有序序列中，最终形成有</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个元素的有序序列</a:t>
            </a:r>
            <a:r>
              <a:rPr lang="zh-CN" altLang="zh-CN" sz="2800" b="0" dirty="0" smtClean="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插入排序：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594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插入排序：</a:t>
            </a:r>
            <a:endParaRPr lang="zh-CN" altLang="en-US"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1872086" y="1539944"/>
            <a:ext cx="7729114" cy="4980126"/>
          </a:xfrm>
          <a:prstGeom prst="rect">
            <a:avLst/>
          </a:prstGeom>
          <a:noFill/>
          <a:ln>
            <a:noFill/>
          </a:ln>
        </p:spPr>
      </p:pic>
    </p:spTree>
    <p:extLst>
      <p:ext uri="{BB962C8B-B14F-4D97-AF65-F5344CB8AC3E}">
        <p14:creationId xmlns:p14="http://schemas.microsoft.com/office/powerpoint/2010/main" val="2906159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59150" y="2292460"/>
            <a:ext cx="3941876" cy="2222391"/>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排序概念</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内排序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外排序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00050" y="871537"/>
            <a:ext cx="2957513" cy="631391"/>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3200" b="1" dirty="0">
                <a:latin typeface="华文楷体" pitchFamily="2" charset="-122"/>
                <a:ea typeface="华文楷体" pitchFamily="2" charset="-122"/>
              </a:rPr>
              <a:t>排序：</a:t>
            </a:r>
          </a:p>
        </p:txBody>
      </p:sp>
    </p:spTree>
    <p:extLst>
      <p:ext uri="{BB962C8B-B14F-4D97-AF65-F5344CB8AC3E}">
        <p14:creationId xmlns:p14="http://schemas.microsoft.com/office/powerpoint/2010/main" val="2697269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插入排序实现代码：</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346990"/>
            <a:ext cx="11366836" cy="5078313"/>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insertSort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将第</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个元素插入到前</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i-1</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个元素的有序序列中</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&lt;n;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insert(a,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75463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插入</a:t>
                </a:r>
                <a:r>
                  <a:rPr lang="zh-CN" altLang="zh-CN" sz="2800" b="0" dirty="0">
                    <a:ea typeface="华文楷体" panose="02010600040101010101" pitchFamily="2" charset="-122"/>
                    <a:cs typeface="Times New Roman" panose="02020603050405020304" pitchFamily="18" charset="0"/>
                  </a:rPr>
                  <a:t>位置上及之后所有元素都大于</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，原本在</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前又和</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值相等的元素依然保留在</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插入位置之前</a:t>
                </a:r>
                <a:r>
                  <a:rPr lang="zh-CN" altLang="zh-CN" sz="2800" b="0" dirty="0" smtClean="0">
                    <a:ea typeface="华文楷体" panose="02010600040101010101" pitchFamily="2" charset="-122"/>
                    <a:cs typeface="Times New Roman" panose="02020603050405020304" pitchFamily="18" charset="0"/>
                  </a:rPr>
                  <a:t>，为</a:t>
                </a:r>
                <a:r>
                  <a:rPr lang="zh-CN" altLang="zh-CN" sz="2800" dirty="0">
                    <a:ea typeface="华文楷体" panose="02010600040101010101" pitchFamily="2" charset="-122"/>
                    <a:cs typeface="Times New Roman" panose="02020603050405020304" pitchFamily="18" charset="0"/>
                  </a:rPr>
                  <a:t>稳定排序</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当待排序序列原本</a:t>
                </a:r>
                <a:r>
                  <a:rPr lang="zh-CN" altLang="zh-CN" sz="2800" dirty="0">
                    <a:ea typeface="华文楷体" panose="02010600040101010101" pitchFamily="2" charset="-122"/>
                    <a:cs typeface="Times New Roman" panose="02020603050405020304" pitchFamily="18" charset="0"/>
                  </a:rPr>
                  <a:t>正序</a:t>
                </a:r>
                <a:r>
                  <a:rPr lang="zh-CN" altLang="zh-CN" sz="2800" dirty="0" smtClean="0">
                    <a:ea typeface="华文楷体" panose="02010600040101010101" pitchFamily="2" charset="-122"/>
                    <a:cs typeface="Times New Roman" panose="02020603050405020304" pitchFamily="18" charset="0"/>
                  </a:rPr>
                  <a:t>时</a:t>
                </a:r>
                <a:r>
                  <a:rPr lang="zh-CN" altLang="en-US" sz="2800" b="0" dirty="0" smtClean="0">
                    <a:ea typeface="华文楷体" panose="02010600040101010101" pitchFamily="2" charset="-122"/>
                    <a:cs typeface="Times New Roman" panose="02020603050405020304" pitchFamily="18" charset="0"/>
                  </a:rPr>
                  <a:t>：</a:t>
                </a:r>
                <a:r>
                  <a:rPr lang="zh-CN" altLang="zh-CN" sz="2800" b="0" dirty="0" smtClean="0">
                    <a:ea typeface="华文楷体" panose="02010600040101010101" pitchFamily="2" charset="-122"/>
                    <a:cs typeface="Times New Roman" panose="02020603050405020304" pitchFamily="18" charset="0"/>
                  </a:rPr>
                  <a:t>每次</a:t>
                </a:r>
                <a:r>
                  <a:rPr lang="zh-CN" altLang="zh-CN" sz="2800" b="0" dirty="0">
                    <a:ea typeface="华文楷体" panose="02010600040101010101" pitchFamily="2" charset="-122"/>
                    <a:cs typeface="Times New Roman" panose="02020603050405020304" pitchFamily="18" charset="0"/>
                  </a:rPr>
                  <a:t>插入一个元素时，只需要比较一次，数据无需移动，此时算法的时间复杂度为</a:t>
                </a:r>
                <a:r>
                  <a:rPr lang="en-US" altLang="zh-CN" sz="2800" dirty="0">
                    <a:ea typeface="华文楷体" panose="02010600040101010101" pitchFamily="2" charset="-122"/>
                    <a:cs typeface="Times New Roman" panose="02020603050405020304" pitchFamily="18" charset="0"/>
                  </a:rPr>
                  <a:t>O(n)</a:t>
                </a:r>
                <a:r>
                  <a:rPr lang="zh-CN" altLang="zh-CN" sz="2800" b="0" dirty="0">
                    <a:ea typeface="华文楷体" panose="02010600040101010101" pitchFamily="2" charset="-122"/>
                    <a:cs typeface="Times New Roman" panose="02020603050405020304" pitchFamily="18" charset="0"/>
                  </a:rPr>
                  <a:t>，为最优情况</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179388" indent="0">
                  <a:buNone/>
                </a:pPr>
                <a:r>
                  <a:rPr lang="zh-CN" altLang="zh-CN" sz="2800" b="0" dirty="0" smtClean="0">
                    <a:ea typeface="华文楷体" panose="02010600040101010101" pitchFamily="2" charset="-122"/>
                    <a:cs typeface="Times New Roman" panose="02020603050405020304" pitchFamily="18" charset="0"/>
                  </a:rPr>
                  <a:t>当</a:t>
                </a:r>
                <a:r>
                  <a:rPr lang="zh-CN" altLang="zh-CN" sz="2800" b="0" dirty="0">
                    <a:ea typeface="华文楷体" panose="02010600040101010101" pitchFamily="2" charset="-122"/>
                    <a:cs typeface="Times New Roman" panose="02020603050405020304" pitchFamily="18" charset="0"/>
                  </a:rPr>
                  <a:t>待排序序列原本</a:t>
                </a:r>
                <a:r>
                  <a:rPr lang="zh-CN" altLang="zh-CN" sz="2800" dirty="0">
                    <a:ea typeface="华文楷体" panose="02010600040101010101" pitchFamily="2" charset="-122"/>
                    <a:cs typeface="Times New Roman" panose="02020603050405020304" pitchFamily="18" charset="0"/>
                  </a:rPr>
                  <a:t>逆序</a:t>
                </a:r>
                <a:r>
                  <a:rPr lang="zh-CN" altLang="zh-CN" sz="2800" dirty="0" smtClean="0">
                    <a:ea typeface="华文楷体" panose="02010600040101010101" pitchFamily="2" charset="-122"/>
                    <a:cs typeface="Times New Roman" panose="02020603050405020304" pitchFamily="18" charset="0"/>
                  </a:rPr>
                  <a:t>时</a:t>
                </a:r>
                <a:r>
                  <a:rPr lang="zh-CN" altLang="en-US" sz="2800" b="0" dirty="0" smtClean="0">
                    <a:ea typeface="华文楷体" panose="02010600040101010101" pitchFamily="2" charset="-122"/>
                    <a:cs typeface="Times New Roman" panose="02020603050405020304" pitchFamily="18" charset="0"/>
                  </a:rPr>
                  <a:t>：</a:t>
                </a:r>
                <a:r>
                  <a:rPr lang="zh-CN" altLang="zh-CN" sz="2800" b="0" dirty="0" smtClean="0">
                    <a:ea typeface="华文楷体" panose="02010600040101010101" pitchFamily="2" charset="-122"/>
                    <a:cs typeface="Times New Roman" panose="02020603050405020304" pitchFamily="18" charset="0"/>
                  </a:rPr>
                  <a:t>每次</a:t>
                </a:r>
                <a:r>
                  <a:rPr lang="zh-CN" altLang="zh-CN" sz="2800" b="0" dirty="0">
                    <a:ea typeface="华文楷体" panose="02010600040101010101" pitchFamily="2" charset="-122"/>
                    <a:cs typeface="Times New Roman" panose="02020603050405020304" pitchFamily="18" charset="0"/>
                  </a:rPr>
                  <a:t>插入一个元素时，都需要比较前面</a:t>
                </a:r>
                <a:r>
                  <a:rPr lang="zh-CN" altLang="zh-CN" sz="2800" b="0" dirty="0" smtClean="0">
                    <a:ea typeface="华文楷体" panose="02010600040101010101" pitchFamily="2" charset="-122"/>
                    <a:cs typeface="Times New Roman" panose="02020603050405020304" pitchFamily="18" charset="0"/>
                  </a:rPr>
                  <a:t>所有元素</a:t>
                </a:r>
                <a:r>
                  <a:rPr lang="zh-CN" altLang="zh-CN" sz="2800" b="0" dirty="0">
                    <a:ea typeface="华文楷体" panose="02010600040101010101" pitchFamily="2" charset="-122"/>
                    <a:cs typeface="Times New Roman" panose="02020603050405020304" pitchFamily="18" charset="0"/>
                  </a:rPr>
                  <a:t>，数据全部需要移动，此时比较次数和移动次数都为</a:t>
                </a:r>
                <a:r>
                  <a:rPr lang="en-US" altLang="zh-CN" sz="2800" b="0" dirty="0">
                    <a:ea typeface="华文楷体" panose="02010600040101010101" pitchFamily="2" charset="-122"/>
                    <a:cs typeface="Times New Roman" panose="02020603050405020304" pitchFamily="18" charset="0"/>
                  </a:rPr>
                  <a:t>n(n-1)/2</a:t>
                </a:r>
                <a:r>
                  <a:rPr lang="zh-CN" altLang="zh-CN" sz="2800" b="0" dirty="0">
                    <a:ea typeface="华文楷体" panose="02010600040101010101" pitchFamily="2" charset="-122"/>
                    <a:cs typeface="Times New Roman" panose="02020603050405020304" pitchFamily="18" charset="0"/>
                  </a:rPr>
                  <a:t>，算法的时间复杂度达到</a:t>
                </a:r>
                <a:r>
                  <a:rPr lang="en-US" altLang="zh-CN" sz="2800" dirty="0">
                    <a:ea typeface="华文楷体" panose="02010600040101010101" pitchFamily="2" charset="-122"/>
                    <a:cs typeface="Times New Roman" panose="02020603050405020304" pitchFamily="18" charset="0"/>
                  </a:rPr>
                  <a:t>O(</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𝐧</m:t>
                        </m:r>
                      </m:e>
                      <m:sup>
                        <m:r>
                          <a:rPr lang="en-US" altLang="zh-CN" sz="2800" b="1" i="1">
                            <a:latin typeface="Cambria Math" panose="02040503050406030204" pitchFamily="18" charset="0"/>
                          </a:rPr>
                          <m:t>𝟐</m:t>
                        </m:r>
                      </m:sup>
                    </m:sSup>
                  </m:oMath>
                </a14:m>
                <a:r>
                  <a:rPr lang="en-US" altLang="zh-CN" sz="280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，为最差情况</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179388" indent="0">
                  <a:buNone/>
                </a:pPr>
                <a:r>
                  <a:rPr lang="zh-CN" altLang="zh-CN" sz="2800" dirty="0" smtClean="0">
                    <a:ea typeface="华文楷体" panose="02010600040101010101" pitchFamily="2" charset="-122"/>
                    <a:cs typeface="Times New Roman" panose="02020603050405020304" pitchFamily="18" charset="0"/>
                  </a:rPr>
                  <a:t>一般</a:t>
                </a:r>
                <a:r>
                  <a:rPr lang="zh-CN" altLang="en-US" sz="2800" dirty="0" smtClean="0">
                    <a:ea typeface="华文楷体" panose="02010600040101010101" pitchFamily="2" charset="-122"/>
                    <a:cs typeface="Times New Roman" panose="02020603050405020304" pitchFamily="18" charset="0"/>
                  </a:rPr>
                  <a:t>按最差情况，</a:t>
                </a:r>
                <a:r>
                  <a:rPr lang="zh-CN" altLang="zh-CN" sz="2800" dirty="0" smtClean="0">
                    <a:ea typeface="华文楷体" panose="02010600040101010101" pitchFamily="2" charset="-122"/>
                    <a:cs typeface="Times New Roman" panose="02020603050405020304" pitchFamily="18" charset="0"/>
                  </a:rPr>
                  <a:t>称</a:t>
                </a:r>
                <a:r>
                  <a:rPr lang="zh-CN" altLang="zh-CN" sz="2800" dirty="0">
                    <a:ea typeface="华文楷体" panose="02010600040101010101" pitchFamily="2" charset="-122"/>
                    <a:cs typeface="Times New Roman" panose="02020603050405020304" pitchFamily="18" charset="0"/>
                  </a:rPr>
                  <a:t>其复杂度为</a:t>
                </a:r>
                <a:r>
                  <a:rPr lang="en-US" altLang="zh-CN" sz="2800" dirty="0">
                    <a:ea typeface="华文楷体" panose="02010600040101010101" pitchFamily="2" charset="-122"/>
                    <a:cs typeface="Times New Roman" panose="02020603050405020304" pitchFamily="18" charset="0"/>
                  </a:rPr>
                  <a:t>O(</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𝐧</m:t>
                        </m:r>
                      </m:e>
                      <m:sup>
                        <m:r>
                          <a:rPr lang="en-US" altLang="zh-CN" sz="2800" b="1" i="1">
                            <a:latin typeface="Cambria Math" panose="02040503050406030204" pitchFamily="18" charset="0"/>
                          </a:rPr>
                          <m:t>𝟐</m:t>
                        </m:r>
                      </m:sup>
                    </m:sSup>
                  </m:oMath>
                </a14:m>
                <a:r>
                  <a:rPr lang="en-US" altLang="zh-CN" sz="2800" dirty="0">
                    <a:ea typeface="华文楷体" panose="02010600040101010101" pitchFamily="2" charset="-122"/>
                    <a:cs typeface="Times New Roman" panose="02020603050405020304" pitchFamily="18" charset="0"/>
                  </a:rPr>
                  <a:t>)</a:t>
                </a:r>
                <a:r>
                  <a:rPr lang="zh-CN" altLang="zh-CN" sz="2800" dirty="0">
                    <a:ea typeface="华文楷体" panose="02010600040101010101" pitchFamily="2" charset="-122"/>
                    <a:cs typeface="Times New Roman" panose="02020603050405020304" pitchFamily="18" charset="0"/>
                  </a:rPr>
                  <a:t>。</a:t>
                </a:r>
                <a:endParaRPr lang="en-US" altLang="zh-CN" sz="280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6"/>
                <a:ext cx="11545740" cy="5060598"/>
              </a:xfrm>
              <a:blipFill>
                <a:blip r:embed="rId3"/>
                <a:stretch>
                  <a:fillRect l="-898" t="-482" r="-317"/>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插入排序算法分析：</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587163" y="6386513"/>
            <a:ext cx="185737" cy="1833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7172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插入排序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希尔排序</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归并排序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快速</a:t>
            </a:r>
            <a:r>
              <a:rPr lang="zh-CN" altLang="en-US" sz="2800" dirty="0">
                <a:latin typeface="华文楷体" pitchFamily="2" charset="-122"/>
                <a:ea typeface="华文楷体" pitchFamily="2" charset="-122"/>
              </a:rPr>
              <a:t>排序</a:t>
            </a: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选择排序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堆排序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优先队列</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基数排序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3871439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08648"/>
            <a:ext cx="11280697" cy="4752396"/>
          </a:xfrm>
        </p:spPr>
        <p:txBody>
          <a:bodyPr>
            <a:noAutofit/>
          </a:bodyPr>
          <a:lstStyle/>
          <a:p>
            <a:pPr>
              <a:buFont typeface="Wingdings" panose="05000000000000000000" pitchFamily="2" charset="2"/>
              <a:buChar char="Ø"/>
            </a:pPr>
            <a:r>
              <a:rPr lang="zh-CN" altLang="en-US" sz="2800" b="0" dirty="0" smtClean="0">
                <a:latin typeface="华文楷体" panose="02010600040101010101" pitchFamily="2" charset="-122"/>
                <a:ea typeface="华文楷体" panose="02010600040101010101" pitchFamily="2" charset="-122"/>
              </a:rPr>
              <a:t>希尔</a:t>
            </a:r>
            <a:r>
              <a:rPr lang="zh-CN" altLang="zh-CN" sz="2800" b="0" dirty="0" smtClean="0">
                <a:latin typeface="华文楷体" panose="02010600040101010101" pitchFamily="2" charset="-122"/>
                <a:ea typeface="华文楷体" panose="02010600040101010101" pitchFamily="2" charset="-122"/>
              </a:rPr>
              <a:t>排序</a:t>
            </a:r>
            <a:r>
              <a:rPr lang="zh-CN" altLang="zh-CN" sz="2800" b="0" dirty="0">
                <a:latin typeface="华文楷体" panose="02010600040101010101" pitchFamily="2" charset="-122"/>
                <a:ea typeface="华文楷体" panose="02010600040101010101" pitchFamily="2" charset="-122"/>
              </a:rPr>
              <a:t>的思想</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179388" indent="0">
              <a:buNone/>
            </a:pPr>
            <a:r>
              <a:rPr lang="zh-CN" altLang="en-US" sz="2800" dirty="0" smtClean="0">
                <a:latin typeface="华文楷体" panose="02010600040101010101" pitchFamily="2" charset="-122"/>
                <a:ea typeface="华文楷体" panose="02010600040101010101" pitchFamily="2" charset="-122"/>
              </a:rPr>
              <a:t>预处理，使序列比较有序，然后进行插入排序</a:t>
            </a:r>
            <a:endParaRPr lang="en-US" altLang="zh-CN" sz="2800" dirty="0" smtClean="0">
              <a:latin typeface="华文楷体" panose="02010600040101010101" pitchFamily="2" charset="-122"/>
              <a:ea typeface="华文楷体" panose="02010600040101010101" pitchFamily="2" charset="-122"/>
            </a:endParaRPr>
          </a:p>
          <a:p>
            <a:pPr marL="258763" indent="0">
              <a:buNone/>
            </a:pPr>
            <a:endParaRPr lang="en-US" altLang="zh-CN" sz="2800" dirty="0" smtClean="0">
              <a:latin typeface="华文楷体" panose="02010600040101010101" pitchFamily="2" charset="-122"/>
              <a:ea typeface="华文楷体" panose="02010600040101010101" pitchFamily="2" charset="-122"/>
            </a:endParaRPr>
          </a:p>
          <a:p>
            <a:pPr marL="258763" indent="0">
              <a:buNone/>
            </a:pPr>
            <a:r>
              <a:rPr lang="zh-CN" altLang="en-US" sz="2800" dirty="0" smtClean="0">
                <a:latin typeface="华文楷体" panose="02010600040101010101" pitchFamily="2" charset="-122"/>
                <a:ea typeface="华文楷体" panose="02010600040101010101" pitchFamily="2" charset="-122"/>
              </a:rPr>
              <a:t>预处理方法：</a:t>
            </a:r>
            <a:endParaRPr lang="en-US" altLang="zh-CN" sz="2800" dirty="0" smtClean="0">
              <a:latin typeface="华文楷体" panose="02010600040101010101" pitchFamily="2" charset="-122"/>
              <a:ea typeface="华文楷体" panose="02010600040101010101" pitchFamily="2" charset="-122"/>
            </a:endParaRPr>
          </a:p>
          <a:p>
            <a:pPr marL="258763" indent="0">
              <a:buNone/>
            </a:pPr>
            <a:r>
              <a:rPr lang="zh-CN" altLang="en-US" sz="2800" b="0" dirty="0" smtClean="0">
                <a:latin typeface="华文楷体" panose="02010600040101010101" pitchFamily="2" charset="-122"/>
                <a:ea typeface="华文楷体" panose="02010600040101010101" pitchFamily="2" charset="-122"/>
              </a:rPr>
              <a:t>将原始序列按不同步长分成若干子序列，分别进行插入排序，使序列变比较有序，降低插入排序时间消耗。</a:t>
            </a:r>
            <a:endParaRPr lang="en-US" altLang="zh-CN" sz="2800" b="0" dirty="0" smtClean="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希尔排序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6511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希尔排序</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27187" y="1569139"/>
            <a:ext cx="8994499" cy="5070200"/>
          </a:xfrm>
          <a:prstGeom prst="rect">
            <a:avLst/>
          </a:prstGeom>
          <a:noFill/>
          <a:ln>
            <a:noFill/>
          </a:ln>
        </p:spPr>
      </p:pic>
      <p:sp>
        <p:nvSpPr>
          <p:cNvPr id="2" name="文本框 1"/>
          <p:cNvSpPr txBox="1"/>
          <p:nvPr/>
        </p:nvSpPr>
        <p:spPr>
          <a:xfrm>
            <a:off x="7444408" y="6003235"/>
            <a:ext cx="4154556" cy="523220"/>
          </a:xfrm>
          <a:prstGeom prst="rect">
            <a:avLst/>
          </a:prstGeom>
          <a:noFill/>
        </p:spPr>
        <p:txBody>
          <a:bodyPr wrap="square" rtlCol="0">
            <a:spAutoFit/>
          </a:bodyPr>
          <a:lstStyle/>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第一趟</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step=5</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的预处理</a:t>
            </a:r>
            <a:endParaRPr lang="zh-CN" altLang="en-US"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72451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73712" y="1346990"/>
            <a:ext cx="9525054" cy="5371862"/>
          </a:xfrm>
          <a:prstGeom prst="rect">
            <a:avLst/>
          </a:prstGeom>
          <a:noFill/>
          <a:ln>
            <a:noFill/>
          </a:ln>
        </p:spPr>
      </p:pic>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希尔排序</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7757222" y="5764696"/>
            <a:ext cx="4747592" cy="461665"/>
          </a:xfrm>
          <a:prstGeom prst="rect">
            <a:avLst/>
          </a:prstGeom>
          <a:noFill/>
        </p:spPr>
        <p:txBody>
          <a:bodyPr wrap="square" rtlCol="0">
            <a:spAutoFit/>
          </a:bodyPr>
          <a:lstStyle/>
          <a:p>
            <a:r>
              <a:rPr lang="zh-CN" altLang="zh-CN" dirty="0"/>
              <a:t> </a:t>
            </a:r>
            <a:r>
              <a:rPr lang="zh-CN" altLang="zh-CN" sz="2400" b="1" dirty="0">
                <a:latin typeface="华文楷体" panose="02010600040101010101" pitchFamily="2" charset="-122"/>
                <a:ea typeface="华文楷体" panose="02010600040101010101" pitchFamily="2" charset="-122"/>
              </a:rPr>
              <a:t>第二趟</a:t>
            </a:r>
            <a:r>
              <a:rPr lang="en-US" altLang="zh-CN" sz="2400" b="1" dirty="0">
                <a:latin typeface="华文楷体" panose="02010600040101010101" pitchFamily="2" charset="-122"/>
                <a:ea typeface="华文楷体" panose="02010600040101010101" pitchFamily="2" charset="-122"/>
              </a:rPr>
              <a:t>step=2</a:t>
            </a:r>
            <a:r>
              <a:rPr lang="zh-CN" altLang="zh-CN" sz="2400" b="1" dirty="0">
                <a:latin typeface="华文楷体" panose="02010600040101010101" pitchFamily="2" charset="-122"/>
                <a:ea typeface="华文楷体" panose="02010600040101010101" pitchFamily="2" charset="-122"/>
              </a:rPr>
              <a:t>时的</a:t>
            </a:r>
            <a:r>
              <a:rPr lang="zh-CN" altLang="zh-CN" sz="2400" b="1" dirty="0" smtClean="0">
                <a:latin typeface="华文楷体" panose="02010600040101010101" pitchFamily="2" charset="-122"/>
                <a:ea typeface="华文楷体" panose="02010600040101010101" pitchFamily="2" charset="-122"/>
              </a:rPr>
              <a:t>预处理</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55101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希尔排序</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2668387" y="4552122"/>
            <a:ext cx="4747592" cy="523220"/>
          </a:xfrm>
          <a:prstGeom prst="rect">
            <a:avLst/>
          </a:prstGeom>
          <a:noFill/>
        </p:spPr>
        <p:txBody>
          <a:bodyPr wrap="square" rtlCol="0">
            <a:spAutoFit/>
          </a:bodyPr>
          <a:lstStyle/>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第三趟</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step=1</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时的处理结果</a:t>
            </a:r>
            <a:endParaRPr lang="zh-CN" altLang="en-US" sz="4800" b="1"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116712" y="1673294"/>
            <a:ext cx="7455788" cy="1769994"/>
          </a:xfrm>
          <a:prstGeom prst="rect">
            <a:avLst/>
          </a:prstGeom>
          <a:noFill/>
          <a:ln>
            <a:noFill/>
          </a:ln>
        </p:spPr>
      </p:pic>
      <p:sp>
        <p:nvSpPr>
          <p:cNvPr id="3" name="文本框 2"/>
          <p:cNvSpPr txBox="1"/>
          <p:nvPr/>
        </p:nvSpPr>
        <p:spPr>
          <a:xfrm>
            <a:off x="1483973" y="5446643"/>
            <a:ext cx="8825948" cy="954107"/>
          </a:xfrm>
          <a:prstGeom prst="rect">
            <a:avLst/>
          </a:prstGeom>
          <a:noFill/>
        </p:spPr>
        <p:txBody>
          <a:bodyPr wrap="square" rtlCol="0">
            <a:spAutoFit/>
          </a:bodyPr>
          <a:lstStyle/>
          <a:p>
            <a:r>
              <a:rPr lang="zh-CN" altLang="zh-CN" sz="2800" dirty="0">
                <a:latin typeface="华文楷体" panose="02010600040101010101" pitchFamily="2" charset="-122"/>
                <a:ea typeface="华文楷体" panose="02010600040101010101" pitchFamily="2" charset="-122"/>
              </a:rPr>
              <a:t>一般来说，</a:t>
            </a:r>
            <a:r>
              <a:rPr lang="en-US" altLang="zh-CN" sz="2800" dirty="0">
                <a:latin typeface="华文楷体" panose="02010600040101010101" pitchFamily="2" charset="-122"/>
                <a:ea typeface="华文楷体" panose="02010600040101010101" pitchFamily="2" charset="-122"/>
              </a:rPr>
              <a:t>step</a:t>
            </a:r>
            <a:r>
              <a:rPr lang="zh-CN" altLang="zh-CN" sz="2800" dirty="0">
                <a:latin typeface="华文楷体" panose="02010600040101010101" pitchFamily="2" charset="-122"/>
                <a:ea typeface="华文楷体" panose="02010600040101010101" pitchFamily="2" charset="-122"/>
              </a:rPr>
              <a:t>的</a:t>
            </a:r>
            <a:r>
              <a:rPr lang="zh-CN" altLang="zh-CN" sz="2800" dirty="0" smtClean="0">
                <a:latin typeface="华文楷体" panose="02010600040101010101" pitchFamily="2" charset="-122"/>
                <a:ea typeface="华文楷体" panose="02010600040101010101" pitchFamily="2" charset="-122"/>
              </a:rPr>
              <a:t>取值从</a:t>
            </a:r>
            <a:r>
              <a:rPr lang="en-US" altLang="zh-CN" sz="2800" dirty="0">
                <a:latin typeface="华文楷体" panose="02010600040101010101" pitchFamily="2" charset="-122"/>
                <a:ea typeface="华文楷体" panose="02010600040101010101" pitchFamily="2" charset="-122"/>
              </a:rPr>
              <a:t>n/2</a:t>
            </a:r>
            <a:r>
              <a:rPr lang="zh-CN" altLang="zh-CN" sz="2800" dirty="0">
                <a:latin typeface="华文楷体" panose="02010600040101010101" pitchFamily="2" charset="-122"/>
                <a:ea typeface="华文楷体" panose="02010600040101010101" pitchFamily="2" charset="-122"/>
              </a:rPr>
              <a:t>开始，</a:t>
            </a:r>
            <a:r>
              <a:rPr lang="zh-CN" altLang="zh-CN" sz="2800" dirty="0" smtClean="0">
                <a:latin typeface="华文楷体" panose="02010600040101010101" pitchFamily="2" charset="-122"/>
                <a:ea typeface="华文楷体" panose="02010600040101010101" pitchFamily="2" charset="-122"/>
              </a:rPr>
              <a:t>之后逐次减半</a:t>
            </a:r>
            <a:r>
              <a:rPr lang="zh-CN" altLang="en-US" sz="2800" dirty="0" smtClean="0">
                <a:latin typeface="华文楷体" panose="02010600040101010101" pitchFamily="2" charset="-122"/>
                <a:ea typeface="华文楷体" panose="02010600040101010101" pitchFamily="2" charset="-122"/>
              </a:rPr>
              <a:t>直到</a:t>
            </a:r>
            <a:r>
              <a:rPr lang="en-US" altLang="zh-CN" sz="2800" dirty="0" smtClean="0">
                <a:latin typeface="华文楷体" panose="02010600040101010101" pitchFamily="2" charset="-122"/>
                <a:ea typeface="华文楷体" panose="02010600040101010101" pitchFamily="2" charset="-122"/>
              </a:rPr>
              <a:t>1</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r>
              <a:rPr lang="en-US" altLang="zh-CN" sz="2800" dirty="0" smtClean="0">
                <a:latin typeface="华文楷体" panose="02010600040101010101" pitchFamily="2" charset="-122"/>
                <a:ea typeface="华文楷体" panose="02010600040101010101" pitchFamily="2" charset="-122"/>
              </a:rPr>
              <a:t>step</a:t>
            </a:r>
            <a:r>
              <a:rPr lang="zh-CN" altLang="zh-CN" sz="2800" dirty="0">
                <a:latin typeface="华文楷体" panose="02010600040101010101" pitchFamily="2" charset="-122"/>
                <a:ea typeface="华文楷体" panose="02010600040101010101" pitchFamily="2" charset="-122"/>
              </a:rPr>
              <a:t>将会取到</a:t>
            </a:r>
            <a:r>
              <a:rPr lang="en-US" altLang="zh-CN" sz="2800" dirty="0">
                <a:latin typeface="华文楷体" panose="02010600040101010101" pitchFamily="2" charset="-122"/>
                <a:ea typeface="华文楷体" panose="02010600040101010101" pitchFamily="2" charset="-122"/>
              </a:rPr>
              <a:t>log</a:t>
            </a:r>
            <a:r>
              <a:rPr lang="en-US" altLang="zh-CN" sz="2800" baseline="-25000" dirty="0">
                <a:latin typeface="华文楷体" panose="02010600040101010101" pitchFamily="2" charset="-122"/>
                <a:ea typeface="华文楷体" panose="02010600040101010101" pitchFamily="2" charset="-122"/>
              </a:rPr>
              <a:t>2</a:t>
            </a:r>
            <a:r>
              <a:rPr lang="en-US" altLang="zh-CN" sz="2800" dirty="0">
                <a:latin typeface="华文楷体" panose="02010600040101010101" pitchFamily="2" charset="-122"/>
                <a:ea typeface="华文楷体" panose="02010600040101010101" pitchFamily="2" charset="-122"/>
              </a:rPr>
              <a:t>n</a:t>
            </a:r>
            <a:r>
              <a:rPr lang="zh-CN" altLang="zh-CN" sz="2800" dirty="0">
                <a:latin typeface="华文楷体" panose="02010600040101010101" pitchFamily="2" charset="-122"/>
                <a:ea typeface="华文楷体" panose="02010600040101010101" pitchFamily="2" charset="-122"/>
              </a:rPr>
              <a:t>个值。</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8850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7499"/>
            <a:ext cx="5085305" cy="5060598"/>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void </a:t>
            </a:r>
            <a:r>
              <a:rPr lang="en-US" altLang="zh-CN" sz="2800" b="0" dirty="0" err="1">
                <a:ea typeface="华文楷体" panose="02010600040101010101" pitchFamily="2" charset="-122"/>
                <a:cs typeface="Times New Roman" panose="02020603050405020304" pitchFamily="18" charset="0"/>
              </a:rPr>
              <a:t>shellSort</a:t>
            </a:r>
            <a:r>
              <a:rPr lang="en-US" altLang="zh-CN" sz="2800" b="0" dirty="0">
                <a:ea typeface="华文楷体" panose="02010600040101010101" pitchFamily="2" charset="-122"/>
                <a:cs typeface="Times New Roman" panose="02020603050405020304" pitchFamily="18" charset="0"/>
              </a:rPr>
              <a: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step,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j;</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for (step=n/2; step&gt;0; step/=2)</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for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=step;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&lt;n;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 =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j =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a:t>
            </a:r>
            <a:r>
              <a:rPr lang="zh-CN" altLang="en-US" dirty="0" smtClean="0">
                <a:latin typeface="华文楷体" panose="02010600040101010101" pitchFamily="2" charset="-122"/>
                <a:ea typeface="华文楷体" panose="02010600040101010101" pitchFamily="2" charset="-122"/>
              </a:rPr>
              <a:t>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5576054" y="1560224"/>
            <a:ext cx="6251512" cy="5167056"/>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while ((j-step&gt;=0)</a:t>
            </a: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&lt;=a[j-step]))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a[j] = a[j-step];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=step;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a[j]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576054" y="1427499"/>
            <a:ext cx="74646" cy="54305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4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608648"/>
                <a:ext cx="11280697" cy="2691890"/>
              </a:xfrm>
            </p:spPr>
            <p:txBody>
              <a:bodyPr>
                <a:noAutofit/>
              </a:bodyPr>
              <a:lstStyle/>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希尔排序预处理时间分析较复杂，</a:t>
                </a:r>
                <a:r>
                  <a:rPr lang="zh-CN" altLang="en-US" sz="2800" b="0" dirty="0" smtClean="0">
                    <a:ea typeface="华文楷体" panose="02010600040101010101" pitchFamily="2" charset="-122"/>
                    <a:cs typeface="Times New Roman" panose="02020603050405020304" pitchFamily="18" charset="0"/>
                  </a:rPr>
                  <a:t>算法含三重循环，外、中两重循环就已经达到了</a:t>
                </a:r>
                <a14:m>
                  <m:oMath xmlns:m="http://schemas.openxmlformats.org/officeDocument/2006/math">
                    <m:r>
                      <a:rPr lang="en-US" altLang="zh-CN" sz="2800" b="0" i="1">
                        <a:latin typeface="Cambria Math" panose="02040503050406030204" pitchFamily="18" charset="0"/>
                      </a:rPr>
                      <m:t>𝑛</m:t>
                    </m:r>
                    <m:r>
                      <a:rPr lang="en-US" altLang="zh-CN" sz="2800" b="0" i="1">
                        <a:latin typeface="Cambria Math" panose="02040503050406030204" pitchFamily="18" charset="0"/>
                      </a:rPr>
                      <m:t> </m:t>
                    </m:r>
                    <m:func>
                      <m:funcPr>
                        <m:ctrlPr>
                          <a:rPr lang="en-US" altLang="zh-CN" sz="2800" b="0" i="1" smtClean="0">
                            <a:latin typeface="Cambria Math" panose="02040503050406030204" pitchFamily="18" charset="0"/>
                          </a:rPr>
                        </m:ctrlPr>
                      </m:funcPr>
                      <m:fName>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log</m:t>
                            </m:r>
                          </m:e>
                          <m:sub>
                            <m:r>
                              <a:rPr lang="en-US" altLang="zh-CN" sz="2800" b="0" i="1" smtClean="0">
                                <a:latin typeface="Cambria Math" panose="02040503050406030204" pitchFamily="18" charset="0"/>
                              </a:rPr>
                              <m:t>2</m:t>
                            </m:r>
                          </m:sub>
                        </m:sSub>
                      </m:fName>
                      <m:e>
                        <m:r>
                          <a:rPr lang="en-US" altLang="zh-CN" sz="2800" b="0" i="1" smtClean="0">
                            <a:latin typeface="Cambria Math" panose="02040503050406030204" pitchFamily="18" charset="0"/>
                          </a:rPr>
                          <m:t>𝑛</m:t>
                        </m:r>
                      </m:e>
                    </m:func>
                    <m:r>
                      <a:rPr lang="zh-CN" altLang="en-US" sz="2800" b="0" i="1">
                        <a:latin typeface="Cambria Math" panose="02040503050406030204" pitchFamily="18" charset="0"/>
                      </a:rPr>
                      <m:t>，</m:t>
                    </m:r>
                  </m:oMath>
                </a14:m>
                <a:r>
                  <a:rPr lang="zh-CN" altLang="en-US" sz="2800" b="0" dirty="0" smtClean="0">
                    <a:ea typeface="华文楷体" panose="02010600040101010101" pitchFamily="2" charset="-122"/>
                    <a:cs typeface="Times New Roman" panose="02020603050405020304" pitchFamily="18" charset="0"/>
                  </a:rPr>
                  <a:t>这个不做进一步分析。</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希尔排序的稳定性</a:t>
                </a:r>
                <a:r>
                  <a:rPr lang="zh-CN" altLang="zh-CN" sz="2800" b="0" dirty="0" smtClean="0">
                    <a:ea typeface="华文楷体" panose="02010600040101010101" pitchFamily="2" charset="-122"/>
                    <a:cs typeface="Times New Roman" panose="02020603050405020304" pitchFamily="18" charset="0"/>
                  </a:rPr>
                  <a:t>，值</a:t>
                </a:r>
                <a:r>
                  <a:rPr lang="zh-CN" altLang="zh-CN" sz="2800" b="0" dirty="0">
                    <a:ea typeface="华文楷体" panose="02010600040101010101" pitchFamily="2" charset="-122"/>
                    <a:cs typeface="Times New Roman" panose="02020603050405020304" pitchFamily="18" charset="0"/>
                  </a:rPr>
                  <a:t>相等的元素在预处理可能分在不同的子序列中，经过在各自子序列中位置的调整，原本的相对前后位置就可能发生改变，因此希尔排序是</a:t>
                </a:r>
                <a:r>
                  <a:rPr lang="zh-CN" altLang="zh-CN" sz="2800" dirty="0">
                    <a:ea typeface="华文楷体" panose="02010600040101010101" pitchFamily="2" charset="-122"/>
                    <a:cs typeface="Times New Roman" panose="02020603050405020304" pitchFamily="18" charset="0"/>
                  </a:rPr>
                  <a:t>不稳定排序</a:t>
                </a:r>
                <a:r>
                  <a:rPr lang="zh-CN" altLang="zh-CN" sz="2800" b="0" dirty="0" smtClean="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608648"/>
                <a:ext cx="11280697" cy="2691890"/>
              </a:xfrm>
              <a:blipFill>
                <a:blip r:embed="rId3"/>
                <a:stretch>
                  <a:fillRect l="-918" t="-454" r="-2971" b="-8617"/>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希尔排序算法分析：</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1876010" y="4535484"/>
            <a:ext cx="7566163" cy="2137742"/>
          </a:xfrm>
          <a:prstGeom prst="rect">
            <a:avLst/>
          </a:prstGeom>
          <a:noFill/>
          <a:ln>
            <a:noFill/>
          </a:ln>
        </p:spPr>
      </p:pic>
      <p:sp>
        <p:nvSpPr>
          <p:cNvPr id="2" name="椭圆 1"/>
          <p:cNvSpPr/>
          <p:nvPr/>
        </p:nvSpPr>
        <p:spPr>
          <a:xfrm>
            <a:off x="11372850" y="6257925"/>
            <a:ext cx="249307"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294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插入排序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希尔排序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归并排序</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快速</a:t>
            </a:r>
            <a:r>
              <a:rPr lang="zh-CN" altLang="en-US" sz="2800" dirty="0">
                <a:latin typeface="华文楷体" pitchFamily="2" charset="-122"/>
                <a:ea typeface="华文楷体" pitchFamily="2" charset="-122"/>
              </a:rPr>
              <a:t>排序</a:t>
            </a: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选择排序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堆排序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优先队列</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基数排序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2380431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lnSpc>
                <a:spcPct val="115000"/>
              </a:lnSpc>
              <a:buFont typeface="Wingdings" panose="05000000000000000000" pitchFamily="2" charset="2"/>
              <a:buChar char="Ø"/>
              <a:defRPr/>
            </a:pPr>
            <a:r>
              <a:rPr lang="zh-CN" altLang="zh-CN" sz="3200" b="0" dirty="0">
                <a:ea typeface="华文楷体" pitchFamily="2" charset="-122"/>
                <a:cs typeface="Times New Roman" panose="02020603050405020304" pitchFamily="18" charset="0"/>
              </a:rPr>
              <a:t>查找表明，有序表的查找可远远快于无序表。</a:t>
            </a:r>
            <a:r>
              <a:rPr lang="zh-CN" altLang="en-US" sz="3200" b="0" dirty="0">
                <a:ea typeface="华文楷体" pitchFamily="2" charset="-122"/>
                <a:cs typeface="Times New Roman" panose="02020603050405020304" pitchFamily="18" charset="0"/>
              </a:rPr>
              <a:t>如有序表的</a:t>
            </a:r>
            <a:r>
              <a:rPr lang="zh-CN" altLang="zh-CN" sz="3200" b="0" dirty="0">
                <a:ea typeface="华文楷体" pitchFamily="2" charset="-122"/>
                <a:cs typeface="Times New Roman" panose="02020603050405020304" pitchFamily="18" charset="0"/>
              </a:rPr>
              <a:t>二分查找就能使时间复杂度降到</a:t>
            </a:r>
            <a:r>
              <a:rPr lang="en-US" altLang="zh-CN" sz="3200" b="0" dirty="0">
                <a:ea typeface="华文楷体" pitchFamily="2" charset="-122"/>
                <a:cs typeface="Times New Roman" panose="02020603050405020304" pitchFamily="18" charset="0"/>
              </a:rPr>
              <a:t>O(log</a:t>
            </a:r>
            <a:r>
              <a:rPr lang="en-US" altLang="zh-CN" sz="3200" b="0" baseline="-25000" dirty="0">
                <a:ea typeface="华文楷体" pitchFamily="2" charset="-122"/>
                <a:cs typeface="Times New Roman" panose="02020603050405020304" pitchFamily="18" charset="0"/>
              </a:rPr>
              <a:t>2</a:t>
            </a:r>
            <a:r>
              <a:rPr lang="en-US" altLang="zh-CN" sz="3200" b="0" dirty="0">
                <a:ea typeface="华文楷体" pitchFamily="2" charset="-122"/>
                <a:cs typeface="Times New Roman" panose="02020603050405020304" pitchFamily="18" charset="0"/>
              </a:rPr>
              <a:t>n)</a:t>
            </a:r>
            <a:r>
              <a:rPr lang="zh-CN" altLang="zh-CN" sz="3200" b="0" dirty="0">
                <a:ea typeface="华文楷体" pitchFamily="2" charset="-122"/>
                <a:cs typeface="Times New Roman" panose="02020603050405020304" pitchFamily="18" charset="0"/>
              </a:rPr>
              <a:t>，</a:t>
            </a:r>
            <a:r>
              <a:rPr lang="zh-CN" altLang="en-US" sz="3200" b="0" dirty="0">
                <a:ea typeface="华文楷体" pitchFamily="2" charset="-122"/>
                <a:cs typeface="Times New Roman" panose="02020603050405020304" pitchFamily="18" charset="0"/>
              </a:rPr>
              <a:t>因此</a:t>
            </a:r>
            <a:r>
              <a:rPr lang="zh-CN" altLang="zh-CN" sz="3200" b="0" dirty="0">
                <a:ea typeface="华文楷体" pitchFamily="2" charset="-122"/>
                <a:cs typeface="Times New Roman" panose="02020603050405020304" pitchFamily="18" charset="0"/>
              </a:rPr>
              <a:t>排序是常见的数据操作之一。</a:t>
            </a:r>
            <a:endParaRPr lang="en-US" altLang="zh-CN" sz="32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3200" b="0" dirty="0">
                <a:ea typeface="华文楷体" pitchFamily="2" charset="-122"/>
                <a:cs typeface="Times New Roman" panose="02020603050405020304" pitchFamily="18" charset="0"/>
              </a:rPr>
              <a:t>通常待处理的数据不是单一的值，而是含有若干个字段的复杂数据记录，选择其一字段的值作为排序中比较的依据，该字段称作</a:t>
            </a:r>
            <a:r>
              <a:rPr lang="zh-CN" altLang="zh-CN" sz="3200" dirty="0">
                <a:ea typeface="华文楷体" pitchFamily="2" charset="-122"/>
                <a:cs typeface="Times New Roman" panose="02020603050405020304" pitchFamily="18" charset="0"/>
              </a:rPr>
              <a:t>关键字</a:t>
            </a:r>
            <a:r>
              <a:rPr lang="zh-CN" altLang="zh-CN" sz="3200" b="0" dirty="0">
                <a:ea typeface="华文楷体" pitchFamily="2" charset="-122"/>
                <a:cs typeface="Times New Roman" panose="02020603050405020304" pitchFamily="18" charset="0"/>
              </a:rPr>
              <a:t>。</a:t>
            </a:r>
            <a:r>
              <a:rPr lang="zh-CN" altLang="en-US" sz="3200" b="0" dirty="0">
                <a:ea typeface="华文楷体" pitchFamily="2" charset="-122"/>
                <a:cs typeface="Times New Roman" panose="02020603050405020304" pitchFamily="18" charset="0"/>
              </a:rPr>
              <a:t>排序只涉及到关键字，下</a:t>
            </a:r>
            <a:r>
              <a:rPr lang="zh-CN" altLang="zh-CN" sz="3200" b="0" dirty="0">
                <a:ea typeface="华文楷体" pitchFamily="2" charset="-122"/>
                <a:cs typeface="Times New Roman" panose="02020603050405020304" pitchFamily="18" charset="0"/>
              </a:rPr>
              <a:t>文中数据值</a:t>
            </a:r>
            <a:r>
              <a:rPr lang="zh-CN" altLang="en-US" sz="3200" b="0" dirty="0">
                <a:ea typeface="华文楷体" pitchFamily="2" charset="-122"/>
                <a:cs typeface="Times New Roman" panose="02020603050405020304" pitchFamily="18" charset="0"/>
              </a:rPr>
              <a:t>特指</a:t>
            </a:r>
            <a:r>
              <a:rPr lang="zh-CN" altLang="zh-CN" sz="3200" b="0" dirty="0">
                <a:ea typeface="华文楷体" pitchFamily="2" charset="-122"/>
                <a:cs typeface="Times New Roman" panose="02020603050405020304" pitchFamily="18" charset="0"/>
              </a:rPr>
              <a:t>该数据的关键字值</a:t>
            </a:r>
            <a:r>
              <a:rPr lang="zh-CN" altLang="en-US" sz="3200" b="0" dirty="0">
                <a:ea typeface="华文楷体" pitchFamily="2" charset="-122"/>
                <a:cs typeface="Times New Roman" panose="02020603050405020304" pitchFamily="18" charset="0"/>
              </a:rPr>
              <a:t>。</a:t>
            </a:r>
            <a:endParaRPr lang="en-US" altLang="zh-CN" sz="32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排序</a:t>
            </a:r>
          </a:p>
        </p:txBody>
      </p:sp>
    </p:spTree>
    <p:extLst>
      <p:ext uri="{BB962C8B-B14F-4D97-AF65-F5344CB8AC3E}">
        <p14:creationId xmlns:p14="http://schemas.microsoft.com/office/powerpoint/2010/main" val="358580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7"/>
            <a:ext cx="11713691" cy="1373092"/>
          </a:xfrm>
        </p:spPr>
        <p:txBody>
          <a:bodyPr>
            <a:normAutofit lnSpcReduction="10000"/>
          </a:bodyPr>
          <a:lstStyle/>
          <a:p>
            <a:pPr marL="715963" indent="-457200">
              <a:buFont typeface="Wingdings" panose="05000000000000000000" pitchFamily="2" charset="2"/>
              <a:buChar char="Ø"/>
            </a:pPr>
            <a:r>
              <a:rPr lang="zh-CN" altLang="en-US" sz="3200" b="0" dirty="0" smtClean="0">
                <a:latin typeface="华文楷体" panose="02010600040101010101" pitchFamily="2" charset="-122"/>
                <a:ea typeface="华文楷体" panose="02010600040101010101" pitchFamily="2" charset="-122"/>
              </a:rPr>
              <a:t>基于将两个有序序列归并为一个有序序列的方法。</a:t>
            </a:r>
            <a:endParaRPr lang="en-US" altLang="zh-CN" sz="3200" b="0" dirty="0" smtClean="0">
              <a:latin typeface="华文楷体" panose="02010600040101010101" pitchFamily="2" charset="-122"/>
              <a:ea typeface="华文楷体" panose="02010600040101010101" pitchFamily="2" charset="-122"/>
            </a:endParaRPr>
          </a:p>
          <a:p>
            <a:pPr marL="258763" indent="0">
              <a:buNone/>
            </a:pPr>
            <a:r>
              <a:rPr lang="zh-CN" altLang="en-US" sz="3200" b="0" dirty="0" smtClean="0">
                <a:latin typeface="华文楷体" panose="02010600040101010101" pitchFamily="2" charset="-122"/>
                <a:ea typeface="华文楷体" panose="02010600040101010101" pitchFamily="2" charset="-122"/>
              </a:rPr>
              <a:t>归并示例：</a:t>
            </a:r>
            <a:endParaRPr lang="en-US" altLang="zh-CN" sz="3200" b="0" dirty="0" smtClean="0">
              <a:latin typeface="华文楷体" panose="02010600040101010101" pitchFamily="2" charset="-122"/>
              <a:ea typeface="华文楷体" panose="02010600040101010101" pitchFamily="2" charset="-122"/>
            </a:endParaRPr>
          </a:p>
          <a:p>
            <a:pPr marL="258763" indent="0">
              <a:buNone/>
            </a:pPr>
            <a:endParaRPr lang="en-US" altLang="zh-CN" sz="3200" b="0" dirty="0" smtClean="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597155" y="2255438"/>
            <a:ext cx="8892479" cy="4344145"/>
          </a:xfrm>
          <a:prstGeom prst="rect">
            <a:avLst/>
          </a:prstGeom>
          <a:noFill/>
          <a:ln>
            <a:noFill/>
          </a:ln>
        </p:spPr>
      </p:pic>
    </p:spTree>
    <p:extLst>
      <p:ext uri="{BB962C8B-B14F-4D97-AF65-F5344CB8AC3E}">
        <p14:creationId xmlns:p14="http://schemas.microsoft.com/office/powerpoint/2010/main" val="3287066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56756" y="1662527"/>
            <a:ext cx="8680382" cy="4897299"/>
          </a:xfrm>
          <a:prstGeom prst="rect">
            <a:avLst/>
          </a:prstGeom>
          <a:noFill/>
          <a:ln>
            <a:noFill/>
          </a:ln>
        </p:spPr>
      </p:pic>
    </p:spTree>
    <p:extLst>
      <p:ext uri="{BB962C8B-B14F-4D97-AF65-F5344CB8AC3E}">
        <p14:creationId xmlns:p14="http://schemas.microsoft.com/office/powerpoint/2010/main" val="2721176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48758" y="1618836"/>
            <a:ext cx="8907816" cy="4940990"/>
          </a:xfrm>
          <a:prstGeom prst="rect">
            <a:avLst/>
          </a:prstGeom>
          <a:noFill/>
          <a:ln>
            <a:noFill/>
          </a:ln>
        </p:spPr>
      </p:pic>
    </p:spTree>
    <p:extLst>
      <p:ext uri="{BB962C8B-B14F-4D97-AF65-F5344CB8AC3E}">
        <p14:creationId xmlns:p14="http://schemas.microsoft.com/office/powerpoint/2010/main" val="183778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5056" y="1712636"/>
            <a:ext cx="9169083" cy="4787555"/>
          </a:xfrm>
          <a:prstGeom prst="rect">
            <a:avLst/>
          </a:prstGeom>
          <a:noFill/>
          <a:ln>
            <a:noFill/>
          </a:ln>
        </p:spPr>
      </p:pic>
    </p:spTree>
    <p:extLst>
      <p:ext uri="{BB962C8B-B14F-4D97-AF65-F5344CB8AC3E}">
        <p14:creationId xmlns:p14="http://schemas.microsoft.com/office/powerpoint/2010/main" val="4202472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732939" y="1518616"/>
            <a:ext cx="9557914" cy="5080966"/>
          </a:xfrm>
          <a:prstGeom prst="rect">
            <a:avLst/>
          </a:prstGeom>
          <a:noFill/>
          <a:ln>
            <a:noFill/>
          </a:ln>
        </p:spPr>
      </p:pic>
    </p:spTree>
    <p:extLst>
      <p:ext uri="{BB962C8B-B14F-4D97-AF65-F5344CB8AC3E}">
        <p14:creationId xmlns:p14="http://schemas.microsoft.com/office/powerpoint/2010/main" val="3128933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归并算法实现：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346990"/>
            <a:ext cx="11704766" cy="5204502"/>
          </a:xfrm>
          <a:prstGeom prst="rect">
            <a:avLst/>
          </a:prstGeom>
          <a:noFill/>
        </p:spPr>
        <p:txBody>
          <a:bodyPr wrap="square" rtlCol="0">
            <a:spAutoFit/>
          </a:bodyPr>
          <a:lstStyle/>
          <a:p>
            <a:pPr lvl="1">
              <a:lnSpc>
                <a:spcPct val="120000"/>
              </a:lnSpc>
              <a:spcBef>
                <a:spcPts val="500"/>
              </a:spcBef>
              <a:buClr>
                <a:schemeClr val="accent1"/>
              </a:buClr>
              <a:buSzPct val="100000"/>
            </a:pP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现将两个有序序列均放在数组</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中，下标从</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low</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mid</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存储了第一个有序序列，下标从</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mid+1</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high</a:t>
            </a:r>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存储了第二个有序序列。</a:t>
            </a:r>
            <a:endPar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template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&lt;class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void merge(</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low,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mid,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high)</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j, k</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smtClean="0">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*c</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创建实际空间存储合并后结果</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c=new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[high-low+1];</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low;   j = mid+1;   k = 0;</a:t>
            </a:r>
            <a:endParaRPr lang="zh-CN" altLang="en-US"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45407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5252" y="1327112"/>
            <a:ext cx="9879496" cy="5268622"/>
          </a:xfrm>
          <a:prstGeom prst="rect">
            <a:avLst/>
          </a:prstGeom>
          <a:noFill/>
        </p:spPr>
        <p:txBody>
          <a:bodyPr wrap="square" rtlCol="0">
            <a:spAutoFit/>
          </a:bodyPr>
          <a:lstStyle/>
          <a:p>
            <a:pPr lvl="1">
              <a:lnSpc>
                <a:spcPct val="120000"/>
              </a:lnSpc>
              <a:spcBef>
                <a:spcPts val="500"/>
              </a:spcBef>
              <a:buClr>
                <a:schemeClr val="accent1"/>
              </a:buClr>
              <a:buSzPct val="100000"/>
            </a:pP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两个有序序列中元素的比较</a:t>
            </a:r>
            <a:r>
              <a:rPr lang="zh-CN" altLang="zh-CN" sz="3200" dirty="0" smtClean="0">
                <a:latin typeface="Times New Roman" panose="02020603050405020304" pitchFamily="18" charset="0"/>
                <a:ea typeface="华文楷体" panose="02010600040101010101" pitchFamily="2" charset="-122"/>
                <a:cs typeface="Times New Roman" panose="02020603050405020304" pitchFamily="18" charset="0"/>
              </a:rPr>
              <a:t>合并</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p>
          <a:p>
            <a:pPr lvl="1">
              <a:lnSpc>
                <a:spcPct val="120000"/>
              </a:lnSpc>
              <a:spcBef>
                <a:spcPts val="500"/>
              </a:spcBef>
              <a:buClr>
                <a:schemeClr val="accent1"/>
              </a:buClr>
              <a:buSzPct val="100000"/>
            </a:pP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&lt;=mid)&amp;&amp;(j&lt;=high))</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if (a[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]&lt;=a[j])</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c[k]=a[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=i+1;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else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c[k]=a[j</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j=j+1</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k=k+1</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9350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199" y="856357"/>
            <a:ext cx="9879496" cy="5509200"/>
          </a:xfrm>
          <a:prstGeom prst="rect">
            <a:avLst/>
          </a:prstGeom>
          <a:noFill/>
        </p:spPr>
        <p:txBody>
          <a:bodyPr wrap="square" rtlCol="0">
            <a:spAutoFit/>
          </a:bodyPr>
          <a:lstStyle/>
          <a:p>
            <a:pPr marL="715963"/>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序列中</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未越界，抄写剩余元素</a:t>
            </a:r>
          </a:p>
          <a:p>
            <a:pPr marL="715963"/>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&lt;=mid)</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c[k]=a[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=i+1</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k=k+1</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序列中</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未越界，抄写剩余元素</a:t>
            </a:r>
          </a:p>
          <a:p>
            <a:pPr marL="715963"/>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(j&lt;=high)</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c[k]=a[j</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j=j+1</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k=k+1</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p>
          <a:p>
            <a:pPr marL="715963"/>
            <a:endPar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=0;i&lt;high-low+1;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i+low</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c[</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delete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[]c;</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83060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98782" y="1549012"/>
            <a:ext cx="11287323" cy="4036779"/>
          </a:xfrm>
        </p:spPr>
        <p:txBody>
          <a:bodyPr>
            <a:normAutofit/>
          </a:bodyPr>
          <a:lstStyle/>
          <a:p>
            <a:pPr marL="715963" indent="-457200">
              <a:buFont typeface="Wingdings" panose="05000000000000000000" pitchFamily="2" charset="2"/>
              <a:buChar char="Ø"/>
            </a:pPr>
            <a:r>
              <a:rPr lang="zh-CN" altLang="en-US" sz="3200" b="0" dirty="0" smtClean="0">
                <a:ea typeface="华文楷体" panose="02010600040101010101" pitchFamily="2" charset="-122"/>
                <a:cs typeface="Times New Roman" panose="02020603050405020304" pitchFamily="18" charset="0"/>
              </a:rPr>
              <a:t>两个有序序列中，每个元素参与比较的次数不确定，从这个角度分析较复杂。</a:t>
            </a:r>
            <a:endParaRPr lang="en-US" altLang="zh-CN" sz="3200" b="0" dirty="0" smtClean="0">
              <a:ea typeface="华文楷体" panose="02010600040101010101" pitchFamily="2" charset="-122"/>
              <a:cs typeface="Times New Roman" panose="02020603050405020304" pitchFamily="18" charset="0"/>
            </a:endParaRPr>
          </a:p>
          <a:p>
            <a:pPr marL="715963" indent="-457200">
              <a:buFont typeface="Wingdings" panose="05000000000000000000" pitchFamily="2" charset="2"/>
              <a:buChar char="Ø"/>
            </a:pPr>
            <a:r>
              <a:rPr lang="zh-CN" altLang="en-US" sz="3200" b="0" dirty="0" smtClean="0">
                <a:ea typeface="华文楷体" panose="02010600040101010101" pitchFamily="2" charset="-122"/>
                <a:cs typeface="Times New Roman" panose="02020603050405020304" pitchFamily="18" charset="0"/>
              </a:rPr>
              <a:t>换个角度，</a:t>
            </a:r>
            <a:r>
              <a:rPr lang="zh-CN" altLang="en-US" sz="3200" dirty="0" smtClean="0">
                <a:solidFill>
                  <a:srgbClr val="FF0000"/>
                </a:solidFill>
                <a:ea typeface="华文楷体" panose="02010600040101010101" pitchFamily="2" charset="-122"/>
                <a:cs typeface="Times New Roman" panose="02020603050405020304" pitchFamily="18" charset="0"/>
              </a:rPr>
              <a:t>从结果序列</a:t>
            </a:r>
            <a:r>
              <a:rPr lang="zh-CN" altLang="en-US" sz="3200" dirty="0">
                <a:solidFill>
                  <a:srgbClr val="FF0000"/>
                </a:solidFill>
                <a:ea typeface="华文楷体" panose="02010600040101010101" pitchFamily="2" charset="-122"/>
                <a:cs typeface="Times New Roman" panose="02020603050405020304" pitchFamily="18" charset="0"/>
              </a:rPr>
              <a:t>观察</a:t>
            </a:r>
            <a:r>
              <a:rPr lang="zh-CN" altLang="en-US"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814388" indent="0">
              <a:buNone/>
            </a:pPr>
            <a:r>
              <a:rPr lang="zh-CN" altLang="en-US" sz="3200" b="0" dirty="0" smtClean="0">
                <a:ea typeface="华文楷体" panose="02010600040101010101" pitchFamily="2" charset="-122"/>
                <a:cs typeface="Times New Roman" panose="02020603050405020304" pitchFamily="18" charset="0"/>
              </a:rPr>
              <a:t>假设</a:t>
            </a:r>
            <a:r>
              <a:rPr lang="zh-CN" altLang="en-US" sz="3200" b="0" dirty="0">
                <a:ea typeface="华文楷体" panose="02010600040101010101" pitchFamily="2" charset="-122"/>
                <a:cs typeface="Times New Roman" panose="02020603050405020304" pitchFamily="18" charset="0"/>
              </a:rPr>
              <a:t>两个序列长度分别是</a:t>
            </a:r>
            <a:r>
              <a:rPr lang="en-US" altLang="zh-CN" sz="3200" b="0" dirty="0">
                <a:ea typeface="华文楷体" panose="02010600040101010101" pitchFamily="2" charset="-122"/>
                <a:cs typeface="Times New Roman" panose="02020603050405020304" pitchFamily="18" charset="0"/>
              </a:rPr>
              <a:t>n</a:t>
            </a:r>
            <a:r>
              <a:rPr lang="zh-CN" altLang="en-US" sz="3200" b="0" dirty="0">
                <a:ea typeface="华文楷体" panose="02010600040101010101" pitchFamily="2" charset="-122"/>
                <a:cs typeface="Times New Roman" panose="02020603050405020304" pitchFamily="18" charset="0"/>
              </a:rPr>
              <a:t>和</a:t>
            </a:r>
            <a:r>
              <a:rPr lang="en-US" altLang="zh-CN" sz="3200" b="0" dirty="0">
                <a:ea typeface="华文楷体" panose="02010600040101010101" pitchFamily="2" charset="-122"/>
                <a:cs typeface="Times New Roman" panose="02020603050405020304" pitchFamily="18" charset="0"/>
              </a:rPr>
              <a:t>m, </a:t>
            </a:r>
            <a:r>
              <a:rPr lang="zh-CN" altLang="en-US" sz="3200" b="0" dirty="0">
                <a:ea typeface="华文楷体" panose="02010600040101010101" pitchFamily="2" charset="-122"/>
                <a:cs typeface="Times New Roman" panose="02020603050405020304" pitchFamily="18" charset="0"/>
              </a:rPr>
              <a:t>合并后长度为</a:t>
            </a:r>
            <a:r>
              <a:rPr lang="en-US" altLang="zh-CN" sz="3200" b="0" dirty="0" err="1" smtClean="0">
                <a:ea typeface="华文楷体" panose="02010600040101010101" pitchFamily="2" charset="-122"/>
                <a:cs typeface="Times New Roman" panose="02020603050405020304" pitchFamily="18" charset="0"/>
              </a:rPr>
              <a:t>n+m</a:t>
            </a:r>
            <a:r>
              <a:rPr lang="zh-CN" altLang="en-US"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814388" indent="0">
              <a:buNone/>
            </a:pPr>
            <a:r>
              <a:rPr lang="zh-CN" altLang="en-US" sz="3200" b="0" dirty="0" smtClean="0">
                <a:ea typeface="华文楷体" panose="02010600040101010101" pitchFamily="2" charset="-122"/>
                <a:cs typeface="Times New Roman" panose="02020603050405020304" pitchFamily="18" charset="0"/>
              </a:rPr>
              <a:t>每次比较，结果序列都会得到一个元素，最终</a:t>
            </a:r>
            <a:r>
              <a:rPr lang="en-US" altLang="zh-CN" sz="3200" b="0" dirty="0" err="1" smtClean="0">
                <a:ea typeface="华文楷体" panose="02010600040101010101" pitchFamily="2" charset="-122"/>
                <a:cs typeface="Times New Roman" panose="02020603050405020304" pitchFamily="18" charset="0"/>
              </a:rPr>
              <a:t>n+m</a:t>
            </a:r>
            <a:r>
              <a:rPr lang="zh-CN" altLang="en-US" sz="3200" b="0" dirty="0" smtClean="0">
                <a:ea typeface="华文楷体" panose="02010600040101010101" pitchFamily="2" charset="-122"/>
                <a:cs typeface="Times New Roman" panose="02020603050405020304" pitchFamily="18" charset="0"/>
              </a:rPr>
              <a:t>次比较便完成了两个序列的归并。</a:t>
            </a:r>
            <a:endParaRPr lang="en-US" altLang="zh-CN" sz="3200" b="0" dirty="0" smtClean="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solidFill>
                  <a:schemeClr val="tx1"/>
                </a:solidFill>
                <a:latin typeface="华文楷体" panose="02010600040101010101" pitchFamily="2" charset="-122"/>
                <a:ea typeface="华文楷体" panose="02010600040101010101" pitchFamily="2" charset="-122"/>
              </a:rPr>
              <a:t>归并算法时间分析</a:t>
            </a:r>
            <a:endParaRPr lang="zh-CN" altLang="en-US"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7062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a:bodyPr>
          <a:lstStyle/>
          <a:p>
            <a:pPr>
              <a:buFont typeface="Wingdings" panose="05000000000000000000" pitchFamily="2" charset="2"/>
              <a:buChar char="Ø"/>
            </a:pPr>
            <a:r>
              <a:rPr lang="zh-CN" altLang="en-US" sz="3200" b="0" dirty="0" smtClean="0">
                <a:ea typeface="华文楷体" panose="02010600040101010101" pitchFamily="2" charset="-122"/>
                <a:cs typeface="Times New Roman" panose="02020603050405020304" pitchFamily="18" charset="0"/>
              </a:rPr>
              <a:t>归并</a:t>
            </a:r>
            <a:r>
              <a:rPr lang="zh-CN" altLang="zh-CN" sz="3200" b="0" dirty="0" smtClean="0">
                <a:ea typeface="华文楷体" panose="02010600040101010101" pitchFamily="2" charset="-122"/>
                <a:cs typeface="Times New Roman" panose="02020603050405020304" pitchFamily="18" charset="0"/>
              </a:rPr>
              <a:t>排序</a:t>
            </a:r>
            <a:r>
              <a:rPr lang="zh-CN" altLang="zh-CN" sz="3200" b="0" dirty="0">
                <a:ea typeface="华文楷体" panose="02010600040101010101" pitchFamily="2" charset="-122"/>
                <a:cs typeface="Times New Roman" panose="02020603050405020304" pitchFamily="18" charset="0"/>
              </a:rPr>
              <a:t>的思想</a:t>
            </a:r>
            <a:r>
              <a:rPr lang="zh-CN" altLang="zh-CN"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258763" indent="0">
              <a:buNone/>
            </a:pPr>
            <a:r>
              <a:rPr lang="zh-CN" altLang="en-US" sz="3200" b="0" dirty="0" smtClean="0">
                <a:ea typeface="华文楷体" panose="02010600040101010101" pitchFamily="2" charset="-122"/>
                <a:cs typeface="Times New Roman" panose="02020603050405020304" pitchFamily="18" charset="0"/>
              </a:rPr>
              <a:t>基于将两个有序序列归并为一个有序序列的方法。</a:t>
            </a:r>
            <a:endParaRPr lang="en-US" altLang="zh-CN" sz="3200" b="0" dirty="0" smtClean="0">
              <a:ea typeface="华文楷体" panose="02010600040101010101" pitchFamily="2" charset="-122"/>
              <a:cs typeface="Times New Roman" panose="02020603050405020304" pitchFamily="18" charset="0"/>
            </a:endParaRPr>
          </a:p>
          <a:p>
            <a:pPr marL="258763" indent="0">
              <a:buNone/>
            </a:pPr>
            <a:r>
              <a:rPr lang="zh-CN" altLang="en-US" sz="3200" b="0" dirty="0" smtClean="0">
                <a:ea typeface="华文楷体" panose="02010600040101010101" pitchFamily="2" charset="-122"/>
                <a:cs typeface="Times New Roman" panose="02020603050405020304" pitchFamily="18" charset="0"/>
              </a:rPr>
              <a:t>原始序列中，每个元素可以看作是一个长度为</a:t>
            </a:r>
            <a:r>
              <a:rPr lang="en-US" altLang="zh-CN" sz="3200" b="0" dirty="0" smtClean="0">
                <a:ea typeface="华文楷体" panose="02010600040101010101" pitchFamily="2" charset="-122"/>
                <a:cs typeface="Times New Roman" panose="02020603050405020304" pitchFamily="18" charset="0"/>
              </a:rPr>
              <a:t>1</a:t>
            </a:r>
            <a:r>
              <a:rPr lang="zh-CN" altLang="en-US" sz="3200" b="0" dirty="0" smtClean="0">
                <a:ea typeface="华文楷体" panose="02010600040101010101" pitchFamily="2" charset="-122"/>
                <a:cs typeface="Times New Roman" panose="02020603050405020304" pitchFamily="18" charset="0"/>
              </a:rPr>
              <a:t>的有序序列，经过两两归并，形成多个长度为</a:t>
            </a:r>
            <a:r>
              <a:rPr lang="en-US" altLang="zh-CN" sz="3200" b="0" dirty="0" smtClean="0">
                <a:ea typeface="华文楷体" panose="02010600040101010101" pitchFamily="2" charset="-122"/>
                <a:cs typeface="Times New Roman" panose="02020603050405020304" pitchFamily="18" charset="0"/>
              </a:rPr>
              <a:t>2</a:t>
            </a:r>
            <a:r>
              <a:rPr lang="zh-CN" altLang="en-US" sz="3200" b="0" dirty="0" smtClean="0">
                <a:ea typeface="华文楷体" panose="02010600040101010101" pitchFamily="2" charset="-122"/>
                <a:cs typeface="Times New Roman" panose="02020603050405020304" pitchFamily="18" charset="0"/>
              </a:rPr>
              <a:t>的有序序列；</a:t>
            </a:r>
            <a:endParaRPr lang="en-US" altLang="zh-CN" sz="3200" b="0" dirty="0" smtClean="0">
              <a:ea typeface="华文楷体" panose="02010600040101010101" pitchFamily="2" charset="-122"/>
              <a:cs typeface="Times New Roman" panose="02020603050405020304" pitchFamily="18" charset="0"/>
            </a:endParaRPr>
          </a:p>
          <a:p>
            <a:pPr marL="258763" indent="0">
              <a:buNone/>
            </a:pPr>
            <a:r>
              <a:rPr lang="zh-CN" altLang="en-US" sz="3200" b="0" dirty="0" smtClean="0">
                <a:ea typeface="华文楷体" panose="02010600040101010101" pitchFamily="2" charset="-122"/>
                <a:cs typeface="Times New Roman" panose="02020603050405020304" pitchFamily="18" charset="0"/>
              </a:rPr>
              <a:t>再经过相邻两个有序序列归并，形成多个长度为</a:t>
            </a:r>
            <a:r>
              <a:rPr lang="en-US" altLang="zh-CN" sz="3200" b="0" dirty="0" smtClean="0">
                <a:ea typeface="华文楷体" panose="02010600040101010101" pitchFamily="2" charset="-122"/>
                <a:cs typeface="Times New Roman" panose="02020603050405020304" pitchFamily="18" charset="0"/>
              </a:rPr>
              <a:t>4</a:t>
            </a:r>
            <a:r>
              <a:rPr lang="zh-CN" altLang="en-US" sz="3200" b="0" dirty="0" smtClean="0">
                <a:ea typeface="华文楷体" panose="02010600040101010101" pitchFamily="2" charset="-122"/>
                <a:cs typeface="Times New Roman" panose="02020603050405020304" pitchFamily="18" charset="0"/>
              </a:rPr>
              <a:t>的有序序列；反复如此，最后形成一个长度为</a:t>
            </a:r>
            <a:r>
              <a:rPr lang="en-US" altLang="zh-CN" sz="3200" b="0" dirty="0" smtClean="0">
                <a:ea typeface="华文楷体" panose="02010600040101010101" pitchFamily="2" charset="-122"/>
                <a:cs typeface="Times New Roman" panose="02020603050405020304" pitchFamily="18" charset="0"/>
              </a:rPr>
              <a:t>n</a:t>
            </a:r>
            <a:r>
              <a:rPr lang="zh-CN" altLang="en-US" sz="3200" b="0" dirty="0" smtClean="0">
                <a:ea typeface="华文楷体" panose="02010600040101010101" pitchFamily="2" charset="-122"/>
                <a:cs typeface="Times New Roman" panose="02020603050405020304" pitchFamily="18" charset="0"/>
              </a:rPr>
              <a:t>的有序序列。</a:t>
            </a:r>
            <a:endParaRPr lang="en-US" altLang="zh-CN" sz="3200" b="0" dirty="0" smtClean="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5036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lnSpcReduction="10000"/>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待排序数据中如果有关键字值相同的元素</a:t>
            </a:r>
            <a:r>
              <a:rPr lang="zh-CN" altLang="zh-CN" sz="3200" b="0" dirty="0" smtClean="0">
                <a:ea typeface="华文楷体" panose="02010600040101010101" pitchFamily="2" charset="-122"/>
                <a:cs typeface="Times New Roman" panose="02020603050405020304" pitchFamily="18" charset="0"/>
              </a:rPr>
              <a:t>，经过</a:t>
            </a:r>
            <a:r>
              <a:rPr lang="zh-CN" altLang="zh-CN" sz="3200" b="0" dirty="0">
                <a:ea typeface="华文楷体" panose="02010600040101010101" pitchFamily="2" charset="-122"/>
                <a:cs typeface="Times New Roman" panose="02020603050405020304" pitchFamily="18" charset="0"/>
              </a:rPr>
              <a:t>某种排序算法</a:t>
            </a:r>
            <a:r>
              <a:rPr lang="zh-CN" altLang="zh-CN" sz="3200" b="0" dirty="0" smtClean="0">
                <a:ea typeface="华文楷体" panose="02010600040101010101" pitchFamily="2" charset="-122"/>
                <a:cs typeface="Times New Roman" panose="02020603050405020304" pitchFamily="18" charset="0"/>
              </a:rPr>
              <a:t>后</a:t>
            </a:r>
            <a:r>
              <a:rPr lang="zh-CN" altLang="en-US" sz="3200" b="0" dirty="0" smtClean="0">
                <a:ea typeface="华文楷体" panose="02010600040101010101" pitchFamily="2" charset="-122"/>
                <a:cs typeface="Times New Roman" panose="02020603050405020304" pitchFamily="18" charset="0"/>
              </a:rPr>
              <a:t>其相对先后位置在排序前后没有变化，这种排序称</a:t>
            </a:r>
            <a:r>
              <a:rPr lang="zh-CN" altLang="en-US" sz="3200" dirty="0" smtClean="0">
                <a:ea typeface="华文楷体" panose="02010600040101010101" pitchFamily="2" charset="-122"/>
                <a:cs typeface="Times New Roman" panose="02020603050405020304" pitchFamily="18" charset="0"/>
              </a:rPr>
              <a:t>稳定排序</a:t>
            </a:r>
            <a:r>
              <a:rPr lang="zh-CN" altLang="en-US" sz="3200" b="0" dirty="0" smtClean="0">
                <a:ea typeface="华文楷体" panose="02010600040101010101" pitchFamily="2" charset="-122"/>
                <a:cs typeface="Times New Roman" panose="02020603050405020304" pitchFamily="18" charset="0"/>
              </a:rPr>
              <a:t>，使用的算法称</a:t>
            </a:r>
            <a:r>
              <a:rPr lang="zh-CN" altLang="en-US" sz="3200" dirty="0" smtClean="0">
                <a:ea typeface="华文楷体" panose="02010600040101010101" pitchFamily="2" charset="-122"/>
                <a:cs typeface="Times New Roman" panose="02020603050405020304" pitchFamily="18" charset="0"/>
              </a:rPr>
              <a:t>稳定排序算法</a:t>
            </a:r>
            <a:r>
              <a:rPr lang="zh-CN" altLang="en-US" sz="3200" b="0" dirty="0" smtClean="0">
                <a:ea typeface="华文楷体" panose="02010600040101010101" pitchFamily="2" charset="-122"/>
                <a:cs typeface="Times New Roman" panose="02020603050405020304" pitchFamily="18" charset="0"/>
              </a:rPr>
              <a:t>。反之，如果不能保证其相对先后位置保持不变，称</a:t>
            </a:r>
            <a:r>
              <a:rPr lang="zh-CN" altLang="en-US" sz="3200" dirty="0" smtClean="0">
                <a:ea typeface="华文楷体" panose="02010600040101010101" pitchFamily="2" charset="-122"/>
                <a:cs typeface="Times New Roman" panose="02020603050405020304" pitchFamily="18" charset="0"/>
              </a:rPr>
              <a:t>不稳定排序</a:t>
            </a:r>
            <a:r>
              <a:rPr lang="zh-CN" altLang="en-US" sz="3200" b="0" dirty="0" smtClean="0">
                <a:ea typeface="华文楷体" panose="02010600040101010101" pitchFamily="2" charset="-122"/>
                <a:cs typeface="Times New Roman" panose="02020603050405020304" pitchFamily="18" charset="0"/>
              </a:rPr>
              <a:t>，算法称</a:t>
            </a:r>
            <a:r>
              <a:rPr lang="zh-CN" altLang="en-US" sz="3200" dirty="0" smtClean="0">
                <a:ea typeface="华文楷体" panose="02010600040101010101" pitchFamily="2" charset="-122"/>
                <a:cs typeface="Times New Roman" panose="02020603050405020304" pitchFamily="18" charset="0"/>
              </a:rPr>
              <a:t>不稳定排序算法</a:t>
            </a:r>
            <a:r>
              <a:rPr lang="zh-CN" altLang="en-US"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0" indent="0">
              <a:buNone/>
            </a:pP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en-US" sz="3200" b="0" dirty="0" smtClean="0">
                <a:ea typeface="华文楷体" panose="02010600040101010101" pitchFamily="2" charset="-122"/>
                <a:cs typeface="Times New Roman" panose="02020603050405020304" pitchFamily="18" charset="0"/>
              </a:rPr>
              <a:t>如</a:t>
            </a:r>
            <a:r>
              <a:rPr lang="zh-CN" altLang="zh-CN" sz="3200" b="0" dirty="0">
                <a:ea typeface="华文楷体" pitchFamily="2" charset="-122"/>
                <a:cs typeface="Times New Roman" panose="02020603050405020304" pitchFamily="18" charset="0"/>
              </a:rPr>
              <a:t>数据</a:t>
            </a:r>
            <a:r>
              <a:rPr lang="en-US" altLang="zh-CN" sz="3200" b="0" dirty="0" err="1">
                <a:ea typeface="华文楷体" pitchFamily="2" charset="-122"/>
                <a:cs typeface="Times New Roman" panose="02020603050405020304" pitchFamily="18" charset="0"/>
              </a:rPr>
              <a:t>Ri</a:t>
            </a:r>
            <a:r>
              <a:rPr lang="zh-CN" altLang="zh-CN" sz="3200" b="0" dirty="0">
                <a:ea typeface="华文楷体" pitchFamily="2" charset="-122"/>
                <a:cs typeface="Times New Roman" panose="02020603050405020304" pitchFamily="18" charset="0"/>
              </a:rPr>
              <a:t>和</a:t>
            </a:r>
            <a:r>
              <a:rPr lang="en-US" altLang="zh-CN" sz="3200" b="0" dirty="0" err="1">
                <a:ea typeface="华文楷体" pitchFamily="2" charset="-122"/>
                <a:cs typeface="Times New Roman" panose="02020603050405020304" pitchFamily="18" charset="0"/>
              </a:rPr>
              <a:t>Rj</a:t>
            </a:r>
            <a:r>
              <a:rPr lang="zh-CN" altLang="zh-CN" sz="3200" b="0" dirty="0">
                <a:ea typeface="华文楷体" pitchFamily="2" charset="-122"/>
                <a:cs typeface="Times New Roman" panose="02020603050405020304" pitchFamily="18" charset="0"/>
              </a:rPr>
              <a:t>关键字值相同</a:t>
            </a:r>
            <a:endParaRPr lang="en-US" altLang="zh-CN" sz="3200" b="0" dirty="0">
              <a:ea typeface="华文楷体" pitchFamily="2" charset="-122"/>
              <a:cs typeface="Times New Roman" panose="02020603050405020304" pitchFamily="18" charset="0"/>
            </a:endParaRPr>
          </a:p>
          <a:p>
            <a:pPr marL="0" indent="0">
              <a:buNone/>
            </a:pPr>
            <a:r>
              <a:rPr lang="zh-CN" altLang="zh-CN" sz="3200" b="0" dirty="0">
                <a:ea typeface="华文楷体" pitchFamily="2" charset="-122"/>
                <a:cs typeface="Times New Roman" panose="02020603050405020304" pitchFamily="18" charset="0"/>
              </a:rPr>
              <a:t>排序前</a:t>
            </a:r>
            <a:r>
              <a:rPr lang="en-US" altLang="zh-CN" sz="3200" b="0" dirty="0" err="1">
                <a:ea typeface="华文楷体" pitchFamily="2" charset="-122"/>
                <a:cs typeface="Times New Roman" panose="02020603050405020304" pitchFamily="18" charset="0"/>
              </a:rPr>
              <a:t>Ri</a:t>
            </a:r>
            <a:r>
              <a:rPr lang="zh-CN" altLang="zh-CN" sz="3200" b="0" dirty="0">
                <a:ea typeface="华文楷体" pitchFamily="2" charset="-122"/>
                <a:cs typeface="Times New Roman" panose="02020603050405020304" pitchFamily="18" charset="0"/>
              </a:rPr>
              <a:t>在</a:t>
            </a:r>
            <a:r>
              <a:rPr lang="en-US" altLang="zh-CN" sz="3200" b="0" dirty="0" err="1">
                <a:ea typeface="华文楷体" pitchFamily="2" charset="-122"/>
                <a:cs typeface="Times New Roman" panose="02020603050405020304" pitchFamily="18" charset="0"/>
              </a:rPr>
              <a:t>Rj</a:t>
            </a:r>
            <a:r>
              <a:rPr lang="zh-CN" altLang="zh-CN" sz="3200" b="0" dirty="0">
                <a:ea typeface="华文楷体" pitchFamily="2" charset="-122"/>
                <a:cs typeface="Times New Roman" panose="02020603050405020304" pitchFamily="18" charset="0"/>
              </a:rPr>
              <a:t>之前，</a:t>
            </a:r>
            <a:r>
              <a:rPr lang="zh-CN" altLang="en-US" sz="3200" b="0" dirty="0" smtClean="0">
                <a:ea typeface="华文楷体" panose="02010600040101010101" pitchFamily="2" charset="-122"/>
                <a:cs typeface="Times New Roman" panose="02020603050405020304" pitchFamily="18" charset="0"/>
              </a:rPr>
              <a:t>稳定排序后一定保持</a:t>
            </a:r>
            <a:r>
              <a:rPr lang="en-US" altLang="zh-CN" sz="3200" b="0" dirty="0" err="1" smtClean="0">
                <a:ea typeface="华文楷体" panose="02010600040101010101" pitchFamily="2" charset="-122"/>
                <a:cs typeface="Times New Roman" panose="02020603050405020304" pitchFamily="18" charset="0"/>
              </a:rPr>
              <a:t>Ri</a:t>
            </a:r>
            <a:r>
              <a:rPr lang="zh-CN" altLang="zh-CN" sz="3200" b="0" dirty="0">
                <a:ea typeface="华文楷体" panose="02010600040101010101" pitchFamily="2" charset="-122"/>
                <a:cs typeface="Times New Roman" panose="02020603050405020304" pitchFamily="18" charset="0"/>
              </a:rPr>
              <a:t>在</a:t>
            </a:r>
            <a:r>
              <a:rPr lang="en-US" altLang="zh-CN" sz="3200" b="0" dirty="0" err="1">
                <a:ea typeface="华文楷体" panose="02010600040101010101" pitchFamily="2" charset="-122"/>
                <a:cs typeface="Times New Roman" panose="02020603050405020304" pitchFamily="18" charset="0"/>
              </a:rPr>
              <a:t>Rj</a:t>
            </a:r>
            <a:r>
              <a:rPr lang="zh-CN" altLang="zh-CN" sz="3200" b="0" dirty="0" smtClean="0">
                <a:ea typeface="华文楷体" panose="02010600040101010101" pitchFamily="2" charset="-122"/>
                <a:cs typeface="Times New Roman" panose="02020603050405020304" pitchFamily="18" charset="0"/>
              </a:rPr>
              <a:t>之前</a:t>
            </a:r>
            <a:r>
              <a:rPr lang="zh-CN" altLang="en-US"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en-US" sz="3200" b="0" dirty="0" smtClean="0">
                <a:ea typeface="华文楷体" panose="02010600040101010101" pitchFamily="2" charset="-122"/>
                <a:cs typeface="Times New Roman" panose="02020603050405020304" pitchFamily="18" charset="0"/>
              </a:rPr>
              <a:t>不稳定排序后，有可能</a:t>
            </a:r>
            <a:r>
              <a:rPr lang="zh-CN" altLang="zh-CN" sz="3200" b="0" dirty="0" smtClean="0">
                <a:ea typeface="华文楷体" panose="02010600040101010101" pitchFamily="2" charset="-122"/>
                <a:cs typeface="Times New Roman" panose="02020603050405020304" pitchFamily="18" charset="0"/>
              </a:rPr>
              <a:t>变为</a:t>
            </a:r>
            <a:r>
              <a:rPr lang="en-US" altLang="zh-CN" sz="3200" b="0" dirty="0" err="1">
                <a:ea typeface="华文楷体" panose="02010600040101010101" pitchFamily="2" charset="-122"/>
                <a:cs typeface="Times New Roman" panose="02020603050405020304" pitchFamily="18" charset="0"/>
              </a:rPr>
              <a:t>Ri</a:t>
            </a:r>
            <a:r>
              <a:rPr lang="zh-CN" altLang="zh-CN" sz="3200" b="0" dirty="0">
                <a:ea typeface="华文楷体" panose="02010600040101010101" pitchFamily="2" charset="-122"/>
                <a:cs typeface="Times New Roman" panose="02020603050405020304" pitchFamily="18" charset="0"/>
              </a:rPr>
              <a:t>在</a:t>
            </a:r>
            <a:r>
              <a:rPr lang="en-US" altLang="zh-CN" sz="3200" b="0" dirty="0" err="1">
                <a:ea typeface="华文楷体" panose="02010600040101010101" pitchFamily="2" charset="-122"/>
                <a:cs typeface="Times New Roman" panose="02020603050405020304" pitchFamily="18" charset="0"/>
              </a:rPr>
              <a:t>Rj</a:t>
            </a:r>
            <a:r>
              <a:rPr lang="zh-CN" altLang="zh-CN" sz="3200" b="0" dirty="0" smtClean="0">
                <a:ea typeface="华文楷体" panose="02010600040101010101" pitchFamily="2" charset="-122"/>
                <a:cs typeface="Times New Roman" panose="02020603050405020304" pitchFamily="18" charset="0"/>
              </a:rPr>
              <a:t>之后</a:t>
            </a:r>
            <a:r>
              <a:rPr lang="zh-CN" altLang="en-US" sz="3200" b="0" dirty="0" smtClean="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t>排序</a:t>
            </a:r>
          </a:p>
        </p:txBody>
      </p:sp>
    </p:spTree>
    <p:extLst>
      <p:ext uri="{BB962C8B-B14F-4D97-AF65-F5344CB8AC3E}">
        <p14:creationId xmlns:p14="http://schemas.microsoft.com/office/powerpoint/2010/main" val="1281423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归并排序示例</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98863" y="1517166"/>
            <a:ext cx="6042911" cy="5002904"/>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6241774" y="1707977"/>
            <a:ext cx="5426973" cy="4621282"/>
          </a:xfrm>
          <a:prstGeom prst="rect">
            <a:avLst/>
          </a:prstGeom>
          <a:noFill/>
          <a:ln>
            <a:noFill/>
          </a:ln>
        </p:spPr>
      </p:pic>
      <p:cxnSp>
        <p:nvCxnSpPr>
          <p:cNvPr id="4" name="直接连接符 3"/>
          <p:cNvCxnSpPr/>
          <p:nvPr/>
        </p:nvCxnSpPr>
        <p:spPr>
          <a:xfrm>
            <a:off x="6155361"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446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归并排序算法：</a:t>
            </a:r>
            <a:endParaRPr lang="zh-CN" altLang="en-US" dirty="0">
              <a:latin typeface="华文楷体" panose="02010600040101010101" pitchFamily="2" charset="-122"/>
              <a:ea typeface="华文楷体" panose="02010600040101010101" pitchFamily="2" charset="-122"/>
            </a:endParaRPr>
          </a:p>
        </p:txBody>
      </p:sp>
      <p:sp>
        <p:nvSpPr>
          <p:cNvPr id="2" name="矩形 1"/>
          <p:cNvSpPr/>
          <p:nvPr/>
        </p:nvSpPr>
        <p:spPr>
          <a:xfrm>
            <a:off x="129289" y="1545179"/>
            <a:ext cx="5979827" cy="2246769"/>
          </a:xfrm>
          <a:prstGeom prst="rect">
            <a:avLst/>
          </a:prstGeom>
        </p:spPr>
        <p:txBody>
          <a:bodyPr wrap="square">
            <a:spAutoFit/>
          </a:bodyPr>
          <a:lstStyle/>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 0, n-1);</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矩形 5"/>
          <p:cNvSpPr/>
          <p:nvPr/>
        </p:nvSpPr>
        <p:spPr>
          <a:xfrm>
            <a:off x="5896947" y="1346990"/>
            <a:ext cx="5979827" cy="5262979"/>
          </a:xfrm>
          <a:prstGeom prst="rect">
            <a:avLst/>
          </a:prstGeom>
        </p:spPr>
        <p:txBody>
          <a:bodyPr wrap="square">
            <a:spAutoFit/>
          </a:bodyPr>
          <a:lstStyle/>
          <a:p>
            <a:pPr indent="266700" algn="just">
              <a:spcAft>
                <a:spcPts val="0"/>
              </a:spcAft>
            </a:pPr>
            <a:r>
              <a:rPr lang="en-US" altLang="zh-CN" sz="2800" kern="100" dirty="0" smtClean="0">
                <a:latin typeface="Times New Roman" panose="02020603050405020304" pitchFamily="18" charset="0"/>
                <a:ea typeface="华文楷体" panose="02010600040101010101" pitchFamily="2" charset="-122"/>
                <a:cs typeface="Times New Roman" panose="02020603050405020304" pitchFamily="18" charset="0"/>
              </a:rPr>
              <a:t>template </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&lt;class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 </a:t>
            </a:r>
            <a:endParaRPr lang="en-US" altLang="zh-CN" sz="2800" kern="100" dirty="0" smtClean="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low,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high)</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mid;</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if (low&gt;=high) return;</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mid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low+high</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)/2;</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 low, mid);</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 mid+1, high);</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merge(a, low, mid, high);</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896947"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41460" y="4847920"/>
            <a:ext cx="4985914" cy="954107"/>
          </a:xfrm>
          <a:prstGeom prst="rect">
            <a:avLst/>
          </a:prstGeom>
          <a:no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体会：</a:t>
            </a:r>
            <a:endParaRPr lang="en-US" altLang="zh-CN" sz="2800"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递归调用中分割和合并的过程</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3795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00486" y="1747795"/>
            <a:ext cx="10253654" cy="2863961"/>
          </a:xfrm>
        </p:spPr>
        <p:txBody>
          <a:bodyPr>
            <a:normAutofit/>
          </a:bodyPr>
          <a:lstStyle/>
          <a:p>
            <a:pPr marL="0" indent="0">
              <a:buNone/>
            </a:pPr>
            <a:r>
              <a:rPr lang="zh-CN" altLang="zh-CN" sz="2800" b="0" dirty="0" smtClean="0">
                <a:latin typeface="华文楷体" panose="02010600040101010101" pitchFamily="2" charset="-122"/>
                <a:ea typeface="华文楷体" panose="02010600040101010101" pitchFamily="2" charset="-122"/>
              </a:rPr>
              <a:t>在两两</a:t>
            </a:r>
            <a:r>
              <a:rPr lang="zh-CN" altLang="zh-CN" sz="2800" b="0" dirty="0">
                <a:latin typeface="华文楷体" panose="02010600040101010101" pitchFamily="2" charset="-122"/>
                <a:ea typeface="华文楷体" panose="02010600040101010101" pitchFamily="2" charset="-122"/>
              </a:rPr>
              <a:t>合并算法中，对前后两个有序序列中元素比较时，后者元素大才能胜出，因此值相同的元素在合并中能保持原本的相对前后位置，合并排序是一个</a:t>
            </a:r>
            <a:r>
              <a:rPr lang="zh-CN" altLang="zh-CN" sz="2800" dirty="0" smtClean="0">
                <a:latin typeface="华文楷体" panose="02010600040101010101" pitchFamily="2" charset="-122"/>
                <a:ea typeface="华文楷体" panose="02010600040101010101" pitchFamily="2" charset="-122"/>
              </a:rPr>
              <a:t>稳定排序</a:t>
            </a:r>
            <a:r>
              <a:rPr lang="zh-CN" altLang="zh-CN" sz="2800" b="0" dirty="0" smtClean="0">
                <a:latin typeface="华文楷体" panose="02010600040101010101" pitchFamily="2" charset="-122"/>
                <a:ea typeface="华文楷体" panose="02010600040101010101" pitchFamily="2" charset="-122"/>
              </a:rPr>
              <a:t>。</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归并排序算法稳定性分析：</a:t>
            </a:r>
            <a:endParaRPr lang="zh-CN" altLang="en-US"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214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6"/>
                <a:ext cx="11327079" cy="5060598"/>
              </a:xfrm>
            </p:spPr>
            <p:txBody>
              <a:bodyPr>
                <a:normAutofit/>
              </a:bodyPr>
              <a:lstStyle/>
              <a:p>
                <a:pPr marL="0" indent="0">
                  <a:buNone/>
                </a:pPr>
                <a:r>
                  <a:rPr lang="zh-CN" altLang="zh-CN" sz="2800" b="0" dirty="0" smtClean="0">
                    <a:ea typeface="华文楷体" panose="02010600040101010101" pitchFamily="2" charset="-122"/>
                    <a:cs typeface="Times New Roman" panose="02020603050405020304" pitchFamily="18" charset="0"/>
                  </a:rPr>
                  <a:t>假设原始序列长度为</a:t>
                </a:r>
                <a:r>
                  <a:rPr lang="en-US" altLang="zh-CN" sz="2800" b="0" dirty="0">
                    <a:ea typeface="华文楷体" panose="02010600040101010101" pitchFamily="2" charset="-122"/>
                    <a:cs typeface="Times New Roman" panose="02020603050405020304" pitchFamily="18" charset="0"/>
                  </a:rPr>
                  <a:t>n, </a:t>
                </a:r>
                <a:r>
                  <a:rPr lang="zh-CN" altLang="zh-CN" sz="2800" b="0" dirty="0">
                    <a:ea typeface="华文楷体" panose="02010600040101010101" pitchFamily="2" charset="-122"/>
                    <a:cs typeface="Times New Roman" panose="02020603050405020304" pitchFamily="18" charset="0"/>
                  </a:rPr>
                  <a:t>消耗的时间函数为</a:t>
                </a:r>
                <a:r>
                  <a:rPr lang="en-US" altLang="zh-CN" sz="2800" b="0" dirty="0">
                    <a:ea typeface="华文楷体" panose="02010600040101010101" pitchFamily="2" charset="-122"/>
                    <a:cs typeface="Times New Roman" panose="02020603050405020304" pitchFamily="18" charset="0"/>
                  </a:rPr>
                  <a:t>t(n),</a:t>
                </a:r>
                <a:r>
                  <a:rPr lang="zh-CN" altLang="zh-CN" sz="2800" b="0" dirty="0">
                    <a:ea typeface="华文楷体" panose="02010600040101010101" pitchFamily="2" charset="-122"/>
                    <a:cs typeface="Times New Roman" panose="02020603050405020304" pitchFamily="18" charset="0"/>
                  </a:rPr>
                  <a:t>则有：</a:t>
                </a:r>
              </a:p>
              <a:p>
                <a:pPr marL="0" indent="0">
                  <a:buNone/>
                </a:pPr>
                <a:r>
                  <a:rPr lang="en-US" altLang="zh-CN" sz="2800" b="0" dirty="0">
                    <a:ea typeface="华文楷体" panose="02010600040101010101" pitchFamily="2" charset="-122"/>
                    <a:cs typeface="Times New Roman" panose="02020603050405020304" pitchFamily="18" charset="0"/>
                  </a:rPr>
                  <a:t>t(n)=t(n/2) + t(n/2) + 2*n/2</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=2t(n/2)+n  = 2(t(n/4)+t(n/4)+2*n/4)+n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=4t(n/4)+2n = 4(t(n/8)+t(n/8)+2*n/8)+2n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=8t(n/8)+3n = 2</a:t>
                </a:r>
                <a:r>
                  <a:rPr lang="en-US" altLang="zh-CN" sz="2800" b="0" baseline="30000" dirty="0">
                    <a:ea typeface="华文楷体" panose="02010600040101010101" pitchFamily="2" charset="-122"/>
                    <a:cs typeface="Times New Roman" panose="02020603050405020304" pitchFamily="18" charset="0"/>
                  </a:rPr>
                  <a:t>3</a:t>
                </a:r>
                <a:r>
                  <a:rPr lang="en-US" altLang="zh-CN" sz="2800" b="0" dirty="0">
                    <a:ea typeface="华文楷体" panose="02010600040101010101" pitchFamily="2" charset="-122"/>
                    <a:cs typeface="Times New Roman" panose="02020603050405020304" pitchFamily="18" charset="0"/>
                  </a:rPr>
                  <a:t>t(n/23)+3n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=…=2</a:t>
                </a:r>
                <a:r>
                  <a:rPr lang="en-US" altLang="zh-CN" sz="2800" b="0" baseline="30000" dirty="0">
                    <a:ea typeface="华文楷体" panose="02010600040101010101" pitchFamily="2" charset="-122"/>
                    <a:cs typeface="Times New Roman" panose="02020603050405020304" pitchFamily="18" charset="0"/>
                  </a:rPr>
                  <a:t>k</a:t>
                </a:r>
                <a:r>
                  <a:rPr lang="en-US" altLang="zh-CN" sz="2800" b="0" dirty="0">
                    <a:ea typeface="华文楷体" panose="02010600040101010101" pitchFamily="2" charset="-122"/>
                    <a:cs typeface="Times New Roman" panose="02020603050405020304" pitchFamily="18" charset="0"/>
                  </a:rPr>
                  <a:t>t(1)+</a:t>
                </a:r>
                <a:r>
                  <a:rPr lang="en-US" altLang="zh-CN" sz="2800" b="0" dirty="0" err="1" smtClean="0">
                    <a:ea typeface="华文楷体" panose="02010600040101010101" pitchFamily="2" charset="-122"/>
                    <a:cs typeface="Times New Roman" panose="02020603050405020304" pitchFamily="18" charset="0"/>
                  </a:rPr>
                  <a:t>kn</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smtClean="0">
                    <a:ea typeface="华文楷体" panose="02010600040101010101" pitchFamily="2" charset="-122"/>
                    <a:cs typeface="Times New Roman" panose="02020603050405020304" pitchFamily="18" charset="0"/>
                  </a:rPr>
                  <a:t>   k</a:t>
                </a:r>
                <a:r>
                  <a:rPr lang="zh-CN" altLang="en-US" sz="2800" b="0" dirty="0" smtClean="0">
                    <a:ea typeface="华文楷体" panose="02010600040101010101" pitchFamily="2" charset="-122"/>
                    <a:cs typeface="Times New Roman" panose="02020603050405020304" pitchFamily="18" charset="0"/>
                  </a:rPr>
                  <a:t>为</a:t>
                </a:r>
                <a:r>
                  <a:rPr lang="en-US" altLang="zh-CN" sz="2800" b="0" dirty="0" smtClean="0">
                    <a:ea typeface="华文楷体" panose="02010600040101010101" pitchFamily="2" charset="-122"/>
                    <a:cs typeface="Times New Roman" panose="02020603050405020304" pitchFamily="18" charset="0"/>
                  </a:rPr>
                  <a:t>n</a:t>
                </a:r>
                <a:r>
                  <a:rPr lang="zh-CN" altLang="en-US" sz="2800" b="0" dirty="0" smtClean="0">
                    <a:ea typeface="华文楷体" panose="02010600040101010101" pitchFamily="2" charset="-122"/>
                    <a:cs typeface="Times New Roman" panose="02020603050405020304" pitchFamily="18" charset="0"/>
                  </a:rPr>
                  <a:t>能被</a:t>
                </a:r>
                <a:r>
                  <a:rPr lang="en-US" altLang="zh-CN" sz="2800" b="0" dirty="0" smtClean="0">
                    <a:ea typeface="华文楷体" panose="02010600040101010101" pitchFamily="2" charset="-122"/>
                    <a:cs typeface="Times New Roman" panose="02020603050405020304" pitchFamily="18" charset="0"/>
                  </a:rPr>
                  <a:t>2</a:t>
                </a:r>
                <a:r>
                  <a:rPr lang="zh-CN" altLang="en-US" sz="2800" b="0" dirty="0">
                    <a:ea typeface="华文楷体" panose="02010600040101010101" pitchFamily="2" charset="-122"/>
                    <a:cs typeface="Times New Roman" panose="02020603050405020304" pitchFamily="18" charset="0"/>
                  </a:rPr>
                  <a:t>除</a:t>
                </a:r>
                <a:r>
                  <a:rPr lang="zh-CN" altLang="en-US" sz="2800" b="0" dirty="0" smtClean="0">
                    <a:ea typeface="华文楷体" panose="02010600040101010101" pitchFamily="2" charset="-122"/>
                    <a:cs typeface="Times New Roman" panose="02020603050405020304" pitchFamily="18" charset="0"/>
                  </a:rPr>
                  <a:t>的次数，为</a:t>
                </a:r>
                <a14:m>
                  <m:oMath xmlns:m="http://schemas.openxmlformats.org/officeDocument/2006/math">
                    <m:func>
                      <m:funcPr>
                        <m:ctrlPr>
                          <a:rPr lang="en-US" altLang="zh-CN" sz="2800" b="0" i="1" smtClean="0">
                            <a:latin typeface="Cambria Math" panose="02040503050406030204" pitchFamily="18" charset="0"/>
                          </a:rPr>
                        </m:ctrlPr>
                      </m:funcPr>
                      <m:fName>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log</m:t>
                            </m:r>
                          </m:e>
                          <m:sub>
                            <m:r>
                              <a:rPr lang="en-US" altLang="zh-CN" sz="2800" b="0" i="1" smtClean="0">
                                <a:latin typeface="Cambria Math" panose="02040503050406030204" pitchFamily="18" charset="0"/>
                              </a:rPr>
                              <m:t>2</m:t>
                            </m:r>
                          </m:sub>
                        </m:sSub>
                      </m:fName>
                      <m:e>
                        <m:r>
                          <a:rPr lang="en-US" altLang="zh-CN" sz="2800" b="0" i="1" smtClean="0">
                            <a:latin typeface="Cambria Math" panose="02040503050406030204" pitchFamily="18" charset="0"/>
                          </a:rPr>
                          <m:t>𝑛</m:t>
                        </m:r>
                      </m:e>
                    </m:func>
                  </m:oMath>
                </a14:m>
                <a:r>
                  <a:rPr lang="en-US" altLang="zh-CN" sz="2800" b="0" dirty="0" smtClean="0">
                    <a:ea typeface="华文楷体" panose="02010600040101010101" pitchFamily="2" charset="-122"/>
                    <a:cs typeface="Times New Roman" panose="02020603050405020304" pitchFamily="18" charset="0"/>
                  </a:rPr>
                  <a:t>, </a:t>
                </a:r>
                <a:r>
                  <a:rPr lang="zh-CN" altLang="en-US" sz="2800" b="0" dirty="0" smtClean="0">
                    <a:ea typeface="华文楷体" panose="02010600040101010101" pitchFamily="2" charset="-122"/>
                    <a:cs typeface="Times New Roman" panose="02020603050405020304" pitchFamily="18" charset="0"/>
                  </a:rPr>
                  <a:t>故时间复杂度为</a:t>
                </a:r>
                <a:r>
                  <a:rPr lang="en-US" altLang="zh-CN" sz="2800" b="0" dirty="0" smtClean="0">
                    <a:ea typeface="华文楷体" panose="02010600040101010101" pitchFamily="2" charset="-122"/>
                    <a:cs typeface="Times New Roman" panose="02020603050405020304" pitchFamily="18" charset="0"/>
                  </a:rPr>
                  <a:t>O(</a:t>
                </a:r>
                <a14:m>
                  <m:oMath xmlns:m="http://schemas.openxmlformats.org/officeDocument/2006/math">
                    <m:func>
                      <m:funcPr>
                        <m:ctrlPr>
                          <a:rPr lang="en-US" altLang="zh-CN" sz="2800" b="0" i="1" smtClean="0">
                            <a:latin typeface="Cambria Math" panose="02040503050406030204" pitchFamily="18" charset="0"/>
                          </a:rPr>
                        </m:ctrlPr>
                      </m:funcPr>
                      <m:fName>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nlog</m:t>
                            </m:r>
                          </m:e>
                          <m:sub>
                            <m:r>
                              <a:rPr lang="en-US" altLang="zh-CN" sz="2800" b="0" i="1" smtClean="0">
                                <a:latin typeface="Cambria Math" panose="02040503050406030204" pitchFamily="18" charset="0"/>
                              </a:rPr>
                              <m:t>2</m:t>
                            </m:r>
                          </m:sub>
                        </m:sSub>
                      </m:fName>
                      <m:e>
                        <m:r>
                          <a:rPr lang="en-US" altLang="zh-CN" sz="2800" b="0" i="1" smtClean="0">
                            <a:latin typeface="Cambria Math" panose="02040503050406030204" pitchFamily="18" charset="0"/>
                          </a:rPr>
                          <m:t>𝑛</m:t>
                        </m:r>
                      </m:e>
                    </m:func>
                  </m:oMath>
                </a14:m>
                <a:r>
                  <a:rPr lang="en-US" altLang="zh-CN" sz="2800" b="0" dirty="0" smtClean="0">
                    <a:ea typeface="华文楷体" panose="02010600040101010101" pitchFamily="2" charset="-122"/>
                    <a:cs typeface="Times New Roman" panose="02020603050405020304" pitchFamily="18" charset="0"/>
                  </a:rPr>
                  <a:t>)</a:t>
                </a:r>
                <a:r>
                  <a:rPr lang="zh-CN" altLang="en-US" sz="2800" dirty="0" smtClean="0">
                    <a:ea typeface="华文楷体" panose="02010600040101010101" pitchFamily="2" charset="-122"/>
                    <a:cs typeface="Times New Roman" panose="02020603050405020304" pitchFamily="18" charset="0"/>
                  </a:rPr>
                  <a:t>？</a:t>
                </a:r>
                <a:r>
                  <a:rPr lang="zh-CN" altLang="en-US" sz="2800" b="0" dirty="0" smtClean="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6"/>
                <a:ext cx="11327079" cy="5060598"/>
              </a:xfrm>
              <a:blipFill>
                <a:blip r:embed="rId3"/>
                <a:stretch>
                  <a:fillRect l="-1076" t="-48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归并排序算法时间效率分析：</a:t>
            </a:r>
            <a:endParaRPr lang="zh-CN" altLang="en-US"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668538" y="6443663"/>
            <a:ext cx="147225"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8323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插入排序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希尔排序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归并排序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快速</a:t>
            </a:r>
            <a:r>
              <a:rPr lang="zh-CN" altLang="en-US" sz="2800" dirty="0">
                <a:solidFill>
                  <a:srgbClr val="FF0000"/>
                </a:solidFill>
                <a:latin typeface="华文楷体" pitchFamily="2" charset="-122"/>
                <a:ea typeface="华文楷体" pitchFamily="2" charset="-122"/>
              </a:rPr>
              <a:t>排序</a:t>
            </a: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选择排序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堆排序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优先队列</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基数排序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1581413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4195805"/>
          </a:xfrm>
        </p:spPr>
        <p:txBody>
          <a:bodyPr>
            <a:normAutofit/>
          </a:bodyPr>
          <a:lstStyle/>
          <a:p>
            <a:pPr>
              <a:buFont typeface="Wingdings" panose="05000000000000000000" pitchFamily="2" charset="2"/>
              <a:buChar char="Ø"/>
            </a:pPr>
            <a:r>
              <a:rPr lang="zh-CN" altLang="en-US" sz="3200" b="0" dirty="0" smtClean="0">
                <a:latin typeface="华文楷体" panose="02010600040101010101" pitchFamily="2" charset="-122"/>
                <a:ea typeface="华文楷体" panose="02010600040101010101" pitchFamily="2" charset="-122"/>
              </a:rPr>
              <a:t>快速</a:t>
            </a:r>
            <a:r>
              <a:rPr lang="zh-CN" altLang="zh-CN" sz="3200" b="0" dirty="0" smtClean="0">
                <a:latin typeface="华文楷体" panose="02010600040101010101" pitchFamily="2" charset="-122"/>
                <a:ea typeface="华文楷体" panose="02010600040101010101" pitchFamily="2" charset="-122"/>
              </a:rPr>
              <a:t>排序</a:t>
            </a:r>
            <a:r>
              <a:rPr lang="zh-CN" altLang="zh-CN" sz="3200" b="0" dirty="0">
                <a:latin typeface="华文楷体" panose="02010600040101010101" pitchFamily="2" charset="-122"/>
                <a:ea typeface="华文楷体" panose="02010600040101010101" pitchFamily="2" charset="-122"/>
              </a:rPr>
              <a:t>的思想</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357188" indent="0">
              <a:buNone/>
            </a:pPr>
            <a:r>
              <a:rPr lang="zh-CN" altLang="zh-CN" sz="3000" b="0" dirty="0" smtClean="0">
                <a:latin typeface="华文楷体" panose="02010600040101010101" pitchFamily="2" charset="-122"/>
                <a:ea typeface="华文楷体" panose="02010600040101010101" pitchFamily="2" charset="-122"/>
              </a:rPr>
              <a:t>选择</a:t>
            </a:r>
            <a:r>
              <a:rPr lang="zh-CN" altLang="zh-CN" sz="3000" b="0" dirty="0">
                <a:latin typeface="华文楷体" panose="02010600040101010101" pitchFamily="2" charset="-122"/>
                <a:ea typeface="华文楷体" panose="02010600040101010101" pitchFamily="2" charset="-122"/>
              </a:rPr>
              <a:t>一个元素作为</a:t>
            </a:r>
            <a:r>
              <a:rPr lang="zh-CN" altLang="zh-CN" sz="3000" b="0" dirty="0" smtClean="0">
                <a:latin typeface="华文楷体" panose="02010600040101010101" pitchFamily="2" charset="-122"/>
                <a:ea typeface="华文楷体" panose="02010600040101010101" pitchFamily="2" charset="-122"/>
              </a:rPr>
              <a:t>标杆</a:t>
            </a:r>
            <a:r>
              <a:rPr lang="zh-CN" altLang="en-US" sz="3000" b="0" dirty="0" smtClean="0">
                <a:latin typeface="华文楷体" panose="02010600040101010101" pitchFamily="2" charset="-122"/>
                <a:ea typeface="华文楷体" panose="02010600040101010101" pitchFamily="2" charset="-122"/>
              </a:rPr>
              <a:t>。</a:t>
            </a:r>
            <a:endParaRPr lang="en-US" altLang="zh-CN" sz="3000" b="0" dirty="0" smtClean="0">
              <a:latin typeface="华文楷体" panose="02010600040101010101" pitchFamily="2" charset="-122"/>
              <a:ea typeface="华文楷体" panose="02010600040101010101" pitchFamily="2" charset="-122"/>
            </a:endParaRPr>
          </a:p>
          <a:p>
            <a:pPr marL="357188" indent="0">
              <a:buNone/>
            </a:pPr>
            <a:r>
              <a:rPr lang="zh-CN" altLang="zh-CN" sz="3000" b="0" dirty="0" smtClean="0">
                <a:latin typeface="华文楷体" panose="02010600040101010101" pitchFamily="2" charset="-122"/>
                <a:ea typeface="华文楷体" panose="02010600040101010101" pitchFamily="2" charset="-122"/>
              </a:rPr>
              <a:t>所有</a:t>
            </a:r>
            <a:r>
              <a:rPr lang="zh-CN" altLang="zh-CN" sz="3000" b="0" dirty="0">
                <a:latin typeface="华文楷体" panose="02010600040101010101" pitchFamily="2" charset="-122"/>
                <a:ea typeface="华文楷体" panose="02010600040101010101" pitchFamily="2" charset="-122"/>
              </a:rPr>
              <a:t>小于它的元素移到它的前面，大于等于它的元素移到它的</a:t>
            </a:r>
            <a:r>
              <a:rPr lang="zh-CN" altLang="zh-CN" sz="3000" b="0" dirty="0" smtClean="0">
                <a:latin typeface="华文楷体" panose="02010600040101010101" pitchFamily="2" charset="-122"/>
                <a:ea typeface="华文楷体" panose="02010600040101010101" pitchFamily="2" charset="-122"/>
              </a:rPr>
              <a:t>后面。</a:t>
            </a:r>
            <a:endParaRPr lang="en-US" altLang="zh-CN" sz="3000" b="0" dirty="0" smtClean="0">
              <a:latin typeface="华文楷体" panose="02010600040101010101" pitchFamily="2" charset="-122"/>
              <a:ea typeface="华文楷体" panose="02010600040101010101" pitchFamily="2" charset="-122"/>
            </a:endParaRPr>
          </a:p>
          <a:p>
            <a:pPr marL="357188" indent="0">
              <a:buNone/>
            </a:pPr>
            <a:r>
              <a:rPr lang="zh-CN" altLang="zh-CN" sz="3000" b="0" dirty="0" smtClean="0">
                <a:latin typeface="华文楷体" panose="02010600040101010101" pitchFamily="2" charset="-122"/>
                <a:ea typeface="华文楷体" panose="02010600040101010101" pitchFamily="2" charset="-122"/>
              </a:rPr>
              <a:t>对</a:t>
            </a:r>
            <a:r>
              <a:rPr lang="zh-CN" altLang="zh-CN" sz="3000" b="0" dirty="0">
                <a:latin typeface="华文楷体" panose="02010600040101010101" pitchFamily="2" charset="-122"/>
                <a:ea typeface="华文楷体" panose="02010600040101010101" pitchFamily="2" charset="-122"/>
              </a:rPr>
              <a:t>标杆前后两</a:t>
            </a:r>
            <a:r>
              <a:rPr lang="zh-CN" altLang="zh-CN" sz="3000" b="0" dirty="0" smtClean="0">
                <a:latin typeface="华文楷体" panose="02010600040101010101" pitchFamily="2" charset="-122"/>
                <a:ea typeface="华文楷体" panose="02010600040101010101" pitchFamily="2" charset="-122"/>
              </a:rPr>
              <a:t>个</a:t>
            </a:r>
            <a:r>
              <a:rPr lang="zh-CN" altLang="en-US" sz="3000" b="0" dirty="0" smtClean="0">
                <a:latin typeface="华文楷体" panose="02010600040101010101" pitchFamily="2" charset="-122"/>
                <a:ea typeface="华文楷体" panose="02010600040101010101" pitchFamily="2" charset="-122"/>
              </a:rPr>
              <a:t>子序列</a:t>
            </a:r>
            <a:r>
              <a:rPr lang="zh-CN" altLang="zh-CN" sz="3000" b="0" dirty="0" smtClean="0">
                <a:latin typeface="华文楷体" panose="02010600040101010101" pitchFamily="2" charset="-122"/>
                <a:ea typeface="华文楷体" panose="02010600040101010101" pitchFamily="2" charset="-122"/>
              </a:rPr>
              <a:t>分别</a:t>
            </a:r>
            <a:r>
              <a:rPr lang="zh-CN" altLang="zh-CN" sz="3000" b="0" dirty="0">
                <a:latin typeface="华文楷体" panose="02010600040101010101" pitchFamily="2" charset="-122"/>
                <a:ea typeface="华文楷体" panose="02010600040101010101" pitchFamily="2" charset="-122"/>
              </a:rPr>
              <a:t>排序后，整个序列就有序了</a:t>
            </a:r>
            <a:r>
              <a:rPr lang="zh-CN" altLang="zh-CN" sz="3000" b="0" dirty="0" smtClean="0">
                <a:latin typeface="华文楷体" panose="02010600040101010101" pitchFamily="2" charset="-122"/>
                <a:ea typeface="华文楷体" panose="02010600040101010101" pitchFamily="2" charset="-122"/>
              </a:rPr>
              <a:t>。</a:t>
            </a:r>
            <a:endParaRPr lang="en-US" altLang="zh-CN" sz="3000" b="0" dirty="0" smtClean="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60368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快速排序示例：</a:t>
            </a:r>
            <a:endParaRPr lang="zh-CN" altLang="en-US"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stretch>
            <a:fillRect/>
          </a:stretch>
        </p:blipFill>
        <p:spPr>
          <a:xfrm>
            <a:off x="3119203" y="1496874"/>
            <a:ext cx="6677570" cy="5162343"/>
          </a:xfrm>
          <a:prstGeom prst="rect">
            <a:avLst/>
          </a:prstGeom>
        </p:spPr>
      </p:pic>
    </p:spTree>
    <p:extLst>
      <p:ext uri="{BB962C8B-B14F-4D97-AF65-F5344CB8AC3E}">
        <p14:creationId xmlns:p14="http://schemas.microsoft.com/office/powerpoint/2010/main" val="2771435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快速排序示例：</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3119203" y="1427601"/>
            <a:ext cx="6111369" cy="1319280"/>
          </a:xfrm>
          <a:prstGeom prst="rect">
            <a:avLst/>
          </a:prstGeom>
        </p:spPr>
      </p:pic>
      <p:pic>
        <p:nvPicPr>
          <p:cNvPr id="4" name="图片 3"/>
          <p:cNvPicPr>
            <a:picLocks noChangeAspect="1"/>
          </p:cNvPicPr>
          <p:nvPr/>
        </p:nvPicPr>
        <p:blipFill>
          <a:blip r:embed="rId4"/>
          <a:stretch>
            <a:fillRect/>
          </a:stretch>
        </p:blipFill>
        <p:spPr>
          <a:xfrm>
            <a:off x="3119203" y="2827492"/>
            <a:ext cx="6548690" cy="3848614"/>
          </a:xfrm>
          <a:prstGeom prst="rect">
            <a:avLst/>
          </a:prstGeom>
        </p:spPr>
      </p:pic>
    </p:spTree>
    <p:extLst>
      <p:ext uri="{BB962C8B-B14F-4D97-AF65-F5344CB8AC3E}">
        <p14:creationId xmlns:p14="http://schemas.microsoft.com/office/powerpoint/2010/main" val="3198012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快速排序示例：</a:t>
            </a:r>
            <a:endParaRPr lang="zh-CN" altLang="en-US"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stretch>
            <a:fillRect/>
          </a:stretch>
        </p:blipFill>
        <p:spPr>
          <a:xfrm>
            <a:off x="3231576" y="1059898"/>
            <a:ext cx="6190719" cy="3953574"/>
          </a:xfrm>
          <a:prstGeom prst="rect">
            <a:avLst/>
          </a:prstGeom>
        </p:spPr>
      </p:pic>
      <p:pic>
        <p:nvPicPr>
          <p:cNvPr id="5" name="图片 4"/>
          <p:cNvPicPr>
            <a:picLocks noChangeAspect="1"/>
          </p:cNvPicPr>
          <p:nvPr/>
        </p:nvPicPr>
        <p:blipFill>
          <a:blip r:embed="rId4"/>
          <a:stretch>
            <a:fillRect/>
          </a:stretch>
        </p:blipFill>
        <p:spPr>
          <a:xfrm>
            <a:off x="3175388" y="5013472"/>
            <a:ext cx="6303093" cy="1614207"/>
          </a:xfrm>
          <a:prstGeom prst="rect">
            <a:avLst/>
          </a:prstGeom>
        </p:spPr>
      </p:pic>
    </p:spTree>
    <p:extLst>
      <p:ext uri="{BB962C8B-B14F-4D97-AF65-F5344CB8AC3E}">
        <p14:creationId xmlns:p14="http://schemas.microsoft.com/office/powerpoint/2010/main" val="3203213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快速排序示例：</a:t>
            </a:r>
            <a:endParaRPr lang="zh-CN" altLang="en-US"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stretch>
            <a:fillRect/>
          </a:stretch>
        </p:blipFill>
        <p:spPr>
          <a:xfrm>
            <a:off x="3119203" y="1346990"/>
            <a:ext cx="7764703" cy="5252593"/>
          </a:xfrm>
          <a:prstGeom prst="rect">
            <a:avLst/>
          </a:prstGeom>
        </p:spPr>
      </p:pic>
    </p:spTree>
    <p:extLst>
      <p:ext uri="{BB962C8B-B14F-4D97-AF65-F5344CB8AC3E}">
        <p14:creationId xmlns:p14="http://schemas.microsoft.com/office/powerpoint/2010/main" val="1543489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3200" b="0" dirty="0" smtClean="0">
                <a:latin typeface="华文楷体" panose="02010600040101010101" pitchFamily="2" charset="-122"/>
                <a:ea typeface="华文楷体" panose="02010600040101010101" pitchFamily="2" charset="-122"/>
              </a:rPr>
              <a:t>待</a:t>
            </a:r>
            <a:r>
              <a:rPr lang="zh-CN" altLang="zh-CN" sz="3200" b="0" dirty="0">
                <a:latin typeface="华文楷体" panose="02010600040101010101" pitchFamily="2" charset="-122"/>
                <a:ea typeface="华文楷体" panose="02010600040101010101" pitchFamily="2" charset="-122"/>
              </a:rPr>
              <a:t>排序数据</a:t>
            </a:r>
            <a:r>
              <a:rPr lang="zh-CN" altLang="zh-CN" sz="3200" b="0" dirty="0" smtClean="0">
                <a:latin typeface="华文楷体" panose="02010600040101010101" pitchFamily="2" charset="-122"/>
                <a:ea typeface="华文楷体" panose="02010600040101010101" pitchFamily="2" charset="-122"/>
              </a:rPr>
              <a:t>可全部</a:t>
            </a:r>
            <a:r>
              <a:rPr lang="zh-CN" altLang="zh-CN" sz="3200" b="0" dirty="0">
                <a:latin typeface="华文楷体" panose="02010600040101010101" pitchFamily="2" charset="-122"/>
                <a:ea typeface="华文楷体" panose="02010600040101010101" pitchFamily="2" charset="-122"/>
              </a:rPr>
              <a:t>一次性载入内存，</a:t>
            </a:r>
            <a:r>
              <a:rPr lang="zh-CN" altLang="zh-CN" sz="3200" b="0" dirty="0" smtClean="0">
                <a:latin typeface="华文楷体" panose="02010600040101010101" pitchFamily="2" charset="-122"/>
                <a:ea typeface="华文楷体" panose="02010600040101010101" pitchFamily="2" charset="-122"/>
              </a:rPr>
              <a:t>排序只和</a:t>
            </a:r>
            <a:r>
              <a:rPr lang="zh-CN" altLang="zh-CN" sz="3200" b="0" dirty="0">
                <a:latin typeface="华文楷体" panose="02010600040101010101" pitchFamily="2" charset="-122"/>
                <a:ea typeface="华文楷体" panose="02010600040101010101" pitchFamily="2" charset="-122"/>
              </a:rPr>
              <a:t>内存打交道，在程序中的具体表现就是数据可以全部放入声明的一组变量中，该排序操作称为</a:t>
            </a:r>
            <a:r>
              <a:rPr lang="zh-CN" altLang="zh-CN" sz="3200" dirty="0">
                <a:latin typeface="华文楷体" panose="02010600040101010101" pitchFamily="2" charset="-122"/>
                <a:ea typeface="华文楷体" panose="02010600040101010101" pitchFamily="2" charset="-122"/>
              </a:rPr>
              <a:t>内排序</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b="0" dirty="0" smtClean="0">
                <a:latin typeface="华文楷体" panose="02010600040101010101" pitchFamily="2" charset="-122"/>
                <a:ea typeface="华文楷体" panose="02010600040101010101" pitchFamily="2" charset="-122"/>
              </a:rPr>
              <a:t>如果</a:t>
            </a:r>
            <a:r>
              <a:rPr lang="zh-CN" altLang="zh-CN" sz="3200" b="0" dirty="0">
                <a:latin typeface="华文楷体" panose="02010600040101010101" pitchFamily="2" charset="-122"/>
                <a:ea typeface="华文楷体" panose="02010600040101010101" pitchFamily="2" charset="-122"/>
              </a:rPr>
              <a:t>待排序数据不能一次性全部载入内存，在排序过程中还需要进行内、外存之间的数据交换，在程序中的具体表现是数据只能分批从文件中读入内存变量中，该排序称为</a:t>
            </a:r>
            <a:r>
              <a:rPr lang="zh-CN" altLang="zh-CN" sz="3200" dirty="0">
                <a:latin typeface="华文楷体" panose="02010600040101010101" pitchFamily="2" charset="-122"/>
                <a:ea typeface="华文楷体" panose="02010600040101010101" pitchFamily="2" charset="-122"/>
              </a:rPr>
              <a:t>外部排序</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排序</a:t>
            </a:r>
          </a:p>
        </p:txBody>
      </p:sp>
    </p:spTree>
    <p:extLst>
      <p:ext uri="{BB962C8B-B14F-4D97-AF65-F5344CB8AC3E}">
        <p14:creationId xmlns:p14="http://schemas.microsoft.com/office/powerpoint/2010/main" val="307883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 0, n-1</a:t>
            </a:r>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end)</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j, hole;</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smtClean="0">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5025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序列中没有元素或只有一个元素，递归结束</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if (end&lt;=start) return;</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temp = a[start];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 = start;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从左到右搜索的指针</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j=end;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从右到左搜索的指针</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64056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位置开始从后往前找第一个小于</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的值</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while ((j&gt;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)&amp;&amp;(a[j]&gt;=temp)) 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a[hole]=a[j];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 = 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02319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位置开始从前往后找第一个大于等于</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的值</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&lt;j)&amp;&amp;(a[</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]&lt;temp))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a[hole]=a[</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 =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a:t>
            </a:r>
          </a:p>
          <a:p>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a[hole] = temp;</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3464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525895"/>
            <a:ext cx="11366836" cy="3416320"/>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对标杆位置左边的序列实施同样的方法</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a,start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hole-1</a:t>
            </a:r>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rPr>
              <a:t>);</a:t>
            </a:r>
          </a:p>
          <a:p>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对标杆位置右边的序列实施同样的方法</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(a,hole+1, end);</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14132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6"/>
                <a:ext cx="11605376" cy="5060598"/>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无论标杆元素最后落在什么位置上，从左向右的搜索加上从右向左的搜索次数加起来都是</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 因此一趟的时间花费是</a:t>
                </a:r>
                <a:r>
                  <a:rPr lang="en-US" altLang="zh-CN" sz="2800" b="0" dirty="0">
                    <a:ea typeface="华文楷体" panose="02010600040101010101" pitchFamily="2" charset="-122"/>
                    <a:cs typeface="Times New Roman" panose="02020603050405020304" pitchFamily="18" charset="0"/>
                  </a:rPr>
                  <a:t>O(n)</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那么</a:t>
                </a:r>
                <a:r>
                  <a:rPr lang="zh-CN" altLang="zh-CN" sz="2800" b="0" dirty="0">
                    <a:ea typeface="华文楷体" panose="02010600040101010101" pitchFamily="2" charset="-122"/>
                    <a:cs typeface="Times New Roman" panose="02020603050405020304" pitchFamily="18" charset="0"/>
                  </a:rPr>
                  <a:t>一共有几趟呢？ </a:t>
                </a:r>
                <a:endParaRPr lang="en-US" altLang="zh-CN" sz="2800" b="0" dirty="0" smtClean="0">
                  <a:ea typeface="华文楷体" panose="02010600040101010101" pitchFamily="2" charset="-122"/>
                  <a:cs typeface="Times New Roman" panose="02020603050405020304" pitchFamily="18" charset="0"/>
                </a:endParaRPr>
              </a:p>
              <a:p>
                <a:pPr marL="357188" indent="0">
                  <a:buNone/>
                </a:pPr>
                <a:r>
                  <a:rPr lang="zh-CN" altLang="zh-CN" sz="2800" b="0" dirty="0" smtClean="0">
                    <a:ea typeface="华文楷体" panose="02010600040101010101" pitchFamily="2" charset="-122"/>
                    <a:cs typeface="Times New Roman" panose="02020603050405020304" pitchFamily="18" charset="0"/>
                  </a:rPr>
                  <a:t>如果</a:t>
                </a:r>
                <a:r>
                  <a:rPr lang="zh-CN" altLang="zh-CN" sz="2800" b="0" dirty="0">
                    <a:ea typeface="华文楷体" panose="02010600040101010101" pitchFamily="2" charset="-122"/>
                    <a:cs typeface="Times New Roman" panose="02020603050405020304" pitchFamily="18" charset="0"/>
                  </a:rPr>
                  <a:t>每一趟都很幸运，标杆都落在中间位置</a:t>
                </a:r>
                <a:r>
                  <a:rPr lang="zh-CN" altLang="zh-CN" sz="2800" b="0" dirty="0" smtClean="0">
                    <a:ea typeface="华文楷体" panose="02010600040101010101" pitchFamily="2" charset="-122"/>
                    <a:cs typeface="Times New Roman" panose="02020603050405020304" pitchFamily="18" charset="0"/>
                  </a:rPr>
                  <a:t>上，</a:t>
                </a:r>
                <a:r>
                  <a:rPr lang="zh-CN" altLang="zh-CN" sz="2800" b="0" dirty="0">
                    <a:ea typeface="华文楷体" panose="02010600040101010101" pitchFamily="2" charset="-122"/>
                    <a:cs typeface="Times New Roman" panose="02020603050405020304" pitchFamily="18" charset="0"/>
                  </a:rPr>
                  <a:t>即将待处理元素分成长度最多差</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的两部分，这种情况趟数最少，为</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2</m:t>
                            </m:r>
                          </m:sub>
                        </m:sSub>
                      </m:fName>
                      <m:e>
                        <m:r>
                          <a:rPr lang="en-US" altLang="zh-CN" sz="2800" b="0">
                            <a:latin typeface="Cambria Math" panose="02040503050406030204" pitchFamily="18" charset="0"/>
                          </a:rPr>
                          <m:t>𝑛</m:t>
                        </m:r>
                      </m:e>
                    </m:func>
                  </m:oMath>
                </a14:m>
                <a:r>
                  <a:rPr lang="zh-CN" altLang="zh-CN" sz="2800" b="0" dirty="0">
                    <a:ea typeface="华文楷体" panose="02010600040101010101" pitchFamily="2" charset="-122"/>
                    <a:cs typeface="Times New Roman" panose="02020603050405020304" pitchFamily="18" charset="0"/>
                  </a:rPr>
                  <a:t>趟，时间复杂度为</a:t>
                </a:r>
                <a:r>
                  <a:rPr lang="en-US" altLang="zh-CN" sz="2800" b="0" dirty="0">
                    <a:ea typeface="华文楷体" panose="02010600040101010101" pitchFamily="2" charset="-122"/>
                    <a:cs typeface="Times New Roman" panose="02020603050405020304" pitchFamily="18" charset="0"/>
                  </a:rPr>
                  <a:t>O(n</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2</m:t>
                            </m:r>
                          </m:sub>
                        </m:sSub>
                      </m:fName>
                      <m:e>
                        <m:r>
                          <a:rPr lang="en-US" altLang="zh-CN" sz="2800" b="0">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357188" indent="0">
                  <a:buNone/>
                </a:pPr>
                <a:r>
                  <a:rPr lang="zh-CN" altLang="zh-CN" sz="2800" b="0" dirty="0" smtClean="0">
                    <a:ea typeface="华文楷体" panose="02010600040101010101" pitchFamily="2" charset="-122"/>
                    <a:cs typeface="Times New Roman" panose="02020603050405020304" pitchFamily="18" charset="0"/>
                  </a:rPr>
                  <a:t>如果</a:t>
                </a:r>
                <a:r>
                  <a:rPr lang="zh-CN" altLang="zh-CN" sz="2800" b="0" dirty="0">
                    <a:ea typeface="华文楷体" panose="02010600040101010101" pitchFamily="2" charset="-122"/>
                    <a:cs typeface="Times New Roman" panose="02020603050405020304" pitchFamily="18" charset="0"/>
                  </a:rPr>
                  <a:t>最不幸，每次标杆落定后，其左边或者右边序列都有一个序列元素个数为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，那么下趟序列仅比上趟少一个元素，如原本待处理数据为完全逆序或正序时，比较次数为</a:t>
                </a:r>
                <a:r>
                  <a:rPr lang="en-US" altLang="zh-CN" sz="2800" b="0" dirty="0">
                    <a:ea typeface="华文楷体" panose="02010600040101010101" pitchFamily="2" charset="-122"/>
                    <a:cs typeface="Times New Roman" panose="02020603050405020304" pitchFamily="18" charset="0"/>
                  </a:rPr>
                  <a:t>n+(n-1)+…+1</a:t>
                </a:r>
                <a:r>
                  <a:rPr lang="zh-CN" altLang="zh-CN" sz="2800" b="0" dirty="0">
                    <a:ea typeface="华文楷体" panose="02010600040101010101" pitchFamily="2" charset="-122"/>
                    <a:cs typeface="Times New Roman" panose="02020603050405020304" pitchFamily="18" charset="0"/>
                  </a:rPr>
                  <a:t>，时间复杂度为</a:t>
                </a:r>
                <a:r>
                  <a:rPr lang="en-US" altLang="zh-CN" sz="2800" b="0" dirty="0">
                    <a:ea typeface="华文楷体" panose="02010600040101010101" pitchFamily="2" charset="-122"/>
                    <a:cs typeface="Times New Roman" panose="02020603050405020304" pitchFamily="18" charset="0"/>
                  </a:rPr>
                  <a:t>O(</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𝑛</m:t>
                        </m:r>
                      </m:e>
                      <m:sup>
                        <m:r>
                          <a:rPr lang="en-US" altLang="zh-CN" sz="2800" b="0">
                            <a:latin typeface="Cambria Math" panose="02040503050406030204" pitchFamily="18" charset="0"/>
                          </a:rPr>
                          <m:t>2</m:t>
                        </m:r>
                      </m:sup>
                    </m:sSup>
                  </m:oMath>
                </a14:m>
                <a:r>
                  <a:rPr lang="en-US" altLang="zh-CN" sz="2800" b="0" dirty="0">
                    <a:ea typeface="华文楷体" panose="02010600040101010101" pitchFamily="2" charset="-122"/>
                    <a:cs typeface="Times New Roman" panose="02020603050405020304" pitchFamily="18" charset="0"/>
                  </a:rPr>
                  <a:t>)</a:t>
                </a:r>
                <a:r>
                  <a:rPr lang="zh-CN" altLang="zh-CN" sz="2800" b="0" dirty="0" smtClean="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6"/>
                <a:ext cx="11605376" cy="5060598"/>
              </a:xfrm>
              <a:blipFill>
                <a:blip r:embed="rId3"/>
                <a:stretch>
                  <a:fillRect l="-893" t="-241" r="-473" b="-3253"/>
                </a:stretch>
              </a:blipFill>
            </p:spPr>
            <p:txBody>
              <a:bodyPr/>
              <a:lstStyle/>
              <a:p>
                <a:r>
                  <a:rPr lang="zh-CN" altLang="en-US">
                    <a:noFill/>
                  </a:rPr>
                  <a:t> </a:t>
                </a:r>
              </a:p>
            </p:txBody>
          </p:sp>
        </mc:Fallback>
      </mc:AlternateContent>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快速排序算法时间效率分析：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77213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605376" cy="5060598"/>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几种改进办法</a:t>
            </a:r>
            <a:r>
              <a:rPr lang="en-US" altLang="zh-CN" sz="2800" b="0" dirty="0">
                <a:latin typeface="华文楷体" panose="02010600040101010101" pitchFamily="2" charset="-122"/>
                <a:ea typeface="华文楷体" panose="02010600040101010101" pitchFamily="2" charset="-122"/>
              </a:rPr>
              <a:t>: </a:t>
            </a:r>
          </a:p>
          <a:p>
            <a:pPr marL="357188" indent="0">
              <a:buNone/>
            </a:pPr>
            <a:r>
              <a:rPr lang="zh-CN" altLang="zh-CN" sz="2800" b="0" dirty="0">
                <a:latin typeface="华文楷体" panose="02010600040101010101" pitchFamily="2" charset="-122"/>
                <a:ea typeface="华文楷体" panose="02010600040101010101" pitchFamily="2" charset="-122"/>
              </a:rPr>
              <a:t>第一，取中间位置的值作为标杆；</a:t>
            </a:r>
            <a:endParaRPr lang="en-US" altLang="zh-CN" sz="2800" b="0" dirty="0">
              <a:latin typeface="华文楷体" panose="02010600040101010101" pitchFamily="2" charset="-122"/>
              <a:ea typeface="华文楷体" panose="02010600040101010101" pitchFamily="2" charset="-122"/>
            </a:endParaRPr>
          </a:p>
          <a:p>
            <a:pPr marL="357188" indent="0">
              <a:buNone/>
            </a:pPr>
            <a:r>
              <a:rPr lang="zh-CN" altLang="zh-CN" sz="2800" b="0" dirty="0">
                <a:latin typeface="华文楷体" panose="02010600040101010101" pitchFamily="2" charset="-122"/>
                <a:ea typeface="华文楷体" panose="02010600040101010101" pitchFamily="2" charset="-122"/>
              </a:rPr>
              <a:t>第二，在首、尾、中间三个位置的值中找到中间值，</a:t>
            </a:r>
            <a:r>
              <a:rPr lang="zh-CN" altLang="zh-CN" sz="2800" b="0" dirty="0" smtClean="0">
                <a:latin typeface="华文楷体" panose="02010600040101010101" pitchFamily="2" charset="-122"/>
                <a:ea typeface="华文楷体" panose="02010600040101010101" pitchFamily="2" charset="-122"/>
              </a:rPr>
              <a:t>将</a:t>
            </a:r>
            <a:r>
              <a:rPr lang="zh-CN" altLang="en-US" sz="2800" b="0" dirty="0" smtClean="0">
                <a:latin typeface="华文楷体" panose="02010600040101010101" pitchFamily="2" charset="-122"/>
                <a:ea typeface="华文楷体" panose="02010600040101010101" pitchFamily="2" charset="-122"/>
              </a:rPr>
              <a:t>其</a:t>
            </a:r>
            <a:r>
              <a:rPr lang="zh-CN" altLang="zh-CN" sz="2800" b="0" dirty="0" smtClean="0">
                <a:latin typeface="华文楷体" panose="02010600040101010101" pitchFamily="2" charset="-122"/>
                <a:ea typeface="华文楷体" panose="02010600040101010101" pitchFamily="2" charset="-122"/>
              </a:rPr>
              <a:t>作为</a:t>
            </a:r>
            <a:r>
              <a:rPr lang="zh-CN" altLang="zh-CN" sz="2800" b="0" dirty="0">
                <a:latin typeface="华文楷体" panose="02010600040101010101" pitchFamily="2" charset="-122"/>
                <a:ea typeface="华文楷体" panose="02010600040101010101" pitchFamily="2" charset="-122"/>
              </a:rPr>
              <a:t>标杆</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357188" indent="0">
              <a:buNone/>
            </a:pPr>
            <a:endParaRPr lang="en-US" altLang="zh-CN" sz="2800" b="0" dirty="0" smtClean="0">
              <a:latin typeface="华文楷体" panose="02010600040101010101" pitchFamily="2" charset="-122"/>
              <a:ea typeface="华文楷体" panose="02010600040101010101" pitchFamily="2" charset="-122"/>
            </a:endParaRPr>
          </a:p>
          <a:p>
            <a:pPr marL="357188" indent="-357188">
              <a:buFont typeface="Wingdings" panose="05000000000000000000" pitchFamily="2" charset="2"/>
              <a:buChar char="Ø"/>
            </a:pPr>
            <a:r>
              <a:rPr lang="zh-CN" altLang="zh-CN" sz="2800" b="0" dirty="0" smtClean="0">
                <a:latin typeface="华文楷体" panose="02010600040101010101" pitchFamily="2" charset="-122"/>
                <a:ea typeface="华文楷体" panose="02010600040101010101" pitchFamily="2" charset="-122"/>
              </a:rPr>
              <a:t>无论</a:t>
            </a:r>
            <a:r>
              <a:rPr lang="zh-CN" altLang="zh-CN" sz="2800" b="0" dirty="0">
                <a:latin typeface="华文楷体" panose="02010600040101010101" pitchFamily="2" charset="-122"/>
                <a:ea typeface="华文楷体" panose="02010600040101010101" pitchFamily="2" charset="-122"/>
              </a:rPr>
              <a:t>标杆取什么位置上的元素，在排序前，需首先将该标杆元素换到首位置上，保证第一个洞一定在最左侧。当然，也可以将首洞位置定在最右侧，前面的处理就先从左向右搜索，而不是先从右向左搜索。</a:t>
            </a:r>
            <a:endParaRPr lang="en-US" altLang="zh-CN" sz="2800" b="0"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快速排序算法时间效率分析：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86146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605376" cy="2844083"/>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算法中标杆取最左侧元素，</a:t>
            </a:r>
            <a:r>
              <a:rPr lang="zh-CN" altLang="zh-CN" sz="2800" b="0" dirty="0" smtClean="0">
                <a:latin typeface="华文楷体" panose="02010600040101010101" pitchFamily="2" charset="-122"/>
                <a:ea typeface="华文楷体" panose="02010600040101010101" pitchFamily="2" charset="-122"/>
              </a:rPr>
              <a:t>右边</a:t>
            </a:r>
            <a:r>
              <a:rPr lang="zh-CN" altLang="en-US" sz="2800" b="0" dirty="0" smtClean="0">
                <a:latin typeface="华文楷体" panose="02010600040101010101" pitchFamily="2" charset="-122"/>
                <a:ea typeface="华文楷体" panose="02010600040101010101" pitchFamily="2" charset="-122"/>
              </a:rPr>
              <a:t>小于</a:t>
            </a:r>
            <a:r>
              <a:rPr lang="zh-CN" altLang="zh-CN" sz="2800" b="0" dirty="0" smtClean="0">
                <a:latin typeface="华文楷体" panose="02010600040101010101" pitchFamily="2" charset="-122"/>
                <a:ea typeface="华文楷体" panose="02010600040101010101" pitchFamily="2" charset="-122"/>
              </a:rPr>
              <a:t>它</a:t>
            </a:r>
            <a:r>
              <a:rPr lang="zh-CN" altLang="zh-CN" sz="2800" b="0" dirty="0">
                <a:latin typeface="华文楷体" panose="02010600040101010101" pitchFamily="2" charset="-122"/>
                <a:ea typeface="华文楷体" panose="02010600040101010101" pitchFamily="2" charset="-122"/>
              </a:rPr>
              <a:t>的元素往左边的洞中移动，左边大于等于它的值往右边的洞中</a:t>
            </a:r>
            <a:r>
              <a:rPr lang="zh-CN" altLang="zh-CN" sz="2800" b="0" dirty="0" smtClean="0">
                <a:latin typeface="华文楷体" panose="02010600040101010101" pitchFamily="2" charset="-122"/>
                <a:ea typeface="华文楷体" panose="02010600040101010101" pitchFamily="2" charset="-122"/>
              </a:rPr>
              <a:t>移动</a:t>
            </a:r>
            <a:r>
              <a:rPr lang="zh-CN" altLang="en-US"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smtClean="0">
                <a:latin typeface="华文楷体" panose="02010600040101010101" pitchFamily="2" charset="-122"/>
                <a:ea typeface="华文楷体" panose="02010600040101010101" pitchFamily="2" charset="-122"/>
              </a:rPr>
              <a:t>当序列中有两个关键字值相同的元素，且均小于标杆元素，其中一个居于序列最右侧时，第一次移动就将最右侧元素移到了最左端，这样两个关键字值相同的元素相对位置就发生了变化，</a:t>
            </a:r>
            <a:r>
              <a:rPr lang="zh-CN" altLang="zh-CN" sz="2800" b="0" dirty="0" smtClean="0">
                <a:latin typeface="华文楷体" panose="02010600040101010101" pitchFamily="2" charset="-122"/>
                <a:ea typeface="华文楷体" panose="02010600040101010101" pitchFamily="2" charset="-122"/>
              </a:rPr>
              <a:t>快速</a:t>
            </a:r>
            <a:r>
              <a:rPr lang="zh-CN" altLang="zh-CN" sz="2800" b="0" dirty="0">
                <a:latin typeface="华文楷体" panose="02010600040101010101" pitchFamily="2" charset="-122"/>
                <a:ea typeface="华文楷体" panose="02010600040101010101" pitchFamily="2" charset="-122"/>
              </a:rPr>
              <a:t>排序</a:t>
            </a:r>
            <a:r>
              <a:rPr lang="zh-CN" altLang="zh-CN" sz="2800" b="0" dirty="0" smtClean="0">
                <a:latin typeface="华文楷体" panose="02010600040101010101" pitchFamily="2" charset="-122"/>
                <a:ea typeface="华文楷体" panose="02010600040101010101" pitchFamily="2" charset="-122"/>
              </a:rPr>
              <a:t>是</a:t>
            </a:r>
            <a:r>
              <a:rPr lang="zh-CN" altLang="en-US" sz="2800" dirty="0" smtClean="0">
                <a:latin typeface="华文楷体" panose="02010600040101010101" pitchFamily="2" charset="-122"/>
                <a:ea typeface="华文楷体" panose="02010600040101010101" pitchFamily="2" charset="-122"/>
              </a:rPr>
              <a:t>不</a:t>
            </a:r>
            <a:r>
              <a:rPr lang="zh-CN" altLang="zh-CN" sz="2800" dirty="0" smtClean="0">
                <a:latin typeface="华文楷体" panose="02010600040101010101" pitchFamily="2" charset="-122"/>
                <a:ea typeface="华文楷体" panose="02010600040101010101" pitchFamily="2" charset="-122"/>
              </a:rPr>
              <a:t>稳定</a:t>
            </a:r>
            <a:r>
              <a:rPr lang="zh-CN" altLang="zh-CN" sz="2800" dirty="0">
                <a:latin typeface="华文楷体" panose="02010600040101010101" pitchFamily="2" charset="-122"/>
                <a:ea typeface="华文楷体" panose="02010600040101010101" pitchFamily="2" charset="-122"/>
              </a:rPr>
              <a:t>排序</a:t>
            </a:r>
            <a:r>
              <a:rPr lang="zh-CN" altLang="zh-CN" sz="2800" b="0" dirty="0" smtClean="0">
                <a:latin typeface="华文楷体" panose="02010600040101010101" pitchFamily="2" charset="-122"/>
                <a:ea typeface="华文楷体" panose="02010600040101010101" pitchFamily="2" charset="-122"/>
              </a:rPr>
              <a:t>。</a:t>
            </a:r>
            <a:endParaRPr lang="zh-CN" altLang="zh-CN" sz="2800" b="0"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快速排序稳定性分析：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61857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不稳定排序示例：</a:t>
            </a:r>
            <a:endParaRPr lang="zh-CN" altLang="en-US"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720008" y="1690480"/>
            <a:ext cx="8073888" cy="4014582"/>
          </a:xfrm>
          <a:prstGeom prst="rect">
            <a:avLst/>
          </a:prstGeom>
          <a:noFill/>
          <a:ln>
            <a:noFill/>
          </a:ln>
        </p:spPr>
      </p:pic>
      <p:sp>
        <p:nvSpPr>
          <p:cNvPr id="2" name="椭圆 1"/>
          <p:cNvSpPr/>
          <p:nvPr/>
        </p:nvSpPr>
        <p:spPr>
          <a:xfrm>
            <a:off x="11672888" y="6443663"/>
            <a:ext cx="157162"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8876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插入排序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希尔排序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归并排序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快速</a:t>
            </a:r>
            <a:r>
              <a:rPr lang="zh-CN" altLang="en-US" sz="2800" dirty="0">
                <a:latin typeface="华文楷体" pitchFamily="2" charset="-122"/>
                <a:ea typeface="华文楷体" pitchFamily="2" charset="-122"/>
              </a:rPr>
              <a:t>排序</a:t>
            </a: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选择排序</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堆排序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优先队列</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基数排序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376569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3200" b="0" dirty="0" smtClean="0">
                <a:latin typeface="华文楷体" panose="02010600040101010101" pitchFamily="2" charset="-122"/>
                <a:ea typeface="华文楷体" panose="02010600040101010101" pitchFamily="2" charset="-122"/>
              </a:rPr>
              <a:t>排序</a:t>
            </a:r>
            <a:r>
              <a:rPr lang="zh-CN" altLang="zh-CN" sz="3200" b="0" dirty="0">
                <a:latin typeface="华文楷体" panose="02010600040101010101" pitchFamily="2" charset="-122"/>
                <a:ea typeface="华文楷体" panose="02010600040101010101" pitchFamily="2" charset="-122"/>
              </a:rPr>
              <a:t>算法中，比较和交换是基础</a:t>
            </a:r>
            <a:r>
              <a:rPr lang="zh-CN" altLang="zh-CN" sz="3200" b="0" dirty="0" smtClean="0">
                <a:latin typeface="华文楷体" panose="02010600040101010101" pitchFamily="2" charset="-122"/>
                <a:ea typeface="华文楷体" panose="02010600040101010101" pitchFamily="2" charset="-122"/>
              </a:rPr>
              <a:t>。</a:t>
            </a:r>
            <a:r>
              <a:rPr lang="zh-CN" altLang="en-US" sz="3200" b="0" dirty="0">
                <a:latin typeface="华文楷体" panose="02010600040101010101" pitchFamily="2" charset="-122"/>
                <a:ea typeface="华文楷体" panose="02010600040101010101" pitchFamily="2" charset="-122"/>
              </a:rPr>
              <a:t>编程</a:t>
            </a:r>
            <a:r>
              <a:rPr lang="zh-CN" altLang="en-US" sz="3200" b="0" dirty="0" smtClean="0">
                <a:latin typeface="华文楷体" panose="02010600040101010101" pitchFamily="2" charset="-122"/>
                <a:ea typeface="华文楷体" panose="02010600040101010101" pitchFamily="2" charset="-122"/>
              </a:rPr>
              <a:t>语言</a:t>
            </a:r>
            <a:r>
              <a:rPr lang="zh-CN" altLang="zh-CN" sz="3200" b="0" dirty="0" smtClean="0">
                <a:latin typeface="华文楷体" panose="02010600040101010101" pitchFamily="2" charset="-122"/>
                <a:ea typeface="华文楷体" panose="02010600040101010101" pitchFamily="2" charset="-122"/>
              </a:rPr>
              <a:t>提供</a:t>
            </a:r>
            <a:r>
              <a:rPr lang="zh-CN" altLang="zh-CN" sz="3200" b="0" dirty="0">
                <a:latin typeface="华文楷体" panose="02010600040101010101" pitchFamily="2" charset="-122"/>
                <a:ea typeface="华文楷体" panose="02010600040101010101" pitchFamily="2" charset="-122"/>
              </a:rPr>
              <a:t>的比较操作是一个二元操作，它给出了</a:t>
            </a:r>
            <a:r>
              <a:rPr lang="en-US" altLang="zh-CN" sz="3200" b="0" dirty="0">
                <a:latin typeface="华文楷体" panose="02010600040101010101" pitchFamily="2" charset="-122"/>
                <a:ea typeface="华文楷体" panose="02010600040101010101" pitchFamily="2" charset="-122"/>
              </a:rPr>
              <a:t>&gt;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&gt;=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&lt;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&lt;=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五种关系的比较操作，所有的比较操作均以此为基础</a:t>
            </a:r>
            <a:r>
              <a:rPr lang="zh-CN" altLang="zh-CN" sz="3200" b="0" dirty="0" smtClean="0">
                <a:latin typeface="华文楷体" panose="02010600040101010101" pitchFamily="2" charset="-122"/>
                <a:ea typeface="华文楷体" panose="02010600040101010101" pitchFamily="2" charset="-122"/>
              </a:rPr>
              <a:t>，如何</a:t>
            </a:r>
            <a:r>
              <a:rPr lang="zh-CN" altLang="zh-CN" sz="3200" b="0" dirty="0">
                <a:latin typeface="华文楷体" panose="02010600040101010101" pitchFamily="2" charset="-122"/>
                <a:ea typeface="华文楷体" panose="02010600040101010101" pitchFamily="2" charset="-122"/>
              </a:rPr>
              <a:t>反复利用二元操作中的两两</a:t>
            </a:r>
            <a:r>
              <a:rPr lang="zh-CN" altLang="zh-CN" sz="3200" b="0" dirty="0" smtClean="0">
                <a:latin typeface="华文楷体" panose="02010600040101010101" pitchFamily="2" charset="-122"/>
                <a:ea typeface="华文楷体" panose="02010600040101010101" pitchFamily="2" charset="-122"/>
              </a:rPr>
              <a:t>比较完成</a:t>
            </a:r>
            <a:r>
              <a:rPr lang="zh-CN" altLang="zh-CN" sz="3200" b="0" dirty="0">
                <a:latin typeface="华文楷体" panose="02010600040101010101" pitchFamily="2" charset="-122"/>
                <a:ea typeface="华文楷体" panose="02010600040101010101" pitchFamily="2" charset="-122"/>
              </a:rPr>
              <a:t>排序任务是</a:t>
            </a:r>
            <a:r>
              <a:rPr lang="zh-CN" altLang="zh-CN" sz="3200" b="0" dirty="0" smtClean="0">
                <a:latin typeface="华文楷体" panose="02010600040101010101" pitchFamily="2" charset="-122"/>
                <a:ea typeface="华文楷体" panose="02010600040101010101" pitchFamily="2" charset="-122"/>
              </a:rPr>
              <a:t>以下所有</a:t>
            </a:r>
            <a:r>
              <a:rPr lang="zh-CN" altLang="zh-CN" sz="3200" b="0" dirty="0">
                <a:latin typeface="华文楷体" panose="02010600040101010101" pitchFamily="2" charset="-122"/>
                <a:ea typeface="华文楷体" panose="02010600040101010101" pitchFamily="2" charset="-122"/>
              </a:rPr>
              <a:t>算法的主线</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endParaRPr lang="zh-CN"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b="0" dirty="0" smtClean="0">
                <a:latin typeface="华文楷体" panose="02010600040101010101" pitchFamily="2" charset="-122"/>
                <a:ea typeface="华文楷体" panose="02010600040101010101" pitchFamily="2" charset="-122"/>
              </a:rPr>
              <a:t>如</a:t>
            </a:r>
            <a:r>
              <a:rPr lang="zh-CN" altLang="zh-CN" sz="3200" b="0" dirty="0">
                <a:latin typeface="华文楷体" panose="02010600040101010101" pitchFamily="2" charset="-122"/>
                <a:ea typeface="华文楷体" panose="02010600040101010101" pitchFamily="2" charset="-122"/>
              </a:rPr>
              <a:t>无特殊说明</a:t>
            </a:r>
            <a:r>
              <a:rPr lang="zh-CN" altLang="zh-CN" sz="3200" b="0" dirty="0" smtClean="0">
                <a:latin typeface="华文楷体" panose="02010600040101010101" pitchFamily="2" charset="-122"/>
                <a:ea typeface="华文楷体" panose="02010600040101010101" pitchFamily="2" charset="-122"/>
              </a:rPr>
              <a:t>，</a:t>
            </a:r>
            <a:r>
              <a:rPr lang="zh-CN" altLang="en-US" sz="3200" b="0" dirty="0" smtClean="0">
                <a:latin typeface="华文楷体" panose="02010600040101010101" pitchFamily="2" charset="-122"/>
                <a:ea typeface="华文楷体" panose="02010600040101010101" pitchFamily="2" charset="-122"/>
              </a:rPr>
              <a:t>排序后</a:t>
            </a:r>
            <a:r>
              <a:rPr lang="zh-CN" altLang="zh-CN" sz="3200" b="0" dirty="0" smtClean="0">
                <a:latin typeface="华文楷体" panose="02010600040101010101" pitchFamily="2" charset="-122"/>
                <a:ea typeface="华文楷体" panose="02010600040101010101" pitchFamily="2" charset="-122"/>
              </a:rPr>
              <a:t>都</a:t>
            </a:r>
            <a:r>
              <a:rPr lang="zh-CN" altLang="zh-CN" sz="3200" b="0" dirty="0">
                <a:latin typeface="华文楷体" panose="02010600040101010101" pitchFamily="2" charset="-122"/>
                <a:ea typeface="华文楷体" panose="02010600040101010101" pitchFamily="2" charset="-122"/>
              </a:rPr>
              <a:t>假定是非递减的序列</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排序</a:t>
            </a:r>
          </a:p>
        </p:txBody>
      </p:sp>
      <p:sp>
        <p:nvSpPr>
          <p:cNvPr id="2" name="椭圆 1"/>
          <p:cNvSpPr/>
          <p:nvPr/>
        </p:nvSpPr>
        <p:spPr>
          <a:xfrm>
            <a:off x="11430000" y="6315075"/>
            <a:ext cx="314325" cy="2547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2564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a:bodyPr>
          <a:lstStyle/>
          <a:p>
            <a:pPr>
              <a:buFont typeface="Wingdings" panose="05000000000000000000" pitchFamily="2" charset="2"/>
              <a:buChar char="Ø"/>
            </a:pPr>
            <a:r>
              <a:rPr lang="zh-CN" altLang="en-US" sz="3200" b="0" dirty="0" smtClean="0">
                <a:ea typeface="华文楷体" panose="02010600040101010101" pitchFamily="2" charset="-122"/>
                <a:cs typeface="Times New Roman" panose="02020603050405020304" pitchFamily="18" charset="0"/>
              </a:rPr>
              <a:t>选择</a:t>
            </a:r>
            <a:r>
              <a:rPr lang="zh-CN" altLang="zh-CN" sz="3200" b="0" dirty="0" smtClean="0">
                <a:ea typeface="华文楷体" panose="02010600040101010101" pitchFamily="2" charset="-122"/>
                <a:cs typeface="Times New Roman" panose="02020603050405020304" pitchFamily="18" charset="0"/>
              </a:rPr>
              <a:t>排序</a:t>
            </a:r>
            <a:r>
              <a:rPr lang="zh-CN" altLang="zh-CN" sz="3200" b="0" dirty="0">
                <a:ea typeface="华文楷体" panose="02010600040101010101" pitchFamily="2" charset="-122"/>
                <a:cs typeface="Times New Roman" panose="02020603050405020304" pitchFamily="18" charset="0"/>
              </a:rPr>
              <a:t>的思想</a:t>
            </a:r>
            <a:r>
              <a:rPr lang="zh-CN" altLang="zh-CN" sz="3200" b="0" dirty="0" smtClean="0">
                <a:ea typeface="华文楷体" panose="02010600040101010101" pitchFamily="2" charset="-122"/>
                <a:cs typeface="Times New Roman" panose="02020603050405020304" pitchFamily="18" charset="0"/>
              </a:rPr>
              <a:t>：</a:t>
            </a:r>
            <a:r>
              <a:rPr lang="zh-CN" altLang="en-US" sz="3200" dirty="0">
                <a:ea typeface="华文楷体" panose="02010600040101010101" pitchFamily="2" charset="-122"/>
                <a:cs typeface="Times New Roman" panose="02020603050405020304" pitchFamily="18" charset="0"/>
              </a:rPr>
              <a:t>以</a:t>
            </a:r>
            <a:r>
              <a:rPr lang="zh-CN" altLang="en-US" sz="3200" dirty="0" smtClean="0">
                <a:ea typeface="华文楷体" panose="02010600040101010101" pitchFamily="2" charset="-122"/>
                <a:cs typeface="Times New Roman" panose="02020603050405020304" pitchFamily="18" charset="0"/>
              </a:rPr>
              <a:t>两两比较为基础</a:t>
            </a:r>
            <a:endParaRPr lang="en-US" altLang="zh-CN" sz="3200" dirty="0" smtClean="0">
              <a:ea typeface="华文楷体" panose="02010600040101010101" pitchFamily="2" charset="-122"/>
              <a:cs typeface="Times New Roman" panose="02020603050405020304" pitchFamily="18" charset="0"/>
            </a:endParaRPr>
          </a:p>
          <a:p>
            <a:pPr marL="0" indent="0">
              <a:buNone/>
            </a:pPr>
            <a:r>
              <a:rPr lang="zh-CN" altLang="en-US" sz="3200" b="0" dirty="0" smtClean="0">
                <a:ea typeface="华文楷体" panose="02010600040101010101" pitchFamily="2" charset="-122"/>
                <a:cs typeface="Times New Roman" panose="02020603050405020304" pitchFamily="18" charset="0"/>
              </a:rPr>
              <a:t>从左到右，为有序序列中每个位置选择合适的元素。</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en-US" sz="3200" b="0" dirty="0" smtClean="0">
                <a:ea typeface="华文楷体" panose="02010600040101010101" pitchFamily="2" charset="-122"/>
                <a:cs typeface="Times New Roman" panose="02020603050405020304" pitchFamily="18" charset="0"/>
              </a:rPr>
              <a:t>具体为：</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en-US" sz="3200" b="0" dirty="0" smtClean="0">
                <a:ea typeface="华文楷体" panose="02010600040101010101" pitchFamily="2" charset="-122"/>
                <a:cs typeface="Times New Roman" panose="02020603050405020304" pitchFamily="18" charset="0"/>
              </a:rPr>
              <a:t>在下标</a:t>
            </a:r>
            <a:r>
              <a:rPr lang="en-US" altLang="zh-CN" sz="3200" b="0" dirty="0" smtClean="0">
                <a:ea typeface="华文楷体" panose="02010600040101010101" pitchFamily="2" charset="-122"/>
                <a:cs typeface="Times New Roman" panose="02020603050405020304" pitchFamily="18" charset="0"/>
              </a:rPr>
              <a:t>0-n-1</a:t>
            </a:r>
            <a:r>
              <a:rPr lang="zh-CN" altLang="en-US" sz="3200" b="0" dirty="0" smtClean="0">
                <a:ea typeface="华文楷体" panose="02010600040101010101" pitchFamily="2" charset="-122"/>
                <a:cs typeface="Times New Roman" panose="02020603050405020304" pitchFamily="18" charset="0"/>
              </a:rPr>
              <a:t>范围找出最小值，换到</a:t>
            </a:r>
            <a:r>
              <a:rPr lang="en-US" altLang="zh-CN" sz="3200" b="0" dirty="0" smtClean="0">
                <a:ea typeface="华文楷体" panose="02010600040101010101" pitchFamily="2" charset="-122"/>
                <a:cs typeface="Times New Roman" panose="02020603050405020304" pitchFamily="18" charset="0"/>
              </a:rPr>
              <a:t>0</a:t>
            </a:r>
            <a:r>
              <a:rPr lang="zh-CN" altLang="en-US" sz="3200" b="0" dirty="0" smtClean="0">
                <a:ea typeface="华文楷体" panose="02010600040101010101" pitchFamily="2" charset="-122"/>
                <a:cs typeface="Times New Roman" panose="02020603050405020304" pitchFamily="18" charset="0"/>
              </a:rPr>
              <a:t>下标位置；</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在</a:t>
            </a:r>
            <a:r>
              <a:rPr lang="zh-CN" altLang="en-US" sz="3200" b="0" dirty="0" smtClean="0">
                <a:ea typeface="华文楷体" panose="02010600040101010101" pitchFamily="2" charset="-122"/>
                <a:cs typeface="Times New Roman" panose="02020603050405020304" pitchFamily="18" charset="0"/>
              </a:rPr>
              <a:t>下标</a:t>
            </a:r>
            <a:r>
              <a:rPr lang="en-US" altLang="zh-CN" sz="3200" b="0" dirty="0" smtClean="0">
                <a:ea typeface="华文楷体" panose="02010600040101010101" pitchFamily="2" charset="-122"/>
                <a:cs typeface="Times New Roman" panose="02020603050405020304" pitchFamily="18" charset="0"/>
              </a:rPr>
              <a:t>1-n-1</a:t>
            </a:r>
            <a:r>
              <a:rPr lang="zh-CN" altLang="en-US" sz="3200" b="0" dirty="0">
                <a:ea typeface="华文楷体" panose="02010600040101010101" pitchFamily="2" charset="-122"/>
                <a:cs typeface="Times New Roman" panose="02020603050405020304" pitchFamily="18" charset="0"/>
              </a:rPr>
              <a:t>范围找出最小值，换</a:t>
            </a:r>
            <a:r>
              <a:rPr lang="zh-CN" altLang="en-US" sz="3200" b="0" dirty="0" smtClean="0">
                <a:ea typeface="华文楷体" panose="02010600040101010101" pitchFamily="2" charset="-122"/>
                <a:cs typeface="Times New Roman" panose="02020603050405020304" pitchFamily="18" charset="0"/>
              </a:rPr>
              <a:t>到</a:t>
            </a:r>
            <a:r>
              <a:rPr lang="en-US" altLang="zh-CN" sz="3200" b="0" dirty="0" smtClean="0">
                <a:ea typeface="华文楷体" panose="02010600040101010101" pitchFamily="2" charset="-122"/>
                <a:cs typeface="Times New Roman" panose="02020603050405020304" pitchFamily="18" charset="0"/>
              </a:rPr>
              <a:t>1</a:t>
            </a:r>
            <a:r>
              <a:rPr lang="zh-CN" altLang="en-US" sz="3200" b="0" dirty="0" smtClean="0">
                <a:ea typeface="华文楷体" panose="02010600040101010101" pitchFamily="2" charset="-122"/>
                <a:cs typeface="Times New Roman" panose="02020603050405020304" pitchFamily="18" charset="0"/>
              </a:rPr>
              <a:t>下标位置；</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en-US" altLang="zh-CN" sz="3200" b="0" dirty="0" smtClean="0">
                <a:ea typeface="华文楷体" panose="02010600040101010101" pitchFamily="2" charset="-122"/>
                <a:cs typeface="Times New Roman" panose="02020603050405020304" pitchFamily="18" charset="0"/>
              </a:rPr>
              <a:t>…</a:t>
            </a:r>
          </a:p>
          <a:p>
            <a:pPr marL="0" indent="0">
              <a:buNone/>
            </a:pPr>
            <a:r>
              <a:rPr lang="zh-CN" altLang="en-US" sz="3200" b="0" dirty="0">
                <a:ea typeface="华文楷体" panose="02010600040101010101" pitchFamily="2" charset="-122"/>
                <a:cs typeface="Times New Roman" panose="02020603050405020304" pitchFamily="18" charset="0"/>
              </a:rPr>
              <a:t>在</a:t>
            </a:r>
            <a:r>
              <a:rPr lang="zh-CN" altLang="en-US" sz="3200" b="0" dirty="0" smtClean="0">
                <a:ea typeface="华文楷体" panose="02010600040101010101" pitchFamily="2" charset="-122"/>
                <a:cs typeface="Times New Roman" panose="02020603050405020304" pitchFamily="18" charset="0"/>
              </a:rPr>
              <a:t>下标</a:t>
            </a:r>
            <a:r>
              <a:rPr lang="en-US" altLang="zh-CN" sz="3200" b="0" dirty="0" smtClean="0">
                <a:ea typeface="华文楷体" panose="02010600040101010101" pitchFamily="2" charset="-122"/>
                <a:cs typeface="Times New Roman" panose="02020603050405020304" pitchFamily="18" charset="0"/>
              </a:rPr>
              <a:t>n-2-n-1</a:t>
            </a:r>
            <a:r>
              <a:rPr lang="zh-CN" altLang="en-US" sz="3200" b="0" dirty="0">
                <a:ea typeface="华文楷体" panose="02010600040101010101" pitchFamily="2" charset="-122"/>
                <a:cs typeface="Times New Roman" panose="02020603050405020304" pitchFamily="18" charset="0"/>
              </a:rPr>
              <a:t>范围找出最小值，换</a:t>
            </a:r>
            <a:r>
              <a:rPr lang="zh-CN" altLang="en-US" sz="3200" b="0" dirty="0" smtClean="0">
                <a:ea typeface="华文楷体" panose="02010600040101010101" pitchFamily="2" charset="-122"/>
                <a:cs typeface="Times New Roman" panose="02020603050405020304" pitchFamily="18" charset="0"/>
              </a:rPr>
              <a:t>到</a:t>
            </a:r>
            <a:r>
              <a:rPr lang="en-US" altLang="zh-CN" sz="3200" b="0" dirty="0" smtClean="0">
                <a:ea typeface="华文楷体" panose="02010600040101010101" pitchFamily="2" charset="-122"/>
                <a:cs typeface="Times New Roman" panose="02020603050405020304" pitchFamily="18" charset="0"/>
              </a:rPr>
              <a:t>n-2</a:t>
            </a:r>
            <a:r>
              <a:rPr lang="zh-CN" altLang="en-US" sz="3200" b="0" dirty="0" smtClean="0">
                <a:ea typeface="华文楷体" panose="02010600040101010101" pitchFamily="2" charset="-122"/>
                <a:cs typeface="Times New Roman" panose="02020603050405020304" pitchFamily="18" charset="0"/>
              </a:rPr>
              <a:t>下标位置</a:t>
            </a:r>
            <a:r>
              <a:rPr lang="en-US" altLang="zh-CN" sz="3200" b="0" dirty="0" smtClean="0">
                <a:ea typeface="华文楷体" panose="02010600040101010101"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选择排序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43673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选择排序</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364829" y="1059898"/>
            <a:ext cx="7554424" cy="5559563"/>
          </a:xfrm>
          <a:prstGeom prst="rect">
            <a:avLst/>
          </a:prstGeom>
          <a:noFill/>
          <a:ln>
            <a:noFill/>
          </a:ln>
        </p:spPr>
      </p:pic>
    </p:spTree>
    <p:extLst>
      <p:ext uri="{BB962C8B-B14F-4D97-AF65-F5344CB8AC3E}">
        <p14:creationId xmlns:p14="http://schemas.microsoft.com/office/powerpoint/2010/main" val="1001327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选择排序</a:t>
            </a:r>
            <a:endParaRPr lang="zh-CN" altLang="en-US"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stretch>
            <a:fillRect/>
          </a:stretch>
        </p:blipFill>
        <p:spPr>
          <a:xfrm>
            <a:off x="2342568" y="1059898"/>
            <a:ext cx="7108757" cy="5410865"/>
          </a:xfrm>
          <a:prstGeom prst="rect">
            <a:avLst/>
          </a:prstGeom>
        </p:spPr>
      </p:pic>
    </p:spTree>
    <p:extLst>
      <p:ext uri="{BB962C8B-B14F-4D97-AF65-F5344CB8AC3E}">
        <p14:creationId xmlns:p14="http://schemas.microsoft.com/office/powerpoint/2010/main" val="1082194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选择排序</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2031723" y="1527727"/>
            <a:ext cx="6217755" cy="1499576"/>
          </a:xfrm>
          <a:prstGeom prst="rect">
            <a:avLst/>
          </a:prstGeom>
        </p:spPr>
      </p:pic>
    </p:spTree>
    <p:extLst>
      <p:ext uri="{BB962C8B-B14F-4D97-AF65-F5344CB8AC3E}">
        <p14:creationId xmlns:p14="http://schemas.microsoft.com/office/powerpoint/2010/main" val="39546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9453" y="1397901"/>
            <a:ext cx="5648792" cy="5060598"/>
          </a:xfrm>
        </p:spPr>
        <p:txBody>
          <a:bodyPr>
            <a:norm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selectSort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j,minIndex</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elemType</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temp;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for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为第</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个位置找合适的数据</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minIndex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(j=i+1; j&lt;n;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(a[j]&lt;a[</a:t>
            </a:r>
            <a:r>
              <a:rPr lang="en-US" altLang="zh-CN" b="0" dirty="0" err="1">
                <a:ea typeface="华文楷体" panose="02010600040101010101" pitchFamily="2" charset="-122"/>
                <a:cs typeface="Times New Roman" panose="02020603050405020304" pitchFamily="18" charset="0"/>
              </a:rPr>
              <a:t>minIndex</a:t>
            </a:r>
            <a:r>
              <a:rPr lang="en-US" altLang="zh-CN" b="0" dirty="0" smtClean="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minIndex</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选择排序算法实现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6083557" y="1577194"/>
            <a:ext cx="5959150" cy="4535601"/>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dirty="0"/>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位置上的</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数据</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位置</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上数据交换</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continue;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temp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temp;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990252"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942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en-US" sz="3200" b="0" dirty="0" smtClean="0">
                <a:ea typeface="华文楷体" panose="02010600040101010101" pitchFamily="2" charset="-122"/>
                <a:cs typeface="Times New Roman" panose="02020603050405020304" pitchFamily="18" charset="0"/>
              </a:rPr>
              <a:t>在</a:t>
            </a:r>
            <a:r>
              <a:rPr lang="en-US" altLang="zh-CN" sz="3200" b="0" dirty="0" smtClean="0">
                <a:ea typeface="华文楷体" panose="02010600040101010101" pitchFamily="2" charset="-122"/>
                <a:cs typeface="Times New Roman" panose="02020603050405020304" pitchFamily="18" charset="0"/>
              </a:rPr>
              <a:t>[0,n-1]</a:t>
            </a:r>
            <a:r>
              <a:rPr lang="zh-CN" altLang="en-US" sz="3200" b="0" dirty="0" smtClean="0">
                <a:ea typeface="华文楷体" panose="02010600040101010101" pitchFamily="2" charset="-122"/>
                <a:cs typeface="Times New Roman" panose="02020603050405020304" pitchFamily="18" charset="0"/>
              </a:rPr>
              <a:t>中找最小值，比较</a:t>
            </a:r>
            <a:r>
              <a:rPr lang="en-US" altLang="zh-CN" sz="3200" b="0" dirty="0" smtClean="0">
                <a:ea typeface="华文楷体" panose="02010600040101010101" pitchFamily="2" charset="-122"/>
                <a:cs typeface="Times New Roman" panose="02020603050405020304" pitchFamily="18" charset="0"/>
              </a:rPr>
              <a:t>n-1</a:t>
            </a:r>
            <a:r>
              <a:rPr lang="zh-CN" altLang="en-US" sz="3200" b="0" dirty="0" smtClean="0">
                <a:ea typeface="华文楷体" panose="02010600040101010101" pitchFamily="2" charset="-122"/>
                <a:cs typeface="Times New Roman" panose="02020603050405020304" pitchFamily="18" charset="0"/>
              </a:rPr>
              <a:t>次</a:t>
            </a:r>
            <a:endParaRPr lang="en-US" altLang="zh-CN" sz="3200" b="0" dirty="0" smtClean="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在</a:t>
            </a:r>
            <a:r>
              <a:rPr lang="en-US" altLang="zh-CN" sz="3200" b="0" dirty="0" smtClean="0">
                <a:ea typeface="华文楷体" panose="02010600040101010101" pitchFamily="2" charset="-122"/>
                <a:cs typeface="Times New Roman" panose="02020603050405020304" pitchFamily="18" charset="0"/>
              </a:rPr>
              <a:t>[1,n-1</a:t>
            </a:r>
            <a:r>
              <a:rPr lang="en-US" altLang="zh-CN" sz="3200" b="0" dirty="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中找最小值，比较</a:t>
            </a:r>
            <a:r>
              <a:rPr lang="en-US" altLang="zh-CN" sz="3200" b="0" dirty="0" smtClean="0">
                <a:ea typeface="华文楷体" panose="02010600040101010101" pitchFamily="2" charset="-122"/>
                <a:cs typeface="Times New Roman" panose="02020603050405020304" pitchFamily="18" charset="0"/>
              </a:rPr>
              <a:t>n-2</a:t>
            </a:r>
            <a:r>
              <a:rPr lang="zh-CN" altLang="en-US" sz="3200" b="0" dirty="0" smtClean="0">
                <a:ea typeface="华文楷体" panose="02010600040101010101" pitchFamily="2" charset="-122"/>
                <a:cs typeface="Times New Roman" panose="02020603050405020304" pitchFamily="18" charset="0"/>
              </a:rPr>
              <a:t>次</a:t>
            </a:r>
            <a:endParaRPr lang="en-US" altLang="zh-CN" sz="3200" b="0" dirty="0" smtClean="0">
              <a:ea typeface="华文楷体" panose="02010600040101010101" pitchFamily="2" charset="-122"/>
              <a:cs typeface="Times New Roman" panose="02020603050405020304" pitchFamily="18" charset="0"/>
            </a:endParaRPr>
          </a:p>
          <a:p>
            <a:pPr marL="258763" indent="0">
              <a:buNone/>
            </a:pPr>
            <a:r>
              <a:rPr lang="en-US" altLang="zh-CN" sz="3200" b="0" dirty="0" smtClean="0">
                <a:ea typeface="华文楷体" panose="02010600040101010101" pitchFamily="2" charset="-122"/>
                <a:cs typeface="Times New Roman" panose="02020603050405020304" pitchFamily="18" charset="0"/>
              </a:rPr>
              <a:t>…</a:t>
            </a:r>
          </a:p>
          <a:p>
            <a:pPr marL="258763" indent="0">
              <a:buNone/>
            </a:pPr>
            <a:r>
              <a:rPr lang="zh-CN" altLang="en-US" sz="3200" b="0" dirty="0">
                <a:ea typeface="华文楷体" panose="02010600040101010101" pitchFamily="2" charset="-122"/>
                <a:cs typeface="Times New Roman" panose="02020603050405020304" pitchFamily="18" charset="0"/>
              </a:rPr>
              <a:t>在</a:t>
            </a:r>
            <a:r>
              <a:rPr lang="en-US" altLang="zh-CN" sz="3200" b="0" dirty="0" smtClean="0">
                <a:ea typeface="华文楷体" panose="02010600040101010101" pitchFamily="2" charset="-122"/>
                <a:cs typeface="Times New Roman" panose="02020603050405020304" pitchFamily="18" charset="0"/>
              </a:rPr>
              <a:t>[n-2,n-1</a:t>
            </a:r>
            <a:r>
              <a:rPr lang="en-US" altLang="zh-CN" sz="3200" b="0" dirty="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中找最小值，</a:t>
            </a:r>
            <a:r>
              <a:rPr lang="zh-CN" altLang="en-US" sz="3200" b="0" dirty="0" smtClean="0">
                <a:ea typeface="华文楷体" panose="02010600040101010101" pitchFamily="2" charset="-122"/>
                <a:cs typeface="Times New Roman" panose="02020603050405020304" pitchFamily="18" charset="0"/>
              </a:rPr>
              <a:t>比较</a:t>
            </a:r>
            <a:r>
              <a:rPr lang="en-US" altLang="zh-CN" sz="3200" b="0" dirty="0" smtClean="0">
                <a:ea typeface="华文楷体" panose="02010600040101010101" pitchFamily="2" charset="-122"/>
                <a:cs typeface="Times New Roman" panose="02020603050405020304" pitchFamily="18" charset="0"/>
              </a:rPr>
              <a:t>1</a:t>
            </a:r>
            <a:r>
              <a:rPr lang="zh-CN" altLang="en-US" sz="3200" b="0" dirty="0" smtClean="0">
                <a:ea typeface="华文楷体" panose="02010600040101010101" pitchFamily="2" charset="-122"/>
                <a:cs typeface="Times New Roman" panose="02020603050405020304" pitchFamily="18" charset="0"/>
              </a:rPr>
              <a:t>次</a:t>
            </a:r>
            <a:endParaRPr lang="en-US" altLang="zh-CN" sz="3200" b="0" dirty="0" smtClean="0">
              <a:ea typeface="华文楷体" panose="02010600040101010101" pitchFamily="2" charset="-122"/>
              <a:cs typeface="Times New Roman" panose="02020603050405020304" pitchFamily="18" charset="0"/>
            </a:endParaRPr>
          </a:p>
          <a:p>
            <a:pPr marL="258763" indent="0">
              <a:buNone/>
            </a:pPr>
            <a:r>
              <a:rPr lang="zh-CN" altLang="en-US" sz="3200" b="0" dirty="0" smtClean="0">
                <a:ea typeface="华文楷体" panose="02010600040101010101" pitchFamily="2" charset="-122"/>
                <a:cs typeface="Times New Roman" panose="02020603050405020304" pitchFamily="18" charset="0"/>
              </a:rPr>
              <a:t>共比较了</a:t>
            </a:r>
            <a:r>
              <a:rPr lang="en-US" altLang="zh-CN" sz="3200" b="0" dirty="0" smtClean="0">
                <a:ea typeface="华文楷体" panose="02010600040101010101" pitchFamily="2" charset="-122"/>
                <a:cs typeface="Times New Roman" panose="02020603050405020304" pitchFamily="18" charset="0"/>
              </a:rPr>
              <a:t>n(n-1)/2</a:t>
            </a:r>
            <a:r>
              <a:rPr lang="zh-CN" altLang="en-US" sz="3200" b="0" dirty="0" smtClean="0">
                <a:ea typeface="华文楷体" panose="02010600040101010101" pitchFamily="2" charset="-122"/>
                <a:cs typeface="Times New Roman" panose="02020603050405020304" pitchFamily="18" charset="0"/>
              </a:rPr>
              <a:t>次，时间复杂度为</a:t>
            </a:r>
            <a:r>
              <a:rPr lang="en-US" altLang="zh-CN" sz="3200" b="0" dirty="0" smtClean="0">
                <a:ea typeface="华文楷体" panose="02010600040101010101" pitchFamily="2" charset="-122"/>
                <a:cs typeface="Times New Roman" panose="02020603050405020304" pitchFamily="18" charset="0"/>
              </a:rPr>
              <a:t>O(n</a:t>
            </a:r>
            <a:r>
              <a:rPr lang="en-US" altLang="zh-CN" sz="3200" b="0" baseline="30000" dirty="0" smtClean="0">
                <a:ea typeface="华文楷体" panose="02010600040101010101" pitchFamily="2" charset="-122"/>
                <a:cs typeface="Times New Roman" panose="02020603050405020304" pitchFamily="18" charset="0"/>
              </a:rPr>
              <a:t>2</a:t>
            </a:r>
            <a:r>
              <a:rPr lang="en-US" altLang="zh-CN" sz="3200" b="0" dirty="0" smtClean="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endParaRPr lang="en-US" altLang="zh-CN" sz="3200" b="0" dirty="0">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选择排序算法分析：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64852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1676857"/>
          </a:xfrm>
        </p:spPr>
        <p:txBody>
          <a:bodyPr>
            <a:normAutofit fontScale="77500" lnSpcReduction="20000"/>
          </a:bodyPr>
          <a:lstStyle/>
          <a:p>
            <a:pPr>
              <a:buFont typeface="Wingdings" panose="05000000000000000000" pitchFamily="2" charset="2"/>
              <a:buChar char="Ø"/>
            </a:pPr>
            <a:r>
              <a:rPr lang="zh-CN" altLang="en-US" sz="4000" b="0" dirty="0" smtClean="0">
                <a:ea typeface="华文楷体" panose="02010600040101010101" pitchFamily="2" charset="-122"/>
                <a:cs typeface="Times New Roman" panose="02020603050405020304" pitchFamily="18" charset="0"/>
              </a:rPr>
              <a:t>当找到最小值后，交换可能发生在不相邻元素之间，破环了原本的顺序，故是</a:t>
            </a:r>
            <a:r>
              <a:rPr lang="zh-CN" altLang="en-US" sz="4000" dirty="0" smtClean="0">
                <a:ea typeface="华文楷体" panose="02010600040101010101" pitchFamily="2" charset="-122"/>
                <a:cs typeface="Times New Roman" panose="02020603050405020304" pitchFamily="18" charset="0"/>
              </a:rPr>
              <a:t>不稳定排序</a:t>
            </a:r>
            <a:r>
              <a:rPr lang="zh-CN" altLang="en-US" sz="4000" b="0" dirty="0" smtClean="0">
                <a:ea typeface="华文楷体" panose="02010600040101010101" pitchFamily="2" charset="-122"/>
                <a:cs typeface="Times New Roman" panose="02020603050405020304" pitchFamily="18" charset="0"/>
              </a:rPr>
              <a:t>。</a:t>
            </a:r>
            <a:endParaRPr lang="en-US" altLang="zh-CN" sz="4000" b="0" dirty="0" smtClean="0">
              <a:ea typeface="华文楷体" panose="02010600040101010101" pitchFamily="2" charset="-122"/>
              <a:cs typeface="Times New Roman" panose="02020603050405020304" pitchFamily="18" charset="0"/>
            </a:endParaRPr>
          </a:p>
          <a:p>
            <a:pPr marL="258763" indent="0">
              <a:buNone/>
            </a:pPr>
            <a:r>
              <a:rPr lang="zh-CN" altLang="en-US" sz="4000" b="0" dirty="0" smtClean="0">
                <a:ea typeface="华文楷体" panose="02010600040101010101" pitchFamily="2" charset="-122"/>
                <a:cs typeface="Times New Roman" panose="02020603050405020304" pitchFamily="18" charset="0"/>
              </a:rPr>
              <a:t>例：</a:t>
            </a:r>
            <a:endParaRPr lang="en-US" altLang="zh-CN" sz="4000" b="0" dirty="0" smtClean="0">
              <a:ea typeface="华文楷体" panose="02010600040101010101" pitchFamily="2" charset="-122"/>
              <a:cs typeface="Times New Roman" panose="02020603050405020304" pitchFamily="18" charset="0"/>
            </a:endParaRPr>
          </a:p>
          <a:p>
            <a:pPr marL="0" indent="0">
              <a:buNone/>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选择排序算法分析：</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3208490" y="3044614"/>
            <a:ext cx="5811680" cy="3101009"/>
          </a:xfrm>
          <a:prstGeom prst="rect">
            <a:avLst/>
          </a:prstGeom>
        </p:spPr>
      </p:pic>
      <p:sp>
        <p:nvSpPr>
          <p:cNvPr id="3" name="椭圆 2"/>
          <p:cNvSpPr/>
          <p:nvPr/>
        </p:nvSpPr>
        <p:spPr>
          <a:xfrm>
            <a:off x="11315700" y="6145623"/>
            <a:ext cx="157163" cy="2694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8810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插入排序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希尔排序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归并排序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快速</a:t>
            </a:r>
            <a:r>
              <a:rPr lang="zh-CN" altLang="en-US" sz="2800" dirty="0">
                <a:latin typeface="华文楷体" pitchFamily="2" charset="-122"/>
                <a:ea typeface="华文楷体" pitchFamily="2" charset="-122"/>
              </a:rPr>
              <a:t>排序</a:t>
            </a: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选择排序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堆排序</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优先队列</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基数排序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1651405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fontScale="92500" lnSpcReduction="10000"/>
          </a:bodyPr>
          <a:lstStyle/>
          <a:p>
            <a:pPr>
              <a:buFont typeface="Wingdings" panose="05000000000000000000" pitchFamily="2" charset="2"/>
              <a:buChar char="Ø"/>
            </a:pPr>
            <a:r>
              <a:rPr lang="zh-CN" altLang="en-US" sz="3200" b="0" dirty="0" smtClean="0">
                <a:latin typeface="华文楷体" panose="02010600040101010101" pitchFamily="2" charset="-122"/>
                <a:ea typeface="华文楷体" panose="02010600040101010101" pitchFamily="2" charset="-122"/>
              </a:rPr>
              <a:t>堆的概念：</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en-US" altLang="zh-CN" sz="3200" b="0" dirty="0" smtClean="0">
                <a:latin typeface="华文楷体" panose="02010600040101010101" pitchFamily="2" charset="-122"/>
                <a:ea typeface="华文楷体" panose="02010600040101010101" pitchFamily="2" charset="-122"/>
              </a:rPr>
              <a:t>  </a:t>
            </a:r>
            <a:r>
              <a:rPr lang="zh-CN" altLang="en-US" sz="3200" b="0" dirty="0" smtClean="0">
                <a:latin typeface="华文楷体" panose="02010600040101010101" pitchFamily="2" charset="-122"/>
                <a:ea typeface="华文楷体" panose="02010600040101010101" pitchFamily="2" charset="-122"/>
              </a:rPr>
              <a:t>一个</a:t>
            </a:r>
            <a:r>
              <a:rPr lang="zh-CN" altLang="en-US" sz="3200" dirty="0" smtClean="0">
                <a:latin typeface="华文楷体" panose="02010600040101010101" pitchFamily="2" charset="-122"/>
                <a:ea typeface="华文楷体" panose="02010600040101010101" pitchFamily="2" charset="-122"/>
              </a:rPr>
              <a:t>完全二叉树</a:t>
            </a:r>
            <a:r>
              <a:rPr lang="zh-CN" altLang="en-US" sz="3200" b="0" dirty="0" smtClean="0">
                <a:latin typeface="华文楷体" panose="02010600040101010101" pitchFamily="2" charset="-122"/>
                <a:ea typeface="华文楷体" panose="02010600040101010101" pitchFamily="2" charset="-122"/>
              </a:rPr>
              <a:t>中，任意一个结点的值比其左右子结点值都大，</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en-US" altLang="zh-CN" sz="3200" b="0" dirty="0" smtClean="0">
                <a:latin typeface="华文楷体" panose="02010600040101010101" pitchFamily="2" charset="-122"/>
                <a:ea typeface="华文楷体" panose="02010600040101010101" pitchFamily="2" charset="-122"/>
              </a:rPr>
              <a:t>  </a:t>
            </a:r>
            <a:r>
              <a:rPr lang="zh-CN" altLang="en-US" sz="3200" b="0" dirty="0" smtClean="0">
                <a:latin typeface="华文楷体" panose="02010600040101010101" pitchFamily="2" charset="-122"/>
                <a:ea typeface="华文楷体" panose="02010600040101010101" pitchFamily="2" charset="-122"/>
              </a:rPr>
              <a:t>称为</a:t>
            </a:r>
            <a:r>
              <a:rPr lang="zh-CN" altLang="en-US" sz="3200" dirty="0" smtClean="0">
                <a:latin typeface="华文楷体" panose="02010600040101010101" pitchFamily="2" charset="-122"/>
                <a:ea typeface="华文楷体" panose="02010600040101010101" pitchFamily="2" charset="-122"/>
              </a:rPr>
              <a:t>大顶堆</a:t>
            </a:r>
            <a:r>
              <a:rPr lang="zh-CN" altLang="en-US"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258763" indent="0">
              <a:buNone/>
            </a:pPr>
            <a:r>
              <a:rPr lang="zh-CN" altLang="en-US" sz="3200" b="0" dirty="0" smtClean="0">
                <a:latin typeface="华文楷体" panose="02010600040101010101" pitchFamily="2" charset="-122"/>
                <a:ea typeface="华文楷体" panose="02010600040101010101" pitchFamily="2" charset="-122"/>
              </a:rPr>
              <a:t> 一</a:t>
            </a:r>
            <a:r>
              <a:rPr lang="zh-CN" altLang="en-US" sz="3200" b="0" dirty="0">
                <a:latin typeface="华文楷体" panose="02010600040101010101" pitchFamily="2" charset="-122"/>
                <a:ea typeface="华文楷体" panose="02010600040101010101" pitchFamily="2" charset="-122"/>
              </a:rPr>
              <a:t>个</a:t>
            </a:r>
            <a:r>
              <a:rPr lang="zh-CN" altLang="en-US" sz="3200" dirty="0">
                <a:latin typeface="华文楷体" panose="02010600040101010101" pitchFamily="2" charset="-122"/>
                <a:ea typeface="华文楷体" panose="02010600040101010101" pitchFamily="2" charset="-122"/>
              </a:rPr>
              <a:t>完全二叉树</a:t>
            </a:r>
            <a:r>
              <a:rPr lang="zh-CN" altLang="en-US" sz="3200" b="0" dirty="0">
                <a:latin typeface="华文楷体" panose="02010600040101010101" pitchFamily="2" charset="-122"/>
                <a:ea typeface="华文楷体" panose="02010600040101010101" pitchFamily="2" charset="-122"/>
              </a:rPr>
              <a:t>中，任意一个</a:t>
            </a:r>
            <a:r>
              <a:rPr lang="zh-CN" altLang="en-US" sz="3200" b="0" dirty="0" smtClean="0">
                <a:latin typeface="华文楷体" panose="02010600040101010101" pitchFamily="2" charset="-122"/>
                <a:ea typeface="华文楷体" panose="02010600040101010101" pitchFamily="2" charset="-122"/>
              </a:rPr>
              <a:t>结点的值比</a:t>
            </a:r>
            <a:r>
              <a:rPr lang="zh-CN" altLang="en-US" sz="3200" b="0" dirty="0">
                <a:latin typeface="华文楷体" panose="02010600040101010101" pitchFamily="2" charset="-122"/>
                <a:ea typeface="华文楷体" panose="02010600040101010101" pitchFamily="2" charset="-122"/>
              </a:rPr>
              <a:t>其左右子结点值</a:t>
            </a:r>
            <a:r>
              <a:rPr lang="zh-CN" altLang="en-US" sz="3200" b="0" dirty="0" smtClean="0">
                <a:latin typeface="华文楷体" panose="02010600040101010101" pitchFamily="2" charset="-122"/>
                <a:ea typeface="华文楷体" panose="02010600040101010101" pitchFamily="2" charset="-122"/>
              </a:rPr>
              <a:t>都小，</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smtClean="0">
                <a:latin typeface="华文楷体" panose="02010600040101010101" pitchFamily="2" charset="-122"/>
                <a:ea typeface="华文楷体" panose="02010600040101010101" pitchFamily="2" charset="-122"/>
              </a:rPr>
              <a:t>称为</a:t>
            </a:r>
            <a:r>
              <a:rPr lang="zh-CN" altLang="en-US" sz="3200" dirty="0" smtClean="0">
                <a:latin typeface="华文楷体" panose="02010600040101010101" pitchFamily="2" charset="-122"/>
                <a:ea typeface="华文楷体" panose="02010600040101010101" pitchFamily="2" charset="-122"/>
              </a:rPr>
              <a:t>小顶</a:t>
            </a:r>
            <a:r>
              <a:rPr lang="zh-CN" altLang="en-US" sz="3200" dirty="0">
                <a:latin typeface="华文楷体" panose="02010600040101010101" pitchFamily="2" charset="-122"/>
                <a:ea typeface="华文楷体" panose="02010600040101010101" pitchFamily="2" charset="-122"/>
              </a:rPr>
              <a:t>堆</a:t>
            </a:r>
            <a:r>
              <a:rPr lang="zh-CN" altLang="en-US"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smtClean="0">
                <a:latin typeface="华文楷体" panose="02010600040101010101" pitchFamily="2" charset="-122"/>
                <a:ea typeface="华文楷体" panose="02010600040101010101" pitchFamily="2" charset="-122"/>
              </a:rPr>
              <a:t>   </a:t>
            </a:r>
            <a:r>
              <a:rPr lang="zh-CN" altLang="en-US" sz="3200" b="0" dirty="0" smtClean="0">
                <a:latin typeface="华文楷体" panose="02010600040101010101" pitchFamily="2" charset="-122"/>
                <a:ea typeface="华文楷体" panose="02010600040101010101" pitchFamily="2" charset="-122"/>
              </a:rPr>
              <a:t>大顶堆和小顶堆都称为</a:t>
            </a:r>
            <a:r>
              <a:rPr lang="zh-CN" altLang="en-US" sz="3200" dirty="0" smtClean="0">
                <a:latin typeface="华文楷体" panose="02010600040101010101" pitchFamily="2" charset="-122"/>
                <a:ea typeface="华文楷体" panose="02010600040101010101" pitchFamily="2" charset="-122"/>
              </a:rPr>
              <a:t>堆</a:t>
            </a:r>
            <a:r>
              <a:rPr lang="zh-CN" altLang="en-US" sz="3200" b="0" dirty="0" smtClean="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smtClean="0">
                <a:latin typeface="华文楷体" panose="02010600040101010101" pitchFamily="2" charset="-122"/>
                <a:ea typeface="华文楷体" panose="02010600040101010101" pitchFamily="2" charset="-122"/>
              </a:rPr>
              <a:t>  </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89471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764433"/>
            <a:ext cx="11621724" cy="2400657"/>
          </a:xfrm>
          <a:prstGeom prst="rect">
            <a:avLst/>
          </a:prstGeom>
          <a:noFill/>
        </p:spPr>
        <p:txBody>
          <a:bodyPr wrap="square" rtlCol="0">
            <a:spAutoFit/>
          </a:bodyPr>
          <a:lstStyle>
            <a:defPPr>
              <a:defRPr lang="zh-CN"/>
            </a:defPPr>
            <a:lvl1pPr>
              <a:defRPr sz="3600"/>
            </a:lvl1pPr>
          </a:lstStyle>
          <a:p>
            <a:pPr marL="457200" indent="-457200">
              <a:buFont typeface="Wingdings" panose="05000000000000000000" pitchFamily="2" charset="2"/>
              <a:buChar char="Ø"/>
            </a:pPr>
            <a:r>
              <a:rPr lang="zh-CN" altLang="en-US" sz="3000" dirty="0">
                <a:latin typeface="华文楷体" panose="02010600040101010101" pitchFamily="2" charset="-122"/>
                <a:ea typeface="华文楷体" panose="02010600040101010101" pitchFamily="2" charset="-122"/>
              </a:rPr>
              <a:t>将</a:t>
            </a:r>
            <a:r>
              <a:rPr lang="zh-CN" altLang="zh-CN" sz="3000" dirty="0">
                <a:latin typeface="华文楷体" panose="02010600040101010101" pitchFamily="2" charset="-122"/>
                <a:ea typeface="华文楷体" panose="02010600040101010101" pitchFamily="2" charset="-122"/>
              </a:rPr>
              <a:t>存于数组中的序列看作是一棵完全二叉树的顺序存储。</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smtClean="0">
                <a:latin typeface="华文楷体" panose="02010600040101010101" pitchFamily="2" charset="-122"/>
                <a:ea typeface="华文楷体" panose="02010600040101010101" pitchFamily="2" charset="-122"/>
              </a:rPr>
              <a:t>按照</a:t>
            </a:r>
            <a:r>
              <a:rPr lang="zh-CN" altLang="zh-CN" sz="3000" dirty="0">
                <a:latin typeface="华文楷体" panose="02010600040101010101" pitchFamily="2" charset="-122"/>
                <a:ea typeface="华文楷体" panose="02010600040101010101" pitchFamily="2" charset="-122"/>
              </a:rPr>
              <a:t>堆的概念调整之，使之成为一个大顶堆。</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smtClean="0">
                <a:latin typeface="华文楷体" panose="02010600040101010101" pitchFamily="2" charset="-122"/>
                <a:ea typeface="华文楷体" panose="02010600040101010101" pitchFamily="2" charset="-122"/>
              </a:rPr>
              <a:t>摘取</a:t>
            </a:r>
            <a:r>
              <a:rPr lang="zh-CN" altLang="zh-CN" sz="3000" dirty="0">
                <a:latin typeface="华文楷体" panose="02010600040101010101" pitchFamily="2" charset="-122"/>
                <a:ea typeface="华文楷体" panose="02010600040101010101" pitchFamily="2" charset="-122"/>
              </a:rPr>
              <a:t>大顶，换到待处理元素最后位置</a:t>
            </a:r>
            <a:r>
              <a:rPr lang="zh-CN" altLang="en-US" sz="3000" dirty="0">
                <a:latin typeface="华文楷体" panose="02010600040101010101" pitchFamily="2" charset="-122"/>
                <a:ea typeface="华文楷体" panose="02010600040101010101" pitchFamily="2" charset="-122"/>
              </a:rPr>
              <a:t>。</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smtClean="0">
                <a:latin typeface="华文楷体" panose="02010600040101010101" pitchFamily="2" charset="-122"/>
                <a:ea typeface="华文楷体" panose="02010600040101010101" pitchFamily="2" charset="-122"/>
              </a:rPr>
              <a:t>继续</a:t>
            </a:r>
            <a:r>
              <a:rPr lang="zh-CN" altLang="zh-CN" sz="3000" dirty="0">
                <a:latin typeface="华文楷体" panose="02010600040101010101" pitchFamily="2" charset="-122"/>
                <a:ea typeface="华文楷体" panose="02010600040101010101" pitchFamily="2" charset="-122"/>
              </a:rPr>
              <a:t>调整新的根使之满足大顶堆概念，得到次大元素，</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smtClean="0">
                <a:latin typeface="华文楷体" panose="02010600040101010101" pitchFamily="2" charset="-122"/>
                <a:ea typeface="华文楷体" panose="02010600040101010101" pitchFamily="2" charset="-122"/>
              </a:rPr>
              <a:t>继续</a:t>
            </a:r>
            <a:r>
              <a:rPr lang="zh-CN" altLang="zh-CN" sz="3000" dirty="0">
                <a:latin typeface="华文楷体" panose="02010600040101010101" pitchFamily="2" charset="-122"/>
                <a:ea typeface="华文楷体" panose="02010600040101010101" pitchFamily="2" charset="-122"/>
              </a:rPr>
              <a:t>后移，直到序列中元素全部有序。</a:t>
            </a:r>
            <a:endParaRPr lang="zh-CN" altLang="en-US" sz="3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38676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59150" y="2292460"/>
            <a:ext cx="3941876" cy="2222391"/>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排序概念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内排序</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外排序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00050" y="871537"/>
            <a:ext cx="2957513" cy="631391"/>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3200" b="1" dirty="0">
                <a:latin typeface="华文楷体" pitchFamily="2" charset="-122"/>
                <a:ea typeface="华文楷体" pitchFamily="2" charset="-122"/>
              </a:rPr>
              <a:t>排序：</a:t>
            </a:r>
          </a:p>
        </p:txBody>
      </p:sp>
    </p:spTree>
    <p:extLst>
      <p:ext uri="{BB962C8B-B14F-4D97-AF65-F5344CB8AC3E}">
        <p14:creationId xmlns:p14="http://schemas.microsoft.com/office/powerpoint/2010/main" val="2267534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897958" y="715657"/>
            <a:ext cx="7265918" cy="5511010"/>
          </a:xfrm>
          <a:prstGeom prst="rect">
            <a:avLst/>
          </a:prstGeom>
          <a:noFill/>
          <a:ln>
            <a:noFill/>
          </a:ln>
        </p:spPr>
      </p:pic>
    </p:spTree>
    <p:extLst>
      <p:ext uri="{BB962C8B-B14F-4D97-AF65-F5344CB8AC3E}">
        <p14:creationId xmlns:p14="http://schemas.microsoft.com/office/powerpoint/2010/main" val="3782004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778295" y="1346990"/>
            <a:ext cx="10237304" cy="954107"/>
          </a:xfrm>
          <a:prstGeom prst="rect">
            <a:avLst/>
          </a:prstGeom>
          <a:noFill/>
        </p:spPr>
        <p:txBody>
          <a:bodyPr wrap="square" rtlCol="0">
            <a:spAutoFit/>
          </a:bodyPr>
          <a:lstStyle/>
          <a:p>
            <a:r>
              <a:rPr lang="zh-CN" altLang="zh-CN" sz="2800" dirty="0">
                <a:latin typeface="华文楷体" panose="02010600040101010101" pitchFamily="2" charset="-122"/>
                <a:ea typeface="华文楷体" panose="02010600040101010101" pitchFamily="2" charset="-122"/>
              </a:rPr>
              <a:t>对序列从后往前逐一做元素检查、调整使得以该元素为根的二叉树满足大顶堆的定义。</a:t>
            </a:r>
            <a:endParaRPr lang="zh-CN" altLang="en-US" sz="2800"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493912" y="2474222"/>
            <a:ext cx="9220470" cy="4125361"/>
          </a:xfrm>
          <a:prstGeom prst="rect">
            <a:avLst/>
          </a:prstGeom>
          <a:noFill/>
          <a:ln>
            <a:noFill/>
          </a:ln>
        </p:spPr>
      </p:pic>
    </p:spTree>
    <p:extLst>
      <p:ext uri="{BB962C8B-B14F-4D97-AF65-F5344CB8AC3E}">
        <p14:creationId xmlns:p14="http://schemas.microsoft.com/office/powerpoint/2010/main" val="1968847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97236" y="1605408"/>
            <a:ext cx="8661189" cy="3823842"/>
          </a:xfrm>
          <a:prstGeom prst="rect">
            <a:avLst/>
          </a:prstGeom>
          <a:noFill/>
          <a:ln>
            <a:noFill/>
          </a:ln>
        </p:spPr>
      </p:pic>
    </p:spTree>
    <p:extLst>
      <p:ext uri="{BB962C8B-B14F-4D97-AF65-F5344CB8AC3E}">
        <p14:creationId xmlns:p14="http://schemas.microsoft.com/office/powerpoint/2010/main" val="33120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298857" y="1506016"/>
            <a:ext cx="9553989" cy="4835149"/>
          </a:xfrm>
          <a:prstGeom prst="rect">
            <a:avLst/>
          </a:prstGeom>
          <a:noFill/>
          <a:ln>
            <a:noFill/>
          </a:ln>
        </p:spPr>
      </p:pic>
    </p:spTree>
    <p:extLst>
      <p:ext uri="{BB962C8B-B14F-4D97-AF65-F5344CB8AC3E}">
        <p14:creationId xmlns:p14="http://schemas.microsoft.com/office/powerpoint/2010/main" val="1424829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39296" y="1555888"/>
            <a:ext cx="9474477" cy="4666008"/>
          </a:xfrm>
          <a:prstGeom prst="rect">
            <a:avLst/>
          </a:prstGeom>
          <a:noFill/>
          <a:ln>
            <a:noFill/>
          </a:ln>
        </p:spPr>
      </p:pic>
    </p:spTree>
    <p:extLst>
      <p:ext uri="{BB962C8B-B14F-4D97-AF65-F5344CB8AC3E}">
        <p14:creationId xmlns:p14="http://schemas.microsoft.com/office/powerpoint/2010/main" val="18925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85653" y="1492319"/>
            <a:ext cx="7301147" cy="4689820"/>
          </a:xfrm>
          <a:prstGeom prst="rect">
            <a:avLst/>
          </a:prstGeom>
          <a:noFill/>
          <a:ln>
            <a:noFill/>
          </a:ln>
        </p:spPr>
      </p:pic>
      <p:sp>
        <p:nvSpPr>
          <p:cNvPr id="2" name="文本框 1"/>
          <p:cNvSpPr txBox="1"/>
          <p:nvPr/>
        </p:nvSpPr>
        <p:spPr>
          <a:xfrm>
            <a:off x="315756" y="6065858"/>
            <a:ext cx="12330347" cy="523220"/>
          </a:xfrm>
          <a:prstGeom prst="rect">
            <a:avLst/>
          </a:prstGeom>
          <a:noFill/>
        </p:spPr>
        <p:txBody>
          <a:bodyPr wrap="square" rtlCol="0">
            <a:spAutoFit/>
          </a:bodyPr>
          <a:lstStyle/>
          <a:p>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数组中元素为：</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18</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20</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26</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35</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72(a)</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72(b)</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88</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 有序！</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61790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9453" y="1397901"/>
            <a:ext cx="5648792" cy="5060598"/>
          </a:xfrm>
        </p:spPr>
        <p:txBody>
          <a:bodyPr>
            <a:noAutofit/>
          </a:bodyPr>
          <a:lstStyle/>
          <a:p>
            <a:pPr marL="0" indent="0">
              <a:lnSpc>
                <a:spcPct val="130000"/>
              </a:lnSpc>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heapSort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temp;</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从倒数第一个非叶子结点开始调整，</a:t>
            </a:r>
            <a:endParaRPr lang="en-US"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首次建立大顶堆</a:t>
            </a:r>
          </a:p>
          <a:p>
            <a:pPr marL="0" indent="0">
              <a:lnSpc>
                <a:spcPct val="130000"/>
              </a:lnSpc>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=(n-1)/2;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&gt;=0;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adjust(a, 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6232850" y="1342258"/>
            <a:ext cx="5959150" cy="5439438"/>
          </a:xfrm>
          <a:prstGeom prst="rect">
            <a:avLst/>
          </a:prstGeom>
          <a:noFill/>
        </p:spPr>
        <p:txBody>
          <a:bodyPr wrap="square" rtlCol="0">
            <a:spAutoFit/>
          </a:bodyPr>
          <a:lstStyle/>
          <a:p>
            <a:pPr>
              <a:lnSpc>
                <a:spcPct val="130000"/>
              </a:lnSpc>
              <a:spcBef>
                <a:spcPts val="1000"/>
              </a:spcBef>
              <a:buClr>
                <a:schemeClr val="accent1"/>
              </a:buClr>
              <a:buSzPct val="100000"/>
            </a:pPr>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换大顶，逐次减少参与的元素，</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重新调整为大顶堆</a:t>
            </a: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(j=n-1; j&gt;=1;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大顶和第</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个位置元素交换</a:t>
            </a: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temp = a[0];  a[0] = a[j];   a[j] = temp;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调整第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个元素</a:t>
            </a: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adjust(a, j,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027576" y="1363960"/>
            <a:ext cx="37322" cy="54177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29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9453" y="1397901"/>
            <a:ext cx="5648792" cy="506059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adjust(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对尺寸为</a:t>
            </a:r>
            <a:r>
              <a:rPr lang="en-US" altLang="zh-CN" b="0" dirty="0">
                <a:ea typeface="华文楷体" panose="02010600040101010101" pitchFamily="2" charset="-122"/>
                <a:cs typeface="Times New Roman" panose="02020603050405020304" pitchFamily="18" charset="0"/>
              </a:rPr>
              <a:t>n</a:t>
            </a:r>
            <a:r>
              <a:rPr lang="zh-CN" altLang="zh-CN" b="0" dirty="0">
                <a:ea typeface="华文楷体" panose="02010600040101010101" pitchFamily="2" charset="-122"/>
                <a:cs typeface="Times New Roman" panose="02020603050405020304" pitchFamily="18" charset="0"/>
              </a:rPr>
              <a:t>的数组</a:t>
            </a:r>
            <a:r>
              <a:rPr lang="en-US" altLang="zh-CN" b="0" dirty="0">
                <a:ea typeface="华文楷体" panose="02010600040101010101" pitchFamily="2" charset="-122"/>
                <a:cs typeface="Times New Roman" panose="02020603050405020304" pitchFamily="18" charset="0"/>
              </a:rPr>
              <a:t>a</a:t>
            </a:r>
            <a:r>
              <a:rPr lang="zh-CN" altLang="zh-CN" b="0" dirty="0">
                <a:ea typeface="华文楷体" panose="02010600040101010101" pitchFamily="2" charset="-122"/>
                <a:cs typeface="Times New Roman" panose="02020603050405020304" pitchFamily="18" charset="0"/>
              </a:rPr>
              <a:t>，假设根为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下</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标元素，调整下标为</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的元素，使</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得以</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为根的二叉树为一个大顶堆。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maxChild</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temp;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maxChild</a:t>
            </a:r>
            <a:r>
              <a:rPr lang="en-US" altLang="zh-CN" b="0" dirty="0">
                <a:ea typeface="华文楷体" panose="02010600040101010101" pitchFamily="2" charset="-122"/>
                <a:cs typeface="Times New Roman" panose="02020603050405020304" pitchFamily="18" charset="0"/>
              </a:rPr>
              <a:t> = 2*i+1;  //</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的左子下标</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5752931" y="1466867"/>
            <a:ext cx="6229739" cy="4955203"/>
          </a:xfrm>
          <a:prstGeom prst="rect">
            <a:avLst/>
          </a:prstGeom>
          <a:noFill/>
        </p:spPr>
        <p:txBody>
          <a:bodyPr wrap="square" rtlCol="0">
            <a:spAutoFit/>
          </a:bodyPr>
          <a:lstStyle/>
          <a:p>
            <a:r>
              <a:rPr lang="en-US" altLang="zh-CN" sz="2800" dirty="0"/>
              <a:t> </a:t>
            </a:r>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&gt;n-1) return;</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(maxChild+1&lt;=n-1)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还有右子</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(a[maxChild+1]&gt;=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右子</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最大</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]&gt;a[</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return;</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temp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temp;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继续向下调整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550497" y="1363960"/>
            <a:ext cx="37322" cy="54177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633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6"/>
                <a:ext cx="11545740" cy="4720094"/>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堆排序时间消耗由两部分组成</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zh-CN" altLang="zh-CN" sz="2800" b="0" dirty="0" smtClean="0">
                    <a:ea typeface="华文楷体" panose="02010600040101010101" pitchFamily="2" charset="-122"/>
                    <a:cs typeface="Times New Roman" panose="02020603050405020304" pitchFamily="18" charset="0"/>
                  </a:rPr>
                  <a:t>初次</a:t>
                </a:r>
                <a:r>
                  <a:rPr lang="zh-CN" altLang="zh-CN" sz="2800" b="0" dirty="0">
                    <a:ea typeface="华文楷体" panose="02010600040101010101" pitchFamily="2" charset="-122"/>
                    <a:cs typeface="Times New Roman" panose="02020603050405020304" pitchFamily="18" charset="0"/>
                  </a:rPr>
                  <a:t>建堆的时间消耗和摘取大顶的时间消耗</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None/>
                </a:pP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前者</a:t>
                </a:r>
                <a:r>
                  <a:rPr lang="zh-CN" altLang="zh-CN" sz="2800" b="0" dirty="0">
                    <a:ea typeface="华文楷体" panose="02010600040101010101" pitchFamily="2" charset="-122"/>
                    <a:cs typeface="Times New Roman" panose="02020603050405020304" pitchFamily="18" charset="0"/>
                  </a:rPr>
                  <a:t>从形式上看时间复杂度是</a:t>
                </a:r>
                <a:r>
                  <a:rPr lang="en-US" altLang="zh-CN" sz="2800" b="0" dirty="0">
                    <a:ea typeface="华文楷体" panose="02010600040101010101" pitchFamily="2" charset="-122"/>
                    <a:cs typeface="Times New Roman" panose="02020603050405020304" pitchFamily="18" charset="0"/>
                  </a:rPr>
                  <a:t>O(n</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i="1">
                                <a:latin typeface="Cambria Math" panose="02040503050406030204" pitchFamily="18" charset="0"/>
                              </a:rPr>
                              <m:t>2</m:t>
                            </m:r>
                          </m:sub>
                        </m:sSub>
                      </m:fName>
                      <m:e>
                        <m:r>
                          <a:rPr lang="en-US" altLang="zh-CN" sz="2800" b="0" i="1">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但实际可达</a:t>
                </a:r>
                <a:r>
                  <a:rPr lang="en-US" altLang="zh-CN" sz="2800" b="0" dirty="0">
                    <a:ea typeface="华文楷体" panose="02010600040101010101" pitchFamily="2" charset="-122"/>
                    <a:cs typeface="Times New Roman" panose="02020603050405020304" pitchFamily="18" charset="0"/>
                  </a:rPr>
                  <a:t>O(n)</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后者</a:t>
                </a:r>
                <a:r>
                  <a:rPr lang="zh-CN" altLang="zh-CN" sz="2800" b="0" dirty="0">
                    <a:ea typeface="华文楷体" panose="02010600040101010101" pitchFamily="2" charset="-122"/>
                    <a:cs typeface="Times New Roman" panose="02020603050405020304" pitchFamily="18" charset="0"/>
                  </a:rPr>
                  <a:t>从形式上看时间复杂</a:t>
                </a:r>
                <a:r>
                  <a:rPr lang="zh-CN" altLang="zh-CN" sz="2800" b="0" dirty="0" smtClean="0">
                    <a:ea typeface="华文楷体" panose="02010600040101010101" pitchFamily="2" charset="-122"/>
                    <a:cs typeface="Times New Roman" panose="02020603050405020304" pitchFamily="18" charset="0"/>
                  </a:rPr>
                  <a:t>度</a:t>
                </a:r>
                <a:r>
                  <a:rPr lang="zh-CN" altLang="en-US" sz="2800" b="0" dirty="0">
                    <a:ea typeface="华文楷体" panose="02010600040101010101" pitchFamily="2" charset="-122"/>
                    <a:cs typeface="Times New Roman" panose="02020603050405020304" pitchFamily="18" charset="0"/>
                  </a:rPr>
                  <a:t>也</a:t>
                </a:r>
                <a:r>
                  <a:rPr lang="zh-CN" altLang="zh-CN" sz="2800" b="0" dirty="0" smtClean="0">
                    <a:ea typeface="华文楷体" panose="02010600040101010101" pitchFamily="2" charset="-122"/>
                    <a:cs typeface="Times New Roman" panose="02020603050405020304" pitchFamily="18" charset="0"/>
                  </a:rPr>
                  <a:t>是</a:t>
                </a:r>
                <a:r>
                  <a:rPr lang="en-US" altLang="zh-CN" sz="2800" b="0" dirty="0">
                    <a:ea typeface="华文楷体" panose="02010600040101010101" pitchFamily="2" charset="-122"/>
                    <a:cs typeface="Times New Roman" panose="02020603050405020304" pitchFamily="18" charset="0"/>
                  </a:rPr>
                  <a:t>O(n</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i="1">
                                <a:latin typeface="Cambria Math" panose="02040503050406030204" pitchFamily="18" charset="0"/>
                              </a:rPr>
                              <m:t>2</m:t>
                            </m:r>
                          </m:sub>
                        </m:sSub>
                      </m:fName>
                      <m:e>
                        <m:r>
                          <a:rPr lang="en-US" altLang="zh-CN" sz="2800" b="0" i="1">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但</a:t>
                </a:r>
                <a:r>
                  <a:rPr lang="zh-CN" altLang="zh-CN" sz="2800" b="0" dirty="0" smtClean="0">
                    <a:ea typeface="华文楷体" panose="02010600040101010101" pitchFamily="2" charset="-122"/>
                    <a:cs typeface="Times New Roman" panose="02020603050405020304" pitchFamily="18" charset="0"/>
                  </a:rPr>
                  <a:t>实际</a:t>
                </a:r>
                <a:r>
                  <a:rPr lang="zh-CN" altLang="en-US" sz="2800" b="0" dirty="0" smtClean="0">
                    <a:ea typeface="华文楷体" panose="02010600040101010101" pitchFamily="2" charset="-122"/>
                    <a:cs typeface="Times New Roman" panose="02020603050405020304" pitchFamily="18" charset="0"/>
                  </a:rPr>
                  <a:t>也</a:t>
                </a:r>
                <a:r>
                  <a:rPr lang="zh-CN" altLang="zh-CN" sz="2800" b="0" dirty="0" smtClean="0">
                    <a:ea typeface="华文楷体" panose="02010600040101010101" pitchFamily="2" charset="-122"/>
                    <a:cs typeface="Times New Roman" panose="02020603050405020304" pitchFamily="18" charset="0"/>
                  </a:rPr>
                  <a:t>可</a:t>
                </a:r>
                <a:r>
                  <a:rPr lang="zh-CN" altLang="zh-CN" sz="2800" b="0" dirty="0">
                    <a:ea typeface="华文楷体" panose="02010600040101010101" pitchFamily="2" charset="-122"/>
                    <a:cs typeface="Times New Roman" panose="02020603050405020304" pitchFamily="18" charset="0"/>
                  </a:rPr>
                  <a:t>达</a:t>
                </a:r>
                <a:r>
                  <a:rPr lang="en-US" altLang="zh-CN" sz="2800" b="0" dirty="0">
                    <a:ea typeface="华文楷体" panose="02010600040101010101" pitchFamily="2" charset="-122"/>
                    <a:cs typeface="Times New Roman" panose="02020603050405020304" pitchFamily="18" charset="0"/>
                  </a:rPr>
                  <a:t>O(n)</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36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6"/>
                <a:ext cx="11545740" cy="4720094"/>
              </a:xfrm>
              <a:blipFill>
                <a:blip r:embed="rId3"/>
                <a:stretch>
                  <a:fillRect l="-1056" t="-25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02465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480681"/>
                <a:ext cx="11545740" cy="4720094"/>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建堆时间复杂度分析：</a:t>
                </a:r>
              </a:p>
              <a:p>
                <a:pPr marL="0" indent="0">
                  <a:buNone/>
                </a:pPr>
                <a:r>
                  <a:rPr lang="zh-CN" altLang="zh-CN" sz="2800" b="0" dirty="0">
                    <a:ea typeface="华文楷体" panose="02010600040101010101" pitchFamily="2" charset="-122"/>
                    <a:cs typeface="Times New Roman" panose="02020603050405020304" pitchFamily="18" charset="0"/>
                  </a:rPr>
                  <a:t>假设堆的高度为</a:t>
                </a:r>
                <a:r>
                  <a:rPr lang="en-US" altLang="zh-CN" sz="2800" b="0" dirty="0">
                    <a:ea typeface="华文楷体" panose="02010600040101010101" pitchFamily="2" charset="-122"/>
                    <a:cs typeface="Times New Roman" panose="02020603050405020304" pitchFamily="18" charset="0"/>
                  </a:rPr>
                  <a:t>h+1</a:t>
                </a:r>
                <a:r>
                  <a:rPr lang="zh-CN" altLang="zh-CN" sz="2800" b="0" dirty="0">
                    <a:ea typeface="华文楷体" panose="02010600040101010101" pitchFamily="2" charset="-122"/>
                    <a:cs typeface="Times New Roman" panose="02020603050405020304" pitchFamily="18" charset="0"/>
                  </a:rPr>
                  <a:t>，总的元素个数为</a:t>
                </a:r>
                <a:r>
                  <a:rPr lang="en-US" altLang="zh-CN" sz="2800" b="0" dirty="0">
                    <a:ea typeface="华文楷体" panose="02010600040101010101" pitchFamily="2" charset="-122"/>
                    <a:cs typeface="Times New Roman" panose="02020603050405020304" pitchFamily="18" charset="0"/>
                  </a:rPr>
                  <a:t>n</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zh-CN" altLang="zh-CN" sz="2800" b="0" dirty="0" smtClean="0">
                    <a:ea typeface="华文楷体" panose="02010600040101010101" pitchFamily="2" charset="-122"/>
                    <a:cs typeface="Times New Roman" panose="02020603050405020304" pitchFamily="18" charset="0"/>
                  </a:rPr>
                  <a:t>当</a:t>
                </a:r>
                <a:r>
                  <a:rPr lang="zh-CN" altLang="zh-CN" sz="2800" b="0" dirty="0">
                    <a:ea typeface="华文楷体" panose="02010600040101010101" pitchFamily="2" charset="-122"/>
                    <a:cs typeface="Times New Roman" panose="02020603050405020304" pitchFamily="18" charset="0"/>
                  </a:rPr>
                  <a:t>堆是一个</a:t>
                </a:r>
                <a:r>
                  <a:rPr lang="zh-CN" altLang="zh-CN" sz="2800" b="0" dirty="0" smtClean="0">
                    <a:ea typeface="华文楷体" panose="02010600040101010101" pitchFamily="2" charset="-122"/>
                    <a:cs typeface="Times New Roman" panose="02020603050405020304" pitchFamily="18" charset="0"/>
                  </a:rPr>
                  <a:t>满二叉树</a:t>
                </a:r>
                <a:r>
                  <a:rPr lang="zh-CN" altLang="zh-CN" sz="2800" b="0" dirty="0">
                    <a:ea typeface="华文楷体" panose="02010600040101010101" pitchFamily="2" charset="-122"/>
                    <a:cs typeface="Times New Roman" panose="02020603050405020304" pitchFamily="18" charset="0"/>
                  </a:rPr>
                  <a:t>时，有：</a:t>
                </a:r>
              </a:p>
              <a:p>
                <a:pPr marL="0" indent="0">
                  <a:buNone/>
                </a:pPr>
                <a:r>
                  <a:rPr lang="en-US" altLang="zh-CN" sz="2800" b="0" dirty="0" smtClean="0">
                    <a:ea typeface="华文楷体" panose="02010600040101010101" pitchFamily="2" charset="-122"/>
                    <a:cs typeface="Times New Roman" panose="02020603050405020304" pitchFamily="18" charset="0"/>
                  </a:rPr>
                  <a:t>                                           </a:t>
                </a:r>
                <a14:m>
                  <m:oMath xmlns:m="http://schemas.openxmlformats.org/officeDocument/2006/math">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sSup>
                      <m:sSupPr>
                        <m:ctrlPr>
                          <a:rPr lang="zh-CN" altLang="zh-CN" sz="2800" b="0" i="1">
                            <a:latin typeface="Cambria Math" panose="02040503050406030204" pitchFamily="18" charset="0"/>
                          </a:rPr>
                        </m:ctrlPr>
                      </m:sSupPr>
                      <m:e>
                        <m:r>
                          <a:rPr lang="en-US" altLang="zh-CN" sz="2800" b="0" i="1">
                            <a:latin typeface="Cambria Math" panose="02040503050406030204" pitchFamily="18" charset="0"/>
                          </a:rPr>
                          <m:t>2</m:t>
                        </m:r>
                      </m:e>
                      <m:sup>
                        <m:r>
                          <a:rPr lang="en-US" altLang="zh-CN" sz="2800" b="0" i="1">
                            <a:latin typeface="Cambria Math" panose="02040503050406030204" pitchFamily="18" charset="0"/>
                          </a:rPr>
                          <m:t>h</m:t>
                        </m:r>
                        <m:r>
                          <a:rPr lang="en-US" altLang="zh-CN" sz="2800" b="0" i="1">
                            <a:latin typeface="Cambria Math" panose="02040503050406030204" pitchFamily="18" charset="0"/>
                          </a:rPr>
                          <m:t>+1</m:t>
                        </m:r>
                      </m:sup>
                    </m:sSup>
                    <m:r>
                      <a:rPr lang="zh-CN" altLang="en-US" sz="2800" b="0" i="1">
                        <a:latin typeface="Cambria Math" panose="02040503050406030204" pitchFamily="18" charset="0"/>
                      </a:rPr>
                      <m:t>−</m:t>
                    </m:r>
                    <m:r>
                      <a:rPr lang="en-US" altLang="zh-CN" sz="2800" b="0" i="1">
                        <a:latin typeface="Cambria Math" panose="02040503050406030204" pitchFamily="18" charset="0"/>
                      </a:rPr>
                      <m:t>1</m:t>
                    </m:r>
                  </m:oMath>
                </a14:m>
                <a:r>
                  <a:rPr lang="en-US" altLang="zh-CN" sz="2800" b="0" dirty="0">
                    <a:ea typeface="华文楷体" panose="02010600040101010101" pitchFamily="2" charset="-122"/>
                    <a:cs typeface="Times New Roman" panose="02020603050405020304" pitchFamily="18" charset="0"/>
                  </a:rPr>
                  <a:t> </a:t>
                </a:r>
              </a:p>
              <a:p>
                <a:pPr marL="0" indent="0">
                  <a:buNone/>
                </a:pPr>
                <a:r>
                  <a:rPr lang="zh-CN" altLang="zh-CN" sz="2800" b="0" dirty="0">
                    <a:ea typeface="华文楷体" panose="02010600040101010101" pitchFamily="2" charset="-122"/>
                    <a:cs typeface="Times New Roman" panose="02020603050405020304" pitchFamily="18" charset="0"/>
                  </a:rPr>
                  <a:t>观察此堆，从后往前逐个检查并调整各个非叶子结点时，比较并调整的最大次数为以该结点为根的堆的高度</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480681"/>
                <a:ext cx="11545740" cy="4720094"/>
              </a:xfrm>
              <a:blipFill>
                <a:blip r:embed="rId3"/>
                <a:stretch>
                  <a:fillRect l="-1056" t="-25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227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冒泡排序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插入排序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希尔排序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归并排序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快速</a:t>
            </a:r>
            <a:r>
              <a:rPr lang="zh-CN" altLang="en-US" sz="2800" dirty="0">
                <a:latin typeface="华文楷体" pitchFamily="2" charset="-122"/>
                <a:ea typeface="华文楷体" pitchFamily="2" charset="-122"/>
              </a:rPr>
              <a:t>排序</a:t>
            </a: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选择排序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堆排序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优先队列</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基数排序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726806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5"/>
                <a:ext cx="11545740" cy="5034419"/>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建堆时间复杂度分析</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None/>
                </a:pPr>
                <a:endParaRPr lang="zh-CN"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第一批非叶子结点在倒数第二层，倒数第二层总的结点个数为</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h</m:t>
                        </m:r>
                        <m:r>
                          <a:rPr lang="zh-CN" altLang="en-US" sz="2800" b="0">
                            <a:latin typeface="Cambria Math" panose="02040503050406030204" pitchFamily="18" charset="0"/>
                          </a:rPr>
                          <m:t>−</m:t>
                        </m:r>
                        <m:r>
                          <a:rPr lang="en-US" altLang="zh-CN" sz="2800" b="0">
                            <a:latin typeface="Cambria Math" panose="02040503050406030204" pitchFamily="18" charset="0"/>
                          </a:rPr>
                          <m:t>1</m:t>
                        </m:r>
                      </m:sup>
                    </m:sSup>
                  </m:oMath>
                </a14:m>
                <a:r>
                  <a:rPr lang="zh-CN" altLang="zh-CN" sz="2800" b="0" dirty="0">
                    <a:ea typeface="华文楷体" panose="02010600040101010101" pitchFamily="2" charset="-122"/>
                    <a:cs typeface="Times New Roman" panose="02020603050405020304" pitchFamily="18" charset="0"/>
                  </a:rPr>
                  <a:t>个，各结点的比较调整最大次数为</a:t>
                </a:r>
                <a:r>
                  <a:rPr lang="en-US" altLang="zh-CN" sz="2800" b="0" dirty="0">
                    <a:ea typeface="华文楷体" panose="02010600040101010101" pitchFamily="2" charset="-122"/>
                    <a:cs typeface="Times New Roman" panose="02020603050405020304" pitchFamily="18" charset="0"/>
                  </a:rPr>
                  <a:t>1</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zh-CN" altLang="zh-CN" sz="2800" b="0" dirty="0" smtClean="0">
                    <a:ea typeface="华文楷体" panose="02010600040101010101" pitchFamily="2" charset="-122"/>
                    <a:cs typeface="Times New Roman" panose="02020603050405020304" pitchFamily="18" charset="0"/>
                  </a:rPr>
                  <a:t>倒数</a:t>
                </a:r>
                <a:r>
                  <a:rPr lang="zh-CN" altLang="zh-CN" sz="2800" b="0" dirty="0">
                    <a:ea typeface="华文楷体" panose="02010600040101010101" pitchFamily="2" charset="-122"/>
                    <a:cs typeface="Times New Roman" panose="02020603050405020304" pitchFamily="18" charset="0"/>
                  </a:rPr>
                  <a:t>第三层总的结点个数为</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h</m:t>
                        </m:r>
                        <m:r>
                          <a:rPr lang="zh-CN" altLang="en-US" sz="2800" b="0">
                            <a:latin typeface="Cambria Math" panose="02040503050406030204" pitchFamily="18" charset="0"/>
                          </a:rPr>
                          <m:t>−</m:t>
                        </m:r>
                        <m:r>
                          <a:rPr lang="en-US" altLang="zh-CN" sz="2800" b="0">
                            <a:latin typeface="Cambria Math" panose="02040503050406030204" pitchFamily="18" charset="0"/>
                          </a:rPr>
                          <m:t>2</m:t>
                        </m:r>
                      </m:sup>
                    </m:sSup>
                  </m:oMath>
                </a14:m>
                <a:r>
                  <a:rPr lang="zh-CN" altLang="zh-CN" sz="2800" b="0" dirty="0">
                    <a:ea typeface="华文楷体" panose="02010600040101010101" pitchFamily="2" charset="-122"/>
                    <a:cs typeface="Times New Roman" panose="02020603050405020304" pitchFamily="18" charset="0"/>
                  </a:rPr>
                  <a:t>个，各结点的比较调整最大次数为</a:t>
                </a:r>
                <a:r>
                  <a:rPr lang="en-US" altLang="zh-CN" sz="2800" b="0" dirty="0">
                    <a:ea typeface="华文楷体" panose="02010600040101010101" pitchFamily="2" charset="-122"/>
                    <a:cs typeface="Times New Roman" panose="02020603050405020304" pitchFamily="18" charset="0"/>
                  </a:rPr>
                  <a:t>2</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zh-CN" altLang="zh-CN" sz="2800" b="0" dirty="0" smtClean="0">
                    <a:ea typeface="华文楷体" panose="02010600040101010101" pitchFamily="2" charset="-122"/>
                    <a:cs typeface="Times New Roman" panose="02020603050405020304" pitchFamily="18" charset="0"/>
                  </a:rPr>
                  <a:t>根</a:t>
                </a:r>
                <a:r>
                  <a:rPr lang="zh-CN" altLang="zh-CN" sz="2800" b="0" dirty="0">
                    <a:ea typeface="华文楷体" panose="02010600040101010101" pitchFamily="2" charset="-122"/>
                    <a:cs typeface="Times New Roman" panose="02020603050405020304" pitchFamily="18" charset="0"/>
                  </a:rPr>
                  <a:t>结点这层的结点个数为</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h</m:t>
                        </m:r>
                        <m:r>
                          <a:rPr lang="zh-CN" altLang="en-US" sz="2800" b="0">
                            <a:latin typeface="Cambria Math" panose="02040503050406030204" pitchFamily="18" charset="0"/>
                          </a:rPr>
                          <m:t>−</m:t>
                        </m:r>
                        <m:r>
                          <a:rPr lang="en-US" altLang="zh-CN" sz="2800" b="0">
                            <a:latin typeface="Cambria Math" panose="02040503050406030204" pitchFamily="18" charset="0"/>
                          </a:rPr>
                          <m:t>h</m:t>
                        </m:r>
                      </m:sup>
                    </m:sSup>
                  </m:oMath>
                </a14:m>
                <a:r>
                  <a:rPr lang="en-US" altLang="zh-CN" sz="2800" b="0" dirty="0">
                    <a:ea typeface="华文楷体" panose="02010600040101010101" pitchFamily="2" charset="-122"/>
                    <a:cs typeface="Times New Roman" panose="02020603050405020304" pitchFamily="18" charset="0"/>
                  </a:rPr>
                  <a:t>=</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0</m:t>
                        </m:r>
                      </m:sup>
                    </m:sSup>
                  </m:oMath>
                </a14:m>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个，结点比较调整最大次数为</a:t>
                </a:r>
                <a:r>
                  <a:rPr lang="en-US" altLang="zh-CN" sz="2800" b="0" dirty="0">
                    <a:ea typeface="华文楷体" panose="02010600040101010101" pitchFamily="2" charset="-122"/>
                    <a:cs typeface="Times New Roman" panose="02020603050405020304" pitchFamily="18" charset="0"/>
                  </a:rPr>
                  <a:t>h</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5"/>
                <a:ext cx="11545740" cy="5034419"/>
              </a:xfrm>
              <a:blipFill>
                <a:blip r:embed="rId3"/>
                <a:stretch>
                  <a:fillRect l="-1056" t="-24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30006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5"/>
                <a:ext cx="11545740" cy="5034419"/>
              </a:xfrm>
            </p:spPr>
            <p:txBody>
              <a:bodyPr>
                <a:normAutofit/>
              </a:bodyPr>
              <a:lstStyle/>
              <a:p>
                <a:pPr marL="0" indent="0">
                  <a:buNone/>
                </a:pPr>
                <a:r>
                  <a:rPr lang="zh-CN" altLang="zh-CN" sz="2800" b="0" dirty="0" smtClean="0">
                    <a:ea typeface="华文楷体" panose="02010600040101010101" pitchFamily="2" charset="-122"/>
                    <a:cs typeface="Times New Roman" panose="02020603050405020304" pitchFamily="18" charset="0"/>
                  </a:rPr>
                  <a:t>建堆时间复杂度分析：</a:t>
                </a:r>
              </a:p>
              <a:p>
                <a:pPr marL="0" indent="0">
                  <a:buNone/>
                </a:pPr>
                <a:r>
                  <a:rPr lang="zh-CN" altLang="zh-CN" sz="2800" b="0" dirty="0" smtClean="0">
                    <a:ea typeface="华文楷体" panose="02010600040101010101" pitchFamily="2" charset="-122"/>
                    <a:cs typeface="Times New Roman" panose="02020603050405020304" pitchFamily="18" charset="0"/>
                  </a:rPr>
                  <a:t>故</a:t>
                </a:r>
                <a:r>
                  <a:rPr lang="zh-CN" altLang="zh-CN" sz="2800" b="0" dirty="0">
                    <a:ea typeface="华文楷体" panose="02010600040101010101" pitchFamily="2" charset="-122"/>
                    <a:cs typeface="Times New Roman" panose="02020603050405020304" pitchFamily="18" charset="0"/>
                  </a:rPr>
                  <a:t>总的比较调整次数最多为</a:t>
                </a:r>
                <a:r>
                  <a:rPr lang="zh-CN" altLang="zh-CN" sz="2800" b="0" dirty="0" smtClean="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0</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d>
                            <m:dPr>
                              <m:ctrlPr>
                                <a:rPr lang="zh-CN" altLang="zh-CN" i="1">
                                  <a:latin typeface="Cambria Math" panose="02040503050406030204" pitchFamily="18" charset="0"/>
                                </a:rPr>
                              </m:ctrlPr>
                            </m:dPr>
                            <m:e>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𝑖</m:t>
                              </m:r>
                            </m:e>
                          </m:d>
                        </m:e>
                      </m:nary>
                    </m:oMath>
                  </m:oMathPara>
                </a14:m>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14:m>
                  <m:oMath xmlns:m="http://schemas.openxmlformats.org/officeDocument/2006/math">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+2</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+4</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2</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2</m:t>
                        </m:r>
                      </m:sup>
                    </m:sSup>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e>
                    </m:d>
                  </m:oMath>
                </a14:m>
                <a:endParaRPr lang="en-US" altLang="zh-CN" i="1" dirty="0" smtClean="0">
                  <a:ea typeface="华文楷体" panose="02010600040101010101" pitchFamily="2" charset="-122"/>
                  <a:cs typeface="Times New Roman" panose="02020603050405020304" pitchFamily="18" charset="0"/>
                </a:endParaRPr>
              </a:p>
              <a:p>
                <a:pPr marL="0" indent="0">
                  <a:buNone/>
                </a:pPr>
                <a:endParaRPr lang="en-US" altLang="zh-CN" i="1" dirty="0" smtClean="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2</m:t>
                      </m:r>
                      <m:r>
                        <m:rPr>
                          <m:sty m:val="p"/>
                        </m:rPr>
                        <a:rPr lang="en-US" altLang="zh-CN">
                          <a:latin typeface="Cambria Math" panose="02040503050406030204" pitchFamily="18" charset="0"/>
                        </a:rPr>
                        <m:t>t</m:t>
                      </m:r>
                      <m:r>
                        <a:rPr lang="en-US" altLang="zh-CN">
                          <a:latin typeface="Cambria Math" panose="02040503050406030204" pitchFamily="18" charset="0"/>
                        </a:rPr>
                        <m:t>=2</m:t>
                      </m:r>
                      <m:r>
                        <m:rPr>
                          <m:sty m:val="p"/>
                        </m:rPr>
                        <a:rPr lang="en-US" altLang="zh-CN">
                          <a:latin typeface="Cambria Math" panose="02040503050406030204" pitchFamily="18" charset="0"/>
                        </a:rPr>
                        <m:t>h</m:t>
                      </m:r>
                      <m:r>
                        <a:rPr lang="en-US" altLang="zh-CN">
                          <a:latin typeface="Cambria Math" panose="02040503050406030204" pitchFamily="18" charset="0"/>
                        </a:rPr>
                        <m:t>+4</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+8</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2</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e>
                      </m:d>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=0+2</m:t>
                      </m:r>
                      <m:r>
                        <m:rPr>
                          <m:sty m:val="p"/>
                        </m:rPr>
                        <a:rPr lang="en-US" altLang="zh-CN">
                          <a:latin typeface="Cambria Math" panose="02040503050406030204" pitchFamily="18" charset="0"/>
                        </a:rPr>
                        <m:t>h</m:t>
                      </m:r>
                      <m:r>
                        <a:rPr lang="en-US" altLang="zh-CN">
                          <a:latin typeface="Cambria Math" panose="02040503050406030204" pitchFamily="18" charset="0"/>
                        </a:rPr>
                        <m:t>+4</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+8</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2</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e>
                      </m:d>
                    </m:oMath>
                  </m:oMathPara>
                </a14:m>
                <a:endParaRPr lang="zh-CN" altLang="zh-CN" dirty="0">
                  <a:ea typeface="华文楷体" panose="02010600040101010101" pitchFamily="2" charset="-122"/>
                  <a:cs typeface="Times New Roman" panose="02020603050405020304" pitchFamily="18" charset="0"/>
                </a:endParaRPr>
              </a:p>
              <a:p>
                <a:pPr marL="0" indent="0">
                  <a:buNone/>
                </a:pPr>
                <a:endParaRPr lang="zh-CN" altLang="zh-CN" dirty="0">
                  <a:ea typeface="华文楷体" panose="02010600040101010101" pitchFamily="2" charset="-122"/>
                  <a:cs typeface="Times New Roman" panose="02020603050405020304" pitchFamily="18" charset="0"/>
                </a:endParaRPr>
              </a:p>
              <a:p>
                <a:pPr marL="0" indent="0">
                  <a:buNone/>
                </a:pPr>
                <a:endParaRPr lang="en-US" altLang="zh-CN" sz="2800" b="0" dirty="0"/>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5"/>
                <a:ext cx="11545740" cy="5034419"/>
              </a:xfrm>
              <a:blipFill>
                <a:blip r:embed="rId3"/>
                <a:stretch>
                  <a:fillRect l="-1056" t="-24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3053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5"/>
                <a:ext cx="11631465" cy="5034420"/>
              </a:xfrm>
            </p:spPr>
            <p:txBody>
              <a:bodyPr>
                <a:normAutofit/>
              </a:bodyPr>
              <a:lstStyle/>
              <a:p>
                <a:pPr marL="0" indent="0">
                  <a:buNone/>
                </a:pPr>
                <a14:m>
                  <m:oMathPara xmlns:m="http://schemas.openxmlformats.org/officeDocument/2006/math">
                    <m:oMathParaPr>
                      <m:jc m:val="left"/>
                    </m:oMathParaPr>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=2</m:t>
                      </m:r>
                      <m:r>
                        <m:rPr>
                          <m:sty m:val="p"/>
                        </m:rPr>
                        <a:rPr lang="en-US" altLang="zh-CN">
                          <a:latin typeface="Cambria Math" panose="02040503050406030204" pitchFamily="18" charset="0"/>
                        </a:rPr>
                        <m:t>t</m:t>
                      </m:r>
                      <m:r>
                        <a:rPr lang="en-US" altLang="zh-CN" i="1">
                          <a:latin typeface="Cambria Math" panose="02040503050406030204" pitchFamily="18" charset="0"/>
                        </a:rPr>
                        <m:t>−</m:t>
                      </m:r>
                      <m:r>
                        <m:rPr>
                          <m:sty m:val="p"/>
                        </m:rPr>
                        <a:rPr lang="en-US" altLang="zh-CN">
                          <a:latin typeface="Cambria Math" panose="02040503050406030204" pitchFamily="18" charset="0"/>
                        </a:rPr>
                        <m:t>t</m:t>
                      </m:r>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+2+4+8+…+</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1+1+2+4+8+…+</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a:latin typeface="Cambria Math" panose="02040503050406030204" pitchFamily="18" charset="0"/>
                            </a:rPr>
                            <m:t>+1</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1</m:t>
                          </m:r>
                          <m:r>
                            <a:rPr lang="zh-CN" altLang="en-US"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en-US" altLang="zh-CN" i="1">
                                  <a:latin typeface="Cambria Math" panose="02040503050406030204" pitchFamily="18" charset="0"/>
                                </a:rPr>
                                <m:t>+1</m:t>
                              </m:r>
                            </m:sup>
                          </m:sSup>
                        </m:num>
                        <m:den>
                          <m:r>
                            <a:rPr lang="en-US" altLang="zh-CN" i="1">
                              <a:latin typeface="Cambria Math" panose="02040503050406030204" pitchFamily="18" charset="0"/>
                            </a:rPr>
                            <m:t>1−2</m:t>
                          </m:r>
                        </m:den>
                      </m:f>
                    </m:oMath>
                  </m:oMathPara>
                </a14:m>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a:latin typeface="Cambria Math" panose="02040503050406030204" pitchFamily="18" charset="0"/>
                          </a:rPr>
                          <m:t>+1</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en-US" altLang="zh-CN" i="1">
                            <a:latin typeface="Cambria Math" panose="02040503050406030204" pitchFamily="18" charset="0"/>
                          </a:rPr>
                          <m:t>+1</m:t>
                        </m:r>
                      </m:sup>
                    </m:sSup>
                    <m:r>
                      <a:rPr lang="en-US" altLang="zh-CN" i="1">
                        <a:latin typeface="Cambria Math" panose="02040503050406030204" pitchFamily="18" charset="0"/>
                      </a:rPr>
                      <m:t>−1</m:t>
                    </m:r>
                  </m:oMath>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en-US" altLang="zh-CN" i="1">
                          <a:latin typeface="Cambria Math" panose="02040503050406030204" pitchFamily="18" charset="0"/>
                        </a:rPr>
                        <m:t>−</m:t>
                      </m:r>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+1</m:t>
                      </m:r>
                      <m:r>
                        <a:rPr lang="zh-CN" altLang="zh-CN">
                          <a:latin typeface="Cambria Math" panose="02040503050406030204" pitchFamily="18" charset="0"/>
                        </a:rPr>
                        <m:t>）</m:t>
                      </m:r>
                    </m:oMath>
                  </m:oMathPara>
                </a14:m>
                <a:endParaRPr lang="en-US" altLang="zh-CN" dirty="0" smtClean="0">
                  <a:ea typeface="华文楷体" panose="02010600040101010101" pitchFamily="2" charset="-122"/>
                  <a:cs typeface="Times New Roman" panose="02020603050405020304" pitchFamily="18" charset="0"/>
                </a:endParaRPr>
              </a:p>
              <a:p>
                <a:pPr marL="0" indent="0">
                  <a:buNone/>
                </a:pPr>
                <a:r>
                  <a:rPr lang="zh-CN" altLang="zh-CN" sz="2800" b="0" dirty="0" smtClean="0">
                    <a:ea typeface="华文楷体" panose="02010600040101010101" pitchFamily="2" charset="-122"/>
                    <a:cs typeface="Times New Roman" panose="02020603050405020304" pitchFamily="18" charset="0"/>
                  </a:rPr>
                  <a:t>又</a:t>
                </a:r>
                <a:r>
                  <a:rPr lang="en-US" altLang="zh-CN" sz="2800" b="0" dirty="0">
                    <a:ea typeface="华文楷体" panose="02010600040101010101" pitchFamily="2" charset="-122"/>
                    <a:cs typeface="Times New Roman" panose="02020603050405020304" pitchFamily="18" charset="0"/>
                  </a:rPr>
                  <a:t>h</a:t>
                </a:r>
                <a:r>
                  <a:rPr lang="zh-CN" altLang="zh-CN" sz="2800" b="0" dirty="0">
                    <a:ea typeface="华文楷体" panose="02010600040101010101" pitchFamily="2" charset="-122"/>
                    <a:cs typeface="Times New Roman" panose="02020603050405020304" pitchFamily="18" charset="0"/>
                  </a:rPr>
                  <a:t>为</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的对数阶，故建堆的时间复杂度为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oMath>
                </a14:m>
                <a:r>
                  <a:rPr lang="zh-CN" altLang="zh-CN" sz="2800" b="0" dirty="0" smtClean="0">
                    <a:ea typeface="华文楷体" panose="02010600040101010101" pitchFamily="2" charset="-122"/>
                    <a:cs typeface="Times New Roman" panose="02020603050405020304" pitchFamily="18" charset="0"/>
                  </a:rPr>
                  <a:t>。</a:t>
                </a:r>
                <a:r>
                  <a:rPr lang="zh-CN" altLang="en-US" sz="2800" b="0" dirty="0" smtClean="0">
                    <a:ea typeface="华文楷体" panose="02010600040101010101" pitchFamily="2" charset="-122"/>
                    <a:cs typeface="Times New Roman" panose="02020603050405020304" pitchFamily="18" charset="0"/>
                  </a:rPr>
                  <a:t>同样大顶和数组中最后一个元素交换后，堆的规模和高度也在逐渐边小，调整计算量的分析和建堆时间分析的一样，时间复杂度也为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oMath>
                </a14:m>
                <a:r>
                  <a:rPr lang="zh-CN" altLang="en-US" sz="2800" b="0" dirty="0" smtClean="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5"/>
                <a:ext cx="11631465" cy="5034420"/>
              </a:xfrm>
              <a:blipFill>
                <a:blip r:embed="rId3"/>
                <a:stretch>
                  <a:fillRect l="-1048" r="-367" b="-193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40258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4805819"/>
          </a:xfrm>
        </p:spPr>
        <p:txBody>
          <a:bodyPr>
            <a:normAutofit/>
          </a:bodyPr>
          <a:lstStyle/>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在</a:t>
            </a:r>
            <a:r>
              <a:rPr lang="zh-CN" altLang="zh-CN" sz="2800" b="0" dirty="0">
                <a:ea typeface="华文楷体" panose="02010600040101010101" pitchFamily="2" charset="-122"/>
                <a:cs typeface="Times New Roman" panose="02020603050405020304" pitchFamily="18" charset="0"/>
              </a:rPr>
              <a:t>以上算法中可以看出，左、右子中选择最大元素时，右子是优先的。即如果左、右子一样大，选择右子为最大子，优先进入堆顶，并先于左子被替换到序列尾部。右子相对于左子，原本在数组序列中的位置就居于后面</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当</a:t>
            </a:r>
            <a:r>
              <a:rPr lang="zh-CN" altLang="zh-CN" sz="2800" b="0" dirty="0">
                <a:ea typeface="华文楷体" panose="02010600040101010101" pitchFamily="2" charset="-122"/>
                <a:cs typeface="Times New Roman" panose="02020603050405020304" pitchFamily="18" charset="0"/>
              </a:rPr>
              <a:t>父结点值和最大孩子结点的值相同时，该孩子也被换到上层，优先进入排序结果序列的尾部，此时排序是稳定排序</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anose="02010600040101010101" pitchFamily="2" charset="-122"/>
                <a:cs typeface="Times New Roman" panose="02020603050405020304" pitchFamily="18" charset="0"/>
              </a:rPr>
              <a:t>但</a:t>
            </a:r>
            <a:r>
              <a:rPr lang="zh-CN" altLang="zh-CN" sz="2800" b="0" dirty="0">
                <a:ea typeface="华文楷体" panose="02010600040101010101" pitchFamily="2" charset="-122"/>
                <a:cs typeface="Times New Roman" panose="02020603050405020304" pitchFamily="18" charset="0"/>
              </a:rPr>
              <a:t>当父结点值和最小结点的值相同时，情况可能发生反转，排序结果显示为不稳定排序。</a:t>
            </a:r>
            <a:endParaRPr lang="en-US" altLang="zh-CN" sz="36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堆排序算法稳定性分析：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26039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堆排序算法稳定性分析：</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028209" y="2057400"/>
            <a:ext cx="7737475" cy="3343276"/>
          </a:xfrm>
          <a:prstGeom prst="rect">
            <a:avLst/>
          </a:prstGeom>
          <a:noFill/>
          <a:ln>
            <a:noFill/>
          </a:ln>
        </p:spPr>
      </p:pic>
    </p:spTree>
    <p:extLst>
      <p:ext uri="{BB962C8B-B14F-4D97-AF65-F5344CB8AC3E}">
        <p14:creationId xmlns:p14="http://schemas.microsoft.com/office/powerpoint/2010/main" val="3287597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堆排序算法稳定性分析：</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70024" y="2076450"/>
            <a:ext cx="7273925" cy="3252788"/>
          </a:xfrm>
          <a:prstGeom prst="rect">
            <a:avLst/>
          </a:prstGeom>
          <a:noFill/>
          <a:ln>
            <a:noFill/>
          </a:ln>
        </p:spPr>
      </p:pic>
    </p:spTree>
    <p:extLst>
      <p:ext uri="{BB962C8B-B14F-4D97-AF65-F5344CB8AC3E}">
        <p14:creationId xmlns:p14="http://schemas.microsoft.com/office/powerpoint/2010/main" val="14574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堆排序算法稳定性分析：</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822587" y="1629395"/>
            <a:ext cx="7415213" cy="2843213"/>
          </a:xfrm>
          <a:prstGeom prst="rect">
            <a:avLst/>
          </a:prstGeom>
          <a:noFill/>
          <a:ln>
            <a:noFill/>
          </a:ln>
        </p:spPr>
      </p:pic>
      <p:sp>
        <p:nvSpPr>
          <p:cNvPr id="2" name="椭圆 1"/>
          <p:cNvSpPr/>
          <p:nvPr/>
        </p:nvSpPr>
        <p:spPr>
          <a:xfrm>
            <a:off x="11587163" y="6486525"/>
            <a:ext cx="200025" cy="2000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6278" y="4624447"/>
            <a:ext cx="10701337" cy="2062103"/>
          </a:xfrm>
          <a:prstGeom prst="rect">
            <a:avLst/>
          </a:prstGeom>
          <a:noFill/>
        </p:spPr>
        <p:txBody>
          <a:bodyPr wrap="square" rtlCol="0">
            <a:spAutoFit/>
          </a:bodyPr>
          <a:lstStyle/>
          <a:p>
            <a:r>
              <a:rPr lang="zh-CN" altLang="en-US" sz="3200" b="1" dirty="0" smtClean="0">
                <a:latin typeface="华文楷体" panose="02010600040101010101" pitchFamily="2" charset="-122"/>
                <a:ea typeface="华文楷体" panose="02010600040101010101" pitchFamily="2" charset="-122"/>
              </a:rPr>
              <a:t>总结： </a:t>
            </a:r>
            <a:r>
              <a:rPr lang="zh-CN" altLang="en-US" sz="3200" dirty="0" smtClean="0">
                <a:latin typeface="华文楷体" panose="02010600040101010101" pitchFamily="2" charset="-122"/>
                <a:ea typeface="华文楷体" panose="02010600040101010101" pitchFamily="2" charset="-122"/>
              </a:rPr>
              <a:t>堆排序算法是一个不稳定排序算法</a:t>
            </a:r>
            <a:endParaRPr lang="en-US" altLang="zh-CN" sz="3200" dirty="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事实上，最终有序序列是按照层次遍历得出，而在调整过程中是父子之间进行的交换，而父子位置在最终的有序序列中并不是相邻的，故不稳定。</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56763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插入排序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希尔排序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归并排序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快速</a:t>
            </a:r>
            <a:r>
              <a:rPr lang="zh-CN" altLang="en-US" sz="2800" dirty="0">
                <a:latin typeface="华文楷体" pitchFamily="2" charset="-122"/>
                <a:ea typeface="华文楷体" pitchFamily="2" charset="-122"/>
              </a:rPr>
              <a:t>排序</a:t>
            </a: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选择排序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堆排序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优先队列</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基数排序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3205255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4277590"/>
          </a:xfrm>
        </p:spPr>
        <p:txBody>
          <a:bodyPr>
            <a:normAutofit/>
          </a:bodyPr>
          <a:lstStyle/>
          <a:p>
            <a:pPr>
              <a:buFont typeface="Wingdings" panose="05000000000000000000" pitchFamily="2" charset="2"/>
              <a:buChar char="Ø"/>
            </a:pPr>
            <a:r>
              <a:rPr lang="zh-CN" altLang="zh-CN" sz="3200" b="0" dirty="0" smtClean="0">
                <a:ea typeface="华文楷体" panose="02010600040101010101" pitchFamily="2" charset="-122"/>
                <a:cs typeface="Times New Roman" panose="02020603050405020304" pitchFamily="18" charset="0"/>
              </a:rPr>
              <a:t>无论</a:t>
            </a:r>
            <a:r>
              <a:rPr lang="zh-CN" altLang="zh-CN" sz="3200" b="0" dirty="0">
                <a:ea typeface="华文楷体" panose="02010600040101010101" pitchFamily="2" charset="-122"/>
                <a:cs typeface="Times New Roman" panose="02020603050405020304" pitchFamily="18" charset="0"/>
              </a:rPr>
              <a:t>是顺序存储还是链式存储，进、出队都有一个操作时间复杂度是</a:t>
            </a:r>
            <a:r>
              <a:rPr lang="en-US" altLang="zh-CN" sz="3200" b="0" dirty="0">
                <a:ea typeface="华文楷体" panose="02010600040101010101" pitchFamily="2" charset="-122"/>
                <a:cs typeface="Times New Roman" panose="02020603050405020304" pitchFamily="18" charset="0"/>
              </a:rPr>
              <a:t>O(1)</a:t>
            </a:r>
            <a:r>
              <a:rPr lang="zh-CN" altLang="zh-CN" sz="3200" b="0" dirty="0">
                <a:ea typeface="华文楷体" panose="02010600040101010101" pitchFamily="2" charset="-122"/>
                <a:cs typeface="Times New Roman" panose="02020603050405020304" pitchFamily="18" charset="0"/>
              </a:rPr>
              <a:t>而另外一个是</a:t>
            </a:r>
            <a:r>
              <a:rPr lang="en-US" altLang="zh-CN" sz="3200" b="0" dirty="0">
                <a:ea typeface="华文楷体" panose="02010600040101010101" pitchFamily="2" charset="-122"/>
                <a:cs typeface="Times New Roman" panose="02020603050405020304" pitchFamily="18" charset="0"/>
              </a:rPr>
              <a:t>O(n)</a:t>
            </a:r>
            <a:r>
              <a:rPr lang="zh-CN" altLang="zh-CN" sz="3200" b="0" dirty="0">
                <a:ea typeface="华文楷体" panose="02010600040101010101" pitchFamily="2" charset="-122"/>
                <a:cs typeface="Times New Roman" panose="02020603050405020304" pitchFamily="18" charset="0"/>
              </a:rPr>
              <a:t>。 </a:t>
            </a:r>
            <a:endParaRPr lang="en-US" altLang="zh-CN" sz="3200" b="0" dirty="0" smtClean="0">
              <a:ea typeface="华文楷体" panose="02010600040101010101" pitchFamily="2" charset="-122"/>
              <a:cs typeface="Times New Roman" panose="02020603050405020304" pitchFamily="18" charset="0"/>
            </a:endParaRPr>
          </a:p>
          <a:p>
            <a:pPr marL="0" indent="0">
              <a:buNone/>
            </a:pPr>
            <a:endParaRPr lang="en-US" altLang="zh-CN" sz="32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3200" b="0" dirty="0" smtClean="0">
                <a:ea typeface="华文楷体" panose="02010600040101010101" pitchFamily="2" charset="-122"/>
                <a:cs typeface="Times New Roman" panose="02020603050405020304" pitchFamily="18" charset="0"/>
              </a:rPr>
              <a:t>假设</a:t>
            </a:r>
            <a:r>
              <a:rPr lang="zh-CN" altLang="zh-CN" sz="3200" b="0" dirty="0">
                <a:ea typeface="华文楷体" panose="02010600040101010101" pitchFamily="2" charset="-122"/>
                <a:cs typeface="Times New Roman" panose="02020603050405020304" pitchFamily="18" charset="0"/>
              </a:rPr>
              <a:t>元素的值用其优先级的级别值来标识，级别值小的优先级高，反之则优先级低。出队是优先级高者先出队，因此可以用一个小顶堆来实现优先级</a:t>
            </a:r>
            <a:r>
              <a:rPr lang="zh-CN" altLang="zh-CN" sz="3200" b="0" dirty="0" smtClean="0">
                <a:ea typeface="华文楷体" panose="02010600040101010101" pitchFamily="2" charset="-122"/>
                <a:cs typeface="Times New Roman" panose="02020603050405020304" pitchFamily="18" charset="0"/>
              </a:rPr>
              <a:t>队列</a:t>
            </a:r>
            <a:r>
              <a:rPr lang="zh-CN" altLang="en-US" sz="3200" b="0" dirty="0" smtClean="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堆顶是优先级最高的元素。 </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优先队列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3825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6"/>
                <a:ext cx="11545740" cy="4891544"/>
              </a:xfrm>
            </p:spPr>
            <p:txBody>
              <a:bodyPr>
                <a:normAutofit fontScale="85000" lnSpcReduction="10000"/>
              </a:bodyPr>
              <a:lstStyle/>
              <a:p>
                <a:pPr>
                  <a:buFont typeface="Wingdings" panose="05000000000000000000" pitchFamily="2" charset="2"/>
                  <a:buChar char="Ø"/>
                </a:pPr>
                <a:r>
                  <a:rPr lang="zh-CN" altLang="zh-CN" sz="3200" b="0" dirty="0" smtClean="0">
                    <a:ea typeface="华文楷体" panose="02010600040101010101" pitchFamily="2" charset="-122"/>
                    <a:cs typeface="Times New Roman" panose="02020603050405020304" pitchFamily="18" charset="0"/>
                  </a:rPr>
                  <a:t>出队</a:t>
                </a:r>
                <a:r>
                  <a:rPr lang="zh-CN" altLang="en-US" sz="3200" b="0" dirty="0" smtClean="0">
                    <a:ea typeface="华文楷体" panose="02010600040101010101" pitchFamily="2" charset="-122"/>
                    <a:cs typeface="Times New Roman" panose="02020603050405020304" pitchFamily="18" charset="0"/>
                  </a:rPr>
                  <a:t>：</a:t>
                </a:r>
                <a:r>
                  <a:rPr lang="zh-CN" altLang="zh-CN" sz="3200" b="0" dirty="0" smtClean="0">
                    <a:ea typeface="华文楷体" panose="02010600040101010101" pitchFamily="2" charset="-122"/>
                    <a:cs typeface="Times New Roman" panose="02020603050405020304" pitchFamily="18" charset="0"/>
                  </a:rPr>
                  <a:t>直接</a:t>
                </a:r>
                <a:r>
                  <a:rPr lang="zh-CN" altLang="zh-CN" sz="3200" b="0" dirty="0">
                    <a:ea typeface="华文楷体" panose="02010600040101010101" pitchFamily="2" charset="-122"/>
                    <a:cs typeface="Times New Roman" panose="02020603050405020304" pitchFamily="18" charset="0"/>
                  </a:rPr>
                  <a:t>读取堆顶</a:t>
                </a:r>
                <a:r>
                  <a:rPr lang="en-US" altLang="zh-CN"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即二叉树的根</a:t>
                </a:r>
                <a:r>
                  <a:rPr lang="en-US" altLang="zh-CN"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，时间花费为</a:t>
                </a:r>
                <a:r>
                  <a:rPr lang="en-US" altLang="zh-CN" sz="3200" b="0" dirty="0">
                    <a:ea typeface="华文楷体" panose="02010600040101010101" pitchFamily="2" charset="-122"/>
                    <a:cs typeface="Times New Roman" panose="02020603050405020304" pitchFamily="18" charset="0"/>
                  </a:rPr>
                  <a:t>O(1)</a:t>
                </a:r>
                <a:r>
                  <a:rPr lang="zh-CN" altLang="zh-CN" sz="3200" b="0" dirty="0">
                    <a:ea typeface="华文楷体" panose="02010600040101010101" pitchFamily="2" charset="-122"/>
                    <a:cs typeface="Times New Roman" panose="02020603050405020304" pitchFamily="18" charset="0"/>
                  </a:rPr>
                  <a:t>；摘取堆顶后，将尾部元素写入堆顶，并对</a:t>
                </a:r>
                <a:r>
                  <a:rPr lang="en-US" altLang="zh-CN" sz="3200" b="0" dirty="0">
                    <a:ea typeface="华文楷体" panose="02010600040101010101" pitchFamily="2" charset="-122"/>
                    <a:cs typeface="Times New Roman" panose="02020603050405020304" pitchFamily="18" charset="0"/>
                  </a:rPr>
                  <a:t>a[0]</a:t>
                </a:r>
                <a:r>
                  <a:rPr lang="zh-CN" altLang="zh-CN" sz="3200" b="0" dirty="0">
                    <a:ea typeface="华文楷体" panose="02010600040101010101" pitchFamily="2" charset="-122"/>
                    <a:cs typeface="Times New Roman" panose="02020603050405020304" pitchFamily="18" charset="0"/>
                  </a:rPr>
                  <a:t>做如上算法中的</a:t>
                </a:r>
                <a:r>
                  <a:rPr lang="en-US" altLang="zh-CN" sz="3200" b="0" dirty="0">
                    <a:ea typeface="华文楷体" panose="02010600040101010101" pitchFamily="2" charset="-122"/>
                    <a:cs typeface="Times New Roman" panose="02020603050405020304" pitchFamily="18" charset="0"/>
                  </a:rPr>
                  <a:t>adjust</a:t>
                </a:r>
                <a:r>
                  <a:rPr lang="zh-CN" altLang="zh-CN" sz="3200" b="0" dirty="0">
                    <a:ea typeface="华文楷体" panose="02010600040101010101" pitchFamily="2" charset="-122"/>
                    <a:cs typeface="Times New Roman" panose="02020603050405020304" pitchFamily="18" charset="0"/>
                  </a:rPr>
                  <a:t>调整操作，时间花费为此完全二叉树的高度</a:t>
                </a:r>
                <a:r>
                  <a:rPr lang="en-US" altLang="zh-CN" sz="3200" b="0" dirty="0">
                    <a:ea typeface="华文楷体" panose="02010600040101010101" pitchFamily="2" charset="-122"/>
                    <a:cs typeface="Times New Roman" panose="02020603050405020304" pitchFamily="18" charset="0"/>
                  </a:rPr>
                  <a:t>O(</a:t>
                </a:r>
                <a14:m>
                  <m:oMath xmlns:m="http://schemas.openxmlformats.org/officeDocument/2006/math">
                    <m:func>
                      <m:funcPr>
                        <m:ctrlPr>
                          <a:rPr lang="zh-CN" altLang="zh-CN" sz="3200" b="0" i="1">
                            <a:latin typeface="Cambria Math" panose="02040503050406030204" pitchFamily="18" charset="0"/>
                          </a:rPr>
                        </m:ctrlPr>
                      </m:funcPr>
                      <m:fName>
                        <m:sSub>
                          <m:sSubPr>
                            <m:ctrlPr>
                              <a:rPr lang="zh-CN" altLang="zh-CN" sz="3200" b="0" i="1">
                                <a:latin typeface="Cambria Math" panose="02040503050406030204" pitchFamily="18" charset="0"/>
                              </a:rPr>
                            </m:ctrlPr>
                          </m:sSubPr>
                          <m:e>
                            <m:r>
                              <m:rPr>
                                <m:sty m:val="p"/>
                              </m:rPr>
                              <a:rPr lang="en-US" altLang="zh-CN" sz="3200" b="0">
                                <a:latin typeface="Cambria Math" panose="02040503050406030204" pitchFamily="18" charset="0"/>
                              </a:rPr>
                              <m:t>log</m:t>
                            </m:r>
                          </m:e>
                          <m:sub>
                            <m:r>
                              <a:rPr lang="en-US" altLang="zh-CN" sz="3200" b="0">
                                <a:latin typeface="Cambria Math" panose="02040503050406030204" pitchFamily="18" charset="0"/>
                              </a:rPr>
                              <m:t>2</m:t>
                            </m:r>
                          </m:sub>
                        </m:sSub>
                      </m:fName>
                      <m:e>
                        <m:r>
                          <a:rPr lang="en-US" altLang="zh-CN" sz="3200" b="0">
                            <a:latin typeface="Cambria Math" panose="02040503050406030204" pitchFamily="18" charset="0"/>
                          </a:rPr>
                          <m:t>𝑛</m:t>
                        </m:r>
                      </m:e>
                    </m:func>
                  </m:oMath>
                </a14:m>
                <a:r>
                  <a:rPr lang="en-US" altLang="zh-CN"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。因此出队的时间复杂度为</a:t>
                </a:r>
                <a:r>
                  <a:rPr lang="en-US" altLang="zh-CN" sz="3200" b="0" dirty="0">
                    <a:ea typeface="华文楷体" panose="02010600040101010101" pitchFamily="2" charset="-122"/>
                    <a:cs typeface="Times New Roman" panose="02020603050405020304" pitchFamily="18" charset="0"/>
                  </a:rPr>
                  <a:t>O(</a:t>
                </a:r>
                <a14:m>
                  <m:oMath xmlns:m="http://schemas.openxmlformats.org/officeDocument/2006/math">
                    <m:func>
                      <m:funcPr>
                        <m:ctrlPr>
                          <a:rPr lang="zh-CN" altLang="zh-CN" sz="3200" b="0" i="1">
                            <a:latin typeface="Cambria Math" panose="02040503050406030204" pitchFamily="18" charset="0"/>
                          </a:rPr>
                        </m:ctrlPr>
                      </m:funcPr>
                      <m:fName>
                        <m:sSub>
                          <m:sSubPr>
                            <m:ctrlPr>
                              <a:rPr lang="zh-CN" altLang="zh-CN" sz="3200" b="0" i="1">
                                <a:latin typeface="Cambria Math" panose="02040503050406030204" pitchFamily="18" charset="0"/>
                              </a:rPr>
                            </m:ctrlPr>
                          </m:sSubPr>
                          <m:e>
                            <m:r>
                              <m:rPr>
                                <m:sty m:val="p"/>
                              </m:rPr>
                              <a:rPr lang="en-US" altLang="zh-CN" sz="3200" b="0">
                                <a:latin typeface="Cambria Math" panose="02040503050406030204" pitchFamily="18" charset="0"/>
                              </a:rPr>
                              <m:t>log</m:t>
                            </m:r>
                          </m:e>
                          <m:sub>
                            <m:r>
                              <a:rPr lang="en-US" altLang="zh-CN" sz="3200" b="0">
                                <a:latin typeface="Cambria Math" panose="02040503050406030204" pitchFamily="18" charset="0"/>
                              </a:rPr>
                              <m:t>2</m:t>
                            </m:r>
                          </m:sub>
                        </m:sSub>
                      </m:fName>
                      <m:e>
                        <m:r>
                          <a:rPr lang="en-US" altLang="zh-CN" sz="3200" b="0">
                            <a:latin typeface="Cambria Math" panose="02040503050406030204" pitchFamily="18" charset="0"/>
                          </a:rPr>
                          <m:t>𝑛</m:t>
                        </m:r>
                      </m:e>
                    </m:func>
                  </m:oMath>
                </a14:m>
                <a:r>
                  <a:rPr lang="en-US" altLang="zh-CN" sz="3200" b="0" dirty="0">
                    <a:ea typeface="华文楷体" panose="02010600040101010101" pitchFamily="2" charset="-122"/>
                    <a:cs typeface="Times New Roman" panose="02020603050405020304" pitchFamily="18" charset="0"/>
                  </a:rPr>
                  <a:t>)</a:t>
                </a:r>
                <a:r>
                  <a:rPr lang="zh-CN" altLang="zh-CN"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endParaRPr lang="en-US" altLang="zh-CN" sz="3200" b="0"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3200" b="0" dirty="0" smtClean="0">
                    <a:ea typeface="华文楷体" panose="02010600040101010101" pitchFamily="2" charset="-122"/>
                    <a:cs typeface="Times New Roman" panose="02020603050405020304" pitchFamily="18" charset="0"/>
                  </a:rPr>
                  <a:t>进队</a:t>
                </a:r>
                <a:r>
                  <a:rPr lang="zh-CN" altLang="en-US" sz="3200" b="0" dirty="0" smtClean="0">
                    <a:ea typeface="华文楷体" panose="02010600040101010101" pitchFamily="2" charset="-122"/>
                    <a:cs typeface="Times New Roman" panose="02020603050405020304" pitchFamily="18" charset="0"/>
                  </a:rPr>
                  <a:t>：</a:t>
                </a:r>
                <a:r>
                  <a:rPr lang="zh-CN" altLang="zh-CN" sz="3200" b="0" dirty="0" smtClean="0">
                    <a:ea typeface="华文楷体" panose="02010600040101010101" pitchFamily="2" charset="-122"/>
                    <a:cs typeface="Times New Roman" panose="02020603050405020304" pitchFamily="18" charset="0"/>
                  </a:rPr>
                  <a:t>将</a:t>
                </a:r>
                <a:r>
                  <a:rPr lang="zh-CN" altLang="zh-CN" sz="3200" b="0" dirty="0">
                    <a:ea typeface="华文楷体" panose="02010600040101010101" pitchFamily="2" charset="-122"/>
                    <a:cs typeface="Times New Roman" panose="02020603050405020304" pitchFamily="18" charset="0"/>
                  </a:rPr>
                  <a:t>新元素加入到序列尾部成为最后的叶子结点，它可能破环了堆的有序性，因此需要向上检查父结点，如果新结点值不小于父结点，结束检查；如果新结点值小于父结点，交换两者的值，并进一步往更高层祖先检查比较，直到不小于父结点或者祖先结点已经到根，因此进队的时间花费也是完全二叉树的高度</a:t>
                </a:r>
                <a:r>
                  <a:rPr lang="en-US" altLang="zh-CN" sz="3200" b="0" dirty="0">
                    <a:ea typeface="华文楷体" panose="02010600040101010101" pitchFamily="2" charset="-122"/>
                    <a:cs typeface="Times New Roman" panose="02020603050405020304" pitchFamily="18" charset="0"/>
                  </a:rPr>
                  <a:t>O(</a:t>
                </a:r>
                <a14:m>
                  <m:oMath xmlns:m="http://schemas.openxmlformats.org/officeDocument/2006/math">
                    <m:func>
                      <m:funcPr>
                        <m:ctrlPr>
                          <a:rPr lang="zh-CN" altLang="zh-CN" sz="3200" b="0" i="1">
                            <a:latin typeface="Cambria Math" panose="02040503050406030204" pitchFamily="18" charset="0"/>
                          </a:rPr>
                        </m:ctrlPr>
                      </m:funcPr>
                      <m:fName>
                        <m:sSub>
                          <m:sSubPr>
                            <m:ctrlPr>
                              <a:rPr lang="zh-CN" altLang="zh-CN" sz="3200" b="0" i="1">
                                <a:latin typeface="Cambria Math" panose="02040503050406030204" pitchFamily="18" charset="0"/>
                              </a:rPr>
                            </m:ctrlPr>
                          </m:sSubPr>
                          <m:e>
                            <m:r>
                              <m:rPr>
                                <m:sty m:val="p"/>
                              </m:rPr>
                              <a:rPr lang="en-US" altLang="zh-CN" sz="3200" b="0">
                                <a:latin typeface="Cambria Math" panose="02040503050406030204" pitchFamily="18" charset="0"/>
                              </a:rPr>
                              <m:t>log</m:t>
                            </m:r>
                          </m:e>
                          <m:sub>
                            <m:r>
                              <a:rPr lang="en-US" altLang="zh-CN" sz="3200" b="0">
                                <a:latin typeface="Cambria Math" panose="02040503050406030204" pitchFamily="18" charset="0"/>
                              </a:rPr>
                              <m:t>2</m:t>
                            </m:r>
                          </m:sub>
                        </m:sSub>
                      </m:fName>
                      <m:e>
                        <m:r>
                          <a:rPr lang="en-US" altLang="zh-CN" sz="3200" b="0">
                            <a:latin typeface="Cambria Math" panose="02040503050406030204" pitchFamily="18" charset="0"/>
                          </a:rPr>
                          <m:t>𝑛</m:t>
                        </m:r>
                      </m:e>
                    </m:func>
                  </m:oMath>
                </a14:m>
                <a:r>
                  <a:rPr lang="en-US" altLang="zh-CN" sz="3200" b="0" dirty="0">
                    <a:ea typeface="华文楷体" panose="02010600040101010101" pitchFamily="2" charset="-122"/>
                    <a:cs typeface="Times New Roman" panose="02020603050405020304" pitchFamily="18" charset="0"/>
                  </a:rPr>
                  <a:t>)</a:t>
                </a:r>
                <a:r>
                  <a:rPr lang="zh-CN" altLang="zh-CN" sz="3200" b="0" dirty="0" smtClean="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6"/>
                <a:ext cx="11545740" cy="4891544"/>
              </a:xfrm>
              <a:blipFill>
                <a:blip r:embed="rId3"/>
                <a:stretch>
                  <a:fillRect l="-845" t="-99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优先队列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8707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fontScale="92500" lnSpcReduction="20000"/>
          </a:bodyPr>
          <a:lstStyle/>
          <a:p>
            <a:pPr>
              <a:buFont typeface="Wingdings" panose="05000000000000000000" pitchFamily="2" charset="2"/>
              <a:buChar char="Ø"/>
            </a:pPr>
            <a:r>
              <a:rPr lang="zh-CN" altLang="zh-CN" sz="3200" b="0" dirty="0" smtClean="0">
                <a:ea typeface="华文楷体" panose="02010600040101010101" pitchFamily="2" charset="-122"/>
                <a:cs typeface="Times New Roman" panose="02020603050405020304" pitchFamily="18" charset="0"/>
              </a:rPr>
              <a:t>冒泡排序</a:t>
            </a:r>
            <a:r>
              <a:rPr lang="zh-CN" altLang="zh-CN" sz="3200" b="0" dirty="0">
                <a:ea typeface="华文楷体" panose="02010600040101010101" pitchFamily="2" charset="-122"/>
                <a:cs typeface="Times New Roman" panose="02020603050405020304" pitchFamily="18" charset="0"/>
              </a:rPr>
              <a:t>的思想</a:t>
            </a:r>
            <a:r>
              <a:rPr lang="zh-CN" altLang="zh-CN" sz="3200" b="0" dirty="0" smtClean="0">
                <a:ea typeface="华文楷体" panose="02010600040101010101" pitchFamily="2" charset="-122"/>
                <a:cs typeface="Times New Roman" panose="02020603050405020304" pitchFamily="18" charset="0"/>
              </a:rPr>
              <a:t>：</a:t>
            </a:r>
            <a:r>
              <a:rPr lang="zh-CN" altLang="en-US" sz="3200" dirty="0">
                <a:ea typeface="华文楷体" panose="02010600040101010101" pitchFamily="2" charset="-122"/>
                <a:cs typeface="Times New Roman" panose="02020603050405020304" pitchFamily="18" charset="0"/>
              </a:rPr>
              <a:t>以</a:t>
            </a:r>
            <a:r>
              <a:rPr lang="zh-CN" altLang="en-US" sz="3200" dirty="0" smtClean="0">
                <a:ea typeface="华文楷体" panose="02010600040101010101" pitchFamily="2" charset="-122"/>
                <a:cs typeface="Times New Roman" panose="02020603050405020304" pitchFamily="18" charset="0"/>
              </a:rPr>
              <a:t>两两比较为基础</a:t>
            </a:r>
            <a:endParaRPr lang="en-US" altLang="zh-CN" sz="3200" dirty="0" smtClean="0">
              <a:ea typeface="华文楷体" panose="02010600040101010101" pitchFamily="2" charset="-122"/>
              <a:cs typeface="Times New Roman" panose="02020603050405020304" pitchFamily="18" charset="0"/>
            </a:endParaRPr>
          </a:p>
          <a:p>
            <a:pPr marL="0" indent="0">
              <a:buNone/>
            </a:pPr>
            <a:r>
              <a:rPr lang="zh-CN" altLang="zh-CN" sz="3200" b="0" dirty="0" smtClean="0">
                <a:ea typeface="华文楷体" panose="02010600040101010101" pitchFamily="2" charset="-122"/>
                <a:cs typeface="Times New Roman" panose="02020603050405020304" pitchFamily="18" charset="0"/>
              </a:rPr>
              <a:t>第</a:t>
            </a:r>
            <a:r>
              <a:rPr lang="en-US" altLang="zh-CN" sz="3200" b="0" dirty="0">
                <a:ea typeface="华文楷体" panose="02010600040101010101" pitchFamily="2" charset="-122"/>
                <a:cs typeface="Times New Roman" panose="02020603050405020304" pitchFamily="18" charset="0"/>
              </a:rPr>
              <a:t>1</a:t>
            </a:r>
            <a:r>
              <a:rPr lang="zh-CN" altLang="zh-CN" sz="3200" b="0" dirty="0">
                <a:ea typeface="华文楷体" panose="02010600040101010101" pitchFamily="2" charset="-122"/>
                <a:cs typeface="Times New Roman" panose="02020603050405020304" pitchFamily="18" charset="0"/>
              </a:rPr>
              <a:t>和第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个元素比较</a:t>
            </a:r>
            <a:r>
              <a:rPr lang="zh-CN" altLang="zh-CN" sz="3200" b="0" dirty="0" smtClean="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如果</a:t>
            </a:r>
            <a:r>
              <a:rPr lang="zh-CN" altLang="zh-CN" sz="3200" b="0" dirty="0" smtClean="0">
                <a:ea typeface="华文楷体" panose="02010600040101010101" pitchFamily="2" charset="-122"/>
                <a:cs typeface="Times New Roman" panose="02020603050405020304" pitchFamily="18" charset="0"/>
              </a:rPr>
              <a:t>第</a:t>
            </a:r>
            <a:r>
              <a:rPr lang="en-US" altLang="zh-CN" sz="3200" b="0" dirty="0">
                <a:ea typeface="华文楷体" panose="02010600040101010101" pitchFamily="2" charset="-122"/>
                <a:cs typeface="Times New Roman" panose="02020603050405020304" pitchFamily="18" charset="0"/>
              </a:rPr>
              <a:t>1</a:t>
            </a:r>
            <a:r>
              <a:rPr lang="zh-CN" altLang="zh-CN" sz="3200" b="0" dirty="0">
                <a:ea typeface="华文楷体" panose="02010600040101010101" pitchFamily="2" charset="-122"/>
                <a:cs typeface="Times New Roman" panose="02020603050405020304" pitchFamily="18" charset="0"/>
              </a:rPr>
              <a:t>个元素大于第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个元素，两者</a:t>
            </a:r>
            <a:r>
              <a:rPr lang="zh-CN" altLang="zh-CN" sz="3200" b="0" dirty="0" smtClean="0">
                <a:ea typeface="华文楷体" panose="02010600040101010101" pitchFamily="2" charset="-122"/>
                <a:cs typeface="Times New Roman" panose="02020603050405020304" pitchFamily="18" charset="0"/>
              </a:rPr>
              <a:t>交换</a:t>
            </a:r>
            <a:r>
              <a:rPr lang="zh-CN" altLang="en-US"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zh-CN" sz="3200" b="0" dirty="0" smtClean="0">
                <a:ea typeface="华文楷体" panose="02010600040101010101" pitchFamily="2" charset="-122"/>
                <a:cs typeface="Times New Roman" panose="02020603050405020304" pitchFamily="18" charset="0"/>
              </a:rPr>
              <a:t>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和第</a:t>
            </a:r>
            <a:r>
              <a:rPr lang="en-US" altLang="zh-CN" sz="3200" b="0" dirty="0">
                <a:ea typeface="华文楷体" panose="02010600040101010101" pitchFamily="2" charset="-122"/>
                <a:cs typeface="Times New Roman" panose="02020603050405020304" pitchFamily="18" charset="0"/>
              </a:rPr>
              <a:t>3</a:t>
            </a:r>
            <a:r>
              <a:rPr lang="zh-CN" altLang="zh-CN" sz="3200" b="0" dirty="0">
                <a:ea typeface="华文楷体" panose="02010600040101010101" pitchFamily="2" charset="-122"/>
                <a:cs typeface="Times New Roman" panose="02020603050405020304" pitchFamily="18" charset="0"/>
              </a:rPr>
              <a:t>个元素比较，如果第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个元素大于第</a:t>
            </a:r>
            <a:r>
              <a:rPr lang="en-US" altLang="zh-CN" sz="3200" b="0" dirty="0">
                <a:ea typeface="华文楷体" panose="02010600040101010101" pitchFamily="2" charset="-122"/>
                <a:cs typeface="Times New Roman" panose="02020603050405020304" pitchFamily="18" charset="0"/>
              </a:rPr>
              <a:t>3</a:t>
            </a:r>
            <a:r>
              <a:rPr lang="zh-CN" altLang="zh-CN" sz="3200" b="0" dirty="0">
                <a:ea typeface="华文楷体" panose="02010600040101010101" pitchFamily="2" charset="-122"/>
                <a:cs typeface="Times New Roman" panose="02020603050405020304" pitchFamily="18" charset="0"/>
              </a:rPr>
              <a:t>个元素，两者交换</a:t>
            </a:r>
            <a:r>
              <a:rPr lang="zh-CN" altLang="zh-CN"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zh-CN" sz="3200" b="0" dirty="0" smtClean="0">
                <a:ea typeface="华文楷体" panose="02010600040101010101" pitchFamily="2" charset="-122"/>
                <a:cs typeface="Times New Roman" panose="02020603050405020304" pitchFamily="18" charset="0"/>
              </a:rPr>
              <a:t>如此</a:t>
            </a:r>
            <a:r>
              <a:rPr lang="zh-CN" altLang="en-US" sz="3200" b="0" dirty="0" smtClean="0">
                <a:ea typeface="华文楷体" panose="02010600040101010101" pitchFamily="2" charset="-122"/>
                <a:cs typeface="Times New Roman" panose="02020603050405020304" pitchFamily="18" charset="0"/>
              </a:rPr>
              <a:t>操作</a:t>
            </a:r>
            <a:r>
              <a:rPr lang="zh-CN" altLang="zh-CN" sz="3200" b="0" dirty="0" smtClean="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直到第</a:t>
            </a:r>
            <a:r>
              <a:rPr lang="en-US" altLang="zh-CN" sz="3200" b="0" dirty="0">
                <a:ea typeface="华文楷体" panose="02010600040101010101" pitchFamily="2" charset="-122"/>
                <a:cs typeface="Times New Roman" panose="02020603050405020304" pitchFamily="18" charset="0"/>
              </a:rPr>
              <a:t>n-1</a:t>
            </a:r>
            <a:r>
              <a:rPr lang="zh-CN" altLang="zh-CN" sz="3200" b="0" dirty="0">
                <a:ea typeface="华文楷体" panose="02010600040101010101" pitchFamily="2" charset="-122"/>
                <a:cs typeface="Times New Roman" panose="02020603050405020304" pitchFamily="18" charset="0"/>
              </a:rPr>
              <a:t>个元素和第</a:t>
            </a:r>
            <a:r>
              <a:rPr lang="en-US" altLang="zh-CN" sz="3200" b="0" dirty="0">
                <a:ea typeface="华文楷体" panose="02010600040101010101" pitchFamily="2" charset="-122"/>
                <a:cs typeface="Times New Roman" panose="02020603050405020304" pitchFamily="18" charset="0"/>
              </a:rPr>
              <a:t>n</a:t>
            </a:r>
            <a:r>
              <a:rPr lang="zh-CN" altLang="zh-CN" sz="3200" b="0" dirty="0">
                <a:ea typeface="华文楷体" panose="02010600040101010101" pitchFamily="2" charset="-122"/>
                <a:cs typeface="Times New Roman" panose="02020603050405020304" pitchFamily="18" charset="0"/>
              </a:rPr>
              <a:t>个元素比较、</a:t>
            </a:r>
            <a:r>
              <a:rPr lang="zh-CN" altLang="zh-CN" sz="3200" b="0" dirty="0" smtClean="0">
                <a:ea typeface="华文楷体" panose="02010600040101010101" pitchFamily="2" charset="-122"/>
                <a:cs typeface="Times New Roman" panose="02020603050405020304" pitchFamily="18" charset="0"/>
              </a:rPr>
              <a:t>交换</a:t>
            </a:r>
            <a:r>
              <a:rPr lang="zh-CN" altLang="en-US" sz="3200" b="0" dirty="0" smtClean="0">
                <a:ea typeface="华文楷体" panose="02010600040101010101" pitchFamily="2" charset="-122"/>
                <a:cs typeface="Times New Roman" panose="02020603050405020304" pitchFamily="18" charset="0"/>
              </a:rPr>
              <a:t>后</a:t>
            </a:r>
            <a:r>
              <a:rPr lang="zh-CN" altLang="zh-CN" sz="3200" b="0" dirty="0" smtClean="0">
                <a:ea typeface="华文楷体" panose="02010600040101010101" pitchFamily="2" charset="-122"/>
                <a:cs typeface="Times New Roman" panose="02020603050405020304" pitchFamily="18" charset="0"/>
              </a:rPr>
              <a:t>最大</a:t>
            </a:r>
            <a:r>
              <a:rPr lang="zh-CN" altLang="zh-CN" sz="3200" b="0" dirty="0">
                <a:ea typeface="华文楷体" panose="02010600040101010101" pitchFamily="2" charset="-122"/>
                <a:cs typeface="Times New Roman" panose="02020603050405020304" pitchFamily="18" charset="0"/>
              </a:rPr>
              <a:t>元素被换到了序列尾部即第</a:t>
            </a:r>
            <a:r>
              <a:rPr lang="en-US" altLang="zh-CN" sz="3200" b="0" dirty="0">
                <a:ea typeface="华文楷体" panose="02010600040101010101" pitchFamily="2" charset="-122"/>
                <a:cs typeface="Times New Roman" panose="02020603050405020304" pitchFamily="18" charset="0"/>
              </a:rPr>
              <a:t>n</a:t>
            </a:r>
            <a:r>
              <a:rPr lang="zh-CN" altLang="zh-CN" sz="3200" b="0" dirty="0">
                <a:ea typeface="华文楷体" panose="02010600040101010101" pitchFamily="2" charset="-122"/>
                <a:cs typeface="Times New Roman" panose="02020603050405020304" pitchFamily="18" charset="0"/>
              </a:rPr>
              <a:t>个位置上</a:t>
            </a:r>
            <a:r>
              <a:rPr lang="zh-CN" altLang="zh-CN" sz="3200" b="0" dirty="0" smtClean="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此</a:t>
            </a:r>
            <a:r>
              <a:rPr lang="zh-CN" altLang="en-US" sz="3200" b="0" dirty="0" smtClean="0">
                <a:ea typeface="华文楷体" panose="02010600040101010101" pitchFamily="2" charset="-122"/>
                <a:cs typeface="Times New Roman" panose="02020603050405020304" pitchFamily="18" charset="0"/>
              </a:rPr>
              <a:t>称</a:t>
            </a:r>
            <a:r>
              <a:rPr lang="zh-CN" altLang="en-US" sz="3200" dirty="0" smtClean="0">
                <a:ea typeface="华文楷体" panose="02010600040101010101" pitchFamily="2" charset="-122"/>
                <a:cs typeface="Times New Roman" panose="02020603050405020304" pitchFamily="18" charset="0"/>
              </a:rPr>
              <a:t>第一趟排序</a:t>
            </a:r>
            <a:r>
              <a:rPr lang="zh-CN" altLang="en-US"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en-US" sz="3200" b="0" dirty="0" smtClean="0">
                <a:ea typeface="华文楷体" panose="02010600040101010101" pitchFamily="2" charset="-122"/>
                <a:cs typeface="Times New Roman" panose="02020603050405020304" pitchFamily="18" charset="0"/>
              </a:rPr>
              <a:t>之后，</a:t>
            </a:r>
            <a:r>
              <a:rPr lang="zh-CN" altLang="zh-CN" sz="3200" b="0" dirty="0" smtClean="0">
                <a:ea typeface="华文楷体" panose="02010600040101010101" pitchFamily="2" charset="-122"/>
                <a:cs typeface="Times New Roman" panose="02020603050405020304" pitchFamily="18" charset="0"/>
              </a:rPr>
              <a:t>在</a:t>
            </a:r>
            <a:r>
              <a:rPr lang="zh-CN" altLang="zh-CN" sz="3200" b="0" dirty="0">
                <a:ea typeface="华文楷体" panose="02010600040101010101" pitchFamily="2" charset="-122"/>
                <a:cs typeface="Times New Roman" panose="02020603050405020304" pitchFamily="18" charset="0"/>
              </a:rPr>
              <a:t>前</a:t>
            </a:r>
            <a:r>
              <a:rPr lang="en-US" altLang="zh-CN" sz="3200" b="0" dirty="0">
                <a:ea typeface="华文楷体" panose="02010600040101010101" pitchFamily="2" charset="-122"/>
                <a:cs typeface="Times New Roman" panose="02020603050405020304" pitchFamily="18" charset="0"/>
              </a:rPr>
              <a:t>n-1</a:t>
            </a:r>
            <a:r>
              <a:rPr lang="zh-CN" altLang="zh-CN" sz="3200" b="0" dirty="0">
                <a:ea typeface="华文楷体" panose="02010600040101010101" pitchFamily="2" charset="-122"/>
                <a:cs typeface="Times New Roman" panose="02020603050405020304" pitchFamily="18" charset="0"/>
              </a:rPr>
              <a:t>个元素中进行如上操作，次大元素被换到了第</a:t>
            </a:r>
            <a:r>
              <a:rPr lang="en-US" altLang="zh-CN" sz="3200" b="0" dirty="0">
                <a:ea typeface="华文楷体" panose="02010600040101010101" pitchFamily="2" charset="-122"/>
                <a:cs typeface="Times New Roman" panose="02020603050405020304" pitchFamily="18" charset="0"/>
              </a:rPr>
              <a:t>n-1</a:t>
            </a:r>
            <a:r>
              <a:rPr lang="zh-CN" altLang="zh-CN" sz="3200" b="0" dirty="0">
                <a:ea typeface="华文楷体" panose="02010600040101010101" pitchFamily="2" charset="-122"/>
                <a:cs typeface="Times New Roman" panose="02020603050405020304" pitchFamily="18" charset="0"/>
              </a:rPr>
              <a:t>的位置上</a:t>
            </a:r>
            <a:r>
              <a:rPr lang="zh-CN" altLang="zh-CN" sz="3200" b="0" dirty="0" smtClean="0">
                <a:ea typeface="华文楷体" panose="02010600040101010101" pitchFamily="2" charset="-122"/>
                <a:cs typeface="Times New Roman" panose="02020603050405020304" pitchFamily="18" charset="0"/>
              </a:rPr>
              <a:t>。</a:t>
            </a:r>
            <a:r>
              <a:rPr lang="zh-CN" altLang="en-US" sz="3200" b="0" dirty="0" smtClean="0">
                <a:ea typeface="华文楷体" panose="02010600040101010101" pitchFamily="2" charset="-122"/>
                <a:cs typeface="Times New Roman" panose="02020603050405020304" pitchFamily="18" charset="0"/>
              </a:rPr>
              <a:t>此称</a:t>
            </a:r>
            <a:r>
              <a:rPr lang="zh-CN" altLang="en-US" sz="3200" dirty="0" smtClean="0">
                <a:ea typeface="华文楷体" panose="02010600040101010101" pitchFamily="2" charset="-122"/>
                <a:cs typeface="Times New Roman" panose="02020603050405020304" pitchFamily="18" charset="0"/>
              </a:rPr>
              <a:t>第二趟排序</a:t>
            </a:r>
            <a:r>
              <a:rPr lang="zh-CN" altLang="en-US" sz="3200" b="0" dirty="0" smtClean="0">
                <a:ea typeface="华文楷体" panose="02010600040101010101" pitchFamily="2" charset="-122"/>
                <a:cs typeface="Times New Roman" panose="02020603050405020304" pitchFamily="18" charset="0"/>
              </a:rPr>
              <a:t>。</a:t>
            </a:r>
            <a:endParaRPr lang="en-US" altLang="zh-CN" sz="3200" b="0" dirty="0" smtClean="0">
              <a:ea typeface="华文楷体" panose="02010600040101010101" pitchFamily="2" charset="-122"/>
              <a:cs typeface="Times New Roman" panose="02020603050405020304" pitchFamily="18" charset="0"/>
            </a:endParaRPr>
          </a:p>
          <a:p>
            <a:pPr marL="0" indent="0">
              <a:buNone/>
            </a:pPr>
            <a:r>
              <a:rPr lang="zh-CN" altLang="zh-CN" sz="3200" b="0" dirty="0" smtClean="0">
                <a:ea typeface="华文楷体" panose="02010600040101010101" pitchFamily="2" charset="-122"/>
                <a:cs typeface="Times New Roman" panose="02020603050405020304" pitchFamily="18" charset="0"/>
              </a:rPr>
              <a:t>依</a:t>
            </a:r>
            <a:r>
              <a:rPr lang="zh-CN" altLang="zh-CN" sz="3200" b="0" dirty="0">
                <a:ea typeface="华文楷体" panose="02010600040101010101" pitchFamily="2" charset="-122"/>
                <a:cs typeface="Times New Roman" panose="02020603050405020304" pitchFamily="18" charset="0"/>
              </a:rPr>
              <a:t>此方法操作，直到前面余下的元素个数为</a:t>
            </a:r>
            <a:r>
              <a:rPr lang="en-US" altLang="zh-CN" sz="3200" b="0" dirty="0">
                <a:ea typeface="华文楷体" panose="02010600040101010101" pitchFamily="2" charset="-122"/>
                <a:cs typeface="Times New Roman" panose="02020603050405020304" pitchFamily="18" charset="0"/>
              </a:rPr>
              <a:t>1</a:t>
            </a:r>
            <a:r>
              <a:rPr lang="zh-CN" altLang="zh-CN" sz="3200" b="0" dirty="0">
                <a:ea typeface="华文楷体" panose="02010600040101010101" pitchFamily="2" charset="-122"/>
                <a:cs typeface="Times New Roman" panose="02020603050405020304" pitchFamily="18" charset="0"/>
              </a:rPr>
              <a:t>时停止</a:t>
            </a:r>
            <a:r>
              <a:rPr lang="zh-CN" altLang="zh-CN" sz="3200" b="0" dirty="0" smtClean="0">
                <a:ea typeface="华文楷体" panose="02010600040101010101" pitchFamily="2" charset="-122"/>
                <a:cs typeface="Times New Roman" panose="02020603050405020304" pitchFamily="18" charset="0"/>
              </a:rPr>
              <a:t>。</a:t>
            </a:r>
            <a:r>
              <a:rPr lang="zh-CN" altLang="en-US" sz="3200" b="0" dirty="0" smtClean="0">
                <a:ea typeface="华文楷体" panose="02010600040101010101" pitchFamily="2" charset="-122"/>
                <a:cs typeface="Times New Roman" panose="02020603050405020304" pitchFamily="18" charset="0"/>
              </a:rPr>
              <a:t>结果是</a:t>
            </a:r>
            <a:r>
              <a:rPr lang="zh-CN" altLang="zh-CN" sz="3200" b="0" dirty="0" smtClean="0">
                <a:ea typeface="华文楷体" panose="02010600040101010101" pitchFamily="2" charset="-122"/>
                <a:cs typeface="Times New Roman" panose="02020603050405020304" pitchFamily="18" charset="0"/>
              </a:rPr>
              <a:t>无序</a:t>
            </a:r>
            <a:r>
              <a:rPr lang="zh-CN" altLang="zh-CN" sz="3200" b="0" dirty="0">
                <a:ea typeface="华文楷体" panose="02010600040101010101" pitchFamily="2" charset="-122"/>
                <a:cs typeface="Times New Roman" panose="02020603050405020304" pitchFamily="18" charset="0"/>
              </a:rPr>
              <a:t>序列变为有序序列。</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冒泡排序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99865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优先队列出队示例：</a:t>
            </a:r>
            <a:endParaRPr lang="zh-CN" altLang="en-US" dirty="0">
              <a:latin typeface="华文楷体" panose="02010600040101010101" pitchFamily="2" charset="-122"/>
              <a:ea typeface="华文楷体" panose="02010600040101010101" pitchFamily="2"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436471" y="1346990"/>
            <a:ext cx="7113860" cy="2480427"/>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3735251" y="4004563"/>
            <a:ext cx="7851504" cy="2396238"/>
          </a:xfrm>
          <a:prstGeom prst="rect">
            <a:avLst/>
          </a:prstGeom>
          <a:noFill/>
          <a:ln>
            <a:noFill/>
          </a:ln>
        </p:spPr>
      </p:pic>
    </p:spTree>
    <p:extLst>
      <p:ext uri="{BB962C8B-B14F-4D97-AF65-F5344CB8AC3E}">
        <p14:creationId xmlns:p14="http://schemas.microsoft.com/office/powerpoint/2010/main" val="1542202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优先队列进队示例</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476250" y="1637483"/>
            <a:ext cx="5858784" cy="2189934"/>
          </a:xfrm>
          <a:prstGeom prst="rect">
            <a:avLst/>
          </a:prstGeom>
        </p:spPr>
      </p:pic>
      <p:pic>
        <p:nvPicPr>
          <p:cNvPr id="3" name="图片 2"/>
          <p:cNvPicPr>
            <a:picLocks noChangeAspect="1"/>
          </p:cNvPicPr>
          <p:nvPr/>
        </p:nvPicPr>
        <p:blipFill>
          <a:blip r:embed="rId4"/>
          <a:stretch>
            <a:fillRect/>
          </a:stretch>
        </p:blipFill>
        <p:spPr>
          <a:xfrm>
            <a:off x="4724147" y="4117910"/>
            <a:ext cx="6076189" cy="2204513"/>
          </a:xfrm>
          <a:prstGeom prst="rect">
            <a:avLst/>
          </a:prstGeom>
        </p:spPr>
      </p:pic>
    </p:spTree>
    <p:extLst>
      <p:ext uri="{BB962C8B-B14F-4D97-AF65-F5344CB8AC3E}">
        <p14:creationId xmlns:p14="http://schemas.microsoft.com/office/powerpoint/2010/main" val="320469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优先队列进队示例</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stretch>
            <a:fillRect/>
          </a:stretch>
        </p:blipFill>
        <p:spPr>
          <a:xfrm>
            <a:off x="341460" y="1523183"/>
            <a:ext cx="6619340" cy="2356485"/>
          </a:xfrm>
          <a:prstGeom prst="rect">
            <a:avLst/>
          </a:prstGeom>
        </p:spPr>
      </p:pic>
      <p:pic>
        <p:nvPicPr>
          <p:cNvPr id="5" name="图片 4"/>
          <p:cNvPicPr>
            <a:picLocks noChangeAspect="1"/>
          </p:cNvPicPr>
          <p:nvPr/>
        </p:nvPicPr>
        <p:blipFill>
          <a:blip r:embed="rId4"/>
          <a:stretch>
            <a:fillRect/>
          </a:stretch>
        </p:blipFill>
        <p:spPr>
          <a:xfrm>
            <a:off x="4367484" y="4055861"/>
            <a:ext cx="6461625" cy="2646753"/>
          </a:xfrm>
          <a:prstGeom prst="rect">
            <a:avLst/>
          </a:prstGeom>
        </p:spPr>
      </p:pic>
      <p:sp>
        <p:nvSpPr>
          <p:cNvPr id="2" name="椭圆 1"/>
          <p:cNvSpPr/>
          <p:nvPr/>
        </p:nvSpPr>
        <p:spPr>
          <a:xfrm>
            <a:off x="11744325" y="6543675"/>
            <a:ext cx="171450" cy="1589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6107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插入排序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希尔排序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归并排序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快速</a:t>
            </a:r>
            <a:r>
              <a:rPr lang="zh-CN" altLang="en-US" sz="2800" dirty="0">
                <a:latin typeface="华文楷体" pitchFamily="2" charset="-122"/>
                <a:ea typeface="华文楷体" pitchFamily="2" charset="-122"/>
              </a:rPr>
              <a:t>排序</a:t>
            </a: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选择排序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堆排序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优先队列</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基数排序</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785185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3402378"/>
          </a:xfrm>
        </p:spPr>
        <p:txBody>
          <a:bodyPr>
            <a:normAutofit fontScale="85000" lnSpcReduction="20000"/>
          </a:bodyPr>
          <a:lstStyle/>
          <a:p>
            <a:pPr marL="0" indent="0">
              <a:buNone/>
            </a:pPr>
            <a:r>
              <a:rPr lang="zh-CN" altLang="zh-CN" sz="3200" b="0" dirty="0" smtClean="0">
                <a:latin typeface="华文楷体" panose="02010600040101010101" pitchFamily="2" charset="-122"/>
                <a:ea typeface="华文楷体" panose="02010600040101010101" pitchFamily="2" charset="-122"/>
              </a:rPr>
              <a:t>前面</a:t>
            </a:r>
            <a:r>
              <a:rPr lang="zh-CN" altLang="zh-CN" sz="3200" b="0" dirty="0">
                <a:latin typeface="华文楷体" panose="02010600040101010101" pitchFamily="2" charset="-122"/>
                <a:ea typeface="华文楷体" panose="02010600040101010101" pitchFamily="2" charset="-122"/>
              </a:rPr>
              <a:t>的排序</a:t>
            </a:r>
            <a:r>
              <a:rPr lang="zh-CN" altLang="zh-CN" sz="3200" b="0" dirty="0" smtClean="0">
                <a:latin typeface="华文楷体" panose="02010600040101010101" pitchFamily="2" charset="-122"/>
                <a:ea typeface="华文楷体" panose="02010600040101010101" pitchFamily="2" charset="-122"/>
              </a:rPr>
              <a:t>都是</a:t>
            </a:r>
            <a:r>
              <a:rPr lang="zh-CN" altLang="en-US" sz="3200" b="0" dirty="0" smtClean="0">
                <a:latin typeface="华文楷体" panose="02010600040101010101" pitchFamily="2" charset="-122"/>
                <a:ea typeface="华文楷体" panose="02010600040101010101" pitchFamily="2" charset="-122"/>
              </a:rPr>
              <a:t>按</a:t>
            </a:r>
            <a:r>
              <a:rPr lang="zh-CN" altLang="zh-CN" sz="3200" b="0" dirty="0" smtClean="0">
                <a:latin typeface="华文楷体" panose="02010600040101010101" pitchFamily="2" charset="-122"/>
                <a:ea typeface="华文楷体" panose="02010600040101010101" pitchFamily="2" charset="-122"/>
              </a:rPr>
              <a:t>单一</a:t>
            </a:r>
            <a:r>
              <a:rPr lang="zh-CN" altLang="zh-CN" sz="3200" b="0" dirty="0">
                <a:latin typeface="华文楷体" panose="02010600040101010101" pitchFamily="2" charset="-122"/>
                <a:ea typeface="华文楷体" panose="02010600040101010101" pitchFamily="2" charset="-122"/>
              </a:rPr>
              <a:t>关键字进行的。例如每个元素是一个学生的数据</a:t>
            </a:r>
            <a:r>
              <a:rPr lang="zh-CN" altLang="zh-CN" sz="3200" b="0" dirty="0" smtClean="0">
                <a:latin typeface="华文楷体" panose="02010600040101010101" pitchFamily="2" charset="-122"/>
                <a:ea typeface="华文楷体" panose="02010600040101010101" pitchFamily="2" charset="-122"/>
              </a:rPr>
              <a:t>，如果</a:t>
            </a:r>
            <a:r>
              <a:rPr lang="zh-CN" altLang="zh-CN" sz="3200" b="0" dirty="0">
                <a:latin typeface="华文楷体" panose="02010600040101010101" pitchFamily="2" charset="-122"/>
                <a:ea typeface="华文楷体" panose="02010600040101010101" pitchFamily="2" charset="-122"/>
              </a:rPr>
              <a:t>排序是按照学号排序，学号即其关键字</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有时</a:t>
            </a:r>
            <a:r>
              <a:rPr lang="zh-CN" altLang="zh-CN" sz="3200" b="0" dirty="0">
                <a:latin typeface="华文楷体" panose="02010600040101010101" pitchFamily="2" charset="-122"/>
                <a:ea typeface="华文楷体" panose="02010600040101010101" pitchFamily="2" charset="-122"/>
              </a:rPr>
              <a:t>又需要按照多个关键字进行排序，如学生数据先按照年龄排序，年龄相同者再按照身高</a:t>
            </a:r>
            <a:r>
              <a:rPr lang="zh-CN" altLang="zh-CN" sz="3200" b="0" dirty="0" smtClean="0">
                <a:latin typeface="华文楷体" panose="02010600040101010101" pitchFamily="2" charset="-122"/>
                <a:ea typeface="华文楷体" panose="02010600040101010101" pitchFamily="2" charset="-122"/>
              </a:rPr>
              <a:t>排序</a:t>
            </a:r>
            <a:r>
              <a:rPr lang="zh-CN" altLang="en-US" sz="3200" b="0" dirty="0" smtClean="0">
                <a:latin typeface="华文楷体" panose="02010600040101010101" pitchFamily="2" charset="-122"/>
                <a:ea typeface="华文楷体" panose="02010600040101010101" pitchFamily="2" charset="-122"/>
              </a:rPr>
              <a:t>，这称</a:t>
            </a:r>
            <a:r>
              <a:rPr lang="zh-CN" altLang="en-US" sz="3200" dirty="0" smtClean="0">
                <a:latin typeface="华文楷体" panose="02010600040101010101" pitchFamily="2" charset="-122"/>
                <a:ea typeface="华文楷体" panose="02010600040101010101" pitchFamily="2" charset="-122"/>
              </a:rPr>
              <a:t>多关键字排序</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在</a:t>
            </a:r>
            <a:r>
              <a:rPr lang="zh-CN" altLang="zh-CN" sz="3200" b="0" dirty="0">
                <a:latin typeface="华文楷体" panose="02010600040101010101" pitchFamily="2" charset="-122"/>
                <a:ea typeface="华文楷体" panose="02010600040101010101" pitchFamily="2" charset="-122"/>
              </a:rPr>
              <a:t>多关键字排序中关键字有主次之分，排序中先考虑的关键字称为主关键字，其他称为次关键字</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学生</a:t>
            </a:r>
            <a:r>
              <a:rPr lang="zh-CN" altLang="zh-CN" sz="3200" b="0" dirty="0">
                <a:latin typeface="华文楷体" panose="02010600040101010101" pitchFamily="2" charset="-122"/>
                <a:ea typeface="华文楷体" panose="02010600040101010101" pitchFamily="2" charset="-122"/>
              </a:rPr>
              <a:t>先按年龄再按身高排序示例中，年龄是主关键字、身高是次关键字</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多关键字排序</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32933" y="5185954"/>
            <a:ext cx="8178164" cy="1058092"/>
          </a:xfrm>
          <a:prstGeom prst="rect">
            <a:avLst/>
          </a:prstGeom>
          <a:noFill/>
          <a:ln>
            <a:noFill/>
          </a:ln>
        </p:spPr>
      </p:pic>
    </p:spTree>
    <p:extLst>
      <p:ext uri="{BB962C8B-B14F-4D97-AF65-F5344CB8AC3E}">
        <p14:creationId xmlns:p14="http://schemas.microsoft.com/office/powerpoint/2010/main" val="846348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5"/>
            <a:ext cx="11713691" cy="4917671"/>
          </a:xfrm>
        </p:spPr>
        <p:txBody>
          <a:bodyPr>
            <a:noAutofit/>
          </a:bodyPr>
          <a:lstStyle/>
          <a:p>
            <a:pPr marL="0" indent="0">
              <a:buNone/>
            </a:pPr>
            <a:r>
              <a:rPr lang="zh-CN" altLang="zh-CN" sz="2700" b="0" dirty="0">
                <a:ea typeface="华文楷体" panose="02010600040101010101" pitchFamily="2" charset="-122"/>
                <a:cs typeface="Times New Roman" panose="02020603050405020304" pitchFamily="18" charset="0"/>
              </a:rPr>
              <a:t>基数</a:t>
            </a:r>
            <a:r>
              <a:rPr lang="zh-CN" altLang="zh-CN" sz="2700" b="0" dirty="0" smtClean="0">
                <a:ea typeface="华文楷体" panose="02010600040101010101" pitchFamily="2" charset="-122"/>
                <a:cs typeface="Times New Roman" panose="02020603050405020304" pitchFamily="18" charset="0"/>
              </a:rPr>
              <a:t>排序是</a:t>
            </a:r>
            <a:r>
              <a:rPr lang="zh-CN" altLang="zh-CN" sz="2700" b="0" dirty="0">
                <a:ea typeface="华文楷体" panose="02010600040101010101" pitchFamily="2" charset="-122"/>
                <a:cs typeface="Times New Roman" panose="02020603050405020304" pitchFamily="18" charset="0"/>
              </a:rPr>
              <a:t>基于多关键字排序的思想，解决单一关键字</a:t>
            </a:r>
            <a:r>
              <a:rPr lang="zh-CN" altLang="zh-CN" sz="2700" b="0" dirty="0" smtClean="0">
                <a:ea typeface="华文楷体" panose="02010600040101010101" pitchFamily="2" charset="-122"/>
                <a:cs typeface="Times New Roman" panose="02020603050405020304" pitchFamily="18" charset="0"/>
              </a:rPr>
              <a:t>排序问题</a:t>
            </a:r>
            <a:r>
              <a:rPr lang="zh-CN" altLang="en-US" sz="2700" b="0" dirty="0" smtClean="0">
                <a:ea typeface="华文楷体" panose="02010600040101010101" pitchFamily="2" charset="-122"/>
                <a:cs typeface="Times New Roman" panose="02020603050405020304" pitchFamily="18" charset="0"/>
              </a:rPr>
              <a:t>。</a:t>
            </a:r>
            <a:endParaRPr lang="en-US" altLang="zh-CN" sz="2700" b="0" dirty="0" smtClean="0">
              <a:ea typeface="华文楷体" panose="02010600040101010101" pitchFamily="2" charset="-122"/>
              <a:cs typeface="Times New Roman" panose="02020603050405020304" pitchFamily="18" charset="0"/>
            </a:endParaRPr>
          </a:p>
          <a:p>
            <a:pPr marL="0" indent="0">
              <a:buNone/>
            </a:pPr>
            <a:r>
              <a:rPr lang="zh-CN" altLang="zh-CN" sz="2700" dirty="0" smtClean="0">
                <a:ea typeface="华文楷体" panose="02010600040101010101" pitchFamily="2" charset="-122"/>
                <a:cs typeface="Times New Roman" panose="02020603050405020304" pitchFamily="18" charset="0"/>
              </a:rPr>
              <a:t>具体</a:t>
            </a:r>
            <a:r>
              <a:rPr lang="zh-CN" altLang="zh-CN" sz="2700" dirty="0">
                <a:ea typeface="华文楷体" panose="02010600040101010101" pitchFamily="2" charset="-122"/>
                <a:cs typeface="Times New Roman" panose="02020603050405020304" pitchFamily="18" charset="0"/>
              </a:rPr>
              <a:t>方法是：</a:t>
            </a:r>
            <a:r>
              <a:rPr lang="zh-CN" altLang="zh-CN" sz="2700" b="0" dirty="0">
                <a:ea typeface="华文楷体" panose="02010600040101010101" pitchFamily="2" charset="-122"/>
                <a:cs typeface="Times New Roman" panose="02020603050405020304" pitchFamily="18" charset="0"/>
              </a:rPr>
              <a:t>把单一关键字中的不同位数视作多关键字进行排序</a:t>
            </a:r>
            <a:r>
              <a:rPr lang="zh-CN" altLang="zh-CN" sz="2700" b="0" dirty="0" smtClean="0">
                <a:ea typeface="华文楷体" panose="02010600040101010101" pitchFamily="2" charset="-122"/>
                <a:cs typeface="Times New Roman" panose="02020603050405020304" pitchFamily="18" charset="0"/>
              </a:rPr>
              <a:t>。</a:t>
            </a:r>
            <a:endParaRPr lang="en-US" altLang="zh-CN" sz="2700" b="0" dirty="0" smtClean="0">
              <a:ea typeface="华文楷体" panose="02010600040101010101" pitchFamily="2" charset="-122"/>
              <a:cs typeface="Times New Roman" panose="02020603050405020304" pitchFamily="18" charset="0"/>
            </a:endParaRPr>
          </a:p>
          <a:p>
            <a:pPr marL="0" indent="0">
              <a:buNone/>
            </a:pPr>
            <a:endParaRPr lang="en-US" altLang="zh-CN" sz="2700" b="0" dirty="0" smtClean="0">
              <a:ea typeface="华文楷体" panose="02010600040101010101" pitchFamily="2" charset="-122"/>
              <a:cs typeface="Times New Roman" panose="02020603050405020304" pitchFamily="18" charset="0"/>
            </a:endParaRPr>
          </a:p>
          <a:p>
            <a:pPr marL="0" indent="0">
              <a:buNone/>
            </a:pPr>
            <a:r>
              <a:rPr lang="zh-CN" altLang="zh-CN" sz="2700" b="0" dirty="0" smtClean="0">
                <a:ea typeface="华文楷体" panose="02010600040101010101" pitchFamily="2" charset="-122"/>
                <a:cs typeface="Times New Roman" panose="02020603050405020304" pitchFamily="18" charset="0"/>
              </a:rPr>
              <a:t>如</a:t>
            </a:r>
            <a:r>
              <a:rPr lang="zh-CN" altLang="zh-CN" sz="2700" b="0" dirty="0">
                <a:ea typeface="华文楷体" panose="02010600040101010101" pitchFamily="2" charset="-122"/>
                <a:cs typeface="Times New Roman" panose="02020603050405020304" pitchFamily="18" charset="0"/>
              </a:rPr>
              <a:t>原始序列</a:t>
            </a:r>
            <a:r>
              <a:rPr lang="en-US" altLang="zh-CN" sz="2700" b="0" dirty="0">
                <a:ea typeface="华文楷体" panose="02010600040101010101" pitchFamily="2" charset="-122"/>
                <a:cs typeface="Times New Roman" panose="02020603050405020304" pitchFamily="18" charset="0"/>
              </a:rPr>
              <a:t>18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26</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31</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72(a)</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15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72(b)</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20</a:t>
            </a:r>
            <a:r>
              <a:rPr lang="zh-CN" altLang="zh-CN" sz="2700" b="0" dirty="0">
                <a:ea typeface="华文楷体" panose="02010600040101010101" pitchFamily="2" charset="-122"/>
                <a:cs typeface="Times New Roman" panose="02020603050405020304" pitchFamily="18" charset="0"/>
              </a:rPr>
              <a:t>中</a:t>
            </a:r>
            <a:r>
              <a:rPr lang="zh-CN" altLang="zh-CN" sz="2700" b="0" dirty="0" smtClean="0">
                <a:ea typeface="华文楷体" panose="02010600040101010101" pitchFamily="2" charset="-122"/>
                <a:cs typeface="Times New Roman" panose="02020603050405020304" pitchFamily="18" charset="0"/>
              </a:rPr>
              <a:t>，</a:t>
            </a:r>
            <a:r>
              <a:rPr lang="zh-CN" altLang="en-US" sz="2700" b="0" dirty="0" smtClean="0">
                <a:ea typeface="华文楷体" panose="02010600040101010101" pitchFamily="2" charset="-122"/>
                <a:cs typeface="Times New Roman" panose="02020603050405020304" pitchFamily="18" charset="0"/>
              </a:rPr>
              <a:t>有十位和个位两位数字，可以先看十位再看个位，</a:t>
            </a:r>
            <a:r>
              <a:rPr lang="zh-CN" altLang="zh-CN" sz="2700" b="0" dirty="0">
                <a:ea typeface="华文楷体" panose="02010600040101010101" pitchFamily="2" charset="-122"/>
                <a:cs typeface="Times New Roman" panose="02020603050405020304" pitchFamily="18" charset="0"/>
              </a:rPr>
              <a:t>即</a:t>
            </a:r>
            <a:r>
              <a:rPr lang="zh-CN" altLang="zh-CN" sz="2700" dirty="0">
                <a:ea typeface="华文楷体" panose="02010600040101010101" pitchFamily="2" charset="-122"/>
                <a:cs typeface="Times New Roman" panose="02020603050405020304" pitchFamily="18" charset="0"/>
              </a:rPr>
              <a:t>最高位</a:t>
            </a:r>
            <a:r>
              <a:rPr lang="zh-CN" altLang="zh-CN" sz="2700" dirty="0" smtClean="0">
                <a:ea typeface="华文楷体" panose="02010600040101010101" pitchFamily="2" charset="-122"/>
                <a:cs typeface="Times New Roman" panose="02020603050405020304" pitchFamily="18" charset="0"/>
              </a:rPr>
              <a:t>优先法</a:t>
            </a:r>
            <a:r>
              <a:rPr lang="en-US" altLang="zh-CN" sz="2700" dirty="0">
                <a:ea typeface="华文楷体" panose="02010600040101010101" pitchFamily="2" charset="-122"/>
                <a:cs typeface="Times New Roman" panose="02020603050405020304" pitchFamily="18" charset="0"/>
              </a:rPr>
              <a:t>MSD</a:t>
            </a:r>
            <a:r>
              <a:rPr lang="zh-CN" altLang="zh-CN" sz="2700" dirty="0">
                <a:ea typeface="华文楷体" panose="02010600040101010101" pitchFamily="2" charset="-122"/>
                <a:cs typeface="Times New Roman" panose="02020603050405020304" pitchFamily="18" charset="0"/>
              </a:rPr>
              <a:t>（</a:t>
            </a:r>
            <a:r>
              <a:rPr lang="en-US" altLang="zh-CN" sz="2700" dirty="0">
                <a:ea typeface="华文楷体" panose="02010600040101010101" pitchFamily="2" charset="-122"/>
                <a:cs typeface="Times New Roman" panose="02020603050405020304" pitchFamily="18" charset="0"/>
              </a:rPr>
              <a:t>Most Significant digital</a:t>
            </a:r>
            <a:r>
              <a:rPr lang="zh-CN" altLang="zh-CN" sz="2700" dirty="0" smtClean="0">
                <a:ea typeface="华文楷体" panose="02010600040101010101" pitchFamily="2" charset="-122"/>
                <a:cs typeface="Times New Roman" panose="02020603050405020304" pitchFamily="18" charset="0"/>
              </a:rPr>
              <a:t>）</a:t>
            </a:r>
            <a:r>
              <a:rPr lang="zh-CN" altLang="en-US" sz="2700" b="0" dirty="0" smtClean="0">
                <a:ea typeface="华文楷体" panose="02010600040101010101" pitchFamily="2" charset="-122"/>
                <a:cs typeface="Times New Roman" panose="02020603050405020304" pitchFamily="18" charset="0"/>
              </a:rPr>
              <a:t>；也可以先看个位再看十位，即</a:t>
            </a:r>
            <a:r>
              <a:rPr lang="zh-CN" altLang="zh-CN" sz="2700" dirty="0" smtClean="0">
                <a:ea typeface="华文楷体" panose="02010600040101010101" pitchFamily="2" charset="-122"/>
                <a:cs typeface="Times New Roman" panose="02020603050405020304" pitchFamily="18" charset="0"/>
              </a:rPr>
              <a:t>低位</a:t>
            </a:r>
            <a:r>
              <a:rPr lang="zh-CN" altLang="zh-CN" sz="2700" dirty="0">
                <a:ea typeface="华文楷体" panose="02010600040101010101" pitchFamily="2" charset="-122"/>
                <a:cs typeface="Times New Roman" panose="02020603050405020304" pitchFamily="18" charset="0"/>
              </a:rPr>
              <a:t>优先法</a:t>
            </a:r>
            <a:r>
              <a:rPr lang="en-US" altLang="zh-CN" sz="2700" dirty="0">
                <a:ea typeface="华文楷体" panose="02010600040101010101" pitchFamily="2" charset="-122"/>
                <a:cs typeface="Times New Roman" panose="02020603050405020304" pitchFamily="18" charset="0"/>
              </a:rPr>
              <a:t>LSD</a:t>
            </a:r>
            <a:r>
              <a:rPr lang="zh-CN" altLang="zh-CN" sz="2700" dirty="0">
                <a:ea typeface="华文楷体" panose="02010600040101010101" pitchFamily="2" charset="-122"/>
                <a:cs typeface="Times New Roman" panose="02020603050405020304" pitchFamily="18" charset="0"/>
              </a:rPr>
              <a:t>（</a:t>
            </a:r>
            <a:r>
              <a:rPr lang="en-US" altLang="zh-CN" sz="2700" dirty="0">
                <a:ea typeface="华文楷体" panose="02010600040101010101" pitchFamily="2" charset="-122"/>
                <a:cs typeface="Times New Roman" panose="02020603050405020304" pitchFamily="18" charset="0"/>
              </a:rPr>
              <a:t>Least Significant Digital</a:t>
            </a:r>
            <a:r>
              <a:rPr lang="zh-CN" altLang="zh-CN" sz="2700" dirty="0" smtClean="0">
                <a:ea typeface="华文楷体" panose="02010600040101010101" pitchFamily="2" charset="-122"/>
                <a:cs typeface="Times New Roman" panose="02020603050405020304" pitchFamily="18" charset="0"/>
              </a:rPr>
              <a:t>）</a:t>
            </a:r>
            <a:r>
              <a:rPr lang="zh-CN" altLang="en-US" sz="2700" b="0" dirty="0" smtClean="0">
                <a:ea typeface="华文楷体" panose="02010600040101010101" pitchFamily="2" charset="-122"/>
                <a:cs typeface="Times New Roman" panose="02020603050405020304" pitchFamily="18" charset="0"/>
              </a:rPr>
              <a:t>。</a:t>
            </a:r>
            <a:endParaRPr lang="zh-CN" altLang="zh-CN" sz="27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基数排序（也称口袋排序）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3126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4361170" cy="4695602"/>
          </a:xfrm>
        </p:spPr>
        <p:txBody>
          <a:bodyPr>
            <a:noAutofit/>
          </a:bodyPr>
          <a:lstStyle/>
          <a:p>
            <a:pPr marL="0" indent="0">
              <a:buNone/>
            </a:pPr>
            <a:r>
              <a:rPr lang="zh-CN" altLang="zh-CN" sz="2700" b="0" dirty="0" smtClean="0">
                <a:ea typeface="华文楷体" panose="02010600040101010101" pitchFamily="2" charset="-122"/>
                <a:cs typeface="Times New Roman" panose="02020603050405020304" pitchFamily="18" charset="0"/>
              </a:rPr>
              <a:t>如</a:t>
            </a:r>
            <a:r>
              <a:rPr lang="zh-CN" altLang="zh-CN" sz="2700" b="0" dirty="0">
                <a:ea typeface="华文楷体" panose="02010600040101010101" pitchFamily="2" charset="-122"/>
                <a:cs typeface="Times New Roman" panose="02020603050405020304" pitchFamily="18" charset="0"/>
              </a:rPr>
              <a:t>原始序列</a:t>
            </a:r>
            <a:r>
              <a:rPr lang="en-US" altLang="zh-CN" sz="2700" b="0" dirty="0">
                <a:ea typeface="华文楷体" panose="02010600040101010101" pitchFamily="2" charset="-122"/>
                <a:cs typeface="Times New Roman" panose="02020603050405020304" pitchFamily="18" charset="0"/>
              </a:rPr>
              <a:t>18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26</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31</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72(a)</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15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72(b)</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20</a:t>
            </a:r>
            <a:r>
              <a:rPr lang="zh-CN" altLang="zh-CN" sz="2700" b="0" dirty="0">
                <a:ea typeface="华文楷体" panose="02010600040101010101" pitchFamily="2" charset="-122"/>
                <a:cs typeface="Times New Roman" panose="02020603050405020304" pitchFamily="18" charset="0"/>
              </a:rPr>
              <a:t>中</a:t>
            </a:r>
            <a:r>
              <a:rPr lang="zh-CN" altLang="zh-CN" sz="2700" b="0" dirty="0" smtClean="0">
                <a:ea typeface="华文楷体" panose="02010600040101010101" pitchFamily="2" charset="-122"/>
                <a:cs typeface="Times New Roman" panose="02020603050405020304" pitchFamily="18" charset="0"/>
              </a:rPr>
              <a:t>，可先</a:t>
            </a:r>
            <a:r>
              <a:rPr lang="zh-CN" altLang="zh-CN" sz="2700" b="0" dirty="0">
                <a:ea typeface="华文楷体" panose="02010600040101010101" pitchFamily="2" charset="-122"/>
                <a:cs typeface="Times New Roman" panose="02020603050405020304" pitchFamily="18" charset="0"/>
              </a:rPr>
              <a:t>根据十位上的值按序将数据分到</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个不同子序列中，然后对每个子序列中的</a:t>
            </a:r>
            <a:r>
              <a:rPr lang="zh-CN" altLang="zh-CN" sz="2700" b="0" dirty="0" smtClean="0">
                <a:ea typeface="华文楷体" panose="02010600040101010101" pitchFamily="2" charset="-122"/>
                <a:cs typeface="Times New Roman" panose="02020603050405020304" pitchFamily="18" charset="0"/>
              </a:rPr>
              <a:t>数据再</a:t>
            </a:r>
            <a:r>
              <a:rPr lang="zh-CN" altLang="zh-CN" sz="2700" b="0" dirty="0">
                <a:ea typeface="华文楷体" panose="02010600040101010101" pitchFamily="2" charset="-122"/>
                <a:cs typeface="Times New Roman" panose="02020603050405020304" pitchFamily="18" charset="0"/>
              </a:rPr>
              <a:t>按个位分到</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个子序列中，将各个子序列顺序连接起来便得到最终的有序序列</a:t>
            </a:r>
            <a:r>
              <a:rPr lang="zh-CN" altLang="zh-CN" sz="2700" b="0" dirty="0" smtClean="0">
                <a:ea typeface="华文楷体" panose="02010600040101010101" pitchFamily="2" charset="-122"/>
                <a:cs typeface="Times New Roman" panose="02020603050405020304" pitchFamily="18" charset="0"/>
              </a:rPr>
              <a:t>。</a:t>
            </a:r>
            <a:endParaRPr lang="zh-CN" altLang="zh-CN" sz="27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59" y="811996"/>
            <a:ext cx="829308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最高位</a:t>
            </a:r>
            <a:r>
              <a:rPr lang="zh-CN" altLang="zh-CN" dirty="0" smtClean="0">
                <a:latin typeface="华文楷体" panose="02010600040101010101" pitchFamily="2" charset="-122"/>
                <a:ea typeface="华文楷体" panose="02010600040101010101" pitchFamily="2" charset="-122"/>
              </a:rPr>
              <a:t>优先法</a:t>
            </a:r>
            <a:r>
              <a:rPr lang="zh-CN" altLang="zh-CN" dirty="0">
                <a:latin typeface="华文楷体" panose="02010600040101010101" pitchFamily="2" charset="-122"/>
                <a:ea typeface="华文楷体" panose="02010600040101010101" pitchFamily="2" charset="-122"/>
              </a:rPr>
              <a:t>即</a:t>
            </a:r>
            <a:r>
              <a:rPr lang="en-US" altLang="zh-CN" dirty="0" smtClean="0">
                <a:latin typeface="华文楷体" panose="02010600040101010101" pitchFamily="2" charset="-122"/>
                <a:ea typeface="华文楷体" panose="02010600040101010101" pitchFamily="2" charset="-122"/>
              </a:rPr>
              <a:t>MSD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Most Significant digital</a:t>
            </a:r>
            <a:r>
              <a:rPr lang="zh-CN"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064033" y="1509254"/>
            <a:ext cx="6823167" cy="4068585"/>
          </a:xfrm>
          <a:prstGeom prst="rect">
            <a:avLst/>
          </a:prstGeom>
          <a:noFill/>
          <a:ln>
            <a:noFill/>
          </a:ln>
        </p:spPr>
      </p:pic>
      <p:cxnSp>
        <p:nvCxnSpPr>
          <p:cNvPr id="3" name="直接连接符 2"/>
          <p:cNvCxnSpPr/>
          <p:nvPr/>
        </p:nvCxnSpPr>
        <p:spPr>
          <a:xfrm>
            <a:off x="4820194" y="1386179"/>
            <a:ext cx="26126" cy="54718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211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59" y="811996"/>
            <a:ext cx="829308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最高位</a:t>
            </a:r>
            <a:r>
              <a:rPr lang="zh-CN" altLang="zh-CN" dirty="0" smtClean="0">
                <a:latin typeface="华文楷体" panose="02010600040101010101" pitchFamily="2" charset="-122"/>
                <a:ea typeface="华文楷体" panose="02010600040101010101" pitchFamily="2" charset="-122"/>
              </a:rPr>
              <a:t>优先法</a:t>
            </a:r>
            <a:r>
              <a:rPr lang="zh-CN" altLang="zh-CN" dirty="0">
                <a:latin typeface="华文楷体" panose="02010600040101010101" pitchFamily="2" charset="-122"/>
                <a:ea typeface="华文楷体" panose="02010600040101010101" pitchFamily="2" charset="-122"/>
              </a:rPr>
              <a:t>即</a:t>
            </a:r>
            <a:r>
              <a:rPr lang="en-US" altLang="zh-CN" dirty="0" smtClean="0">
                <a:latin typeface="华文楷体" panose="02010600040101010101" pitchFamily="2" charset="-122"/>
                <a:ea typeface="华文楷体" panose="02010600040101010101" pitchFamily="2" charset="-122"/>
              </a:rPr>
              <a:t>MSD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Most Significant digital</a:t>
            </a:r>
            <a:r>
              <a:rPr lang="zh-CN"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628841" y="1911440"/>
            <a:ext cx="5118815" cy="4306479"/>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6045040" y="1911440"/>
            <a:ext cx="5580904" cy="884011"/>
          </a:xfrm>
          <a:prstGeom prst="rect">
            <a:avLst/>
          </a:prstGeom>
          <a:noFill/>
          <a:ln>
            <a:noFill/>
          </a:ln>
        </p:spPr>
      </p:pic>
      <p:cxnSp>
        <p:nvCxnSpPr>
          <p:cNvPr id="5" name="直接连接符 4"/>
          <p:cNvCxnSpPr/>
          <p:nvPr/>
        </p:nvCxnSpPr>
        <p:spPr>
          <a:xfrm>
            <a:off x="5760721" y="1386179"/>
            <a:ext cx="65313" cy="5380381"/>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200775" y="4100513"/>
            <a:ext cx="5214938" cy="1384995"/>
          </a:xfrm>
          <a:prstGeom prst="rect">
            <a:avLst/>
          </a:prstGeom>
          <a:noFill/>
        </p:spPr>
        <p:txBody>
          <a:bodyPr wrap="square" rtlCol="0">
            <a:spAutoFit/>
          </a:bodyPr>
          <a:lstStyle/>
          <a:p>
            <a:r>
              <a:rPr lang="zh-CN" altLang="en-US" sz="2800" b="1" dirty="0" smtClean="0">
                <a:latin typeface="华文楷体" panose="02010600040101010101" pitchFamily="2" charset="-122"/>
                <a:ea typeface="华文楷体" panose="02010600040101010101" pitchFamily="2" charset="-122"/>
              </a:rPr>
              <a:t>可以看出：</a:t>
            </a:r>
            <a:endParaRPr lang="en-US" altLang="zh-CN" sz="2800" b="1"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如果数字有</a:t>
            </a:r>
            <a:r>
              <a:rPr lang="en-US" altLang="zh-CN" sz="2800" dirty="0" smtClean="0">
                <a:latin typeface="华文楷体" panose="02010600040101010101" pitchFamily="2" charset="-122"/>
                <a:ea typeface="华文楷体" panose="02010600040101010101" pitchFamily="2" charset="-122"/>
              </a:rPr>
              <a:t>m</a:t>
            </a:r>
            <a:r>
              <a:rPr lang="zh-CN" altLang="en-US" sz="2800" dirty="0" smtClean="0">
                <a:latin typeface="华文楷体" panose="02010600040101010101" pitchFamily="2" charset="-122"/>
                <a:ea typeface="华文楷体" panose="02010600040101010101" pitchFamily="2" charset="-122"/>
              </a:rPr>
              <a:t>位，就有</a:t>
            </a:r>
            <a:r>
              <a:rPr lang="en-US" altLang="zh-CN" sz="2800" dirty="0" smtClean="0">
                <a:latin typeface="华文楷体" panose="02010600040101010101" pitchFamily="2" charset="-122"/>
                <a:ea typeface="华文楷体" panose="02010600040101010101" pitchFamily="2" charset="-122"/>
              </a:rPr>
              <a:t>m</a:t>
            </a:r>
            <a:r>
              <a:rPr lang="zh-CN" altLang="en-US" sz="2800" dirty="0" smtClean="0">
                <a:latin typeface="华文楷体" panose="02010600040101010101" pitchFamily="2" charset="-122"/>
                <a:ea typeface="华文楷体" panose="02010600040101010101" pitchFamily="2" charset="-122"/>
              </a:rPr>
              <a:t>层，</a:t>
            </a:r>
            <a:endParaRPr lang="en-US" altLang="zh-CN" sz="2800"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比较复杂</a:t>
            </a:r>
            <a:r>
              <a:rPr lang="zh-CN" altLang="en-US" sz="2800" dirty="0" smtClean="0"/>
              <a:t>。</a:t>
            </a:r>
            <a:endParaRPr lang="zh-CN" altLang="en-US" sz="2800" dirty="0"/>
          </a:p>
        </p:txBody>
      </p:sp>
    </p:spTree>
    <p:extLst>
      <p:ext uri="{BB962C8B-B14F-4D97-AF65-F5344CB8AC3E}">
        <p14:creationId xmlns:p14="http://schemas.microsoft.com/office/powerpoint/2010/main" val="3051608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917978"/>
            <a:ext cx="3995410" cy="4160025"/>
          </a:xfrm>
        </p:spPr>
        <p:txBody>
          <a:bodyPr>
            <a:noAutofit/>
          </a:bodyPr>
          <a:lstStyle/>
          <a:p>
            <a:pPr marL="0" indent="0">
              <a:buNone/>
            </a:pPr>
            <a:r>
              <a:rPr lang="zh-CN" altLang="zh-CN" sz="2700" b="0" dirty="0" smtClean="0">
                <a:ea typeface="华文楷体" panose="02010600040101010101" pitchFamily="2" charset="-122"/>
                <a:cs typeface="Times New Roman" panose="02020603050405020304" pitchFamily="18" charset="0"/>
              </a:rPr>
              <a:t>先</a:t>
            </a:r>
            <a:r>
              <a:rPr lang="zh-CN" altLang="zh-CN" sz="2700" b="0" dirty="0">
                <a:ea typeface="华文楷体" panose="02010600040101010101" pitchFamily="2" charset="-122"/>
                <a:cs typeface="Times New Roman" panose="02020603050405020304" pitchFamily="18" charset="0"/>
              </a:rPr>
              <a:t>将原始序列根据个位数值按序分割成</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个子序列，然后将</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个子序列收集形成一个新的序列，再次将该序列按照十位数值按序分割成</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个子序列，将</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个子序列按序连接后便得到了最终的有序序列</a:t>
            </a:r>
            <a:r>
              <a:rPr lang="zh-CN" altLang="zh-CN" sz="2700" b="0" dirty="0" smtClean="0">
                <a:ea typeface="华文楷体" panose="02010600040101010101" pitchFamily="2" charset="-122"/>
                <a:cs typeface="Times New Roman" panose="02020603050405020304" pitchFamily="18" charset="0"/>
              </a:rPr>
              <a:t>。</a:t>
            </a:r>
            <a:endParaRPr lang="en-US" altLang="zh-CN" sz="2700" b="0" dirty="0" smtClean="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10461523" cy="574183"/>
          </a:xfrm>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低位</a:t>
            </a:r>
            <a:r>
              <a:rPr lang="zh-CN" altLang="zh-CN" dirty="0">
                <a:latin typeface="华文楷体" panose="02010600040101010101" pitchFamily="2" charset="-122"/>
                <a:ea typeface="华文楷体" panose="02010600040101010101" pitchFamily="2" charset="-122"/>
              </a:rPr>
              <a:t>优先法</a:t>
            </a:r>
            <a:r>
              <a:rPr lang="en-US" altLang="zh-CN" dirty="0">
                <a:latin typeface="华文楷体" panose="02010600040101010101" pitchFamily="2" charset="-122"/>
                <a:ea typeface="华文楷体" panose="02010600040101010101" pitchFamily="2" charset="-122"/>
              </a:rPr>
              <a:t>LSD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Least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4781005" y="1411545"/>
            <a:ext cx="6466113" cy="5172890"/>
          </a:xfrm>
          <a:prstGeom prst="rect">
            <a:avLst/>
          </a:prstGeom>
          <a:noFill/>
          <a:ln>
            <a:noFill/>
          </a:ln>
        </p:spPr>
      </p:pic>
      <p:cxnSp>
        <p:nvCxnSpPr>
          <p:cNvPr id="3" name="直接连接符 2"/>
          <p:cNvCxnSpPr/>
          <p:nvPr/>
        </p:nvCxnSpPr>
        <p:spPr>
          <a:xfrm>
            <a:off x="4663439" y="1346990"/>
            <a:ext cx="0" cy="51844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304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10461523" cy="574183"/>
          </a:xfrm>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低位</a:t>
            </a:r>
            <a:r>
              <a:rPr lang="zh-CN" altLang="zh-CN" dirty="0">
                <a:latin typeface="华文楷体" panose="02010600040101010101" pitchFamily="2" charset="-122"/>
                <a:ea typeface="华文楷体" panose="02010600040101010101" pitchFamily="2" charset="-122"/>
              </a:rPr>
              <a:t>优先法</a:t>
            </a:r>
            <a:r>
              <a:rPr lang="en-US" altLang="zh-CN" dirty="0">
                <a:latin typeface="华文楷体" panose="02010600040101010101" pitchFamily="2" charset="-122"/>
                <a:ea typeface="华文楷体" panose="02010600040101010101" pitchFamily="2" charset="-122"/>
              </a:rPr>
              <a:t>LSD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Least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445963" y="1346990"/>
            <a:ext cx="5786845" cy="5184439"/>
          </a:xfrm>
          <a:prstGeom prst="rect">
            <a:avLst/>
          </a:prstGeom>
          <a:noFill/>
          <a:ln>
            <a:noFill/>
          </a:ln>
        </p:spPr>
      </p:pic>
      <p:sp>
        <p:nvSpPr>
          <p:cNvPr id="2" name="文本框 1"/>
          <p:cNvSpPr txBox="1"/>
          <p:nvPr/>
        </p:nvSpPr>
        <p:spPr>
          <a:xfrm>
            <a:off x="4457699" y="3102705"/>
            <a:ext cx="7300913" cy="1384995"/>
          </a:xfrm>
          <a:prstGeom prst="rect">
            <a:avLst/>
          </a:prstGeom>
          <a:noFill/>
        </p:spPr>
        <p:txBody>
          <a:bodyPr wrap="square" rtlCol="0">
            <a:spAutoFit/>
          </a:bodyPr>
          <a:lstStyle/>
          <a:p>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可以看出：</a:t>
            </a:r>
            <a:endPar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如果数字有</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位，只需进行</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趟的分配和收集，</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相对简单。</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7598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6557</TotalTime>
  <Words>6092</Words>
  <Application>Microsoft Office PowerPoint</Application>
  <PresentationFormat>宽屏</PresentationFormat>
  <Paragraphs>773</Paragraphs>
  <Slides>122</Slides>
  <Notes>122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122</vt:i4>
      </vt:variant>
    </vt:vector>
  </HeadingPairs>
  <TitlesOfParts>
    <vt:vector size="133" baseType="lpstr">
      <vt:lpstr>等线</vt:lpstr>
      <vt:lpstr>等线 Light</vt:lpstr>
      <vt:lpstr>华文楷体</vt:lpstr>
      <vt:lpstr>宋体</vt:lpstr>
      <vt:lpstr>微软雅黑</vt:lpstr>
      <vt:lpstr>Arial</vt:lpstr>
      <vt:lpstr>Calibri</vt:lpstr>
      <vt:lpstr>Cambria Math</vt:lpstr>
      <vt:lpstr>Times New Roman</vt:lpstr>
      <vt:lpstr>Wingdings</vt:lpstr>
      <vt:lpstr>2016-VI主题-蓝</vt:lpstr>
      <vt:lpstr>第七章  排    序</vt:lpstr>
      <vt:lpstr>PowerPoint 演示文稿</vt:lpstr>
      <vt:lpstr>排序</vt:lpstr>
      <vt:lpstr>排序</vt:lpstr>
      <vt:lpstr>排序</vt:lpstr>
      <vt:lpstr>排序</vt:lpstr>
      <vt:lpstr>PowerPoint 演示文稿</vt:lpstr>
      <vt:lpstr>PowerPoint 演示文稿</vt:lpstr>
      <vt:lpstr>冒泡排序</vt:lpstr>
      <vt:lpstr>冒泡排序</vt:lpstr>
      <vt:lpstr>冒泡排序算法实现</vt:lpstr>
      <vt:lpstr>冒泡排序算法实现</vt:lpstr>
      <vt:lpstr>冒泡排序算法的优化</vt:lpstr>
      <vt:lpstr>冒泡排序算法分析：</vt:lpstr>
      <vt:lpstr>PowerPoint 演示文稿</vt:lpstr>
      <vt:lpstr>插入排序</vt:lpstr>
      <vt:lpstr>插入实现代码：</vt:lpstr>
      <vt:lpstr>插入排序：</vt:lpstr>
      <vt:lpstr>插入排序：</vt:lpstr>
      <vt:lpstr>插入排序实现代码：</vt:lpstr>
      <vt:lpstr>插入排序算法分析：</vt:lpstr>
      <vt:lpstr>PowerPoint 演示文稿</vt:lpstr>
      <vt:lpstr>希尔排序</vt:lpstr>
      <vt:lpstr>希尔排序</vt:lpstr>
      <vt:lpstr>希尔排序</vt:lpstr>
      <vt:lpstr>希尔排序</vt:lpstr>
      <vt:lpstr>希尔排序算法实现</vt:lpstr>
      <vt:lpstr>希尔排序算法分析：</vt:lpstr>
      <vt:lpstr>PowerPoint 演示文稿</vt:lpstr>
      <vt:lpstr>归并排序</vt:lpstr>
      <vt:lpstr>归并排序</vt:lpstr>
      <vt:lpstr>归并排序</vt:lpstr>
      <vt:lpstr>归并排序</vt:lpstr>
      <vt:lpstr>归并排序</vt:lpstr>
      <vt:lpstr>归并算法实现：</vt:lpstr>
      <vt:lpstr>PowerPoint 演示文稿</vt:lpstr>
      <vt:lpstr>PowerPoint 演示文稿</vt:lpstr>
      <vt:lpstr>归并算法时间分析</vt:lpstr>
      <vt:lpstr>归并排序</vt:lpstr>
      <vt:lpstr>归并排序示例</vt:lpstr>
      <vt:lpstr>归并排序算法：</vt:lpstr>
      <vt:lpstr>归并排序算法稳定性分析：</vt:lpstr>
      <vt:lpstr>归并排序算法时间效率分析：</vt:lpstr>
      <vt:lpstr>PowerPoint 演示文稿</vt:lpstr>
      <vt:lpstr>快速排序</vt:lpstr>
      <vt:lpstr>快速排序示例：</vt:lpstr>
      <vt:lpstr>快速排序示例：</vt:lpstr>
      <vt:lpstr>快速排序示例：</vt:lpstr>
      <vt:lpstr>快速排序示例：</vt:lpstr>
      <vt:lpstr>快速排序算法实现：</vt:lpstr>
      <vt:lpstr>快速排序算法实现：</vt:lpstr>
      <vt:lpstr>快速排序算法实现：</vt:lpstr>
      <vt:lpstr>快速排序算法实现：</vt:lpstr>
      <vt:lpstr>快速排序算法实现：</vt:lpstr>
      <vt:lpstr>快速排序算法时间效率分析：</vt:lpstr>
      <vt:lpstr>快速排序算法时间效率分析：</vt:lpstr>
      <vt:lpstr>快速排序稳定性分析：</vt:lpstr>
      <vt:lpstr>不稳定排序示例：</vt:lpstr>
      <vt:lpstr>PowerPoint 演示文稿</vt:lpstr>
      <vt:lpstr>选择排序</vt:lpstr>
      <vt:lpstr>选择排序</vt:lpstr>
      <vt:lpstr>选择排序</vt:lpstr>
      <vt:lpstr>选择排序</vt:lpstr>
      <vt:lpstr>选择排序算法实现</vt:lpstr>
      <vt:lpstr>选择排序算法分析：</vt:lpstr>
      <vt:lpstr>选择排序算法分析：</vt:lpstr>
      <vt:lpstr>PowerPoint 演示文稿</vt:lpstr>
      <vt:lpstr>堆排序</vt:lpstr>
      <vt:lpstr>堆排序</vt:lpstr>
      <vt:lpstr>堆排序</vt:lpstr>
      <vt:lpstr>堆排序</vt:lpstr>
      <vt:lpstr>堆排序</vt:lpstr>
      <vt:lpstr>堆排序</vt:lpstr>
      <vt:lpstr>堆排序</vt:lpstr>
      <vt:lpstr>堆排序</vt:lpstr>
      <vt:lpstr>堆排序算法实现</vt:lpstr>
      <vt:lpstr>堆排序算法实现</vt:lpstr>
      <vt:lpstr>堆排序算法分析：</vt:lpstr>
      <vt:lpstr>堆排序算法分析：</vt:lpstr>
      <vt:lpstr>堆排序算法分析：</vt:lpstr>
      <vt:lpstr>堆排序算法分析：</vt:lpstr>
      <vt:lpstr>堆排序算法分析：</vt:lpstr>
      <vt:lpstr>堆排序算法稳定性分析：</vt:lpstr>
      <vt:lpstr>堆排序算法稳定性分析：</vt:lpstr>
      <vt:lpstr>堆排序算法稳定性分析：</vt:lpstr>
      <vt:lpstr>堆排序算法稳定性分析：</vt:lpstr>
      <vt:lpstr>PowerPoint 演示文稿</vt:lpstr>
      <vt:lpstr>优先队列</vt:lpstr>
      <vt:lpstr>优先队列</vt:lpstr>
      <vt:lpstr>优先队列出队示例：</vt:lpstr>
      <vt:lpstr>优先队列进队示例1：</vt:lpstr>
      <vt:lpstr>优先队列进队示例2：</vt:lpstr>
      <vt:lpstr>PowerPoint 演示文稿</vt:lpstr>
      <vt:lpstr>多关键字排序</vt:lpstr>
      <vt:lpstr>基数排序（也称口袋排序）</vt:lpstr>
      <vt:lpstr>最高位优先法即MSD（Most Significant digital）</vt:lpstr>
      <vt:lpstr>最高位优先法即MSD（Most Significant digital）</vt:lpstr>
      <vt:lpstr>低位优先法LSD（Least Significant Digital），</vt:lpstr>
      <vt:lpstr>低位优先法LSD（Least Significant Digital），</vt:lpstr>
      <vt:lpstr>基数排序：</vt:lpstr>
      <vt:lpstr>算法时间复杂度分析：</vt:lpstr>
      <vt:lpstr>PowerPoint 演示文稿</vt:lpstr>
      <vt:lpstr>PowerPoint 演示文稿</vt:lpstr>
      <vt:lpstr>外排序</vt:lpstr>
      <vt:lpstr>外排序</vt:lpstr>
      <vt:lpstr>外排序</vt:lpstr>
      <vt:lpstr>PowerPoint 演示文稿</vt:lpstr>
      <vt:lpstr>K路归并</vt:lpstr>
      <vt:lpstr>K路归并</vt:lpstr>
      <vt:lpstr>PowerPoint 演示文稿</vt:lpstr>
      <vt:lpstr>多路归并优化：多阶段归并</vt:lpstr>
      <vt:lpstr>多路归并优化：多阶段归并</vt:lpstr>
      <vt:lpstr>PowerPoint 演示文稿</vt:lpstr>
      <vt:lpstr>初始归并段优化：置换选择</vt:lpstr>
      <vt:lpstr>初始归并段优化：置换选择</vt:lpstr>
      <vt:lpstr>PowerPoint 演示文稿</vt:lpstr>
      <vt:lpstr>最佳归并树</vt:lpstr>
      <vt:lpstr>PowerPoint 演示文稿</vt:lpstr>
      <vt:lpstr>最佳归并树</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tz zhang</cp:lastModifiedBy>
  <cp:revision>440</cp:revision>
  <dcterms:created xsi:type="dcterms:W3CDTF">2016-04-20T02:59:17Z</dcterms:created>
  <dcterms:modified xsi:type="dcterms:W3CDTF">2023-02-08T08:54:38Z</dcterms:modified>
</cp:coreProperties>
</file>