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99"/>
  </p:notesMasterIdLst>
  <p:handoutMasterIdLst>
    <p:handoutMasterId r:id="rId100"/>
  </p:handoutMasterIdLst>
  <p:sldIdLst>
    <p:sldId id="259" r:id="rId2"/>
    <p:sldId id="370" r:id="rId3"/>
    <p:sldId id="287" r:id="rId4"/>
    <p:sldId id="293" r:id="rId5"/>
    <p:sldId id="294" r:id="rId6"/>
    <p:sldId id="395" r:id="rId7"/>
    <p:sldId id="295" r:id="rId8"/>
    <p:sldId id="377"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78" r:id="rId22"/>
    <p:sldId id="308" r:id="rId23"/>
    <p:sldId id="309" r:id="rId24"/>
    <p:sldId id="310" r:id="rId25"/>
    <p:sldId id="311" r:id="rId26"/>
    <p:sldId id="312" r:id="rId27"/>
    <p:sldId id="313" r:id="rId28"/>
    <p:sldId id="314" r:id="rId29"/>
    <p:sldId id="315" r:id="rId30"/>
    <p:sldId id="379" r:id="rId31"/>
    <p:sldId id="389" r:id="rId32"/>
    <p:sldId id="316" r:id="rId33"/>
    <p:sldId id="317" r:id="rId34"/>
    <p:sldId id="318" r:id="rId35"/>
    <p:sldId id="319" r:id="rId36"/>
    <p:sldId id="320" r:id="rId37"/>
    <p:sldId id="390" r:id="rId38"/>
    <p:sldId id="321" r:id="rId39"/>
    <p:sldId id="322" r:id="rId40"/>
    <p:sldId id="323" r:id="rId41"/>
    <p:sldId id="325" r:id="rId42"/>
    <p:sldId id="324" r:id="rId43"/>
    <p:sldId id="326" r:id="rId44"/>
    <p:sldId id="327" r:id="rId45"/>
    <p:sldId id="328" r:id="rId46"/>
    <p:sldId id="332" r:id="rId47"/>
    <p:sldId id="329" r:id="rId48"/>
    <p:sldId id="330" r:id="rId49"/>
    <p:sldId id="331" r:id="rId50"/>
    <p:sldId id="333" r:id="rId51"/>
    <p:sldId id="334" r:id="rId52"/>
    <p:sldId id="335" r:id="rId53"/>
    <p:sldId id="336" r:id="rId54"/>
    <p:sldId id="337" r:id="rId55"/>
    <p:sldId id="396" r:id="rId56"/>
    <p:sldId id="381" r:id="rId57"/>
    <p:sldId id="338" r:id="rId58"/>
    <p:sldId id="339" r:id="rId59"/>
    <p:sldId id="340" r:id="rId60"/>
    <p:sldId id="341" r:id="rId61"/>
    <p:sldId id="391" r:id="rId62"/>
    <p:sldId id="397" r:id="rId63"/>
    <p:sldId id="342" r:id="rId64"/>
    <p:sldId id="398" r:id="rId65"/>
    <p:sldId id="399" r:id="rId66"/>
    <p:sldId id="344" r:id="rId67"/>
    <p:sldId id="345" r:id="rId68"/>
    <p:sldId id="346" r:id="rId69"/>
    <p:sldId id="347" r:id="rId70"/>
    <p:sldId id="348" r:id="rId71"/>
    <p:sldId id="349" r:id="rId72"/>
    <p:sldId id="350" r:id="rId73"/>
    <p:sldId id="392" r:id="rId74"/>
    <p:sldId id="351" r:id="rId75"/>
    <p:sldId id="352" r:id="rId76"/>
    <p:sldId id="353" r:id="rId77"/>
    <p:sldId id="354" r:id="rId78"/>
    <p:sldId id="355" r:id="rId79"/>
    <p:sldId id="356" r:id="rId80"/>
    <p:sldId id="357" r:id="rId81"/>
    <p:sldId id="358" r:id="rId82"/>
    <p:sldId id="359" r:id="rId83"/>
    <p:sldId id="393" r:id="rId84"/>
    <p:sldId id="360" r:id="rId85"/>
    <p:sldId id="361" r:id="rId86"/>
    <p:sldId id="362" r:id="rId87"/>
    <p:sldId id="363" r:id="rId88"/>
    <p:sldId id="364" r:id="rId89"/>
    <p:sldId id="394" r:id="rId90"/>
    <p:sldId id="365" r:id="rId91"/>
    <p:sldId id="366" r:id="rId92"/>
    <p:sldId id="367" r:id="rId93"/>
    <p:sldId id="368" r:id="rId94"/>
    <p:sldId id="369" r:id="rId95"/>
    <p:sldId id="386" r:id="rId96"/>
    <p:sldId id="387" r:id="rId97"/>
    <p:sldId id="388"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71115" autoAdjust="0"/>
  </p:normalViewPr>
  <p:slideViewPr>
    <p:cSldViewPr snapToGrid="0">
      <p:cViewPr varScale="1">
        <p:scale>
          <a:sx n="48" d="100"/>
          <a:sy n="48" d="100"/>
        </p:scale>
        <p:origin x="1362" y="5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2023/3/2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4545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77409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8928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31375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92923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10667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7790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37899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459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8557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985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66223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02150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985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43920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49380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76054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07846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79332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09233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348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49567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72034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5474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12640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61715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92723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9949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8609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54214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796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27842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28620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7049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737701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4049755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1867918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3251596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2066554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474839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65567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73442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19253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02561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163849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022605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9308253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927933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83028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041613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18385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6224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192694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201017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77546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71209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974075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924006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2408800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207597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779173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909416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960999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136059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002330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946571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483253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829356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7464026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8062383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279643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7853864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286217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5084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356397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4556747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450537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smtClean="0">
                <a:solidFill>
                  <a:schemeClr val="tx1"/>
                </a:solidFill>
                <a:effectLst/>
                <a:latin typeface="+mn-lt"/>
                <a:ea typeface="+mn-ea"/>
                <a:cs typeface="+mn-cs"/>
              </a:rPr>
              <a:t>日常生活中，个人手头事务的处理通常采取这样的策略；操作系统中进程的调度、管理也是采用优先队列进行管理的。如在操作系统的进程管理中，每个进程由唯一的进程号、优先级值标识。进程优先级值通常在</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之间，</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为优先级最高，</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为最低。操作系统一般将打印进程视为最不急需的任务，赋予它最低的优先级。这样，操作系统就可以根据进程的优先级来确定如何对它们进行调度。</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684262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784474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148888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864825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754473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144817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089299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smtClean="0">
                <a:latin typeface="Arial" panose="020B0604020202020204" pitchFamily="34" charset="0"/>
              </a:rPr>
              <a:t>1.</a:t>
            </a:r>
          </a:p>
        </p:txBody>
      </p:sp>
    </p:spTree>
    <p:extLst>
      <p:ext uri="{BB962C8B-B14F-4D97-AF65-F5344CB8AC3E}">
        <p14:creationId xmlns:p14="http://schemas.microsoft.com/office/powerpoint/2010/main" val="3089785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3062711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756779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778134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1084704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332456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0962978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805095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第三章 栈和队列</a:t>
            </a:r>
            <a:endParaRPr lang="zh-CN" altLang="en-US" sz="2400" dirty="0">
              <a:latin typeface="华文楷体" panose="02010600040101010101" pitchFamily="2" charset="-122"/>
              <a:ea typeface="华文楷体" panose="02010600040101010101" pitchFamily="2" charset="-122"/>
            </a:endParaRPr>
          </a:p>
        </p:txBody>
      </p:sp>
      <p:sp>
        <p:nvSpPr>
          <p:cNvPr id="3" name="Subtitle 1"/>
          <p:cNvSpPr>
            <a:spLocks noGrp="1"/>
          </p:cNvSpPr>
          <p:nvPr>
            <p:ph type="subTitle" idx="1"/>
          </p:nvPr>
        </p:nvSpPr>
        <p:spPr>
          <a:xfrm>
            <a:off x="5053633" y="5437950"/>
            <a:ext cx="2643602" cy="604299"/>
          </a:xfrm>
        </p:spPr>
        <p:txBody>
          <a:bodyPr/>
          <a:lstStyle/>
          <a:p>
            <a:r>
              <a:rPr lang="zh-CN" altLang="en-US" sz="3600" b="1" dirty="0" smtClean="0">
                <a:latin typeface="华文楷体" panose="02010600040101010101" pitchFamily="2" charset="-122"/>
                <a:ea typeface="华文楷体" panose="02010600040101010101" pitchFamily="2" charset="-122"/>
              </a:rPr>
              <a:t>张同珍</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3170"/>
            <a:ext cx="11162883" cy="766894"/>
          </a:xfrm>
        </p:spPr>
        <p:txBody>
          <a:bodyPr>
            <a:normAutofit/>
          </a:bodyPr>
          <a:lstStyle/>
          <a:p>
            <a:pPr>
              <a:buFont typeface="Wingdings" panose="05000000000000000000" pitchFamily="2" charset="2"/>
              <a:buChar char="Ø"/>
            </a:pPr>
            <a:r>
              <a:rPr lang="zh-CN" altLang="en-US" sz="2800" b="0" dirty="0" smtClean="0">
                <a:ea typeface="华文楷体" pitchFamily="2" charset="-122"/>
                <a:cs typeface="Times New Roman" panose="02020603050405020304" pitchFamily="18" charset="0"/>
              </a:rPr>
              <a:t>顺序栈的描述：数组指针</a:t>
            </a:r>
            <a:r>
              <a:rPr lang="en-US" altLang="zh-CN" sz="2800" b="0" dirty="0" smtClean="0">
                <a:ea typeface="华文楷体" pitchFamily="2" charset="-122"/>
                <a:cs typeface="Times New Roman" panose="02020603050405020304" pitchFamily="18" charset="0"/>
              </a:rPr>
              <a:t>array</a:t>
            </a:r>
            <a:r>
              <a:rPr lang="zh-CN" altLang="en-US" sz="2800" b="0" dirty="0" smtClean="0">
                <a:ea typeface="华文楷体" pitchFamily="2" charset="-122"/>
                <a:cs typeface="Times New Roman" panose="02020603050405020304" pitchFamily="18" charset="0"/>
              </a:rPr>
              <a:t>，数组大小</a:t>
            </a:r>
            <a:r>
              <a:rPr lang="en-US" altLang="zh-CN" sz="2800" b="0" dirty="0" err="1" smtClean="0">
                <a:ea typeface="华文楷体" pitchFamily="2" charset="-122"/>
                <a:cs typeface="Times New Roman" panose="02020603050405020304" pitchFamily="18" charset="0"/>
              </a:rPr>
              <a:t>maxSize</a:t>
            </a:r>
            <a:r>
              <a:rPr lang="zh-CN" altLang="en-US" sz="2800" b="0" dirty="0" smtClean="0">
                <a:ea typeface="华文楷体" pitchFamily="2" charset="-122"/>
                <a:cs typeface="Times New Roman" panose="02020603050405020304" pitchFamily="18" charset="0"/>
              </a:rPr>
              <a:t>，栈顶下标</a:t>
            </a:r>
            <a:r>
              <a:rPr lang="en-US" altLang="zh-CN" sz="2800" b="0" dirty="0" smtClean="0">
                <a:ea typeface="华文楷体" pitchFamily="2" charset="-122"/>
                <a:cs typeface="Times New Roman" panose="02020603050405020304" pitchFamily="18" charset="0"/>
              </a:rPr>
              <a:t>Top</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顺序栈类的声明：</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874643" y="2087218"/>
            <a:ext cx="10614992" cy="4401205"/>
          </a:xfrm>
          <a:prstGeom prst="rect">
            <a:avLst/>
          </a:prstGeom>
          <a:noFill/>
        </p:spPr>
        <p:txBody>
          <a:bodyPr wrap="square" rtlCol="0">
            <a:spAutoFit/>
          </a:bodyPr>
          <a:lstStyle/>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栈存储数组，存放实际的数据元素。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栈顶下标。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栈中最多能存放的元素个数。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4127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顺序栈类的声明：</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134603" y="1605028"/>
            <a:ext cx="11913706" cy="3970318"/>
          </a:xfrm>
          <a:prstGeom prst="rect">
            <a:avLst/>
          </a:prstGeom>
          <a:noFill/>
        </p:spPr>
        <p:txBody>
          <a:bodyPr wrap="square" rtlCol="0">
            <a:spAutoFit/>
          </a:bodyPr>
          <a:lstStyle/>
          <a:p>
            <a:r>
              <a:rPr lang="en-US" altLang="zh-CN"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100);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 return ( Top == -1 ); }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return (Top == maxSize-1);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push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释放栈占用的动态数组</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78736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顺序栈类成员函数的实现：</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(!array)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Top=-1</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array[Top];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4816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顺序栈类成员函数的实现：</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压入栈顶，使其成为新的栈顶元素。</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栈满时从新分配</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倍的空间，并将原空间内容拷入</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array[++Top] = e;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新结点放入新的栈顶位置。</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if (Top==-1)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47950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函数</a:t>
            </a:r>
            <a:r>
              <a:rPr lang="en-US" altLang="zh-CN" sz="2800" b="0" dirty="0">
                <a:ea typeface="华文楷体" pitchFamily="2" charset="-122"/>
                <a:cs typeface="Times New Roman" panose="02020603050405020304" pitchFamily="18" charset="0"/>
              </a:rPr>
              <a:t>initialize(</a:t>
            </a:r>
            <a:r>
              <a:rPr lang="en-US" altLang="zh-CN" sz="2800" b="0" dirty="0" err="1">
                <a:ea typeface="华文楷体" pitchFamily="2" charset="-122"/>
                <a:cs typeface="Times New Roman" panose="02020603050405020304" pitchFamily="18" charset="0"/>
              </a:rPr>
              <a:t>seqStack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smtClean="0">
                <a:ea typeface="华文楷体" pitchFamily="2" charset="-122"/>
                <a:cs typeface="Times New Roman" panose="02020603050405020304" pitchFamily="18" charset="0"/>
              </a:rPr>
              <a:t>、</a:t>
            </a:r>
            <a:r>
              <a:rPr lang="en-US" altLang="zh-CN" sz="2800" b="0" smtClean="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destroy</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seqStack</a:t>
            </a:r>
            <a:r>
              <a:rPr lang="zh-CN" altLang="zh-CN" sz="2800" b="0" dirty="0">
                <a:ea typeface="华文楷体" pitchFamily="2" charset="-122"/>
                <a:cs typeface="Times New Roman" panose="02020603050405020304" pitchFamily="18" charset="0"/>
              </a:rPr>
              <a:t>）的时间复杂度均为</a:t>
            </a:r>
            <a:r>
              <a:rPr lang="en-US" altLang="zh-CN" sz="2800" b="0" dirty="0">
                <a:ea typeface="华文楷体" pitchFamily="2" charset="-122"/>
                <a:cs typeface="Times New Roman" panose="02020603050405020304" pitchFamily="18" charset="0"/>
              </a:rPr>
              <a:t>O(1)</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en-US" altLang="zh-CN" sz="2800" b="0" dirty="0" smtClean="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因某时可能扩大空间，造成</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时间消耗，但按照“分期付款式”法，分摊到单次的插入操作，时间复杂度仍为</a:t>
            </a:r>
            <a:r>
              <a:rPr lang="en-US" altLang="zh-CN" sz="2800" b="0" dirty="0">
                <a:ea typeface="华文楷体" pitchFamily="2" charset="-122"/>
                <a:cs typeface="Times New Roman" panose="02020603050405020304" pitchFamily="18" charset="0"/>
              </a:rPr>
              <a:t>O(1)</a:t>
            </a:r>
            <a:r>
              <a:rPr lang="zh-CN" altLang="zh-CN" sz="2800" b="0" dirty="0" smtClean="0">
                <a:ea typeface="华文楷体" pitchFamily="2" charset="-122"/>
                <a:cs typeface="Times New Roman" panose="02020603050405020304" pitchFamily="18" charset="0"/>
              </a:rPr>
              <a:t>。</a:t>
            </a:r>
            <a:r>
              <a:rPr lang="en-US" altLang="zh-CN" sz="2800" b="0" dirty="0" smtClean="0">
                <a:ea typeface="华文楷体" pitchFamily="2" charset="-122"/>
                <a:cs typeface="Times New Roman" panose="02020603050405020304" pitchFamily="18" charset="0"/>
              </a:rPr>
              <a:t>---</a:t>
            </a:r>
            <a:r>
              <a:rPr lang="zh-CN" altLang="en-US" sz="2800" dirty="0" smtClean="0">
                <a:ea typeface="华文楷体" pitchFamily="2" charset="-122"/>
                <a:cs typeface="Times New Roman" panose="02020603050405020304" pitchFamily="18" charset="0"/>
              </a:rPr>
              <a:t>均摊法</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基本操作效率分析：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07840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2309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编写程序从键盘上依次输入一串字符（以回车键结束）。要求将该串字符按照输入顺序的逆序在屏幕上输出。</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在程序中可以建立一个顺序栈，将输入的字符依次入栈，最后再依次出栈，便能得到逆序结果。</a:t>
            </a:r>
            <a:r>
              <a:rPr lang="zh-CN" altLang="en-US"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051118"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顺序栈的应用（测试）</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37354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5158359" cy="4734953"/>
          </a:xfrm>
        </p:spPr>
        <p:txBody>
          <a:bodyPr>
            <a:noAutofit/>
          </a:bodyPr>
          <a:lstStyle/>
          <a:p>
            <a:pPr marL="0" indent="0">
              <a:buNone/>
            </a:pPr>
            <a:r>
              <a:rPr lang="en-US" altLang="zh-CN" sz="2800" b="0" dirty="0" smtClean="0">
                <a:ea typeface="华文楷体" panose="02010600040101010101" pitchFamily="2" charset="-122"/>
                <a:cs typeface="Times New Roman" panose="02020603050405020304" pitchFamily="18" charset="0"/>
              </a:rPr>
              <a:t>#include </a:t>
            </a:r>
            <a:r>
              <a:rPr lang="en-US" altLang="zh-CN" sz="2800" b="0" dirty="0">
                <a:ea typeface="华文楷体" panose="02010600040101010101" pitchFamily="2" charset="-122"/>
                <a:cs typeface="Times New Roman" panose="02020603050405020304" pitchFamily="18" charset="0"/>
              </a:rPr>
              <a:t>&lt;</a:t>
            </a:r>
            <a:r>
              <a:rPr lang="en-US" altLang="zh-CN" sz="2800" b="0" dirty="0" err="1">
                <a:ea typeface="华文楷体" panose="02010600040101010101" pitchFamily="2" charset="-122"/>
                <a:cs typeface="Times New Roman" panose="02020603050405020304" pitchFamily="18" charset="0"/>
              </a:rPr>
              <a:t>iostream</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#include "</a:t>
            </a:r>
            <a:r>
              <a:rPr lang="en-US" altLang="zh-CN" sz="2800" b="0" dirty="0" err="1">
                <a:ea typeface="华文楷体" panose="02010600040101010101" pitchFamily="2" charset="-122"/>
                <a:cs typeface="Times New Roman" panose="02020603050405020304" pitchFamily="18" charset="0"/>
              </a:rPr>
              <a:t>seqStack.h</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using namespace </a:t>
            </a:r>
            <a:r>
              <a:rPr lang="en-US" altLang="zh-CN" sz="2800" b="0" dirty="0" err="1">
                <a:ea typeface="华文楷体" panose="02010600040101010101" pitchFamily="2" charset="-122"/>
                <a:cs typeface="Times New Roman" panose="02020603050405020304" pitchFamily="18" charset="0"/>
              </a:rPr>
              <a:t>std</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main()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smtClean="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声明一个栈。</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seqStack</a:t>
            </a:r>
            <a:r>
              <a:rPr lang="en-US" altLang="zh-CN" sz="2800" b="0" dirty="0" smtClean="0">
                <a:ea typeface="华文楷体" panose="02010600040101010101" pitchFamily="2" charset="-122"/>
                <a:cs typeface="Times New Roman" panose="02020603050405020304" pitchFamily="18" charset="0"/>
              </a:rPr>
              <a:t>&lt;char</a:t>
            </a:r>
            <a:r>
              <a:rPr lang="en-US" altLang="zh-CN" sz="2800" b="0" dirty="0">
                <a:ea typeface="华文楷体" panose="02010600040101010101" pitchFamily="2" charset="-122"/>
                <a:cs typeface="Times New Roman" panose="02020603050405020304" pitchFamily="18" charset="0"/>
              </a:rPr>
              <a:t>&gt; s</a:t>
            </a:r>
            <a:r>
              <a:rPr lang="en-US" altLang="zh-CN" sz="2800" b="0" dirty="0" smtClean="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char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 </a:t>
            </a:r>
            <a:endParaRPr lang="zh-CN" altLang="zh-CN" sz="28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顺序栈结构的应用</a:t>
            </a:r>
            <a:r>
              <a:rPr lang="en-US" altLang="zh-CN" dirty="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110002" y="1384449"/>
            <a:ext cx="7081998" cy="5351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0" dirty="0" smtClean="0">
                <a:latin typeface="+mn-lt"/>
              </a:rPr>
              <a:t>   </a:t>
            </a:r>
            <a:r>
              <a:rPr lang="en-US" altLang="zh-CN" sz="2800" b="0" dirty="0" smtClean="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从键盘输入若干字符（结束用回车</a:t>
            </a:r>
            <a:r>
              <a:rPr lang="zh-CN" altLang="zh-CN" sz="2800" b="0" dirty="0" smtClean="0">
                <a:ea typeface="华文楷体" panose="02010600040101010101" pitchFamily="2" charset="-122"/>
                <a:cs typeface="Times New Roman" panose="02020603050405020304" pitchFamily="18" charset="0"/>
              </a:rPr>
              <a:t>），</a:t>
            </a:r>
            <a:endParaRPr lang="en-US" altLang="zh-CN" sz="2800" b="0" dirty="0" smtClean="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zh-CN" altLang="zh-CN" sz="2800" b="0" dirty="0" smtClean="0">
                <a:ea typeface="华文楷体" panose="02010600040101010101" pitchFamily="2" charset="-122"/>
                <a:cs typeface="Times New Roman" panose="02020603050405020304" pitchFamily="18" charset="0"/>
              </a:rPr>
              <a:t>依照</a:t>
            </a:r>
            <a:r>
              <a:rPr lang="zh-CN" altLang="zh-CN" sz="2800" b="0" dirty="0">
                <a:ea typeface="华文楷体" panose="02010600040101010101" pitchFamily="2" charset="-122"/>
                <a:cs typeface="Times New Roman" panose="02020603050405020304" pitchFamily="18" charset="0"/>
              </a:rPr>
              <a:t>输入次序分别进栈</a:t>
            </a:r>
          </a:p>
          <a:p>
            <a:pPr marL="0" indent="0">
              <a:buFont typeface="Wingdings" panose="05000000000000000000" pitchFamily="2" charset="2"/>
              <a:buNone/>
            </a:pPr>
            <a:r>
              <a:rPr lang="en-US" altLang="zh-CN" sz="2800" b="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cout</a:t>
            </a:r>
            <a:r>
              <a:rPr lang="en-US" altLang="zh-CN" sz="2800" b="0" dirty="0" smtClean="0">
                <a:ea typeface="华文楷体" panose="02010600040101010101" pitchFamily="2" charset="-122"/>
                <a:cs typeface="Times New Roman" panose="02020603050405020304" pitchFamily="18" charset="0"/>
              </a:rPr>
              <a:t>&lt;&lt;“Input </a:t>
            </a:r>
            <a:r>
              <a:rPr lang="en-US" altLang="zh-CN" sz="2800" b="0" dirty="0">
                <a:ea typeface="华文楷体" panose="02010600040101010101" pitchFamily="2" charset="-122"/>
                <a:cs typeface="Times New Roman" panose="02020603050405020304" pitchFamily="18" charset="0"/>
              </a:rPr>
              <a:t>the elements</a:t>
            </a:r>
            <a:r>
              <a:rPr lang="zh-CN" altLang="zh-CN" sz="2800" b="0" dirty="0" smtClean="0">
                <a:ea typeface="华文楷体" panose="02010600040101010101" pitchFamily="2" charset="-122"/>
                <a:cs typeface="Times New Roman" panose="02020603050405020304" pitchFamily="18" charset="0"/>
              </a:rPr>
              <a:t>，</a:t>
            </a:r>
            <a:r>
              <a:rPr lang="en-US" altLang="zh-CN" sz="2800" b="0" dirty="0" smtClean="0">
                <a:ea typeface="华文楷体" panose="02010600040101010101" pitchFamily="2" charset="-122"/>
                <a:cs typeface="Times New Roman" panose="02020603050405020304" pitchFamily="18" charset="0"/>
              </a:rPr>
              <a:t>”</a:t>
            </a: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&lt;&lt;press </a:t>
            </a:r>
            <a:r>
              <a:rPr lang="en-US" altLang="zh-CN" sz="2800" b="0" dirty="0">
                <a:ea typeface="华文楷体" panose="02010600040101010101" pitchFamily="2" charset="-122"/>
                <a:cs typeface="Times New Roman" panose="02020603050405020304" pitchFamily="18" charset="0"/>
              </a:rPr>
              <a:t>enter to an end: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ctemp</a:t>
            </a:r>
            <a:r>
              <a:rPr lang="en-US" altLang="zh-CN" sz="2800" b="0"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cin.get</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smtClean="0">
                <a:ea typeface="华文楷体" panose="02010600040101010101" pitchFamily="2" charset="-122"/>
                <a:cs typeface="Times New Roman" panose="02020603050405020304" pitchFamily="18" charset="0"/>
              </a:rPr>
              <a:t>   while </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!='\n')</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smtClean="0">
                <a:ea typeface="华文楷体" panose="02010600040101010101" pitchFamily="2" charset="-122"/>
                <a:cs typeface="Times New Roman" panose="02020603050405020304" pitchFamily="18" charset="0"/>
              </a:rPr>
              <a:t>   { </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s.push</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ctemp</a:t>
            </a:r>
            <a:r>
              <a:rPr lang="en-US" altLang="zh-CN" sz="2800" b="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ctemp</a:t>
            </a:r>
            <a:r>
              <a:rPr lang="en-US" altLang="zh-CN" sz="2800" b="0"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cin.get</a:t>
            </a:r>
            <a:r>
              <a:rPr lang="en-US" altLang="zh-CN" sz="2800" b="0" dirty="0" smtClean="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4830417" y="1384449"/>
            <a:ext cx="39757" cy="54735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32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0525490" cy="5112640"/>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将栈中的结点逐个出栈，并输出到屏幕上。</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&lt;&lt;"output the elements in the stack one by one:";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while ( !</a:t>
            </a:r>
            <a:r>
              <a:rPr lang="en-US" altLang="zh-CN" sz="2800" b="0" dirty="0" err="1">
                <a:ea typeface="华文楷体" panose="02010600040101010101" pitchFamily="2" charset="-122"/>
                <a:cs typeface="Times New Roman" panose="02020603050405020304" pitchFamily="18" charset="0"/>
              </a:rPr>
              <a:t>s.isEmpty</a:t>
            </a:r>
            <a:r>
              <a:rPr lang="en-US" altLang="zh-CN" sz="2800" b="0" dirty="0">
                <a:ea typeface="华文楷体" panose="02010600040101010101" pitchFamily="2" charset="-122"/>
                <a:cs typeface="Times New Roman" panose="02020603050405020304" pitchFamily="18" charset="0"/>
              </a:rPr>
              <a:t>() )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s.top</a:t>
            </a:r>
            <a:r>
              <a:rPr lang="en-US" altLang="zh-CN" sz="2800" b="0" dirty="0" smtClean="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s.pop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endParaRPr lang="en-US" altLang="zh-CN" sz="2800" b="0" dirty="0" smtClean="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smtClean="0">
                <a:ea typeface="华文楷体" panose="02010600040101010101" pitchFamily="2" charset="-122"/>
                <a:cs typeface="Times New Roman" panose="02020603050405020304" pitchFamily="18" charset="0"/>
              </a:rPr>
              <a:t>         </a:t>
            </a:r>
            <a:r>
              <a:rPr lang="en-US" altLang="zh-CN" sz="2800" b="0" dirty="0" err="1" smtClean="0">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endl</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return 0</a:t>
            </a:r>
            <a:r>
              <a:rPr lang="en-US" altLang="zh-CN" sz="2800" b="0" dirty="0" smtClean="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a:p>
            <a:pPr marL="0" indent="0">
              <a:buNone/>
            </a:pPr>
            <a:endParaRPr lang="zh-CN" altLang="zh-CN" sz="2800" dirty="0">
              <a:latin typeface="+mn-lt"/>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顺序栈结构的应用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(main.cpp)</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607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0525490" cy="5112640"/>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在实际应用中，有时需要同时使用多个数据类型相同的栈</a:t>
            </a:r>
            <a:r>
              <a:rPr lang="zh-CN" altLang="zh-CN" sz="2800" b="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smtClean="0">
                <a:latin typeface="华文楷体" panose="02010600040101010101" pitchFamily="2" charset="-122"/>
                <a:ea typeface="华文楷体" panose="02010600040101010101" pitchFamily="2" charset="-122"/>
                <a:cs typeface="Times New Roman" panose="02020603050405020304" pitchFamily="18" charset="0"/>
              </a:rPr>
              <a:t>栈</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中的元素个数因进栈、出栈操作动态地变化，所有栈不一定同时达到栈满，有时一些栈满而另一些栈尚余空间</a:t>
            </a:r>
            <a:r>
              <a:rPr lang="zh-CN" altLang="zh-CN" sz="2800" b="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smtClean="0">
                <a:latin typeface="华文楷体" panose="02010600040101010101" pitchFamily="2" charset="-122"/>
                <a:ea typeface="华文楷体" panose="02010600040101010101" pitchFamily="2" charset="-122"/>
                <a:cs typeface="Times New Roman" panose="02020603050405020304" pitchFamily="18" charset="0"/>
              </a:rPr>
              <a:t>为了</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提高空间使用率，可以在同一块连续的空间中设置多个栈</a:t>
            </a:r>
            <a:r>
              <a:rPr lang="zh-CN" altLang="zh-CN" sz="2800" b="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smtClean="0">
                <a:latin typeface="华文楷体" panose="02010600040101010101" pitchFamily="2" charset="-122"/>
                <a:ea typeface="华文楷体" panose="02010600040101010101" pitchFamily="2" charset="-122"/>
                <a:cs typeface="Times New Roman" panose="02020603050405020304" pitchFamily="18" charset="0"/>
              </a:rPr>
              <a:t>多</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个栈间共享空间，这些栈称为</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“共享栈”</a:t>
            </a:r>
            <a:r>
              <a:rPr lang="zh-CN" altLang="zh-CN" sz="2800" b="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共享栈的特点是每个栈拥有一个连续的小空间</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所有共享栈拥有一个大的连续空间。 </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共享</a:t>
            </a:r>
            <a:r>
              <a:rPr lang="zh-CN" altLang="en-US" dirty="0" smtClean="0">
                <a:latin typeface="华文楷体" panose="02010600040101010101" pitchFamily="2" charset="-122"/>
                <a:ea typeface="华文楷体" panose="02010600040101010101" pitchFamily="2" charset="-122"/>
              </a:rPr>
              <a:t>栈：</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5698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smtClean="0">
                <a:latin typeface="华文楷体" panose="02010600040101010101" pitchFamily="2" charset="-122"/>
                <a:ea typeface="华文楷体" panose="02010600040101010101" pitchFamily="2" charset="-122"/>
              </a:rPr>
              <a:t>共享栈</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907782" y="1708183"/>
            <a:ext cx="7193214" cy="2559740"/>
          </a:xfrm>
          <a:prstGeom prst="rect">
            <a:avLst/>
          </a:prstGeom>
          <a:noFill/>
          <a:ln>
            <a:noFill/>
          </a:ln>
        </p:spPr>
      </p:pic>
      <p:sp>
        <p:nvSpPr>
          <p:cNvPr id="5" name="矩形 4"/>
          <p:cNvSpPr/>
          <p:nvPr/>
        </p:nvSpPr>
        <p:spPr>
          <a:xfrm>
            <a:off x="459917" y="4608021"/>
            <a:ext cx="10751422" cy="1384995"/>
          </a:xfrm>
          <a:prstGeom prst="rect">
            <a:avLst/>
          </a:prstGeom>
        </p:spPr>
        <p:txBody>
          <a:bodyPr wrap="square">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假设有</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个栈</a:t>
            </a:r>
            <a:r>
              <a:rPr lang="zh-CN" altLang="zh-CN" sz="2800" dirty="0" smtClean="0">
                <a:latin typeface="Times New Roman" panose="02020603050405020304" pitchFamily="18" charset="0"/>
                <a:ea typeface="华文楷体" pitchFamily="2" charset="-122"/>
                <a:cs typeface="Times New Roman" panose="02020603050405020304" pitchFamily="18" charset="0"/>
              </a:rPr>
              <a:t>，第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r>
              <a:rPr lang="zh-CN" altLang="zh-CN" sz="2800" dirty="0" smtClean="0">
                <a:latin typeface="Times New Roman" panose="02020603050405020304" pitchFamily="18" charset="0"/>
                <a:ea typeface="华文楷体" pitchFamily="2" charset="-122"/>
                <a:cs typeface="Times New Roman" panose="02020603050405020304" pitchFamily="18" charset="0"/>
              </a:rPr>
              <a:t>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个栈栈满条件为</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en-US" altLang="zh-CN" sz="2800" dirty="0" smtClean="0">
                <a:latin typeface="Times New Roman" panose="02020603050405020304" pitchFamily="18" charset="0"/>
                <a:ea typeface="华文楷体" pitchFamily="2" charset="-122"/>
                <a:cs typeface="Times New Roman" panose="02020603050405020304" pitchFamily="18" charset="0"/>
              </a:rPr>
              <a:t>  </a:t>
            </a:r>
            <a:r>
              <a:rPr lang="zh-CN" altLang="zh-CN" sz="2800" dirty="0" smtClean="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&lt;m-1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]=bottom[i+1]</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 </a:t>
            </a:r>
            <a:r>
              <a:rPr lang="en-US" altLang="zh-CN" sz="2800" dirty="0" smtClean="0">
                <a:latin typeface="Times New Roman" panose="02020603050405020304" pitchFamily="18" charset="0"/>
                <a:ea typeface="华文楷体" pitchFamily="2" charset="-122"/>
                <a:cs typeface="Times New Roman" panose="02020603050405020304" pitchFamily="18" charset="0"/>
              </a:rPr>
              <a:t>                                     </a:t>
            </a:r>
            <a:r>
              <a:rPr lang="zh-CN" altLang="zh-CN" sz="2800" dirty="0" smtClean="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err="1">
                <a:latin typeface="Times New Roman" panose="02020603050405020304" pitchFamily="18" charset="0"/>
                <a:ea typeface="华文楷体" pitchFamily="2" charset="-122"/>
                <a:cs typeface="Times New Roman" panose="02020603050405020304" pitchFamily="18" charset="0"/>
              </a:rPr>
              <a:t>maxSize</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2" name="文本框 1"/>
          <p:cNvSpPr txBox="1"/>
          <p:nvPr/>
        </p:nvSpPr>
        <p:spPr>
          <a:xfrm>
            <a:off x="744583" y="1881052"/>
            <a:ext cx="1632857" cy="1815882"/>
          </a:xfrm>
          <a:prstGeom prst="rect">
            <a:avLst/>
          </a:prstGeom>
          <a:noFill/>
        </p:spPr>
        <p:txBody>
          <a:bodyPr wrap="square" rtlCol="0">
            <a:spAutoFit/>
          </a:bodyPr>
          <a:lstStyle/>
          <a:p>
            <a:r>
              <a:rPr lang="en-US" altLang="zh-CN" sz="2800" dirty="0" smtClean="0">
                <a:latin typeface="华文楷体" panose="02010600040101010101" pitchFamily="2" charset="-122"/>
                <a:ea typeface="华文楷体" panose="02010600040101010101" pitchFamily="2" charset="-122"/>
              </a:rPr>
              <a:t>top</a:t>
            </a:r>
            <a:r>
              <a:rPr lang="zh-CN" altLang="en-US" sz="2800" dirty="0" smtClean="0">
                <a:latin typeface="华文楷体" panose="02010600040101010101" pitchFamily="2" charset="-122"/>
                <a:ea typeface="华文楷体" panose="02010600040101010101" pitchFamily="2" charset="-122"/>
              </a:rPr>
              <a:t>指向实际栈顶的后一个位置</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98591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栈</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1271197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smtClean="0">
                <a:latin typeface="华文楷体" panose="02010600040101010101" pitchFamily="2" charset="-122"/>
                <a:ea typeface="华文楷体" panose="02010600040101010101" pitchFamily="2" charset="-122"/>
              </a:rPr>
              <a:t>双共享栈</a:t>
            </a:r>
            <a:endParaRPr lang="zh-CN" altLang="en-US" dirty="0">
              <a:latin typeface="华文楷体" panose="02010600040101010101" pitchFamily="2" charset="-122"/>
              <a:ea typeface="华文楷体" panose="02010600040101010101" pitchFamily="2" charset="-122"/>
            </a:endParaRPr>
          </a:p>
        </p:txBody>
      </p:sp>
      <p:sp>
        <p:nvSpPr>
          <p:cNvPr id="5" name="矩形 4"/>
          <p:cNvSpPr/>
          <p:nvPr/>
        </p:nvSpPr>
        <p:spPr>
          <a:xfrm>
            <a:off x="459917" y="1443861"/>
            <a:ext cx="10115318" cy="954107"/>
          </a:xfrm>
          <a:prstGeom prst="rect">
            <a:avLst/>
          </a:prstGeom>
        </p:spPr>
        <p:txBody>
          <a:bodyPr wrap="square">
            <a:spAutoFit/>
          </a:bodyPr>
          <a:lstStyle/>
          <a:p>
            <a:r>
              <a:rPr lang="zh-CN" altLang="zh-CN" sz="2800" dirty="0">
                <a:latin typeface="华文楷体" pitchFamily="2" charset="-122"/>
                <a:ea typeface="华文楷体" pitchFamily="2" charset="-122"/>
              </a:rPr>
              <a:t>可以将两个栈相向设置，即两个栈的栈底分别设置在连续空间的两个端点。</a:t>
            </a:r>
            <a:endParaRPr lang="zh-CN" altLang="en-US" sz="2800" dirty="0">
              <a:latin typeface="华文楷体" pitchFamily="2" charset="-122"/>
              <a:ea typeface="华文楷体" pitchFamily="2"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567014" y="2273772"/>
            <a:ext cx="7491387" cy="2855637"/>
          </a:xfrm>
          <a:prstGeom prst="rect">
            <a:avLst/>
          </a:prstGeom>
          <a:noFill/>
          <a:ln>
            <a:noFill/>
          </a:ln>
        </p:spPr>
      </p:pic>
      <p:sp>
        <p:nvSpPr>
          <p:cNvPr id="2" name="文本框 1"/>
          <p:cNvSpPr txBox="1"/>
          <p:nvPr/>
        </p:nvSpPr>
        <p:spPr>
          <a:xfrm>
            <a:off x="587767" y="5159981"/>
            <a:ext cx="10907184" cy="1384995"/>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dirty="0">
                <a:latin typeface="Times New Roman" panose="02020603050405020304" pitchFamily="18" charset="0"/>
                <a:ea typeface="华文楷体" pitchFamily="2" charset="-122"/>
                <a:cs typeface="Times New Roman" panose="02020603050405020304" pitchFamily="18" charset="0"/>
              </a:rPr>
              <a:t>1</a:t>
            </a:r>
            <a:r>
              <a:rPr lang="zh-CN" altLang="zh-CN" sz="2800" dirty="0">
                <a:latin typeface="Times New Roman" panose="02020603050405020304" pitchFamily="18" charset="0"/>
                <a:ea typeface="华文楷体" pitchFamily="2" charset="-122"/>
                <a:cs typeface="Times New Roman" panose="02020603050405020304" pitchFamily="18" charset="0"/>
              </a:rPr>
              <a:t>，两个栈不一定同时为空</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en-US" altLang="zh-CN" sz="2800" dirty="0" smtClean="0">
              <a:latin typeface="Times New Roman" panose="02020603050405020304" pitchFamily="18" charset="0"/>
              <a:ea typeface="华文楷体" pitchFamily="2" charset="-122"/>
              <a:cs typeface="Times New Roman" panose="02020603050405020304" pitchFamily="18" charset="0"/>
            </a:endParaRPr>
          </a:p>
          <a:p>
            <a:r>
              <a:rPr lang="zh-CN" altLang="zh-CN" sz="2800" dirty="0" smtClean="0">
                <a:latin typeface="Times New Roman" panose="02020603050405020304" pitchFamily="18" charset="0"/>
                <a:ea typeface="华文楷体" pitchFamily="2" charset="-122"/>
                <a:cs typeface="Times New Roman" panose="02020603050405020304" pitchFamily="18" charset="0"/>
              </a:rPr>
              <a:t>栈</a:t>
            </a:r>
            <a:r>
              <a:rPr lang="zh-CN" altLang="zh-CN" sz="2800" dirty="0">
                <a:latin typeface="Times New Roman" panose="02020603050405020304" pitchFamily="18" charset="0"/>
                <a:ea typeface="华文楷体" pitchFamily="2" charset="-122"/>
                <a:cs typeface="Times New Roman" panose="02020603050405020304" pitchFamily="18" charset="0"/>
              </a:rPr>
              <a:t>满的条件</a:t>
            </a:r>
            <a:r>
              <a:rPr lang="en-US" altLang="zh-CN" sz="2800" dirty="0">
                <a:latin typeface="Times New Roman" panose="02020603050405020304" pitchFamily="18" charset="0"/>
                <a:ea typeface="华文楷体" pitchFamily="2" charset="-122"/>
                <a:cs typeface="Times New Roman" panose="02020603050405020304" pitchFamily="18" charset="0"/>
              </a:rPr>
              <a:t>top[0]=top[1]</a:t>
            </a:r>
            <a:r>
              <a:rPr lang="zh-CN" altLang="zh-CN" sz="2800" dirty="0">
                <a:latin typeface="Times New Roman" panose="02020603050405020304" pitchFamily="18" charset="0"/>
                <a:ea typeface="华文楷体" pitchFamily="2" charset="-122"/>
                <a:cs typeface="Times New Roman" panose="02020603050405020304" pitchFamily="18" charset="0"/>
              </a:rPr>
              <a:t>，即两个栈当中只剩下一个空位置的时候栈满，两个栈必定同时栈满</a:t>
            </a:r>
            <a:r>
              <a:rPr lang="zh-CN" altLang="zh-CN" sz="2800" dirty="0" smtClean="0">
                <a:latin typeface="Times New Roman" panose="02020603050405020304" pitchFamily="18" charset="0"/>
                <a:ea typeface="华文楷体" pitchFamily="2" charset="-122"/>
                <a:cs typeface="Times New Roman" panose="02020603050405020304" pitchFamily="18" charset="0"/>
              </a:rPr>
              <a:t>。</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4" name="椭圆 3"/>
          <p:cNvSpPr/>
          <p:nvPr/>
        </p:nvSpPr>
        <p:spPr>
          <a:xfrm>
            <a:off x="11622801" y="6544976"/>
            <a:ext cx="238273" cy="1693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3052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链式栈</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3860949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283729"/>
          </a:xfrm>
        </p:spPr>
        <p:txBody>
          <a:bodyPr>
            <a:normAutofit/>
          </a:bodyPr>
          <a:lstStyle/>
          <a:p>
            <a:pPr>
              <a:buFont typeface="Wingdings" panose="05000000000000000000" pitchFamily="2" charset="2"/>
              <a:buChar char="Ø"/>
            </a:pPr>
            <a:r>
              <a:rPr lang="zh-CN" altLang="zh-CN" sz="2800" b="0" dirty="0" smtClean="0">
                <a:latin typeface="华文楷体" pitchFamily="2" charset="-122"/>
                <a:ea typeface="华文楷体" pitchFamily="2" charset="-122"/>
              </a:rPr>
              <a:t>用</a:t>
            </a:r>
            <a:r>
              <a:rPr lang="zh-CN" altLang="zh-CN" sz="2800" b="0" dirty="0">
                <a:latin typeface="华文楷体" pitchFamily="2" charset="-122"/>
                <a:ea typeface="华文楷体" pitchFamily="2" charset="-122"/>
              </a:rPr>
              <a:t>不连续的空间和附加指针来存储元素及元素间的关系</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栈顶指针</a:t>
            </a:r>
            <a:r>
              <a:rPr lang="en-US" altLang="zh-CN" sz="2800" b="0" dirty="0">
                <a:latin typeface="华文楷体" pitchFamily="2" charset="-122"/>
                <a:ea typeface="华文楷体" pitchFamily="2" charset="-122"/>
              </a:rPr>
              <a:t>top</a:t>
            </a:r>
            <a:r>
              <a:rPr lang="zh-CN" altLang="zh-CN" sz="2800" b="0" dirty="0">
                <a:latin typeface="华文楷体" pitchFamily="2" charset="-122"/>
                <a:ea typeface="华文楷体" pitchFamily="2" charset="-122"/>
              </a:rPr>
              <a:t>指向处于栈顶的结点，即单链表中的首结点</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链式栈：</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12174" y="3180521"/>
            <a:ext cx="6031825" cy="3319670"/>
          </a:xfrm>
          <a:prstGeom prst="rect">
            <a:avLst/>
          </a:prstGeom>
          <a:noFill/>
          <a:ln>
            <a:noFill/>
          </a:ln>
        </p:spPr>
      </p:pic>
    </p:spTree>
    <p:extLst>
      <p:ext uri="{BB962C8B-B14F-4D97-AF65-F5344CB8AC3E}">
        <p14:creationId xmlns:p14="http://schemas.microsoft.com/office/powerpoint/2010/main" val="397449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92500" lnSpcReduction="20000"/>
          </a:bodyPr>
          <a:lstStyle/>
          <a:p>
            <a:pPr marL="0" lvl="0" indent="0">
              <a:buNone/>
            </a:pPr>
            <a:r>
              <a:rPr lang="zh-CN" altLang="zh-CN" sz="3000" b="0" dirty="0" smtClean="0">
                <a:ea typeface="华文楷体" pitchFamily="2" charset="-122"/>
                <a:cs typeface="Times New Roman" panose="02020603050405020304" pitchFamily="18" charset="0"/>
              </a:rPr>
              <a:t>进</a:t>
            </a:r>
            <a:r>
              <a:rPr lang="zh-CN" altLang="zh-CN" sz="3000" b="0" dirty="0">
                <a:ea typeface="华文楷体" pitchFamily="2" charset="-122"/>
                <a:cs typeface="Times New Roman" panose="02020603050405020304" pitchFamily="18" charset="0"/>
              </a:rPr>
              <a:t>栈操作</a:t>
            </a:r>
            <a:r>
              <a:rPr lang="en-US" altLang="zh-CN" sz="3000" b="0" dirty="0">
                <a:ea typeface="华文楷体" pitchFamily="2" charset="-122"/>
                <a:cs typeface="Times New Roman" panose="02020603050405020304" pitchFamily="18" charset="0"/>
              </a:rPr>
              <a:t>push</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a:t>
            </a:r>
            <a:r>
              <a:rPr lang="zh-CN" altLang="zh-CN" sz="3000" b="0" dirty="0">
                <a:ea typeface="华文楷体" pitchFamily="2" charset="-122"/>
                <a:cs typeface="Times New Roman" panose="02020603050405020304" pitchFamily="18" charset="0"/>
              </a:rPr>
              <a:t>）申请新的结点空间，</a:t>
            </a:r>
            <a:r>
              <a:rPr lang="en-US" altLang="zh-CN" sz="3000" b="0" dirty="0">
                <a:ea typeface="华文楷体" pitchFamily="2" charset="-122"/>
                <a:cs typeface="Times New Roman" panose="02020603050405020304" pitchFamily="18" charset="0"/>
              </a:rPr>
              <a:t>data</a:t>
            </a:r>
            <a:r>
              <a:rPr lang="zh-CN" altLang="zh-CN" sz="3000" b="0" dirty="0">
                <a:ea typeface="华文楷体" pitchFamily="2" charset="-122"/>
                <a:cs typeface="Times New Roman" panose="02020603050405020304" pitchFamily="18" charset="0"/>
              </a:rPr>
              <a:t>字段为进栈元素值，</a:t>
            </a:r>
            <a:r>
              <a:rPr lang="en-US" altLang="zh-CN" sz="3000" b="0" dirty="0">
                <a:ea typeface="华文楷体" pitchFamily="2" charset="-122"/>
                <a:cs typeface="Times New Roman" panose="02020603050405020304" pitchFamily="18" charset="0"/>
              </a:rPr>
              <a:t>next</a:t>
            </a:r>
            <a:r>
              <a:rPr lang="zh-CN" altLang="zh-CN" sz="3000" b="0" dirty="0">
                <a:ea typeface="华文楷体" pitchFamily="2" charset="-122"/>
                <a:cs typeface="Times New Roman" panose="02020603050405020304" pitchFamily="18" charset="0"/>
              </a:rPr>
              <a:t>字段指向首结点。 </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）栈顶指向新结点</a:t>
            </a:r>
            <a:r>
              <a:rPr lang="zh-CN" altLang="zh-CN" sz="3000" b="0" dirty="0" smtClean="0">
                <a:ea typeface="华文楷体" pitchFamily="2" charset="-122"/>
                <a:cs typeface="Times New Roman" panose="02020603050405020304" pitchFamily="18" charset="0"/>
              </a:rPr>
              <a:t>。</a:t>
            </a:r>
            <a:endParaRPr lang="en-US" altLang="zh-CN" sz="3000" b="0" dirty="0" smtClean="0">
              <a:ea typeface="华文楷体" pitchFamily="2" charset="-122"/>
              <a:cs typeface="Times New Roman" panose="02020603050405020304" pitchFamily="18" charset="0"/>
            </a:endParaRPr>
          </a:p>
          <a:p>
            <a:pPr marL="0" indent="0">
              <a:buNone/>
            </a:pPr>
            <a:endParaRPr lang="zh-CN" altLang="zh-CN" sz="3000" b="0" dirty="0">
              <a:ea typeface="华文楷体" pitchFamily="2" charset="-122"/>
              <a:cs typeface="Times New Roman" panose="02020603050405020304" pitchFamily="18" charset="0"/>
            </a:endParaRPr>
          </a:p>
          <a:p>
            <a:pPr marL="0" lvl="0" indent="0">
              <a:buNone/>
            </a:pPr>
            <a:r>
              <a:rPr lang="zh-CN" altLang="zh-CN" sz="3000" b="0" dirty="0">
                <a:ea typeface="华文楷体" pitchFamily="2" charset="-122"/>
                <a:cs typeface="Times New Roman" panose="02020603050405020304" pitchFamily="18" charset="0"/>
              </a:rPr>
              <a:t>出栈操作</a:t>
            </a:r>
            <a:r>
              <a:rPr lang="en-US" altLang="zh-CN" sz="3000" b="0" dirty="0">
                <a:ea typeface="华文楷体" pitchFamily="2" charset="-122"/>
                <a:cs typeface="Times New Roman" panose="02020603050405020304" pitchFamily="18" charset="0"/>
              </a:rPr>
              <a:t>pop</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 </a:t>
            </a:r>
            <a:r>
              <a:rPr lang="en-US" altLang="zh-CN" sz="3000" b="0" dirty="0" smtClean="0">
                <a:ea typeface="华文楷体" pitchFamily="2" charset="-122"/>
                <a:cs typeface="Times New Roman" panose="02020603050405020304" pitchFamily="18" charset="0"/>
              </a:rPr>
              <a:t>  </a:t>
            </a:r>
            <a:r>
              <a:rPr lang="zh-CN" altLang="zh-CN" sz="3000" b="0" dirty="0" smtClean="0">
                <a:ea typeface="华文楷体" pitchFamily="2" charset="-122"/>
                <a:cs typeface="Times New Roman" panose="02020603050405020304" pitchFamily="18" charset="0"/>
              </a:rPr>
              <a:t>记住</a:t>
            </a:r>
            <a:r>
              <a:rPr lang="zh-CN" altLang="zh-CN" sz="3000" b="0" dirty="0">
                <a:ea typeface="华文楷体" pitchFamily="2" charset="-122"/>
                <a:cs typeface="Times New Roman" panose="02020603050405020304" pitchFamily="18" charset="0"/>
              </a:rPr>
              <a:t>栈顶结点的地址。</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）将原栈顶的直接后继设为新的栈顶。 </a:t>
            </a:r>
          </a:p>
          <a:p>
            <a:pPr marL="0" indent="0">
              <a:buNone/>
            </a:pPr>
            <a:r>
              <a:rPr lang="en-US" altLang="zh-CN" sz="3000" b="0" dirty="0">
                <a:ea typeface="华文楷体" pitchFamily="2" charset="-122"/>
                <a:cs typeface="Times New Roman" panose="02020603050405020304" pitchFamily="18" charset="0"/>
              </a:rPr>
              <a:t>3</a:t>
            </a:r>
            <a:r>
              <a:rPr lang="zh-CN" altLang="zh-CN" sz="3000" b="0" dirty="0">
                <a:ea typeface="华文楷体" pitchFamily="2" charset="-122"/>
                <a:cs typeface="Times New Roman" panose="02020603050405020304" pitchFamily="18" charset="0"/>
              </a:rPr>
              <a:t>）释放原来栈顶结点空间。</a:t>
            </a: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链式栈基本操作分析：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17950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86458" y="754146"/>
            <a:ext cx="7305212"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链式栈类的声明</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88284" y="1328329"/>
            <a:ext cx="94620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4163"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Node(){next = NULL;}</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&amp;x, Node *p=NULL)</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data = x; next = p; }</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398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链式栈类的声明</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328329"/>
            <a:ext cx="1229465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初始化栈，使其为空栈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栈为空返回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栈满</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。结点空间不连续，故总能满足</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3465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链式栈基本操作的实现</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Top-&gt;data;</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new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&gt;(e, Top);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29156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链式栈基本操作的实现</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68406" y="1542247"/>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记住原栈顶结点空间，用于弹栈后的空间释放</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Top-&gt;next;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实际将栈顶结点弹出栈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delete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释放原栈顶结点空间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139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链式栈基本操作的实现</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cs typeface="Times New Roman" panose="02020603050405020304" pitchFamily="18" charset="0"/>
              </a:rPr>
              <a:t>template &lt;class </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while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 =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Top=Top-&gt;next;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delete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717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析</a:t>
            </a:r>
            <a:r>
              <a:rPr lang="zh-CN" altLang="zh-CN" sz="2800" b="0" dirty="0">
                <a:ea typeface="华文楷体" pitchFamily="2" charset="-122"/>
                <a:cs typeface="Times New Roman" panose="02020603050405020304" pitchFamily="18" charset="0"/>
              </a:rPr>
              <a:t>构</a:t>
            </a:r>
            <a:r>
              <a:rPr lang="zh-CN" altLang="zh-CN" sz="2800" b="0" dirty="0" smtClean="0">
                <a:ea typeface="华文楷体" pitchFamily="2" charset="-122"/>
                <a:cs typeface="Times New Roman" panose="02020603050405020304" pitchFamily="18" charset="0"/>
              </a:rPr>
              <a:t>函数将</a:t>
            </a:r>
            <a:r>
              <a:rPr lang="zh-CN" altLang="zh-CN" sz="2800" b="0" dirty="0">
                <a:ea typeface="华文楷体" pitchFamily="2" charset="-122"/>
                <a:cs typeface="Times New Roman" panose="02020603050405020304" pitchFamily="18" charset="0"/>
              </a:rPr>
              <a:t>栈中的所有结点清除</a:t>
            </a:r>
            <a:r>
              <a:rPr lang="zh-CN"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空间回收，</a:t>
            </a:r>
            <a:r>
              <a:rPr lang="zh-CN" altLang="zh-CN" sz="2800" b="0" dirty="0" smtClean="0">
                <a:ea typeface="华文楷体" pitchFamily="2" charset="-122"/>
                <a:cs typeface="Times New Roman" panose="02020603050405020304" pitchFamily="18" charset="0"/>
              </a:rPr>
              <a:t>时间</a:t>
            </a:r>
            <a:r>
              <a:rPr lang="zh-CN" altLang="zh-CN" sz="2800" b="0" dirty="0">
                <a:ea typeface="华文楷体" pitchFamily="2" charset="-122"/>
                <a:cs typeface="Times New Roman" panose="02020603050405020304" pitchFamily="18" charset="0"/>
              </a:rPr>
              <a:t>复杂度为</a:t>
            </a:r>
            <a:r>
              <a:rPr lang="en-US" altLang="zh-CN" sz="2800" b="0" dirty="0">
                <a:ea typeface="华文楷体" pitchFamily="2" charset="-122"/>
                <a:cs typeface="Times New Roman" panose="02020603050405020304" pitchFamily="18" charset="0"/>
              </a:rPr>
              <a:t>O(n</a:t>
            </a:r>
            <a:r>
              <a:rPr lang="en-US"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构造</a:t>
            </a:r>
            <a:r>
              <a:rPr lang="zh-CN" altLang="zh-CN" sz="2800" b="0" dirty="0">
                <a:ea typeface="华文楷体" pitchFamily="2" charset="-122"/>
                <a:cs typeface="Times New Roman" panose="02020603050405020304" pitchFamily="18" charset="0"/>
              </a:rPr>
              <a:t>函数、</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的时间复杂</a:t>
            </a:r>
            <a:r>
              <a:rPr lang="zh-CN" altLang="zh-CN" sz="2800" b="0" dirty="0" smtClean="0">
                <a:ea typeface="华文楷体" pitchFamily="2" charset="-122"/>
                <a:cs typeface="Times New Roman" panose="02020603050405020304" pitchFamily="18" charset="0"/>
              </a:rPr>
              <a:t>度均</a:t>
            </a:r>
            <a:r>
              <a:rPr lang="zh-CN" altLang="zh-CN" sz="2800" b="0" dirty="0">
                <a:ea typeface="华文楷体" pitchFamily="2" charset="-122"/>
                <a:cs typeface="Times New Roman" panose="02020603050405020304" pitchFamily="18" charset="0"/>
              </a:rPr>
              <a:t>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链式栈性能分析：</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451169" y="6261653"/>
            <a:ext cx="253152" cy="2567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9640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如果元素到达线性结构的时间越晚，离开的时间就越早，这种线性结构称为</a:t>
            </a:r>
            <a:r>
              <a:rPr lang="zh-CN" altLang="zh-CN" sz="2800" dirty="0">
                <a:latin typeface="华文楷体" pitchFamily="2" charset="-122"/>
                <a:ea typeface="华文楷体" pitchFamily="2" charset="-122"/>
              </a:rPr>
              <a:t>栈（</a:t>
            </a:r>
            <a:r>
              <a:rPr lang="en-US" altLang="zh-CN" sz="2800" dirty="0">
                <a:latin typeface="华文楷体" pitchFamily="2" charset="-122"/>
                <a:ea typeface="华文楷体" pitchFamily="2" charset="-122"/>
              </a:rPr>
              <a:t>Stack</a:t>
            </a:r>
            <a:r>
              <a:rPr lang="zh-CN" altLang="zh-CN" sz="2800" dirty="0">
                <a:latin typeface="华文楷体" pitchFamily="2" charset="-122"/>
                <a:ea typeface="华文楷体" pitchFamily="2" charset="-122"/>
              </a:rPr>
              <a:t>）或堆栈</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因为</a:t>
            </a:r>
            <a:r>
              <a:rPr lang="zh-CN" altLang="zh-CN" sz="2800" b="0" dirty="0">
                <a:latin typeface="华文楷体" pitchFamily="2" charset="-122"/>
                <a:ea typeface="华文楷体" pitchFamily="2" charset="-122"/>
              </a:rPr>
              <a:t>元素之间的关系是由到达、离开的时间决定的，因此</a:t>
            </a:r>
            <a:r>
              <a:rPr lang="zh-CN" altLang="zh-CN" sz="2800" b="0" dirty="0" smtClean="0">
                <a:latin typeface="华文楷体" pitchFamily="2" charset="-122"/>
                <a:ea typeface="华文楷体" pitchFamily="2" charset="-122"/>
              </a:rPr>
              <a:t>栈通常</a:t>
            </a:r>
            <a:r>
              <a:rPr lang="zh-CN" altLang="zh-CN" sz="2800" b="0" dirty="0">
                <a:latin typeface="华文楷体" pitchFamily="2" charset="-122"/>
                <a:ea typeface="华文楷体" pitchFamily="2" charset="-122"/>
              </a:rPr>
              <a:t>被称为时间有序表</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而</a:t>
            </a:r>
            <a:r>
              <a:rPr lang="zh-CN" altLang="zh-CN" sz="2800" b="0" dirty="0">
                <a:latin typeface="华文楷体" pitchFamily="2" charset="-122"/>
                <a:ea typeface="华文楷体" pitchFamily="2" charset="-122"/>
              </a:rPr>
              <a:t>到达和离开的含义就是插入和删除操作，因此</a:t>
            </a:r>
            <a:r>
              <a:rPr lang="zh-CN" altLang="zh-CN" sz="2800" b="0" dirty="0" smtClean="0">
                <a:latin typeface="华文楷体" pitchFamily="2" charset="-122"/>
                <a:ea typeface="华文楷体" pitchFamily="2" charset="-122"/>
              </a:rPr>
              <a:t>栈可以</a:t>
            </a:r>
            <a:r>
              <a:rPr lang="zh-CN" altLang="zh-CN" sz="2800" b="0" dirty="0">
                <a:latin typeface="华文楷体" pitchFamily="2" charset="-122"/>
                <a:ea typeface="华文楷体" pitchFamily="2" charset="-122"/>
              </a:rPr>
              <a:t>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栈的定义：</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839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栈的应用</a:t>
            </a:r>
            <a:endParaRPr lang="en-US" altLang="zh-CN" sz="2800" dirty="0" smtClean="0">
              <a:solidFill>
                <a:srgbClr val="FF0000"/>
              </a:solidFill>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3934574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括号匹配</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表达式计算</a:t>
            </a: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131622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58862"/>
            <a:ext cx="11162883" cy="1601781"/>
          </a:xfrm>
        </p:spPr>
        <p:txBody>
          <a:bodyPr>
            <a:normAutofit/>
          </a:bodyPr>
          <a:lstStyle/>
          <a:p>
            <a:pPr>
              <a:buFont typeface="Wingdings" panose="05000000000000000000" pitchFamily="2" charset="2"/>
              <a:buChar char="Ø"/>
            </a:pPr>
            <a:r>
              <a:rPr lang="zh-CN" altLang="en-US" b="0" dirty="0" smtClean="0">
                <a:latin typeface="华文楷体" pitchFamily="2" charset="-122"/>
                <a:ea typeface="华文楷体" pitchFamily="2" charset="-122"/>
              </a:rPr>
              <a:t>编译器做</a:t>
            </a:r>
            <a:r>
              <a:rPr lang="zh-CN" altLang="zh-CN" b="0" dirty="0" smtClean="0">
                <a:latin typeface="华文楷体" pitchFamily="2" charset="-122"/>
                <a:ea typeface="华文楷体" pitchFamily="2" charset="-122"/>
              </a:rPr>
              <a:t>语法</a:t>
            </a:r>
            <a:r>
              <a:rPr lang="zh-CN" altLang="zh-CN" b="0" dirty="0">
                <a:latin typeface="华文楷体" pitchFamily="2" charset="-122"/>
                <a:ea typeface="华文楷体" pitchFamily="2" charset="-122"/>
              </a:rPr>
              <a:t>检查的任务之一是检查符号是否配对，最简单的符号匹配问题是括号是否匹配，如开括号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后面必须依次跟随相应的闭括号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a:t>
            </a:r>
            <a:endParaRPr lang="en-US" altLang="zh-CN" b="0" dirty="0">
              <a:latin typeface="华文楷体" pitchFamily="2" charset="-122"/>
              <a:ea typeface="华文楷体" pitchFamily="2" charset="-122"/>
            </a:endParaRPr>
          </a:p>
          <a:p>
            <a:pPr>
              <a:buFont typeface="Wingdings" panose="05000000000000000000" pitchFamily="2" charset="2"/>
              <a:buChar char="Ø"/>
            </a:pPr>
            <a:r>
              <a:rPr lang="zh-CN" altLang="zh-CN" b="0" dirty="0">
                <a:latin typeface="华文楷体" pitchFamily="2" charset="-122"/>
                <a:ea typeface="华文楷体" pitchFamily="2" charset="-122"/>
              </a:rPr>
              <a:t>如下段程序中的括号、引号是否匹配</a:t>
            </a:r>
            <a:r>
              <a:rPr lang="zh-CN" altLang="zh-CN" b="0" dirty="0" smtClean="0">
                <a:latin typeface="华文楷体" pitchFamily="2" charset="-122"/>
                <a:ea typeface="华文楷体" pitchFamily="2" charset="-122"/>
              </a:rPr>
              <a:t>。</a:t>
            </a:r>
            <a:endParaRPr lang="zh-CN" altLang="zh-CN"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24093" y="774024"/>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括号配对：</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644411" y="3160643"/>
            <a:ext cx="9442174" cy="381642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main()</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for </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]=3*(19-i)/5*(12-6);</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]&lt;&lt;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return </a:t>
            </a:r>
            <a:r>
              <a:rPr lang="en-US" altLang="zh-CN" sz="2800" dirty="0">
                <a:latin typeface="Times New Roman" panose="02020603050405020304" pitchFamily="18" charset="0"/>
                <a:cs typeface="Times New Roman" panose="02020603050405020304" pitchFamily="18" charset="0"/>
              </a:rPr>
              <a:t>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076661" y="3001617"/>
            <a:ext cx="4426869"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3*(19-</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)/5*(12-6</a:t>
            </a:r>
            <a:r>
              <a:rPr lang="en-US" altLang="zh-CN" dirty="0" smtClean="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3*(19-</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*((12-6</a:t>
            </a:r>
            <a:r>
              <a:rPr lang="en-US" altLang="zh-CN"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1593882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85000" lnSpcReduction="20000"/>
          </a:bodyPr>
          <a:lstStyle/>
          <a:p>
            <a:pPr marL="514350" lvl="0" indent="-514350">
              <a:buFont typeface="+mj-lt"/>
              <a:buAutoNum type="arabicPeriod"/>
            </a:pPr>
            <a:r>
              <a:rPr lang="zh-CN" altLang="zh-CN" sz="2800" b="0" dirty="0">
                <a:latin typeface="华文楷体" pitchFamily="2" charset="-122"/>
                <a:ea typeface="华文楷体" pitchFamily="2" charset="-122"/>
              </a:rPr>
              <a:t>首先创建一个字符栈。</a:t>
            </a:r>
          </a:p>
          <a:p>
            <a:pPr marL="514350" lvl="0" indent="-514350">
              <a:buFont typeface="+mj-lt"/>
              <a:buAutoNum type="arabicPeriod"/>
            </a:pPr>
            <a:r>
              <a:rPr lang="zh-CN" altLang="zh-CN" sz="2800" b="0" dirty="0">
                <a:latin typeface="华文楷体" pitchFamily="2" charset="-122"/>
                <a:ea typeface="华文楷体" pitchFamily="2" charset="-122"/>
              </a:rPr>
              <a:t>从源程序中读入字符</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514350" indent="-514350">
              <a:buFont typeface="+mj-lt"/>
              <a:buAutoNum type="arabicPeriod"/>
            </a:pPr>
            <a:r>
              <a:rPr lang="zh-CN" altLang="en-US" sz="2800" b="0" dirty="0">
                <a:latin typeface="华文楷体" pitchFamily="2" charset="-122"/>
                <a:ea typeface="华文楷体" pitchFamily="2" charset="-122"/>
              </a:rPr>
              <a:t>如果字符为结束符，</a:t>
            </a:r>
            <a:r>
              <a:rPr lang="zh-CN" altLang="en-US" sz="2800" b="0" dirty="0" smtClean="0">
                <a:latin typeface="华文楷体" pitchFamily="2" charset="-122"/>
                <a:ea typeface="华文楷体" pitchFamily="2" charset="-122"/>
              </a:rPr>
              <a:t>转向</a:t>
            </a:r>
            <a:r>
              <a:rPr lang="en-US" altLang="zh-CN" sz="2800" b="0" smtClean="0">
                <a:latin typeface="华文楷体" pitchFamily="2" charset="-122"/>
                <a:ea typeface="华文楷体" pitchFamily="2" charset="-122"/>
              </a:rPr>
              <a:t>5</a:t>
            </a:r>
            <a:r>
              <a:rPr lang="zh-CN" altLang="en-US" sz="2800" b="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457200" lvl="1" indent="0">
              <a:buNone/>
            </a:pPr>
            <a:r>
              <a:rPr lang="zh-CN" altLang="zh-CN" sz="2400" b="0" dirty="0" smtClean="0">
                <a:latin typeface="华文楷体" pitchFamily="2" charset="-122"/>
                <a:ea typeface="华文楷体" pitchFamily="2" charset="-122"/>
              </a:rPr>
              <a:t>如果</a:t>
            </a:r>
            <a:r>
              <a:rPr lang="zh-CN" altLang="zh-CN" sz="2400" b="0" dirty="0">
                <a:latin typeface="华文楷体" pitchFamily="2" charset="-122"/>
                <a:ea typeface="华文楷体" pitchFamily="2" charset="-122"/>
              </a:rPr>
              <a:t>读入的是开括号，将其进栈。</a:t>
            </a:r>
          </a:p>
          <a:p>
            <a:pPr marL="457200" lvl="1" indent="0">
              <a:buNone/>
            </a:pPr>
            <a:r>
              <a:rPr lang="zh-CN" altLang="zh-CN" sz="2400" b="0" dirty="0">
                <a:latin typeface="华文楷体" pitchFamily="2" charset="-122"/>
                <a:ea typeface="华文楷体" pitchFamily="2" charset="-122"/>
              </a:rPr>
              <a:t>如果读入的是闭括号但栈是空的，说明少开括号，报错并结束。</a:t>
            </a:r>
          </a:p>
          <a:p>
            <a:pPr marL="457200" lvl="1" indent="0">
              <a:buNone/>
            </a:pPr>
            <a:r>
              <a:rPr lang="zh-CN" altLang="zh-CN" sz="2400" b="0" dirty="0">
                <a:latin typeface="华文楷体" pitchFamily="2" charset="-122"/>
                <a:ea typeface="华文楷体" pitchFamily="2" charset="-122"/>
              </a:rPr>
              <a:t>如果读入的是闭括号但栈不空，将栈中的开括号出栈。如果出栈的开括号和读入的闭括号不是同种类型（如一个为小括号，一个为中括号），说明不匹配，报错并结束。</a:t>
            </a:r>
          </a:p>
          <a:p>
            <a:pPr marL="514350" lvl="0" indent="-514350">
              <a:buFont typeface="+mj-lt"/>
              <a:buAutoNum type="arabicPeriod"/>
            </a:pPr>
            <a:r>
              <a:rPr lang="zh-CN" altLang="zh-CN" sz="2800" b="0" dirty="0">
                <a:latin typeface="华文楷体" pitchFamily="2" charset="-122"/>
                <a:ea typeface="华文楷体" pitchFamily="2" charset="-122"/>
              </a:rPr>
              <a:t>继续从源程序中读入下一个符号</a:t>
            </a:r>
            <a:r>
              <a:rPr lang="zh-CN" altLang="zh-CN" sz="2800" b="0" dirty="0" smtClean="0">
                <a:latin typeface="华文楷体" pitchFamily="2" charset="-122"/>
                <a:ea typeface="华文楷体" pitchFamily="2" charset="-122"/>
              </a:rPr>
              <a:t>，转向</a:t>
            </a:r>
            <a:r>
              <a:rPr lang="en-US" altLang="zh-CN" sz="2800" b="0" dirty="0" smtClean="0">
                <a:latin typeface="华文楷体" pitchFamily="2" charset="-122"/>
                <a:ea typeface="华文楷体" pitchFamily="2" charset="-122"/>
              </a:rPr>
              <a:t>3)</a:t>
            </a:r>
            <a:r>
              <a:rPr lang="zh-CN" altLang="zh-CN" sz="2800" b="0" dirty="0" smtClean="0">
                <a:latin typeface="华文楷体" pitchFamily="2" charset="-122"/>
                <a:ea typeface="华文楷体" pitchFamily="2" charset="-122"/>
              </a:rPr>
              <a:t> 。</a:t>
            </a:r>
            <a:endParaRPr lang="zh-CN" altLang="zh-CN" sz="2800" b="0" dirty="0">
              <a:latin typeface="华文楷体" pitchFamily="2" charset="-122"/>
              <a:ea typeface="华文楷体" pitchFamily="2" charset="-122"/>
            </a:endParaRPr>
          </a:p>
          <a:p>
            <a:pPr marL="514350" lvl="0" indent="-514350">
              <a:buFont typeface="+mj-lt"/>
              <a:buAutoNum type="arabicPeriod"/>
            </a:pPr>
            <a:r>
              <a:rPr lang="zh-CN" altLang="zh-CN" sz="2800" b="0" dirty="0">
                <a:latin typeface="华文楷体" pitchFamily="2" charset="-122"/>
                <a:ea typeface="华文楷体" pitchFamily="2" charset="-122"/>
              </a:rPr>
              <a:t>如果栈非空，说明开括号多了，报错并结束；</a:t>
            </a:r>
          </a:p>
          <a:p>
            <a:pPr marL="514350" indent="-514350">
              <a:buFont typeface="+mj-lt"/>
              <a:buAutoNum type="arabicPeriod"/>
            </a:pPr>
            <a:r>
              <a:rPr lang="zh-CN" altLang="zh-CN" sz="2800" b="0" dirty="0">
                <a:latin typeface="华文楷体" pitchFamily="2" charset="-122"/>
                <a:ea typeface="华文楷体" pitchFamily="2" charset="-122"/>
              </a:rPr>
              <a:t>否则括号配对成功，结束</a:t>
            </a:r>
            <a:r>
              <a:rPr lang="zh-CN" altLang="zh-CN" sz="2800" b="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括号匹配算法：</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47322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2"/>
            <a:ext cx="11903716" cy="5192154"/>
          </a:xfrm>
        </p:spPr>
        <p:txBody>
          <a:bodyPr>
            <a:normAutofit fontScale="77500" lnSpcReduction="20000"/>
          </a:bodyPr>
          <a:lstStyle/>
          <a:p>
            <a:pPr marL="0" indent="0">
              <a:buNone/>
            </a:pPr>
            <a:r>
              <a:rPr lang="en-US" altLang="zh-CN" sz="2600" b="0" dirty="0" smtClean="0">
                <a:cs typeface="Times New Roman" panose="02020603050405020304" pitchFamily="18" charset="0"/>
              </a:rPr>
              <a:t>#include </a:t>
            </a:r>
            <a:r>
              <a:rPr lang="en-US" altLang="zh-CN" sz="2600" b="0" dirty="0">
                <a:cs typeface="Times New Roman" panose="02020603050405020304" pitchFamily="18" charset="0"/>
              </a:rPr>
              <a:t>&lt;</a:t>
            </a:r>
            <a:r>
              <a:rPr lang="en-US" altLang="zh-CN" sz="2600" b="0" dirty="0" err="1">
                <a:cs typeface="Times New Roman" panose="02020603050405020304" pitchFamily="18" charset="0"/>
              </a:rPr>
              <a:t>iostream</a:t>
            </a:r>
            <a:r>
              <a:rPr lang="en-US" altLang="zh-CN" sz="2600" b="0" dirty="0">
                <a:cs typeface="Times New Roman" panose="02020603050405020304" pitchFamily="18" charset="0"/>
              </a:rPr>
              <a:t>&gt;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#include "</a:t>
            </a:r>
            <a:r>
              <a:rPr lang="en-US" altLang="zh-CN" sz="2600" b="0" dirty="0" err="1">
                <a:cs typeface="Times New Roman" panose="02020603050405020304" pitchFamily="18" charset="0"/>
              </a:rPr>
              <a:t>linkStack.h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using namespace </a:t>
            </a:r>
            <a:r>
              <a:rPr lang="en-US" altLang="zh-CN" sz="2600" b="0" dirty="0" err="1">
                <a:cs typeface="Times New Roman" panose="02020603050405020304" pitchFamily="18" charset="0"/>
              </a:rPr>
              <a:t>std</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smtClean="0">
                <a:cs typeface="Times New Roman" panose="02020603050405020304" pitchFamily="18" charset="0"/>
              </a:rPr>
              <a:t>int</a:t>
            </a:r>
            <a:r>
              <a:rPr lang="en-US" altLang="zh-CN" sz="2600" b="0" dirty="0" smtClean="0">
                <a:cs typeface="Times New Roman" panose="02020603050405020304" pitchFamily="18" charset="0"/>
              </a:rPr>
              <a:t> </a:t>
            </a:r>
            <a:r>
              <a:rPr lang="en-US" altLang="zh-CN" sz="2600" b="0" dirty="0">
                <a:cs typeface="Times New Roman" panose="02020603050405020304" pitchFamily="18" charset="0"/>
              </a:rPr>
              <a:t>main()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[20];</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linkStack</a:t>
            </a:r>
            <a:r>
              <a:rPr lang="en-US" altLang="zh-CN" sz="2600" b="0" dirty="0">
                <a:cs typeface="Times New Roman" panose="02020603050405020304" pitchFamily="18" charset="0"/>
              </a:rPr>
              <a:t>&lt;char&gt; s;  //</a:t>
            </a:r>
            <a:r>
              <a:rPr lang="zh-CN" altLang="zh-CN" sz="2600" b="0" dirty="0">
                <a:cs typeface="Times New Roman" panose="02020603050405020304" pitchFamily="18" charset="0"/>
              </a:rPr>
              <a:t>建立一个字符栈</a:t>
            </a: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ch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int</a:t>
            </a:r>
            <a:r>
              <a:rPr lang="en-US" altLang="zh-CN" sz="2600" b="0" dirty="0">
                <a:cs typeface="Times New Roman" panose="02020603050405020304" pitchFamily="18" charset="0"/>
              </a:rPr>
              <a:t> </a:t>
            </a:r>
            <a:r>
              <a:rPr lang="en-US" altLang="zh-CN" sz="2600" b="0" dirty="0" err="1">
                <a:cs typeface="Times New Roman" panose="02020603050405020304" pitchFamily="18" charset="0"/>
              </a:rPr>
              <a:t>i</a:t>
            </a:r>
            <a:r>
              <a:rPr lang="en-US" altLang="zh-CN" sz="2600" b="0" dirty="0" smtClean="0">
                <a:cs typeface="Times New Roman" panose="02020603050405020304" pitchFamily="18" charset="0"/>
              </a:rPr>
              <a:t>;</a:t>
            </a:r>
          </a:p>
          <a:p>
            <a:pPr marL="0" indent="0">
              <a:buNone/>
            </a:pP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smtClean="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&lt;&lt;"Input the string: ";</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cin.getline</a:t>
            </a:r>
            <a:r>
              <a:rPr lang="en-US" altLang="zh-CN" sz="2600" b="0" dirty="0">
                <a:cs typeface="Times New Roman" panose="02020603050405020304" pitchFamily="18" charset="0"/>
              </a:rPr>
              <a: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20, '\n');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endl</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矩形 1"/>
          <p:cNvSpPr/>
          <p:nvPr/>
        </p:nvSpPr>
        <p:spPr>
          <a:xfrm>
            <a:off x="7081104" y="1872734"/>
            <a:ext cx="4852610" cy="523220"/>
          </a:xfrm>
          <a:prstGeom prst="rect">
            <a:avLst/>
          </a:prstGeom>
        </p:spPr>
        <p:txBody>
          <a:bodyPr wrap="none">
            <a:spAutoFit/>
          </a:bodyPr>
          <a:lstStyle/>
          <a:p>
            <a:r>
              <a:rPr lang="zh-CN" altLang="en-US" sz="2800" b="1" dirty="0" smtClean="0">
                <a:latin typeface="华文楷体" panose="02010600040101010101" pitchFamily="2" charset="-122"/>
                <a:ea typeface="华文楷体" panose="02010600040101010101" pitchFamily="2" charset="-122"/>
              </a:rPr>
              <a:t>（为简化，假设</a:t>
            </a:r>
            <a:r>
              <a:rPr lang="zh-CN" altLang="en-US" sz="2800" b="1" dirty="0">
                <a:latin typeface="华文楷体" panose="02010600040101010101" pitchFamily="2" charset="-122"/>
                <a:ea typeface="华文楷体" panose="02010600040101010101" pitchFamily="2" charset="-122"/>
              </a:rPr>
              <a:t>只有小括号）</a:t>
            </a:r>
          </a:p>
        </p:txBody>
      </p:sp>
    </p:spTree>
    <p:extLst>
      <p:ext uri="{BB962C8B-B14F-4D97-AF65-F5344CB8AC3E}">
        <p14:creationId xmlns:p14="http://schemas.microsoft.com/office/powerpoint/2010/main" val="137176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586333"/>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sz="1600" b="0" dirty="0" smtClean="0">
                <a:cs typeface="Times New Roman" panose="02020603050405020304" pitchFamily="18" charset="0"/>
              </a:rPr>
              <a:t>     </a:t>
            </a:r>
            <a:r>
              <a:rPr lang="en-US" altLang="zh-CN" sz="2000" b="0" dirty="0" err="1" smtClean="0">
                <a:cs typeface="Times New Roman" panose="02020603050405020304" pitchFamily="18" charset="0"/>
              </a:rPr>
              <a:t>i</a:t>
            </a:r>
            <a:r>
              <a:rPr lang="en-US" altLang="zh-CN" sz="2000" b="0" dirty="0" smtClean="0">
                <a:cs typeface="Times New Roman" panose="02020603050405020304" pitchFamily="18" charset="0"/>
              </a:rPr>
              <a:t>=0;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switch(</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case </a:t>
            </a:r>
            <a:r>
              <a:rPr lang="en-US" altLang="zh-CN" sz="2000" b="0" dirty="0" smtClean="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ch</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    </a:t>
            </a:r>
            <a:r>
              <a:rPr lang="en-US" altLang="zh-CN" sz="2000" b="0" dirty="0">
                <a:cs typeface="Times New Roman" panose="02020603050405020304" pitchFamily="18" charset="0"/>
              </a:rPr>
              <a:t>//</a:t>
            </a:r>
            <a:r>
              <a:rPr lang="zh-CN" altLang="zh-CN" sz="2000" b="0" dirty="0">
                <a:cs typeface="Times New Roman" panose="02020603050405020304" pitchFamily="18" charset="0"/>
              </a:rPr>
              <a:t>读入一个闭括号，栈却空，找不到匹配的开括号</a:t>
            </a: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err="1" smtClean="0">
                <a:cs typeface="Times New Roman" panose="02020603050405020304" pitchFamily="18" charset="0"/>
              </a:rPr>
              <a:t>cout</a:t>
            </a:r>
            <a:r>
              <a:rPr lang="en-US" altLang="zh-CN" sz="2000" b="0" dirty="0">
                <a:cs typeface="Times New Roman" panose="02020603050405020304" pitchFamily="18" charset="0"/>
              </a:rPr>
              <a:t>&lt;&lt;"An opening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return </a:t>
            </a:r>
            <a:r>
              <a:rPr lang="en-US" altLang="zh-CN" sz="2000" b="0" dirty="0">
                <a:cs typeface="Times New Roman" panose="02020603050405020304" pitchFamily="18" charset="0"/>
              </a:rPr>
              <a:t>1;</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583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7"/>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sz="1600" b="0" dirty="0" smtClean="0">
                <a:cs typeface="Times New Roman" panose="02020603050405020304" pitchFamily="18" charset="0"/>
              </a:rPr>
              <a:t>     </a:t>
            </a:r>
            <a:r>
              <a:rPr lang="en-US" altLang="zh-CN" dirty="0">
                <a:cs typeface="Times New Roman" panose="02020603050405020304" pitchFamily="18" charset="0"/>
              </a:rPr>
              <a:t> </a:t>
            </a:r>
            <a:r>
              <a:rPr lang="en-US" altLang="zh-CN" dirty="0" smtClean="0">
                <a:cs typeface="Times New Roman" panose="02020603050405020304" pitchFamily="18" charset="0"/>
              </a:rPr>
              <a:t>            </a:t>
            </a:r>
            <a:r>
              <a:rPr lang="en-US" altLang="zh-CN" sz="2000" b="0" dirty="0" smtClean="0">
                <a:cs typeface="Times New Roman" panose="02020603050405020304" pitchFamily="18" charset="0"/>
              </a:rPr>
              <a:t>else      </a:t>
            </a:r>
            <a:r>
              <a:rPr lang="en-US" altLang="zh-CN" sz="2000" b="0" dirty="0" err="1" smtClean="0">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 //</a:t>
            </a:r>
            <a:r>
              <a:rPr lang="zh-CN" altLang="zh-CN" sz="2000" b="0" dirty="0">
                <a:cs typeface="Times New Roman" panose="02020603050405020304" pitchFamily="18" charset="0"/>
              </a:rPr>
              <a:t>式子读入结束，发现栈中还有多余的开括号</a:t>
            </a: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err="1" smtClean="0">
                <a:cs typeface="Times New Roman" panose="02020603050405020304" pitchFamily="18" charset="0"/>
              </a:rPr>
              <a:t>cout</a:t>
            </a:r>
            <a:r>
              <a:rPr lang="en-US" altLang="zh-CN" sz="2000" b="0" dirty="0">
                <a:cs typeface="Times New Roman" panose="02020603050405020304" pitchFamily="18" charset="0"/>
              </a:rPr>
              <a:t>&lt;&lt;"A closing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return 0</a:t>
            </a:r>
            <a:r>
              <a:rPr lang="en-US" altLang="zh-CN" sz="2000" b="0" dirty="0" smtClean="0">
                <a:cs typeface="Times New Roman" panose="02020603050405020304" pitchFamily="18" charset="0"/>
              </a:rPr>
              <a:t>;</a:t>
            </a:r>
            <a:endParaRPr lang="en-US" altLang="zh-CN" sz="2000" b="0" dirty="0">
              <a:cs typeface="Times New Roman" panose="02020603050405020304" pitchFamily="18" charset="0"/>
            </a:endParaRPr>
          </a:p>
          <a:p>
            <a:pPr marL="0" indent="0">
              <a:buNone/>
            </a:pPr>
            <a:r>
              <a:rPr lang="en-US" altLang="zh-CN" sz="2000" b="0" dirty="0" smtClean="0">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652069" y="6296297"/>
            <a:ext cx="182880" cy="248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992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括号匹配</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表达式计算</a:t>
            </a:r>
            <a:endParaRPr lang="en-US" altLang="zh-CN" sz="2800" dirty="0" smtClean="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121595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7848" y="1539551"/>
            <a:ext cx="11303735" cy="5083317"/>
          </a:xfrm>
        </p:spPr>
        <p:txBody>
          <a:bodyPr>
            <a:normAutofit fontScale="85000" lnSpcReduction="10000"/>
          </a:bodyPr>
          <a:lstStyle/>
          <a:p>
            <a:pPr marL="0" indent="0">
              <a:buNone/>
            </a:pPr>
            <a:r>
              <a:rPr lang="zh-CN" altLang="zh-CN" sz="2800" b="0" dirty="0">
                <a:ea typeface="华文楷体" pitchFamily="2" charset="-122"/>
                <a:cs typeface="Times New Roman" panose="02020603050405020304" pitchFamily="18" charset="0"/>
              </a:rPr>
              <a:t>算术表达式</a:t>
            </a:r>
            <a:r>
              <a:rPr lang="zh-CN" altLang="zh-CN" sz="2800" b="0" dirty="0" smtClean="0">
                <a:ea typeface="华文楷体" pitchFamily="2" charset="-122"/>
                <a:cs typeface="Times New Roman" panose="02020603050405020304" pitchFamily="18" charset="0"/>
              </a:rPr>
              <a:t>是</a:t>
            </a:r>
            <a:r>
              <a:rPr lang="zh-CN" altLang="en-US" sz="2800" b="0" dirty="0" smtClean="0">
                <a:ea typeface="华文楷体" pitchFamily="2" charset="-122"/>
                <a:cs typeface="Times New Roman" panose="02020603050405020304" pitchFamily="18" charset="0"/>
              </a:rPr>
              <a:t>编程语言中一个</a:t>
            </a:r>
            <a:r>
              <a:rPr lang="zh-CN" altLang="zh-CN" sz="2800" b="0" dirty="0" smtClean="0">
                <a:ea typeface="华文楷体" pitchFamily="2" charset="-122"/>
                <a:cs typeface="Times New Roman" panose="02020603050405020304" pitchFamily="18" charset="0"/>
              </a:rPr>
              <a:t>最</a:t>
            </a:r>
            <a:r>
              <a:rPr lang="zh-CN" altLang="zh-CN" sz="2800" b="0" dirty="0">
                <a:ea typeface="华文楷体" pitchFamily="2" charset="-122"/>
                <a:cs typeface="Times New Roman" panose="02020603050405020304" pitchFamily="18" charset="0"/>
              </a:rPr>
              <a:t>基本的组成元素</a:t>
            </a:r>
            <a:r>
              <a:rPr lang="zh-CN" altLang="zh-CN" sz="2800" b="0" dirty="0" smtClean="0">
                <a:ea typeface="华文楷体" pitchFamily="2" charset="-122"/>
                <a:cs typeface="Times New Roman" panose="02020603050405020304" pitchFamily="18" charset="0"/>
              </a:rPr>
              <a:t>，由</a:t>
            </a:r>
            <a:r>
              <a:rPr lang="zh-CN" altLang="zh-CN" sz="2800" b="0" dirty="0">
                <a:ea typeface="华文楷体" pitchFamily="2" charset="-122"/>
                <a:cs typeface="Times New Roman" panose="02020603050405020304" pitchFamily="18" charset="0"/>
              </a:rPr>
              <a:t>操作数、</a:t>
            </a:r>
            <a:r>
              <a:rPr lang="zh-CN" altLang="zh-CN" sz="2800" b="0" dirty="0" smtClean="0">
                <a:ea typeface="华文楷体" pitchFamily="2" charset="-122"/>
                <a:cs typeface="Times New Roman" panose="02020603050405020304" pitchFamily="18" charset="0"/>
              </a:rPr>
              <a:t>运算符及</a:t>
            </a:r>
            <a:r>
              <a:rPr lang="zh-CN" altLang="zh-CN" sz="2800" b="0" dirty="0">
                <a:ea typeface="华文楷体" pitchFamily="2" charset="-122"/>
                <a:cs typeface="Times New Roman" panose="02020603050405020304" pitchFamily="18" charset="0"/>
              </a:rPr>
              <a:t>括号构成</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以下分析中，</a:t>
            </a:r>
            <a:r>
              <a:rPr lang="zh-CN" altLang="zh-CN" sz="2800" b="0" dirty="0" smtClean="0">
                <a:ea typeface="华文楷体" pitchFamily="2" charset="-122"/>
                <a:cs typeface="Times New Roman" panose="02020603050405020304" pitchFamily="18" charset="0"/>
              </a:rPr>
              <a:t>为了</a:t>
            </a:r>
            <a:r>
              <a:rPr lang="zh-CN" altLang="zh-CN" sz="2800" b="0" dirty="0">
                <a:ea typeface="华文楷体" pitchFamily="2" charset="-122"/>
                <a:cs typeface="Times New Roman" panose="02020603050405020304" pitchFamily="18" charset="0"/>
              </a:rPr>
              <a:t>简化，限定操作数为一位整数；运算符为加、减、乘、除四种二元运算符；括号仅含有小括号，如：</a:t>
            </a:r>
            <a:r>
              <a:rPr lang="en-US" altLang="zh-CN" sz="2800" b="0" dirty="0">
                <a:ea typeface="华文楷体" pitchFamily="2" charset="-122"/>
                <a:cs typeface="Times New Roman" panose="02020603050405020304" pitchFamily="18" charset="0"/>
              </a:rPr>
              <a:t>5*(7-2*3)+8/2</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算术表达式中运算符出现在两个操作数之间，这种形式称为</a:t>
            </a:r>
            <a:r>
              <a:rPr lang="zh-CN" altLang="zh-CN" sz="2800" dirty="0">
                <a:ea typeface="华文楷体" pitchFamily="2" charset="-122"/>
                <a:cs typeface="Times New Roman" panose="02020603050405020304" pitchFamily="18" charset="0"/>
              </a:rPr>
              <a:t>中缀</a:t>
            </a:r>
            <a:r>
              <a:rPr lang="zh-CN" altLang="zh-CN" sz="2800" dirty="0" smtClean="0">
                <a:ea typeface="华文楷体" pitchFamily="2" charset="-122"/>
                <a:cs typeface="Times New Roman" panose="02020603050405020304" pitchFamily="18" charset="0"/>
              </a:rPr>
              <a:t>式</a:t>
            </a:r>
            <a:r>
              <a:rPr lang="zh-CN" altLang="en-US" sz="2800" b="0" dirty="0" smtClean="0">
                <a:ea typeface="华文楷体" pitchFamily="2" charset="-122"/>
                <a:cs typeface="Times New Roman" panose="02020603050405020304" pitchFamily="18" charset="0"/>
              </a:rPr>
              <a:t>，运算符在前称为</a:t>
            </a:r>
            <a:r>
              <a:rPr lang="zh-CN" altLang="en-US" sz="2800" dirty="0" smtClean="0">
                <a:ea typeface="华文楷体" pitchFamily="2" charset="-122"/>
                <a:cs typeface="Times New Roman" panose="02020603050405020304" pitchFamily="18" charset="0"/>
              </a:rPr>
              <a:t>前缀式或波兰式</a:t>
            </a:r>
            <a:r>
              <a:rPr lang="zh-CN" altLang="en-US" sz="2800" b="0" dirty="0" smtClean="0">
                <a:ea typeface="华文楷体" pitchFamily="2" charset="-122"/>
                <a:cs typeface="Times New Roman" panose="02020603050405020304" pitchFamily="18" charset="0"/>
              </a:rPr>
              <a:t>，运算符在后称</a:t>
            </a:r>
            <a:r>
              <a:rPr lang="zh-CN" altLang="en-US" sz="2800" dirty="0" smtClean="0">
                <a:ea typeface="华文楷体" pitchFamily="2" charset="-122"/>
                <a:cs typeface="Times New Roman" panose="02020603050405020304" pitchFamily="18" charset="0"/>
              </a:rPr>
              <a:t>后缀式或逆波兰式</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0">
              <a:buNone/>
            </a:pPr>
            <a:r>
              <a:rPr lang="zh-CN" altLang="zh-CN" sz="2800" b="0" dirty="0" smtClean="0">
                <a:ea typeface="华文楷体" pitchFamily="2" charset="-122"/>
                <a:cs typeface="Times New Roman" panose="02020603050405020304" pitchFamily="18" charset="0"/>
              </a:rPr>
              <a:t>中缀</a:t>
            </a:r>
            <a:r>
              <a:rPr lang="zh-CN" altLang="zh-CN" sz="2800" b="0" dirty="0">
                <a:ea typeface="华文楷体" pitchFamily="2" charset="-122"/>
                <a:cs typeface="Times New Roman" panose="02020603050405020304" pitchFamily="18" charset="0"/>
              </a:rPr>
              <a:t>式有利于人的理解，但不便于计算机</a:t>
            </a:r>
            <a:r>
              <a:rPr lang="zh-CN" altLang="zh-CN" sz="2800" b="0" dirty="0" smtClean="0">
                <a:ea typeface="华文楷体" pitchFamily="2" charset="-122"/>
                <a:cs typeface="Times New Roman" panose="02020603050405020304" pitchFamily="18" charset="0"/>
              </a:rPr>
              <a:t>处理</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0">
              <a:buNone/>
            </a:pPr>
            <a:r>
              <a:rPr lang="zh-CN" altLang="en-US" sz="2800" b="0" dirty="0" smtClean="0">
                <a:ea typeface="华文楷体" pitchFamily="2" charset="-122"/>
                <a:cs typeface="Times New Roman" panose="02020603050405020304" pitchFamily="18" charset="0"/>
              </a:rPr>
              <a:t>前缀式不便于人理解，但可去掉括号；</a:t>
            </a:r>
            <a:endParaRPr lang="en-US" altLang="zh-CN" sz="2800" b="0" dirty="0" smtClean="0">
              <a:ea typeface="华文楷体" pitchFamily="2" charset="-122"/>
              <a:cs typeface="Times New Roman" panose="02020603050405020304" pitchFamily="18" charset="0"/>
            </a:endParaRPr>
          </a:p>
          <a:p>
            <a:pPr marL="258763" indent="0">
              <a:buNone/>
            </a:pPr>
            <a:r>
              <a:rPr lang="zh-CN" altLang="en-US" sz="2800" b="0" dirty="0" smtClean="0">
                <a:ea typeface="华文楷体" pitchFamily="2" charset="-122"/>
                <a:cs typeface="Times New Roman" panose="02020603050405020304" pitchFamily="18" charset="0"/>
              </a:rPr>
              <a:t>后缀式不便于人理解，可去掉括号，更便于计算机计算。</a:t>
            </a:r>
            <a:endParaRPr lang="en-US" altLang="zh-CN" sz="2800" b="0" dirty="0" smtClean="0">
              <a:ea typeface="华文楷体" pitchFamily="2" charset="-122"/>
              <a:cs typeface="Times New Roman" panose="02020603050405020304" pitchFamily="18" charset="0"/>
            </a:endParaRPr>
          </a:p>
          <a:p>
            <a:pPr marL="258763" indent="0">
              <a:buNone/>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编译时，编译器首先要把中缀式转换</a:t>
            </a:r>
            <a:r>
              <a:rPr lang="zh-CN" altLang="zh-CN" sz="2800" b="0" dirty="0" smtClean="0">
                <a:ea typeface="华文楷体" pitchFamily="2" charset="-122"/>
                <a:cs typeface="Times New Roman" panose="02020603050405020304" pitchFamily="18" charset="0"/>
              </a:rPr>
              <a:t>成</a:t>
            </a:r>
            <a:r>
              <a:rPr lang="zh-CN" altLang="zh-CN" sz="2800" b="0" dirty="0">
                <a:ea typeface="华文楷体" pitchFamily="2" charset="-122"/>
                <a:cs typeface="Times New Roman" panose="02020603050405020304" pitchFamily="18" charset="0"/>
              </a:rPr>
              <a:t>后缀式</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0647" y="754146"/>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表达式计算：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20645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37659" cy="4595805"/>
          </a:xfrm>
        </p:spPr>
        <p:txBody>
          <a:bodyPr>
            <a:normAutofit fontScale="77500" lnSpcReduction="20000"/>
          </a:bodyPr>
          <a:lstStyle/>
          <a:p>
            <a:pPr marL="0" indent="0">
              <a:lnSpc>
                <a:spcPct val="115000"/>
              </a:lnSpc>
              <a:buNone/>
              <a:defRPr/>
            </a:pPr>
            <a:r>
              <a:rPr lang="zh-CN" altLang="en-US" sz="2800" b="0" dirty="0" smtClean="0">
                <a:ea typeface="华文楷体" pitchFamily="2" charset="-122"/>
                <a:cs typeface="Times New Roman" panose="02020603050405020304" pitchFamily="18" charset="0"/>
              </a:rPr>
              <a:t>表达式计算涉及到两个方面的工作：</a:t>
            </a:r>
            <a:endParaRPr lang="en-US" altLang="zh-CN" sz="2800" b="0" dirty="0" smtClean="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中缀</a:t>
            </a:r>
            <a:r>
              <a:rPr lang="zh-CN" altLang="en-US" sz="2800" b="0" dirty="0" smtClean="0">
                <a:ea typeface="华文楷体" pitchFamily="2" charset="-122"/>
                <a:cs typeface="Times New Roman" panose="02020603050405020304" pitchFamily="18" charset="0"/>
              </a:rPr>
              <a:t>式转换为后缀式</a:t>
            </a:r>
            <a:endParaRPr lang="en-US" altLang="zh-CN" sz="2800" b="0" dirty="0" smtClean="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后缀</a:t>
            </a:r>
            <a:r>
              <a:rPr lang="zh-CN" altLang="en-US" sz="2800" b="0" dirty="0" smtClean="0">
                <a:ea typeface="华文楷体" pitchFamily="2" charset="-122"/>
                <a:cs typeface="Times New Roman" panose="02020603050405020304" pitchFamily="18" charset="0"/>
              </a:rPr>
              <a:t>式计算</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zh-CN" sz="2800" b="0" dirty="0" smtClean="0">
                <a:ea typeface="华文楷体" pitchFamily="2" charset="-122"/>
                <a:cs typeface="Times New Roman" panose="02020603050405020304" pitchFamily="18" charset="0"/>
              </a:rPr>
              <a:t>如</a:t>
            </a:r>
            <a:r>
              <a:rPr lang="zh-CN" altLang="zh-CN" sz="2800" b="0" dirty="0">
                <a:ea typeface="华文楷体" pitchFamily="2" charset="-122"/>
                <a:cs typeface="Times New Roman" panose="02020603050405020304" pitchFamily="18" charset="0"/>
              </a:rPr>
              <a:t>，表达式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smtClean="0">
                <a:ea typeface="华文楷体" pitchFamily="2" charset="-122"/>
                <a:cs typeface="Times New Roman" panose="02020603050405020304" pitchFamily="18" charset="0"/>
              </a:rPr>
              <a:t>手工转换时，先计算的先转换。</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en-US" sz="2800" b="0" dirty="0" smtClean="0">
                <a:ea typeface="华文楷体" pitchFamily="2" charset="-122"/>
                <a:cs typeface="Times New Roman" panose="02020603050405020304" pitchFamily="18" charset="0"/>
              </a:rPr>
              <a:t>可以看出：</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en-US" sz="2800" b="0" dirty="0" smtClean="0">
                <a:ea typeface="华文楷体" pitchFamily="2" charset="-122"/>
                <a:cs typeface="Times New Roman" panose="02020603050405020304" pitchFamily="18" charset="0"/>
              </a:rPr>
              <a:t>从左至右，操作数保持原来的相对位置，操作符是先计算的先出现。</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后缀</a:t>
            </a:r>
            <a:r>
              <a:rPr lang="zh-CN" altLang="en-US" sz="2800" b="0" dirty="0" smtClean="0">
                <a:ea typeface="华文楷体" pitchFamily="2" charset="-122"/>
                <a:cs typeface="Times New Roman" panose="02020603050405020304" pitchFamily="18" charset="0"/>
              </a:rPr>
              <a:t>式经过一次从左到右的扫描即可计算出结果。</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表达式计算</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194869" y="5995851"/>
            <a:ext cx="256299" cy="3004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408504" y="1967948"/>
            <a:ext cx="3458818" cy="1477328"/>
          </a:xfrm>
          <a:prstGeom prst="rect">
            <a:avLst/>
          </a:prstGeom>
          <a:noFill/>
        </p:spPr>
        <p:txBody>
          <a:bodyPr wrap="square" rtlCol="0">
            <a:spAutoFit/>
          </a:bodyPr>
          <a:lstStyle/>
          <a:p>
            <a:r>
              <a:rPr lang="zh-CN" altLang="en-US" dirty="0" smtClean="0"/>
              <a:t>前缀式： ？</a:t>
            </a:r>
            <a:endParaRPr lang="en-US" altLang="zh-CN" dirty="0" smtClean="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082614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1"/>
            <a:ext cx="11162883" cy="1621660"/>
          </a:xfrm>
        </p:spPr>
        <p:txBody>
          <a:bodyPr>
            <a:normAutofit lnSpcReduction="10000"/>
          </a:bodyPr>
          <a:lstStyle/>
          <a:p>
            <a:pPr>
              <a:buFont typeface="Wingdings" panose="05000000000000000000" pitchFamily="2" charset="2"/>
              <a:buChar char="Ø"/>
            </a:pPr>
            <a:r>
              <a:rPr lang="zh-CN" altLang="zh-CN" sz="2800" b="0" dirty="0">
                <a:latin typeface="华文楷体" pitchFamily="2" charset="-122"/>
                <a:ea typeface="华文楷体" pitchFamily="2" charset="-122"/>
              </a:rPr>
              <a:t>乒乓球盒的进球和出球，它遵循了最后进盒的球反而最先出盒，即所谓的后进先出</a:t>
            </a:r>
            <a:r>
              <a:rPr lang="en-US" altLang="zh-CN" sz="2800" b="0" dirty="0">
                <a:latin typeface="华文楷体" pitchFamily="2" charset="-122"/>
                <a:ea typeface="华文楷体" pitchFamily="2" charset="-122"/>
              </a:rPr>
              <a:t>(LIFO, Last In First Out)</a:t>
            </a:r>
            <a:r>
              <a:rPr lang="zh-CN" altLang="zh-CN" sz="2800" b="0" dirty="0">
                <a:latin typeface="华文楷体" pitchFamily="2" charset="-122"/>
                <a:ea typeface="华文楷体" pitchFamily="2" charset="-122"/>
              </a:rPr>
              <a:t>或先进后出</a:t>
            </a:r>
            <a:r>
              <a:rPr lang="en-US" altLang="zh-CN" sz="2800" b="0" dirty="0">
                <a:latin typeface="华文楷体" pitchFamily="2" charset="-122"/>
                <a:ea typeface="华文楷体" pitchFamily="2" charset="-122"/>
              </a:rPr>
              <a:t>(FILO, First In Last Out)</a:t>
            </a:r>
            <a:r>
              <a:rPr lang="zh-CN" altLang="zh-CN" sz="2800" b="0" dirty="0">
                <a:latin typeface="华文楷体" pitchFamily="2" charset="-122"/>
                <a:ea typeface="华文楷体" pitchFamily="2" charset="-122"/>
              </a:rPr>
              <a:t>结构</a:t>
            </a:r>
            <a:r>
              <a:rPr lang="zh-CN" altLang="zh-CN"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栈的定义：</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572702" y="3319670"/>
            <a:ext cx="5094219" cy="3220277"/>
          </a:xfrm>
          <a:prstGeom prst="rect">
            <a:avLst/>
          </a:prstGeom>
          <a:noFill/>
          <a:ln>
            <a:noFill/>
          </a:ln>
        </p:spPr>
      </p:pic>
    </p:spTree>
    <p:extLst>
      <p:ext uri="{BB962C8B-B14F-4D97-AF65-F5344CB8AC3E}">
        <p14:creationId xmlns:p14="http://schemas.microsoft.com/office/powerpoint/2010/main" val="3729273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337659" cy="2309806"/>
          </a:xfrm>
        </p:spPr>
        <p:txBody>
          <a:bodyPr>
            <a:normAutofit/>
          </a:bodyPr>
          <a:lstStyle/>
          <a:p>
            <a:pPr marL="0" indent="0">
              <a:lnSpc>
                <a:spcPct val="95000"/>
              </a:lnSpc>
              <a:buNone/>
              <a:defRPr/>
            </a:pPr>
            <a:r>
              <a:rPr lang="zh-CN" altLang="zh-CN" sz="2200" b="0" dirty="0">
                <a:ea typeface="华文楷体" pitchFamily="2" charset="-122"/>
                <a:cs typeface="Times New Roman" panose="02020603050405020304" pitchFamily="18" charset="0"/>
              </a:rPr>
              <a:t>如，表达式</a:t>
            </a:r>
            <a:r>
              <a:rPr lang="en-US" altLang="zh-CN" sz="2200" b="0" dirty="0">
                <a:ea typeface="华文楷体" pitchFamily="2" charset="-122"/>
                <a:cs typeface="Times New Roman" panose="02020603050405020304" pitchFamily="18" charset="0"/>
              </a:rPr>
              <a:t>5*(7-2*3)+8/2</a:t>
            </a:r>
            <a:r>
              <a:rPr lang="zh-CN" altLang="zh-CN" sz="2200" b="0" dirty="0">
                <a:ea typeface="华文楷体" pitchFamily="2" charset="-122"/>
                <a:cs typeface="Times New Roman" panose="02020603050405020304" pitchFamily="18" charset="0"/>
              </a:rPr>
              <a:t>转换为后缀式为： </a:t>
            </a:r>
            <a:r>
              <a:rPr lang="en-US" altLang="zh-CN" sz="2200" b="0" dirty="0">
                <a:ea typeface="华文楷体" pitchFamily="2" charset="-122"/>
                <a:cs typeface="Times New Roman" panose="02020603050405020304" pitchFamily="18" charset="0"/>
              </a:rPr>
              <a:t>5 7 2 3*-*8 2/+</a:t>
            </a:r>
            <a:r>
              <a:rPr lang="zh-CN" altLang="zh-CN" sz="2200" b="0" dirty="0">
                <a:ea typeface="华文楷体" pitchFamily="2" charset="-122"/>
                <a:cs typeface="Times New Roman" panose="02020603050405020304" pitchFamily="18" charset="0"/>
              </a:rPr>
              <a:t>。</a:t>
            </a:r>
            <a:endParaRPr lang="en-US" altLang="zh-CN" sz="2200" b="0" dirty="0">
              <a:ea typeface="华文楷体" pitchFamily="2" charset="-122"/>
              <a:cs typeface="Times New Roman" panose="02020603050405020304" pitchFamily="18" charset="0"/>
            </a:endParaRPr>
          </a:p>
          <a:p>
            <a:pPr marL="0" indent="0">
              <a:lnSpc>
                <a:spcPct val="95000"/>
              </a:lnSpc>
              <a:buNone/>
              <a:defRPr/>
            </a:pPr>
            <a:r>
              <a:rPr lang="zh-CN" altLang="en-US" sz="2200" b="0" dirty="0">
                <a:ea typeface="华文楷体" pitchFamily="2" charset="-122"/>
                <a:cs typeface="Times New Roman" panose="02020603050405020304" pitchFamily="18" charset="0"/>
              </a:rPr>
              <a:t>手工转换时，先计算的先转换。</a:t>
            </a:r>
            <a:endParaRPr lang="en-US" altLang="zh-CN" sz="2200" b="0" dirty="0">
              <a:ea typeface="华文楷体" pitchFamily="2" charset="-122"/>
              <a:cs typeface="Times New Roman" panose="02020603050405020304" pitchFamily="18" charset="0"/>
            </a:endParaRPr>
          </a:p>
          <a:p>
            <a:pPr marL="0" indent="0">
              <a:lnSpc>
                <a:spcPct val="95000"/>
              </a:lnSpc>
              <a:buNone/>
              <a:defRPr/>
            </a:pPr>
            <a:endParaRPr lang="en-US" altLang="zh-CN" sz="2200" b="0" dirty="0">
              <a:ea typeface="华文楷体" pitchFamily="2" charset="-122"/>
              <a:cs typeface="Times New Roman" panose="02020603050405020304" pitchFamily="18" charset="0"/>
            </a:endParaRPr>
          </a:p>
          <a:p>
            <a:pPr marL="0" indent="0">
              <a:lnSpc>
                <a:spcPct val="95000"/>
              </a:lnSpc>
              <a:buNone/>
              <a:defRPr/>
            </a:pPr>
            <a:r>
              <a:rPr lang="zh-CN" altLang="en-US" sz="2200" b="0" dirty="0">
                <a:ea typeface="华文楷体" pitchFamily="2" charset="-122"/>
                <a:cs typeface="Times New Roman" panose="02020603050405020304" pitchFamily="18" charset="0"/>
              </a:rPr>
              <a:t>在后缀式中可以看出：</a:t>
            </a:r>
            <a:endParaRPr lang="en-US" altLang="zh-CN" sz="2200" b="0" dirty="0">
              <a:ea typeface="华文楷体" pitchFamily="2" charset="-122"/>
              <a:cs typeface="Times New Roman" panose="02020603050405020304" pitchFamily="18" charset="0"/>
            </a:endParaRPr>
          </a:p>
          <a:p>
            <a:pPr marL="0" indent="0">
              <a:lnSpc>
                <a:spcPct val="95000"/>
              </a:lnSpc>
              <a:buNone/>
              <a:defRPr/>
            </a:pPr>
            <a:r>
              <a:rPr lang="zh-CN" altLang="en-US" sz="2200" b="0" dirty="0">
                <a:ea typeface="华文楷体" pitchFamily="2" charset="-122"/>
                <a:cs typeface="Times New Roman" panose="02020603050405020304" pitchFamily="18" charset="0"/>
              </a:rPr>
              <a:t>从左至右，操作数保持原来的相对位置，操作符是先计算的先出现。</a:t>
            </a:r>
            <a:endParaRPr lang="en-US" altLang="zh-CN" sz="2200" b="0" dirty="0">
              <a:ea typeface="华文楷体" pitchFamily="2" charset="-122"/>
              <a:cs typeface="Times New Roman" panose="02020603050405020304" pitchFamily="18" charset="0"/>
            </a:endParaRPr>
          </a:p>
          <a:p>
            <a:pPr marL="0" indent="0">
              <a:lnSpc>
                <a:spcPct val="115000"/>
              </a:lnSpc>
              <a:buNone/>
              <a:defRPr/>
            </a:pPr>
            <a:endParaRPr lang="en-US" altLang="zh-CN" sz="2800" dirty="0" smtClean="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后缀式的计算</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288284" y="4174435"/>
            <a:ext cx="10386342" cy="369332"/>
          </a:xfrm>
          <a:prstGeom prst="rect">
            <a:avLst/>
          </a:prstGeom>
          <a:noFill/>
        </p:spPr>
        <p:txBody>
          <a:bodyPr wrap="square" rtlCol="0">
            <a:spAutoFit/>
          </a:bodyPr>
          <a:lstStyle/>
          <a:p>
            <a:r>
              <a:rPr lang="zh-CN" altLang="en-US" b="1" dirty="0" smtClean="0"/>
              <a:t>摆龙门阵：</a:t>
            </a:r>
            <a:endParaRPr lang="zh-CN" altLang="en-US" b="1" dirty="0"/>
          </a:p>
        </p:txBody>
      </p:sp>
    </p:spTree>
    <p:extLst>
      <p:ext uri="{BB962C8B-B14F-4D97-AF65-F5344CB8AC3E}">
        <p14:creationId xmlns:p14="http://schemas.microsoft.com/office/powerpoint/2010/main" val="2932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计算后缀式：</a:t>
            </a:r>
            <a:r>
              <a:rPr lang="en-US" altLang="zh-CN" b="0" dirty="0">
                <a:latin typeface="华文楷体" pitchFamily="2" charset="-122"/>
                <a:ea typeface="华文楷体" pitchFamily="2" charset="-122"/>
              </a:rPr>
              <a:t> </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5 7 2 3*-*8 2/+</a:t>
            </a:r>
            <a:r>
              <a:rPr lang="zh-CN" altLang="en-US" dirty="0">
                <a:latin typeface="华文楷体" panose="02010600040101010101" pitchFamily="2" charset="-122"/>
                <a:ea typeface="华文楷体" panose="02010600040101010101" pitchFamily="2" charset="-122"/>
              </a:rPr>
              <a:t>为例</a:t>
            </a:r>
          </a:p>
        </p:txBody>
      </p:sp>
      <p:graphicFrame>
        <p:nvGraphicFramePr>
          <p:cNvPr id="7" name="表格 6"/>
          <p:cNvGraphicFramePr>
            <a:graphicFrameLocks noGrp="1"/>
          </p:cNvGraphicFramePr>
          <p:nvPr>
            <p:extLst/>
          </p:nvPr>
        </p:nvGraphicFramePr>
        <p:xfrm>
          <a:off x="447309" y="1590261"/>
          <a:ext cx="10088168" cy="4909930"/>
        </p:xfrm>
        <a:graphic>
          <a:graphicData uri="http://schemas.openxmlformats.org/drawingml/2006/table">
            <a:tbl>
              <a:tblPr>
                <a:tableStyleId>{5C22544A-7EE6-4342-B048-85BDC9FD1C3A}</a:tableStyleId>
              </a:tblPr>
              <a:tblGrid>
                <a:gridCol w="536829">
                  <a:extLst>
                    <a:ext uri="{9D8B030D-6E8A-4147-A177-3AD203B41FA5}">
                      <a16:colId xmlns:a16="http://schemas.microsoft.com/office/drawing/2014/main" val="2147569652"/>
                    </a:ext>
                  </a:extLst>
                </a:gridCol>
                <a:gridCol w="2658748">
                  <a:extLst>
                    <a:ext uri="{9D8B030D-6E8A-4147-A177-3AD203B41FA5}">
                      <a16:colId xmlns:a16="http://schemas.microsoft.com/office/drawing/2014/main" val="3614013973"/>
                    </a:ext>
                  </a:extLst>
                </a:gridCol>
                <a:gridCol w="1722803">
                  <a:extLst>
                    <a:ext uri="{9D8B030D-6E8A-4147-A177-3AD203B41FA5}">
                      <a16:colId xmlns:a16="http://schemas.microsoft.com/office/drawing/2014/main" val="2119936203"/>
                    </a:ext>
                  </a:extLst>
                </a:gridCol>
                <a:gridCol w="858640">
                  <a:extLst>
                    <a:ext uri="{9D8B030D-6E8A-4147-A177-3AD203B41FA5}">
                      <a16:colId xmlns:a16="http://schemas.microsoft.com/office/drawing/2014/main" val="2354335855"/>
                    </a:ext>
                  </a:extLst>
                </a:gridCol>
                <a:gridCol w="2586965">
                  <a:extLst>
                    <a:ext uri="{9D8B030D-6E8A-4147-A177-3AD203B41FA5}">
                      <a16:colId xmlns:a16="http://schemas.microsoft.com/office/drawing/2014/main" val="4100271397"/>
                    </a:ext>
                  </a:extLst>
                </a:gridCol>
                <a:gridCol w="1724183">
                  <a:extLst>
                    <a:ext uri="{9D8B030D-6E8A-4147-A177-3AD203B41FA5}">
                      <a16:colId xmlns:a16="http://schemas.microsoft.com/office/drawing/2014/main" val="400103855"/>
                    </a:ext>
                  </a:extLst>
                </a:gridCol>
              </a:tblGrid>
              <a:tr h="797006">
                <a:tc>
                  <a:txBody>
                    <a:bodyPr/>
                    <a:lstStyle/>
                    <a:p>
                      <a:pPr algn="ctr">
                        <a:spcAft>
                          <a:spcPts val="0"/>
                        </a:spcAft>
                      </a:pPr>
                      <a:r>
                        <a:rPr lang="zh-CN" sz="2400" kern="100" dirty="0">
                          <a:effectLst/>
                        </a:rPr>
                        <a:t>步骤</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dirty="0">
                          <a:effectLst/>
                        </a:rPr>
                        <a:t>读剩的后缀式</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步骤</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读剩的后缀式</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9270239"/>
                  </a:ext>
                </a:extLst>
              </a:tr>
              <a:tr h="466872">
                <a:tc>
                  <a:txBody>
                    <a:bodyPr/>
                    <a:lstStyle/>
                    <a:p>
                      <a:pPr algn="ctr">
                        <a:spcAft>
                          <a:spcPts val="0"/>
                        </a:spcAft>
                      </a:pPr>
                      <a:r>
                        <a:rPr lang="en-US" sz="2400" kern="100" dirty="0">
                          <a:effectLst/>
                        </a:rPr>
                        <a:t>1</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8</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38913485"/>
                  </a:ext>
                </a:extLst>
              </a:tr>
              <a:tr h="444641">
                <a:tc>
                  <a:txBody>
                    <a:bodyPr/>
                    <a:lstStyle/>
                    <a:p>
                      <a:pPr algn="ctr">
                        <a:spcAft>
                          <a:spcPts val="0"/>
                        </a:spcAft>
                      </a:pPr>
                      <a:r>
                        <a:rPr lang="en-US" sz="2400" kern="100" dirty="0">
                          <a:effectLst/>
                        </a:rPr>
                        <a:t>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7238176"/>
                  </a:ext>
                </a:extLst>
              </a:tr>
              <a:tr h="466872">
                <a:tc>
                  <a:txBody>
                    <a:bodyPr/>
                    <a:lstStyle/>
                    <a:p>
                      <a:pPr algn="ctr">
                        <a:spcAft>
                          <a:spcPts val="0"/>
                        </a:spcAft>
                      </a:pPr>
                      <a:r>
                        <a:rPr lang="en-US" sz="2400" kern="100" dirty="0">
                          <a:effectLst/>
                        </a:rPr>
                        <a:t>3</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0378567"/>
                  </a:ext>
                </a:extLst>
              </a:tr>
              <a:tr h="444641">
                <a:tc>
                  <a:txBody>
                    <a:bodyPr/>
                    <a:lstStyle/>
                    <a:p>
                      <a:pPr algn="ctr">
                        <a:spcAft>
                          <a:spcPts val="0"/>
                        </a:spcAft>
                      </a:pPr>
                      <a:r>
                        <a:rPr lang="en-US" sz="2400" kern="100" dirty="0">
                          <a:effectLst/>
                        </a:rPr>
                        <a:t>4</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71972207"/>
                  </a:ext>
                </a:extLst>
              </a:tr>
              <a:tr h="444641">
                <a:tc>
                  <a:txBody>
                    <a:bodyPr/>
                    <a:lstStyle/>
                    <a:p>
                      <a:pPr algn="ctr">
                        <a:spcAft>
                          <a:spcPts val="0"/>
                        </a:spcAft>
                      </a:pPr>
                      <a:r>
                        <a:rPr lang="en-US" sz="2400" kern="100" dirty="0">
                          <a:effectLst/>
                        </a:rPr>
                        <a:t>5</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a:t>
                      </a:r>
                      <a:r>
                        <a:rPr lang="en-US" sz="2400" u="sng" kern="100" dirty="0">
                          <a:effectLst/>
                        </a:rPr>
                        <a:t>8</a:t>
                      </a:r>
                      <a:r>
                        <a:rPr lang="en-US" sz="2400" kern="100" dirty="0">
                          <a:effectLst/>
                        </a:rPr>
                        <a:t> </a:t>
                      </a: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1353223"/>
                  </a:ext>
                </a:extLst>
              </a:tr>
              <a:tr h="466872">
                <a:tc>
                  <a:txBody>
                    <a:bodyPr/>
                    <a:lstStyle/>
                    <a:p>
                      <a:pPr algn="ctr">
                        <a:spcAft>
                          <a:spcPts val="0"/>
                        </a:spcAft>
                      </a:pPr>
                      <a:r>
                        <a:rPr lang="en-US" sz="2400" kern="100" dirty="0">
                          <a:effectLst/>
                        </a:rPr>
                        <a:t>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3481524"/>
                  </a:ext>
                </a:extLst>
              </a:tr>
              <a:tr h="444641">
                <a:tc>
                  <a:txBody>
                    <a:bodyPr/>
                    <a:lstStyle/>
                    <a:p>
                      <a:pPr algn="ctr">
                        <a:spcAft>
                          <a:spcPts val="0"/>
                        </a:spcAft>
                      </a:pPr>
                      <a:r>
                        <a:rPr lang="en-US" sz="2400" kern="100" dirty="0">
                          <a:effectLst/>
                        </a:rPr>
                        <a:t>7</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79174463"/>
                  </a:ext>
                </a:extLst>
              </a:tr>
              <a:tr h="466872">
                <a:tc>
                  <a:txBody>
                    <a:bodyPr/>
                    <a:lstStyle/>
                    <a:p>
                      <a:pPr algn="ctr">
                        <a:spcAft>
                          <a:spcPts val="0"/>
                        </a:spcAft>
                      </a:pPr>
                      <a:r>
                        <a:rPr lang="en-US" sz="2400"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81814345"/>
                  </a:ext>
                </a:extLst>
              </a:tr>
              <a:tr h="466872">
                <a:tc>
                  <a:txBody>
                    <a:bodyPr/>
                    <a:lstStyle/>
                    <a:p>
                      <a:pPr algn="ctr">
                        <a:spcAft>
                          <a:spcPts val="0"/>
                        </a:spcAft>
                      </a:pPr>
                      <a:r>
                        <a:rPr lang="en-US" sz="2400" kern="100" dirty="0">
                          <a:effectLst/>
                        </a:rPr>
                        <a:t>9</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dirty="0">
                          <a:effectLst/>
                        </a:rPr>
                        <a:t>5</a:t>
                      </a:r>
                      <a:r>
                        <a:rPr lang="en-US" sz="2400" kern="100" dirty="0">
                          <a:effectLst/>
                        </a:rPr>
                        <a:t> </a:t>
                      </a:r>
                      <a:r>
                        <a:rPr lang="en-US" sz="2400" u="sng"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2255738"/>
                  </a:ext>
                </a:extLst>
              </a:tr>
            </a:tbl>
          </a:graphicData>
        </a:graphic>
      </p:graphicFrame>
    </p:spTree>
    <p:extLst>
      <p:ext uri="{BB962C8B-B14F-4D97-AF65-F5344CB8AC3E}">
        <p14:creationId xmlns:p14="http://schemas.microsoft.com/office/powerpoint/2010/main" val="92584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6"/>
            <a:ext cx="11903716" cy="4913857"/>
          </a:xfrm>
        </p:spPr>
        <p:txBody>
          <a:bodyPr>
            <a:normAutofit lnSpcReduction="10000"/>
          </a:bodyPr>
          <a:lstStyle/>
          <a:p>
            <a:pPr marL="514350" indent="-514350">
              <a:lnSpc>
                <a:spcPct val="115000"/>
              </a:lnSpc>
              <a:buFont typeface="+mj-lt"/>
              <a:buAutoNum type="arabicPeriod"/>
              <a:defRPr/>
            </a:pPr>
            <a:r>
              <a:rPr lang="zh-CN" altLang="zh-CN" sz="2800" b="0" dirty="0" smtClean="0">
                <a:latin typeface="华文楷体" pitchFamily="2" charset="-122"/>
                <a:ea typeface="华文楷体" pitchFamily="2" charset="-122"/>
              </a:rPr>
              <a:t>声明</a:t>
            </a:r>
            <a:r>
              <a:rPr lang="zh-CN" altLang="zh-CN" sz="2800" b="0" dirty="0">
                <a:latin typeface="华文楷体" pitchFamily="2" charset="-122"/>
                <a:ea typeface="华文楷体" pitchFamily="2" charset="-122"/>
              </a:rPr>
              <a:t>一个操作数栈，依次读入后缀式中的字符</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smtClean="0">
                <a:latin typeface="华文楷体" pitchFamily="2" charset="-122"/>
                <a:ea typeface="华文楷体" pitchFamily="2" charset="-122"/>
              </a:rPr>
              <a:t>若</a:t>
            </a:r>
            <a:r>
              <a:rPr lang="zh-CN" altLang="zh-CN" sz="2800" b="0" dirty="0">
                <a:latin typeface="华文楷体" pitchFamily="2" charset="-122"/>
                <a:ea typeface="华文楷体" pitchFamily="2" charset="-122"/>
              </a:rPr>
              <a:t>读到的是操作数，将其进栈</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smtClean="0">
                <a:latin typeface="华文楷体" pitchFamily="2" charset="-122"/>
                <a:ea typeface="华文楷体" pitchFamily="2" charset="-122"/>
              </a:rPr>
              <a:t>若</a:t>
            </a:r>
            <a:r>
              <a:rPr lang="zh-CN" altLang="zh-CN" sz="2800" b="0" dirty="0">
                <a:latin typeface="华文楷体" pitchFamily="2" charset="-122"/>
                <a:ea typeface="华文楷体" pitchFamily="2" charset="-122"/>
              </a:rPr>
              <a:t>读到的是运算符，将栈顶的两个操作数出栈。后弹出的操作数为被操作数，先弹出的为操作数。将出栈的两个操作数完成运算符所规定的运算后将结果进栈</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smtClean="0">
                <a:latin typeface="华文楷体" pitchFamily="2" charset="-122"/>
                <a:ea typeface="华文楷体" pitchFamily="2" charset="-122"/>
              </a:rPr>
              <a:t>继续</a:t>
            </a:r>
            <a:r>
              <a:rPr lang="zh-CN" altLang="zh-CN" sz="2800" b="0" dirty="0">
                <a:latin typeface="华文楷体" pitchFamily="2" charset="-122"/>
                <a:ea typeface="华文楷体" pitchFamily="2" charset="-122"/>
              </a:rPr>
              <a:t>读入后缀式中的字符，如上处理，最后直到后缀式中所有字符读入完毕</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smtClean="0">
                <a:latin typeface="华文楷体" pitchFamily="2" charset="-122"/>
                <a:ea typeface="华文楷体" pitchFamily="2" charset="-122"/>
              </a:rPr>
              <a:t>当</a:t>
            </a:r>
            <a:r>
              <a:rPr lang="zh-CN" altLang="zh-CN" sz="2800" b="0" dirty="0">
                <a:latin typeface="华文楷体" pitchFamily="2" charset="-122"/>
                <a:ea typeface="华文楷体" pitchFamily="2" charset="-122"/>
              </a:rPr>
              <a:t>完成以上操作后，栈中只剩一个操作数，弹出该操作数，它就是表达式的计算结果。</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计算后缀式：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41851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1903716" cy="5112640"/>
          </a:xfrm>
        </p:spPr>
        <p:txBody>
          <a:bodyPr>
            <a:noAutofit/>
          </a:bodyPr>
          <a:lstStyle/>
          <a:p>
            <a:pPr marL="0" indent="0">
              <a:buNone/>
            </a:pPr>
            <a:r>
              <a:rPr lang="en-US" altLang="zh-CN" sz="2000" b="0" dirty="0" err="1" smtClean="0">
                <a:cs typeface="Times New Roman" panose="02020603050405020304" pitchFamily="18" charset="0"/>
              </a:rPr>
              <a:t>int</a:t>
            </a:r>
            <a:r>
              <a:rPr lang="en-US" altLang="zh-CN" sz="2000" b="0" dirty="0" smtClean="0">
                <a:cs typeface="Times New Roman" panose="02020603050405020304" pitchFamily="18" charset="0"/>
              </a:rPr>
              <a:t> </a:t>
            </a:r>
            <a:r>
              <a:rPr lang="en-US" altLang="zh-CN" sz="2000" b="0" dirty="0" err="1">
                <a:cs typeface="Times New Roman" panose="02020603050405020304" pitchFamily="18" charset="0"/>
              </a:rPr>
              <a:t>calcPost</a:t>
            </a:r>
            <a:r>
              <a:rPr lang="en-US" altLang="zh-CN" sz="2000" b="0" dirty="0">
                <a:cs typeface="Times New Roman" panose="02020603050405020304" pitchFamily="18" charset="0"/>
              </a:rPr>
              <a:t>(char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smtClean="0">
                <a:cs typeface="Times New Roman" panose="02020603050405020304" pitchFamily="18" charset="0"/>
              </a:rPr>
              <a:t>{   </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 op1, op2, op</a:t>
            </a:r>
            <a:r>
              <a:rPr lang="en-US" altLang="zh-CN" sz="2000" b="0" dirty="0" smtClean="0">
                <a:cs typeface="Times New Roman" panose="02020603050405020304" pitchFamily="18" charset="0"/>
              </a:rPr>
              <a:t>;   </a:t>
            </a:r>
            <a:r>
              <a:rPr lang="en-US" altLang="zh-CN" sz="2000" b="0" dirty="0" err="1" smtClean="0">
                <a:cs typeface="Times New Roman" panose="02020603050405020304" pitchFamily="18" charset="0"/>
              </a:rPr>
              <a:t>int</a:t>
            </a:r>
            <a:r>
              <a:rPr lang="en-US" altLang="zh-CN" sz="2000" b="0" dirty="0" smtClean="0">
                <a:cs typeface="Times New Roman" panose="02020603050405020304" pitchFamily="18" charset="0"/>
              </a:rPr>
              <a:t>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smtClean="0">
                <a:cs typeface="Times New Roman" panose="02020603050405020304" pitchFamily="18" charset="0"/>
              </a:rPr>
              <a:t>;   </a:t>
            </a:r>
            <a:r>
              <a:rPr lang="en-US" altLang="zh-CN" sz="2000" b="0" dirty="0" err="1">
                <a:cs typeface="Times New Roman" panose="02020603050405020304" pitchFamily="18" charset="0"/>
              </a:rPr>
              <a:t>linkStack</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&gt; s;</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if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]&gt;='0')&amp;&amp;(</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]&lt;='9')) //</a:t>
            </a:r>
            <a:r>
              <a:rPr lang="zh-CN" altLang="zh-CN" sz="2000" b="0" dirty="0">
                <a:cs typeface="Times New Roman" panose="02020603050405020304" pitchFamily="18" charset="0"/>
              </a:rPr>
              <a:t>数字转为整数后进栈</a:t>
            </a: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 - '0';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a:t>
            </a: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else</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op2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 //</a:t>
            </a:r>
            <a:r>
              <a:rPr lang="zh-CN" altLang="zh-CN" sz="2000" b="0" dirty="0">
                <a:cs typeface="Times New Roman" panose="02020603050405020304" pitchFamily="18" charset="0"/>
              </a:rPr>
              <a:t>栈顶整数出</a:t>
            </a:r>
            <a:r>
              <a:rPr lang="zh-CN" altLang="zh-CN" sz="2000" b="0" dirty="0" smtClean="0">
                <a:cs typeface="Times New Roman" panose="02020603050405020304" pitchFamily="18" charset="0"/>
              </a:rPr>
              <a:t>栈</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op1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smtClean="0">
                <a:cs typeface="Times New Roman" panose="02020603050405020304" pitchFamily="18" charset="0"/>
              </a:rPr>
              <a:t>();</a:t>
            </a:r>
            <a:endParaRPr lang="en-US" altLang="zh-CN" b="0" dirty="0" smtClean="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smtClean="0">
                <a:latin typeface="华文楷体" panose="02010600040101010101" pitchFamily="2" charset="-122"/>
                <a:ea typeface="华文楷体" panose="02010600040101010101" pitchFamily="2" charset="-122"/>
              </a:rPr>
              <a:t>计算后缀式算法实现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13436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8041" y="870717"/>
            <a:ext cx="10227315" cy="5669232"/>
          </a:xfrm>
        </p:spPr>
        <p:txBody>
          <a:bodyPr>
            <a:noAutofit/>
          </a:bodyPr>
          <a:lstStyle/>
          <a:p>
            <a:pPr marL="0" indent="0">
              <a:buNone/>
            </a:pPr>
            <a:r>
              <a:rPr lang="en-US" altLang="zh-CN" sz="2000" b="0" dirty="0" smtClean="0">
                <a:cs typeface="Times New Roman" panose="02020603050405020304" pitchFamily="18" charset="0"/>
              </a:rPr>
              <a:t>            switch </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case '*': op = op1*op2; break; //</a:t>
            </a:r>
            <a:r>
              <a:rPr lang="zh-CN" altLang="zh-CN" sz="2000" b="0" dirty="0">
                <a:cs typeface="Times New Roman" panose="02020603050405020304" pitchFamily="18" charset="0"/>
              </a:rPr>
              <a:t>如果是运算符为</a:t>
            </a:r>
            <a:r>
              <a:rPr lang="en-US" altLang="zh-CN" sz="2000" b="0" dirty="0">
                <a:cs typeface="Times New Roman" panose="02020603050405020304" pitchFamily="18" charset="0"/>
              </a:rPr>
              <a:t>'*',</a:t>
            </a:r>
            <a:r>
              <a:rPr lang="zh-CN" altLang="zh-CN" sz="2000" b="0" dirty="0">
                <a:cs typeface="Times New Roman" panose="02020603050405020304" pitchFamily="18" charset="0"/>
              </a:rPr>
              <a:t>则做</a:t>
            </a:r>
            <a:r>
              <a:rPr lang="en-US" altLang="zh-CN" sz="2000" b="0" dirty="0">
                <a:cs typeface="Times New Roman" panose="02020603050405020304" pitchFamily="18" charset="0"/>
              </a:rPr>
              <a:t>*</a:t>
            </a:r>
            <a:r>
              <a:rPr lang="zh-CN" altLang="zh-CN" sz="2000" b="0" dirty="0">
                <a:cs typeface="Times New Roman" panose="02020603050405020304" pitchFamily="18" charset="0"/>
              </a:rPr>
              <a:t>运算</a:t>
            </a: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      </a:t>
            </a: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(op); //</a:t>
            </a:r>
            <a:r>
              <a:rPr lang="zh-CN" altLang="zh-CN" sz="2000" b="0" dirty="0">
                <a:cs typeface="Times New Roman" panose="02020603050405020304" pitchFamily="18" charset="0"/>
              </a:rPr>
              <a:t>每一步计算结果进栈</a:t>
            </a:r>
          </a:p>
          <a:p>
            <a:pPr marL="0" indent="0">
              <a:buNone/>
            </a:pPr>
            <a:r>
              <a:rPr lang="en-US" altLang="zh-CN" sz="2000" b="0" dirty="0">
                <a:cs typeface="Times New Roman" panose="02020603050405020304" pitchFamily="18" charset="0"/>
              </a:rPr>
              <a:t>        }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op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op;        }</a:t>
            </a:r>
          </a:p>
        </p:txBody>
      </p:sp>
      <p:sp>
        <p:nvSpPr>
          <p:cNvPr id="3" name="文本框 2"/>
          <p:cNvSpPr txBox="1"/>
          <p:nvPr/>
        </p:nvSpPr>
        <p:spPr>
          <a:xfrm>
            <a:off x="6738730" y="2862470"/>
            <a:ext cx="4711148" cy="1384995"/>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从算法中可以看出，对后缀式字符串从左到右一次扫描即可计算完毕。</a:t>
            </a:r>
            <a:endParaRPr lang="zh-CN" altLang="en-US" sz="2800" dirty="0">
              <a:latin typeface="华文楷体" panose="02010600040101010101" pitchFamily="2" charset="-122"/>
              <a:ea typeface="华文楷体" panose="02010600040101010101" pitchFamily="2" charset="-122"/>
            </a:endParaRPr>
          </a:p>
        </p:txBody>
      </p:sp>
      <p:sp>
        <p:nvSpPr>
          <p:cNvPr id="2" name="椭圆 1"/>
          <p:cNvSpPr/>
          <p:nvPr/>
        </p:nvSpPr>
        <p:spPr>
          <a:xfrm>
            <a:off x="11449878" y="6309360"/>
            <a:ext cx="189128" cy="2305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4432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619498"/>
          </a:xfrm>
        </p:spPr>
        <p:txBody>
          <a:bodyPr>
            <a:normAutofit/>
          </a:bodyPr>
          <a:lstStyle/>
          <a:p>
            <a:pPr marL="0" indent="0">
              <a:lnSpc>
                <a:spcPct val="115000"/>
              </a:lnSpc>
              <a:buNone/>
              <a:defRPr/>
            </a:pPr>
            <a:r>
              <a:rPr lang="zh-CN" altLang="zh-CN" sz="2800" b="0" dirty="0" smtClean="0">
                <a:ea typeface="华文楷体" pitchFamily="2" charset="-122"/>
                <a:cs typeface="Times New Roman" panose="02020603050405020304" pitchFamily="18" charset="0"/>
              </a:rPr>
              <a:t>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a:t>
            </a:r>
            <a:r>
              <a:rPr lang="zh-CN" altLang="en-US" sz="2800" b="0" dirty="0" smtClean="0">
                <a:ea typeface="华文楷体" pitchFamily="2" charset="-122"/>
                <a:cs typeface="Times New Roman" panose="02020603050405020304" pitchFamily="18" charset="0"/>
              </a:rPr>
              <a:t>转换，即按照计算的优先级来。</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en-US" sz="2800" b="0" dirty="0" smtClean="0">
                <a:ea typeface="华文楷体" pitchFamily="2" charset="-122"/>
                <a:cs typeface="Times New Roman" panose="02020603050405020304" pitchFamily="18" charset="0"/>
              </a:rPr>
              <a:t>观察后缀式</a:t>
            </a:r>
            <a:r>
              <a:rPr lang="zh-CN" altLang="en-US" sz="2800" b="0" dirty="0">
                <a:ea typeface="华文楷体" pitchFamily="2" charset="-122"/>
                <a:cs typeface="Times New Roman" panose="02020603050405020304" pitchFamily="18" charset="0"/>
              </a:rPr>
              <a:t>，可以看出：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smtClean="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中缀式转后缀式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80916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481005"/>
          </a:xfrm>
        </p:spPr>
        <p:txBody>
          <a:bodyPr>
            <a:noAutofit/>
          </a:bodyPr>
          <a:lstStyle/>
          <a:p>
            <a:pPr marL="0" indent="0">
              <a:lnSpc>
                <a:spcPct val="115000"/>
              </a:lnSpc>
              <a:buNone/>
              <a:defRPr/>
            </a:pPr>
            <a:r>
              <a:rPr lang="zh-CN" altLang="zh-CN" b="0" dirty="0">
                <a:ea typeface="华文楷体" pitchFamily="2" charset="-122"/>
                <a:cs typeface="Times New Roman" panose="02020603050405020304" pitchFamily="18" charset="0"/>
              </a:rPr>
              <a:t>设立一个用于保存运算符的堆栈，先将一个底垫</a:t>
            </a:r>
            <a:r>
              <a:rPr lang="en-US" altLang="zh-CN" b="0" dirty="0">
                <a:ea typeface="华文楷体" pitchFamily="2" charset="-122"/>
                <a:cs typeface="Times New Roman" panose="02020603050405020304" pitchFamily="18" charset="0"/>
              </a:rPr>
              <a:t>’#’</a:t>
            </a:r>
            <a:r>
              <a:rPr lang="zh-CN" altLang="zh-CN" b="0" dirty="0">
                <a:ea typeface="华文楷体" pitchFamily="2" charset="-122"/>
                <a:cs typeface="Times New Roman" panose="02020603050405020304" pitchFamily="18" charset="0"/>
              </a:rPr>
              <a:t>压栈，设其优先级为最低</a:t>
            </a:r>
            <a:r>
              <a:rPr lang="zh-CN" altLang="zh-CN" b="0" dirty="0" smtClean="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中缀式转后缀式算法示例：</a:t>
            </a:r>
            <a:r>
              <a:rPr lang="en-US" altLang="zh-CN" b="0" dirty="0" smtClean="0">
                <a:latin typeface="Times New Roman" panose="02020603050405020304" pitchFamily="18" charset="0"/>
                <a:ea typeface="华文楷体" pitchFamily="2" charset="-122"/>
                <a:cs typeface="Times New Roman" panose="02020603050405020304" pitchFamily="18" charset="0"/>
              </a:rPr>
              <a:t>5</a:t>
            </a:r>
            <a:r>
              <a:rPr lang="en-US" altLang="zh-CN" b="0" dirty="0">
                <a:latin typeface="Times New Roman" panose="02020603050405020304" pitchFamily="18" charset="0"/>
                <a:ea typeface="华文楷体" pitchFamily="2" charset="-122"/>
                <a:cs typeface="Times New Roman" panose="02020603050405020304" pitchFamily="18" charset="0"/>
              </a:rPr>
              <a:t>*(7-2*3)+8/2</a:t>
            </a:r>
            <a:r>
              <a:rPr lang="zh-CN" altLang="zh-CN" b="0" dirty="0">
                <a:latin typeface="Times New Roman" panose="02020603050405020304" pitchFamily="18" charset="0"/>
                <a:ea typeface="华文楷体" pitchFamily="2" charset="-122"/>
                <a:cs typeface="Times New Roman" panose="02020603050405020304" pitchFamily="18" charset="0"/>
              </a:rPr>
              <a:t>转换</a:t>
            </a:r>
            <a:r>
              <a:rPr lang="zh-CN" altLang="zh-CN" b="0" dirty="0" smtClean="0">
                <a:latin typeface="Times New Roman" panose="02020603050405020304" pitchFamily="18" charset="0"/>
                <a:ea typeface="华文楷体" pitchFamily="2" charset="-122"/>
                <a:cs typeface="Times New Roman" panose="02020603050405020304" pitchFamily="18" charset="0"/>
              </a:rPr>
              <a:t>为 </a:t>
            </a:r>
            <a:r>
              <a:rPr lang="en-US" altLang="zh-CN" b="0" dirty="0">
                <a:latin typeface="Times New Roman" panose="02020603050405020304" pitchFamily="18" charset="0"/>
                <a:ea typeface="华文楷体" pitchFamily="2" charset="-122"/>
                <a:cs typeface="Times New Roman" panose="02020603050405020304" pitchFamily="18" charset="0"/>
              </a:rPr>
              <a:t>5 7 2 3*-*8 2/+</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925831" y="2285588"/>
            <a:ext cx="6496465" cy="4433264"/>
          </a:xfrm>
          <a:prstGeom prst="rect">
            <a:avLst/>
          </a:prstGeom>
          <a:noFill/>
          <a:ln>
            <a:noFill/>
          </a:ln>
        </p:spPr>
      </p:pic>
      <p:sp>
        <p:nvSpPr>
          <p:cNvPr id="2" name="文本框 1"/>
          <p:cNvSpPr txBox="1"/>
          <p:nvPr/>
        </p:nvSpPr>
        <p:spPr>
          <a:xfrm>
            <a:off x="288284" y="2484783"/>
            <a:ext cx="2236255" cy="369332"/>
          </a:xfrm>
          <a:prstGeom prst="rect">
            <a:avLst/>
          </a:prstGeom>
          <a:noFill/>
        </p:spPr>
        <p:txBody>
          <a:bodyPr wrap="square" rtlCol="0">
            <a:spAutoFit/>
          </a:bodyPr>
          <a:lstStyle/>
          <a:p>
            <a:r>
              <a:rPr lang="zh-CN" altLang="en-US" dirty="0" smtClean="0"/>
              <a:t>摆龙门阵：</a:t>
            </a:r>
            <a:endParaRPr lang="zh-CN" altLang="en-US" dirty="0"/>
          </a:p>
        </p:txBody>
      </p:sp>
    </p:spTree>
    <p:extLst>
      <p:ext uri="{BB962C8B-B14F-4D97-AF65-F5344CB8AC3E}">
        <p14:creationId xmlns:p14="http://schemas.microsoft.com/office/powerpoint/2010/main" val="2605076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对一个中缀表达式，从左至右顺序读入各操作数、运算符</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当</a:t>
            </a:r>
            <a:r>
              <a:rPr lang="zh-CN" altLang="zh-CN" sz="2800" b="0" dirty="0">
                <a:latin typeface="华文楷体" pitchFamily="2" charset="-122"/>
                <a:ea typeface="华文楷体" pitchFamily="2" charset="-122"/>
              </a:rPr>
              <a:t>读入的是操作数时，直接输出 </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如：输出到屏幕或追加到保存后缀式的字符串中</a:t>
            </a:r>
            <a:r>
              <a:rPr lang="en-US" altLang="zh-CN" sz="2800" b="0" dirty="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当</a:t>
            </a:r>
            <a:r>
              <a:rPr lang="zh-CN" altLang="zh-CN" sz="2800" b="0" dirty="0">
                <a:latin typeface="华文楷体" pitchFamily="2" charset="-122"/>
                <a:ea typeface="华文楷体" pitchFamily="2" charset="-122"/>
              </a:rPr>
              <a:t>读入的是操作符时，当读入的运算符优先级高时</a:t>
            </a:r>
            <a:r>
              <a:rPr lang="zh-CN"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因不知是否后续读入的操作符优先级更高，</a:t>
            </a:r>
            <a:r>
              <a:rPr lang="zh-CN" altLang="zh-CN" sz="2800" b="0" dirty="0" smtClean="0">
                <a:latin typeface="华文楷体" pitchFamily="2" charset="-122"/>
                <a:ea typeface="华文楷体" pitchFamily="2" charset="-122"/>
              </a:rPr>
              <a:t>只能</a:t>
            </a:r>
            <a:r>
              <a:rPr lang="zh-CN" altLang="zh-CN" sz="2800" b="0" dirty="0">
                <a:latin typeface="华文楷体" pitchFamily="2" charset="-122"/>
                <a:ea typeface="华文楷体" pitchFamily="2" charset="-122"/>
              </a:rPr>
              <a:t>将本次读入的运算符暂存，继续读入中缀式。当</a:t>
            </a:r>
            <a:r>
              <a:rPr lang="zh-CN" altLang="zh-CN" sz="2800" b="0" dirty="0" smtClean="0">
                <a:latin typeface="华文楷体" pitchFamily="2" charset="-122"/>
                <a:ea typeface="华文楷体" pitchFamily="2" charset="-122"/>
              </a:rPr>
              <a:t>读入</a:t>
            </a:r>
            <a:r>
              <a:rPr lang="zh-CN" altLang="zh-CN" sz="2800" b="0" dirty="0">
                <a:latin typeface="华文楷体" pitchFamily="2" charset="-122"/>
                <a:ea typeface="华文楷体" pitchFamily="2" charset="-122"/>
              </a:rPr>
              <a:t>的运算符优先级低时，才可能计算刚才暂存的运算符</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即输出</a:t>
            </a:r>
            <a:r>
              <a:rPr lang="en-US" altLang="zh-CN" sz="2800" b="0" dirty="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；在</a:t>
            </a:r>
            <a:r>
              <a:rPr lang="zh-CN" altLang="zh-CN" sz="2800" b="0" dirty="0">
                <a:latin typeface="华文楷体" pitchFamily="2" charset="-122"/>
                <a:ea typeface="华文楷体" pitchFamily="2" charset="-122"/>
              </a:rPr>
              <a:t>暂存机构中，越是后面存入的操作符，优先级越高，越先出来进行计算，这种结构就是</a:t>
            </a:r>
            <a:r>
              <a:rPr lang="zh-CN" altLang="zh-CN" sz="2800" dirty="0">
                <a:latin typeface="华文楷体" pitchFamily="2" charset="-122"/>
                <a:ea typeface="华文楷体" pitchFamily="2" charset="-122"/>
              </a:rPr>
              <a:t>栈</a:t>
            </a:r>
            <a:r>
              <a:rPr lang="zh-CN" altLang="zh-CN" sz="2800" b="0" dirty="0">
                <a:latin typeface="华文楷体" pitchFamily="2" charset="-122"/>
                <a:ea typeface="华文楷体" pitchFamily="2" charset="-122"/>
              </a:rPr>
              <a:t>，处于栈顶的运算符的优先级最高</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smtClean="0">
                <a:latin typeface="华文楷体" pitchFamily="2" charset="-122"/>
                <a:ea typeface="华文楷体" pitchFamily="2" charset="-122"/>
              </a:rPr>
              <a:t>相同运算符，先进栈的优先级高于后进栈的。</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中缀式转后缀式算法分析：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24519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083922"/>
          </a:xfrm>
        </p:spPr>
        <p:txBody>
          <a:bodyPr>
            <a:normAutofit/>
          </a:bodyPr>
          <a:lstStyle/>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表达式</a:t>
            </a:r>
            <a:r>
              <a:rPr lang="zh-CN" altLang="zh-CN" sz="2800" b="0" dirty="0">
                <a:latin typeface="华文楷体" pitchFamily="2" charset="-122"/>
                <a:ea typeface="华文楷体" pitchFamily="2" charset="-122"/>
              </a:rPr>
              <a:t>中的括号也可以看作是一种操作符，其中开括号具有两面性：即将进入栈的开括号，优先级最高；已经在栈顶的开括号，优先级最低。括号在后缀式中是要消失的，消失靠闭括号。当读入一个闭括号时，计算之前进栈的运算符，直到遇到一个开括号，然后开闭括号双双消失即可。</a:t>
            </a: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中缀式转后缀式算法分析：</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1085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marL="0" indent="0">
              <a:lnSpc>
                <a:spcPct val="115000"/>
              </a:lnSpc>
              <a:buNone/>
              <a:defRPr/>
            </a:pPr>
            <a:r>
              <a:rPr lang="zh-CN" altLang="zh-CN" sz="2800" b="0" dirty="0" smtClean="0">
                <a:latin typeface="华文楷体" pitchFamily="2" charset="-122"/>
                <a:ea typeface="华文楷体" pitchFamily="2" charset="-122"/>
              </a:rPr>
              <a:t>对一</a:t>
            </a:r>
            <a:r>
              <a:rPr lang="zh-CN" altLang="zh-CN" sz="2800" b="0" dirty="0">
                <a:latin typeface="华文楷体" pitchFamily="2" charset="-122"/>
                <a:ea typeface="华文楷体" pitchFamily="2" charset="-122"/>
              </a:rPr>
              <a:t>个中缀表达式，从左至右顺序读入各操作数、运算符</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当</a:t>
            </a:r>
            <a:r>
              <a:rPr lang="zh-CN" altLang="zh-CN" sz="2800" b="0" dirty="0">
                <a:latin typeface="华文楷体" pitchFamily="2" charset="-122"/>
                <a:ea typeface="华文楷体" pitchFamily="2" charset="-122"/>
              </a:rPr>
              <a:t>读入的是操作数时，直接输出 </a:t>
            </a:r>
            <a:r>
              <a:rPr lang="zh-CN" altLang="en-US"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当</a:t>
            </a:r>
            <a:r>
              <a:rPr lang="zh-CN" altLang="en-US" sz="2800" b="0" dirty="0" smtClean="0">
                <a:latin typeface="华文楷体" pitchFamily="2" charset="-122"/>
                <a:ea typeface="华文楷体" pitchFamily="2" charset="-122"/>
              </a:rPr>
              <a:t>读入的符号是开括号，直接进栈。</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smtClean="0">
                <a:latin typeface="华文楷体" pitchFamily="2" charset="-122"/>
                <a:ea typeface="华文楷体" pitchFamily="2" charset="-122"/>
              </a:rPr>
              <a:t>当读入的符号是闭括号，反复进行栈顶元素出栈、输出，直到弹栈的是开括号。</a:t>
            </a:r>
            <a:endParaRPr lang="en-US" altLang="zh-CN" sz="2800" b="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smtClean="0">
                <a:latin typeface="华文楷体" pitchFamily="2" charset="-122"/>
                <a:ea typeface="华文楷体" pitchFamily="2" charset="-122"/>
              </a:rPr>
              <a:t>当</a:t>
            </a:r>
            <a:r>
              <a:rPr lang="zh-CN" altLang="zh-CN" sz="2800" b="0" dirty="0">
                <a:latin typeface="华文楷体" pitchFamily="2" charset="-122"/>
                <a:ea typeface="华文楷体" pitchFamily="2" charset="-122"/>
              </a:rPr>
              <a:t>读入的是操作符时</a:t>
            </a:r>
            <a:r>
              <a:rPr lang="zh-CN" altLang="zh-CN" sz="2800" b="0" dirty="0" smtClean="0">
                <a:latin typeface="华文楷体" pitchFamily="2" charset="-122"/>
                <a:ea typeface="华文楷体" pitchFamily="2" charset="-122"/>
              </a:rPr>
              <a:t>，</a:t>
            </a:r>
            <a:r>
              <a:rPr lang="zh-CN" altLang="en-US" sz="2800" b="0" dirty="0" smtClean="0">
                <a:latin typeface="华文楷体" pitchFamily="2" charset="-122"/>
                <a:ea typeface="华文楷体" pitchFamily="2" charset="-122"/>
              </a:rPr>
              <a:t>如果栈顶操作符的优先级更高，反复弹栈、输出直到栈顶元素优先级低于读入操作符的优先级，读入操作符压栈；如果栈顶操作符的优先级低，</a:t>
            </a:r>
            <a:r>
              <a:rPr lang="zh-CN" altLang="zh-CN" sz="2800" b="0" dirty="0" smtClean="0">
                <a:latin typeface="华文楷体" pitchFamily="2" charset="-122"/>
                <a:ea typeface="华文楷体" pitchFamily="2" charset="-122"/>
              </a:rPr>
              <a:t>读入</a:t>
            </a:r>
            <a:r>
              <a:rPr lang="zh-CN" altLang="zh-CN" sz="2800" b="0" dirty="0">
                <a:latin typeface="华文楷体" pitchFamily="2" charset="-122"/>
                <a:ea typeface="华文楷体" pitchFamily="2" charset="-122"/>
              </a:rPr>
              <a:t>的</a:t>
            </a:r>
            <a:r>
              <a:rPr lang="zh-CN" altLang="zh-CN" sz="2800" b="0" dirty="0" smtClean="0">
                <a:latin typeface="华文楷体" pitchFamily="2" charset="-122"/>
                <a:ea typeface="华文楷体" pitchFamily="2" charset="-122"/>
              </a:rPr>
              <a:t>运算符</a:t>
            </a:r>
            <a:r>
              <a:rPr lang="zh-CN" altLang="en-US" sz="2800" b="0" dirty="0">
                <a:latin typeface="华文楷体" pitchFamily="2" charset="-122"/>
                <a:ea typeface="华文楷体" pitchFamily="2" charset="-122"/>
              </a:rPr>
              <a:t>进</a:t>
            </a:r>
            <a:r>
              <a:rPr lang="zh-CN" altLang="en-US" sz="2800" b="0" dirty="0" smtClean="0">
                <a:latin typeface="华文楷体" pitchFamily="2" charset="-122"/>
                <a:ea typeface="华文楷体" pitchFamily="2" charset="-122"/>
              </a:rPr>
              <a:t>栈。</a:t>
            </a:r>
            <a:endParaRPr lang="en-US" altLang="zh-CN" sz="2800" b="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中缀式转后缀式算法：</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97803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3268394"/>
            <a:ext cx="11162883" cy="3370945"/>
          </a:xfrm>
        </p:spPr>
        <p:txBody>
          <a:bodyPr>
            <a:noAutofit/>
          </a:bodyPr>
          <a:lstStyle/>
          <a:p>
            <a:pPr>
              <a:buFont typeface="Wingdings" panose="05000000000000000000" pitchFamily="2" charset="2"/>
              <a:buChar char="Ø"/>
            </a:pPr>
            <a:r>
              <a:rPr lang="zh-CN" altLang="zh-CN" sz="2800" b="0" dirty="0" smtClean="0">
                <a:latin typeface="华文楷体" pitchFamily="2" charset="-122"/>
                <a:ea typeface="华文楷体" pitchFamily="2" charset="-122"/>
              </a:rPr>
              <a:t>栈</a:t>
            </a:r>
            <a:r>
              <a:rPr lang="zh-CN" altLang="zh-CN" sz="2800" b="0" dirty="0">
                <a:latin typeface="华文楷体" pitchFamily="2" charset="-122"/>
                <a:ea typeface="华文楷体" pitchFamily="2" charset="-122"/>
              </a:rPr>
              <a:t>的首部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元素最早到达的部分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栈底</a:t>
            </a:r>
            <a:r>
              <a:rPr lang="en-US" altLang="zh-CN" sz="2800" dirty="0">
                <a:latin typeface="华文楷体" pitchFamily="2" charset="-122"/>
                <a:ea typeface="华文楷体" pitchFamily="2" charset="-122"/>
              </a:rPr>
              <a:t>(bottom</a:t>
            </a:r>
            <a:r>
              <a:rPr lang="en-US" altLang="zh-CN" sz="2800" dirty="0" smtClean="0">
                <a:latin typeface="华文楷体" pitchFamily="2" charset="-122"/>
                <a:ea typeface="华文楷体" pitchFamily="2" charset="-122"/>
              </a:rPr>
              <a:t>)</a:t>
            </a:r>
            <a:r>
              <a:rPr lang="zh-CN" altLang="zh-CN" sz="2800" b="0" dirty="0">
                <a:latin typeface="华文楷体" pitchFamily="2" charset="-122"/>
                <a:ea typeface="华文楷体" pitchFamily="2" charset="-122"/>
              </a:rPr>
              <a:t> </a:t>
            </a:r>
            <a:r>
              <a:rPr lang="zh-CN" altLang="en-US" sz="2800" b="0" dirty="0" smtClean="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栈</a:t>
            </a:r>
            <a:r>
              <a:rPr lang="zh-CN" altLang="zh-CN" sz="2800" b="0" dirty="0">
                <a:latin typeface="华文楷体" pitchFamily="2" charset="-122"/>
                <a:ea typeface="华文楷体" pitchFamily="2" charset="-122"/>
              </a:rPr>
              <a:t>结构的尾部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元素最晚到达的部分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栈顶（</a:t>
            </a:r>
            <a:r>
              <a:rPr lang="en-US" altLang="zh-CN" sz="2800" dirty="0">
                <a:latin typeface="华文楷体" pitchFamily="2" charset="-122"/>
                <a:ea typeface="华文楷体" pitchFamily="2" charset="-122"/>
              </a:rPr>
              <a:t>top</a:t>
            </a:r>
            <a:r>
              <a:rPr lang="zh-CN" altLang="zh-CN" sz="2800" dirty="0" smtClean="0">
                <a:latin typeface="华文楷体" pitchFamily="2" charset="-122"/>
                <a:ea typeface="华文楷体" pitchFamily="2" charset="-122"/>
              </a:rPr>
              <a:t>）</a:t>
            </a:r>
            <a:r>
              <a:rPr lang="zh-CN" altLang="zh-CN" sz="2800" b="0" dirty="0">
                <a:latin typeface="华文楷体" pitchFamily="2" charset="-122"/>
                <a:ea typeface="华文楷体" pitchFamily="2" charset="-122"/>
              </a:rPr>
              <a:t> 。 </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为了</a:t>
            </a:r>
            <a:r>
              <a:rPr lang="zh-CN" altLang="zh-CN" sz="2800" b="0" dirty="0">
                <a:latin typeface="华文楷体" pitchFamily="2" charset="-122"/>
                <a:ea typeface="华文楷体" pitchFamily="2" charset="-122"/>
              </a:rPr>
              <a:t>保证栈的先进后出或后进先出的特点，元素的插入和删除操作都必须在栈顶进行。元素从栈顶删除的行为，称为</a:t>
            </a:r>
            <a:r>
              <a:rPr lang="zh-CN" altLang="zh-CN" sz="2800" dirty="0">
                <a:latin typeface="华文楷体" pitchFamily="2" charset="-122"/>
                <a:ea typeface="华文楷体" pitchFamily="2" charset="-122"/>
              </a:rPr>
              <a:t>出栈或者弹栈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pop</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 </a:t>
            </a:r>
            <a:r>
              <a:rPr lang="zh-CN" altLang="zh-CN" sz="2800" b="0" dirty="0">
                <a:latin typeface="华文楷体" pitchFamily="2" charset="-122"/>
                <a:ea typeface="华文楷体" pitchFamily="2" charset="-122"/>
              </a:rPr>
              <a:t>元素在栈顶位置插入的行为，称为</a:t>
            </a:r>
            <a:r>
              <a:rPr lang="zh-CN" altLang="zh-CN" sz="2800" dirty="0">
                <a:latin typeface="华文楷体" pitchFamily="2" charset="-122"/>
                <a:ea typeface="华文楷体" pitchFamily="2" charset="-122"/>
              </a:rPr>
              <a:t>进栈或者压栈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push</a:t>
            </a:r>
            <a:r>
              <a:rPr lang="zh-CN" altLang="zh-CN" sz="2800" b="0" dirty="0">
                <a:latin typeface="华文楷体" pitchFamily="2" charset="-122"/>
                <a:ea typeface="华文楷体" pitchFamily="2" charset="-122"/>
              </a:rPr>
              <a:t>）</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栈相关术语：</a:t>
            </a:r>
            <a:endParaRPr lang="zh-CN" altLang="en-US" dirty="0">
              <a:latin typeface="华文楷体" panose="02010600040101010101" pitchFamily="2" charset="-122"/>
              <a:ea typeface="华文楷体" panose="02010600040101010101" pitchFamily="2" charset="-122"/>
            </a:endParaRPr>
          </a:p>
        </p:txBody>
      </p:sp>
      <p:sp>
        <p:nvSpPr>
          <p:cNvPr id="31" name="AutoShape 6"/>
          <p:cNvSpPr>
            <a:spLocks noChangeAspect="1" noChangeArrowheads="1"/>
          </p:cNvSpPr>
          <p:nvPr/>
        </p:nvSpPr>
        <p:spPr bwMode="auto">
          <a:xfrm>
            <a:off x="3252566" y="1329336"/>
            <a:ext cx="60483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2" name="Rectangle 7"/>
          <p:cNvSpPr>
            <a:spLocks noChangeArrowheads="1"/>
          </p:cNvSpPr>
          <p:nvPr/>
        </p:nvSpPr>
        <p:spPr bwMode="auto">
          <a:xfrm>
            <a:off x="6276753" y="1434111"/>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n-1</a:t>
            </a:r>
            <a:endParaRPr lang="en-US" altLang="zh-CN" sz="2400">
              <a:ea typeface="楷体_GB2312" pitchFamily="49" charset="-122"/>
            </a:endParaRPr>
          </a:p>
        </p:txBody>
      </p:sp>
      <p:sp>
        <p:nvSpPr>
          <p:cNvPr id="33" name="Rectangle 8"/>
          <p:cNvSpPr>
            <a:spLocks noChangeArrowheads="1"/>
          </p:cNvSpPr>
          <p:nvPr/>
        </p:nvSpPr>
        <p:spPr bwMode="auto">
          <a:xfrm>
            <a:off x="5670328" y="1434111"/>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n-2</a:t>
            </a:r>
            <a:endParaRPr lang="en-US" altLang="zh-CN" sz="2400">
              <a:ea typeface="楷体_GB2312" pitchFamily="49" charset="-122"/>
            </a:endParaRPr>
          </a:p>
        </p:txBody>
      </p:sp>
      <p:sp>
        <p:nvSpPr>
          <p:cNvPr id="34" name="Rectangle 9"/>
          <p:cNvSpPr>
            <a:spLocks noChangeArrowheads="1"/>
          </p:cNvSpPr>
          <p:nvPr/>
        </p:nvSpPr>
        <p:spPr bwMode="auto">
          <a:xfrm>
            <a:off x="5067078" y="1434111"/>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35" name="Rectangle 10"/>
          <p:cNvSpPr>
            <a:spLocks noChangeArrowheads="1"/>
          </p:cNvSpPr>
          <p:nvPr/>
        </p:nvSpPr>
        <p:spPr bwMode="auto">
          <a:xfrm>
            <a:off x="3871691" y="1438510"/>
            <a:ext cx="603250"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1</a:t>
            </a:r>
            <a:endParaRPr lang="en-US" altLang="zh-CN" sz="2400">
              <a:ea typeface="楷体_GB2312" pitchFamily="49" charset="-122"/>
            </a:endParaRPr>
          </a:p>
        </p:txBody>
      </p:sp>
      <p:sp>
        <p:nvSpPr>
          <p:cNvPr id="36" name="Rectangle 11"/>
          <p:cNvSpPr>
            <a:spLocks noChangeArrowheads="1"/>
          </p:cNvSpPr>
          <p:nvPr/>
        </p:nvSpPr>
        <p:spPr bwMode="auto">
          <a:xfrm>
            <a:off x="3252566" y="1438510"/>
            <a:ext cx="606425"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0</a:t>
            </a:r>
            <a:endParaRPr lang="en-US" altLang="zh-CN" sz="2400">
              <a:ea typeface="楷体_GB2312" pitchFamily="49" charset="-122"/>
            </a:endParaRPr>
          </a:p>
        </p:txBody>
      </p:sp>
      <p:sp>
        <p:nvSpPr>
          <p:cNvPr id="37" name="Line 12"/>
          <p:cNvSpPr>
            <a:spLocks noChangeShapeType="1"/>
          </p:cNvSpPr>
          <p:nvPr/>
        </p:nvSpPr>
        <p:spPr bwMode="auto">
          <a:xfrm>
            <a:off x="3857403"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8" name="Line 13"/>
          <p:cNvSpPr>
            <a:spLocks noChangeShapeType="1"/>
          </p:cNvSpPr>
          <p:nvPr/>
        </p:nvSpPr>
        <p:spPr bwMode="auto">
          <a:xfrm>
            <a:off x="4462241"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9" name="Line 14"/>
          <p:cNvSpPr>
            <a:spLocks noChangeShapeType="1"/>
          </p:cNvSpPr>
          <p:nvPr/>
        </p:nvSpPr>
        <p:spPr bwMode="auto">
          <a:xfrm>
            <a:off x="5067078"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0" name="Line 15"/>
          <p:cNvSpPr>
            <a:spLocks noChangeShapeType="1"/>
          </p:cNvSpPr>
          <p:nvPr/>
        </p:nvSpPr>
        <p:spPr bwMode="auto">
          <a:xfrm>
            <a:off x="5670328"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1" name="Line 16"/>
          <p:cNvSpPr>
            <a:spLocks noChangeShapeType="1"/>
          </p:cNvSpPr>
          <p:nvPr/>
        </p:nvSpPr>
        <p:spPr bwMode="auto">
          <a:xfrm>
            <a:off x="6276753"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2" name="Line 17"/>
          <p:cNvSpPr>
            <a:spLocks noChangeShapeType="1"/>
          </p:cNvSpPr>
          <p:nvPr/>
        </p:nvSpPr>
        <p:spPr bwMode="auto">
          <a:xfrm>
            <a:off x="6883178"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3" name="Rectangle 18"/>
          <p:cNvSpPr>
            <a:spLocks noChangeArrowheads="1"/>
          </p:cNvSpPr>
          <p:nvPr/>
        </p:nvSpPr>
        <p:spPr bwMode="auto">
          <a:xfrm>
            <a:off x="4452716" y="1434111"/>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44" name="Line 19"/>
          <p:cNvSpPr>
            <a:spLocks noChangeShapeType="1"/>
          </p:cNvSpPr>
          <p:nvPr/>
        </p:nvSpPr>
        <p:spPr bwMode="auto">
          <a:xfrm>
            <a:off x="6883178" y="1441187"/>
            <a:ext cx="8064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20"/>
          <p:cNvSpPr>
            <a:spLocks noChangeShapeType="1"/>
          </p:cNvSpPr>
          <p:nvPr/>
        </p:nvSpPr>
        <p:spPr bwMode="auto">
          <a:xfrm>
            <a:off x="6883178" y="2038948"/>
            <a:ext cx="80645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21"/>
          <p:cNvGrpSpPr>
            <a:grpSpLocks/>
          </p:cNvGrpSpPr>
          <p:nvPr/>
        </p:nvGrpSpPr>
        <p:grpSpPr bwMode="auto">
          <a:xfrm>
            <a:off x="7429278" y="1040411"/>
            <a:ext cx="1727200" cy="1584325"/>
            <a:chOff x="7200" y="5625"/>
            <a:chExt cx="1620" cy="1587"/>
          </a:xfrm>
        </p:grpSpPr>
        <p:sp>
          <p:nvSpPr>
            <p:cNvPr id="47" name="Text Box 22"/>
            <p:cNvSpPr txBox="1">
              <a:spLocks noChangeArrowheads="1"/>
            </p:cNvSpPr>
            <p:nvPr/>
          </p:nvSpPr>
          <p:spPr bwMode="auto">
            <a:xfrm>
              <a:off x="7920" y="562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出栈</a:t>
              </a:r>
            </a:p>
          </p:txBody>
        </p:sp>
        <p:sp>
          <p:nvSpPr>
            <p:cNvPr id="48" name="Text Box 23"/>
            <p:cNvSpPr txBox="1">
              <a:spLocks noChangeArrowheads="1"/>
            </p:cNvSpPr>
            <p:nvPr/>
          </p:nvSpPr>
          <p:spPr bwMode="auto">
            <a:xfrm>
              <a:off x="7920" y="67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进栈</a:t>
              </a:r>
            </a:p>
          </p:txBody>
        </p:sp>
        <p:grpSp>
          <p:nvGrpSpPr>
            <p:cNvPr id="49" name="Group 24"/>
            <p:cNvGrpSpPr>
              <a:grpSpLocks/>
            </p:cNvGrpSpPr>
            <p:nvPr/>
          </p:nvGrpSpPr>
          <p:grpSpPr bwMode="auto">
            <a:xfrm>
              <a:off x="7200" y="5652"/>
              <a:ext cx="468" cy="1344"/>
              <a:chOff x="7200" y="5652"/>
              <a:chExt cx="468" cy="1344"/>
            </a:xfrm>
          </p:grpSpPr>
          <p:sp>
            <p:nvSpPr>
              <p:cNvPr id="50" name="Arc 25"/>
              <p:cNvSpPr>
                <a:spLocks/>
              </p:cNvSpPr>
              <p:nvPr/>
            </p:nvSpPr>
            <p:spPr bwMode="auto">
              <a:xfrm rot="-3370431" flipH="1" flipV="1">
                <a:off x="7074" y="5778"/>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Arc 26"/>
              <p:cNvSpPr>
                <a:spLocks/>
              </p:cNvSpPr>
              <p:nvPr/>
            </p:nvSpPr>
            <p:spPr bwMode="auto">
              <a:xfrm rot="3370431" flipH="1">
                <a:off x="7074" y="6402"/>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2" name="Group 27"/>
          <p:cNvGrpSpPr>
            <a:grpSpLocks/>
          </p:cNvGrpSpPr>
          <p:nvPr/>
        </p:nvGrpSpPr>
        <p:grpSpPr bwMode="auto">
          <a:xfrm>
            <a:off x="3179541" y="2121498"/>
            <a:ext cx="3816350" cy="863600"/>
            <a:chOff x="2160" y="6556"/>
            <a:chExt cx="4320" cy="936"/>
          </a:xfrm>
        </p:grpSpPr>
        <p:sp>
          <p:nvSpPr>
            <p:cNvPr id="53" name="Text Box 28"/>
            <p:cNvSpPr txBox="1">
              <a:spLocks noChangeArrowheads="1"/>
            </p:cNvSpPr>
            <p:nvPr/>
          </p:nvSpPr>
          <p:spPr bwMode="auto">
            <a:xfrm>
              <a:off x="216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栈底</a:t>
              </a:r>
            </a:p>
          </p:txBody>
        </p:sp>
        <p:sp>
          <p:nvSpPr>
            <p:cNvPr id="54" name="Text Box 29"/>
            <p:cNvSpPr txBox="1">
              <a:spLocks noChangeArrowheads="1"/>
            </p:cNvSpPr>
            <p:nvPr/>
          </p:nvSpPr>
          <p:spPr bwMode="auto">
            <a:xfrm>
              <a:off x="558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栈顶</a:t>
              </a:r>
            </a:p>
          </p:txBody>
        </p:sp>
        <p:sp>
          <p:nvSpPr>
            <p:cNvPr id="55" name="Line 30"/>
            <p:cNvSpPr>
              <a:spLocks noChangeShapeType="1"/>
            </p:cNvSpPr>
            <p:nvPr/>
          </p:nvSpPr>
          <p:spPr bwMode="auto">
            <a:xfrm flipV="1">
              <a:off x="252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31"/>
            <p:cNvSpPr>
              <a:spLocks noChangeShapeType="1"/>
            </p:cNvSpPr>
            <p:nvPr/>
          </p:nvSpPr>
          <p:spPr bwMode="auto">
            <a:xfrm flipV="1">
              <a:off x="594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77928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3"/>
            <a:ext cx="8815959" cy="4556049"/>
          </a:xfrm>
        </p:spPr>
        <p:txBody>
          <a:bodyPr>
            <a:normAutofit/>
          </a:bodyPr>
          <a:lstStyle/>
          <a:p>
            <a:pPr marL="0" indent="0">
              <a:buNone/>
            </a:pPr>
            <a:r>
              <a:rPr lang="en-US" altLang="zh-CN" b="0" dirty="0" smtClean="0"/>
              <a:t>void </a:t>
            </a:r>
            <a:r>
              <a:rPr lang="en-US" altLang="zh-CN" b="0" dirty="0" err="1"/>
              <a:t>inToSufForm</a:t>
            </a:r>
            <a:r>
              <a:rPr lang="en-US" altLang="zh-CN" b="0" dirty="0"/>
              <a:t>(char *</a:t>
            </a:r>
            <a:r>
              <a:rPr lang="en-US" altLang="zh-CN" b="0" dirty="0" err="1"/>
              <a:t>inStr</a:t>
            </a:r>
            <a:r>
              <a:rPr lang="en-US" altLang="zh-CN" b="0" dirty="0"/>
              <a:t>, char *</a:t>
            </a:r>
            <a:r>
              <a:rPr lang="en-US" altLang="zh-CN" b="0" dirty="0" err="1"/>
              <a:t>sufStr</a:t>
            </a:r>
            <a:r>
              <a:rPr lang="en-US" altLang="zh-CN" b="0" dirty="0"/>
              <a:t>)</a:t>
            </a:r>
            <a:endParaRPr lang="zh-CN" altLang="zh-CN" b="0" dirty="0"/>
          </a:p>
          <a:p>
            <a:pPr marL="0" indent="0">
              <a:buNone/>
            </a:pPr>
            <a:r>
              <a:rPr lang="en-US" altLang="zh-CN" b="0" dirty="0" smtClean="0"/>
              <a:t>{  </a:t>
            </a:r>
            <a:r>
              <a:rPr lang="en-US" altLang="zh-CN" b="0" dirty="0" err="1"/>
              <a:t>linkStack</a:t>
            </a:r>
            <a:r>
              <a:rPr lang="en-US" altLang="zh-CN" b="0" dirty="0"/>
              <a:t>&lt;char&gt; s; //</a:t>
            </a:r>
            <a:r>
              <a:rPr lang="zh-CN" altLang="zh-CN" b="0" dirty="0"/>
              <a:t>用字符</a:t>
            </a:r>
            <a:r>
              <a:rPr lang="zh-CN" altLang="zh-CN" b="0" dirty="0" smtClean="0"/>
              <a:t>栈</a:t>
            </a:r>
            <a:r>
              <a:rPr lang="en-US" altLang="zh-CN" b="0" dirty="0" smtClean="0"/>
              <a:t>         </a:t>
            </a:r>
            <a:r>
              <a:rPr lang="en-US" altLang="zh-CN" b="0" dirty="0" err="1" smtClean="0"/>
              <a:t>int</a:t>
            </a:r>
            <a:r>
              <a:rPr lang="en-US" altLang="zh-CN" b="0" dirty="0" smtClean="0"/>
              <a:t> </a:t>
            </a:r>
            <a:r>
              <a:rPr lang="en-US" altLang="zh-CN" b="0" dirty="0" err="1"/>
              <a:t>i,j</a:t>
            </a:r>
            <a:r>
              <a:rPr lang="en-US" altLang="zh-CN" b="0" dirty="0" smtClean="0"/>
              <a:t>;   char </a:t>
            </a:r>
            <a:r>
              <a:rPr lang="en-US" altLang="zh-CN" b="0" dirty="0" err="1"/>
              <a:t>topCh</a:t>
            </a:r>
            <a:r>
              <a:rPr lang="en-US" altLang="zh-CN" b="0" dirty="0"/>
              <a:t>;</a:t>
            </a:r>
            <a:endParaRPr lang="zh-CN" altLang="zh-CN" b="0" dirty="0"/>
          </a:p>
          <a:p>
            <a:pPr marL="0" indent="0">
              <a:buNone/>
            </a:pPr>
            <a:r>
              <a:rPr lang="en-US" altLang="zh-CN" b="0" dirty="0"/>
              <a:t> </a:t>
            </a:r>
            <a:r>
              <a:rPr lang="en-US" altLang="zh-CN" b="0" dirty="0" smtClean="0"/>
              <a:t>   </a:t>
            </a:r>
          </a:p>
          <a:p>
            <a:pPr marL="0" indent="0">
              <a:buNone/>
            </a:pPr>
            <a:r>
              <a:rPr lang="en-US" altLang="zh-CN" b="0" dirty="0"/>
              <a:t> </a:t>
            </a:r>
            <a:r>
              <a:rPr lang="en-US" altLang="zh-CN" b="0" dirty="0" smtClean="0"/>
              <a:t>   </a:t>
            </a:r>
            <a:r>
              <a:rPr lang="en-US" altLang="zh-CN" b="0" dirty="0" err="1" smtClean="0"/>
              <a:t>s.push</a:t>
            </a:r>
            <a:r>
              <a:rPr lang="en-US" altLang="zh-CN" b="0" dirty="0"/>
              <a:t>('#'); //</a:t>
            </a:r>
            <a:r>
              <a:rPr lang="zh-CN" altLang="zh-CN" b="0" dirty="0"/>
              <a:t>铺垫一个底</a:t>
            </a:r>
            <a:r>
              <a:rPr lang="zh-CN" altLang="zh-CN" b="0" dirty="0" smtClean="0"/>
              <a:t>垫</a:t>
            </a:r>
            <a:r>
              <a:rPr lang="en-US" altLang="zh-CN" b="0" dirty="0" smtClean="0"/>
              <a:t>               </a:t>
            </a:r>
            <a:r>
              <a:rPr lang="en-US" altLang="zh-CN" b="0" dirty="0" err="1" smtClean="0"/>
              <a:t>i</a:t>
            </a:r>
            <a:r>
              <a:rPr lang="en-US" altLang="zh-CN" b="0" dirty="0" smtClean="0"/>
              <a:t>=0;j=0</a:t>
            </a:r>
          </a:p>
          <a:p>
            <a:pPr marL="0" indent="0">
              <a:buNone/>
            </a:pPr>
            <a:r>
              <a:rPr lang="en-US" altLang="zh-CN" b="0" dirty="0" smtClean="0"/>
              <a:t>    while </a:t>
            </a:r>
            <a:r>
              <a:rPr lang="en-US" altLang="zh-CN" b="0" dirty="0"/>
              <a:t>(</a:t>
            </a:r>
            <a:r>
              <a:rPr lang="en-US" altLang="zh-CN" b="0" dirty="0" err="1"/>
              <a:t>inStr</a:t>
            </a:r>
            <a:r>
              <a:rPr lang="en-US" altLang="zh-CN" b="0" dirty="0"/>
              <a:t>[</a:t>
            </a:r>
            <a:r>
              <a:rPr lang="en-US" altLang="zh-CN" b="0" dirty="0" err="1"/>
              <a:t>i</a:t>
            </a:r>
            <a:r>
              <a:rPr lang="en-US" altLang="zh-CN" b="0" dirty="0"/>
              <a:t>]!='\0')</a:t>
            </a:r>
            <a:endParaRPr lang="zh-CN" altLang="zh-CN" b="0" dirty="0"/>
          </a:p>
          <a:p>
            <a:pPr marL="0" indent="0">
              <a:buNone/>
            </a:pPr>
            <a:r>
              <a:rPr lang="en-US" altLang="zh-CN" b="0" dirty="0"/>
              <a:t>    {      if ((</a:t>
            </a:r>
            <a:r>
              <a:rPr lang="en-US" altLang="zh-CN" b="0" dirty="0" err="1"/>
              <a:t>inStr</a:t>
            </a:r>
            <a:r>
              <a:rPr lang="en-US" altLang="zh-CN" b="0" dirty="0"/>
              <a:t>[</a:t>
            </a:r>
            <a:r>
              <a:rPr lang="en-US" altLang="zh-CN" b="0" dirty="0" err="1"/>
              <a:t>i</a:t>
            </a:r>
            <a:r>
              <a:rPr lang="en-US" altLang="zh-CN" b="0" dirty="0"/>
              <a:t>]&gt;='0')&amp;&amp;(</a:t>
            </a:r>
            <a:r>
              <a:rPr lang="en-US" altLang="zh-CN" b="0" dirty="0" err="1"/>
              <a:t>inStr</a:t>
            </a:r>
            <a:r>
              <a:rPr lang="en-US" altLang="zh-CN" b="0" dirty="0"/>
              <a:t>[</a:t>
            </a:r>
            <a:r>
              <a:rPr lang="en-US" altLang="zh-CN" b="0" dirty="0" err="1"/>
              <a:t>i</a:t>
            </a:r>
            <a:r>
              <a:rPr lang="en-US" altLang="zh-CN" b="0" dirty="0"/>
              <a:t>]&lt;='9'))</a:t>
            </a:r>
            <a:endParaRPr lang="zh-CN" altLang="zh-CN" b="0" dirty="0"/>
          </a:p>
          <a:p>
            <a:pPr marL="0" indent="0">
              <a:buNone/>
            </a:pPr>
            <a:r>
              <a:rPr lang="en-US" altLang="zh-CN" b="0"/>
              <a:t>            </a:t>
            </a:r>
            <a:r>
              <a:rPr lang="en-US" altLang="zh-CN" b="0" smtClean="0"/>
              <a:t>      sufStr</a:t>
            </a:r>
            <a:r>
              <a:rPr lang="en-US" altLang="zh-CN" b="0" dirty="0" smtClean="0"/>
              <a:t>[</a:t>
            </a:r>
            <a:r>
              <a:rPr lang="en-US" altLang="zh-CN" b="0" dirty="0" err="1" smtClean="0"/>
              <a:t>j</a:t>
            </a:r>
            <a:r>
              <a:rPr lang="en-US" altLang="zh-CN" b="0" dirty="0" err="1"/>
              <a:t>++</a:t>
            </a:r>
            <a:r>
              <a:rPr lang="en-US" altLang="zh-CN" b="0" dirty="0"/>
              <a:t>]=</a:t>
            </a:r>
            <a:r>
              <a:rPr lang="en-US" altLang="zh-CN" b="0" dirty="0" err="1"/>
              <a:t>inStr</a:t>
            </a:r>
            <a:r>
              <a:rPr lang="en-US" altLang="zh-CN" b="0" dirty="0"/>
              <a:t>[</a:t>
            </a:r>
            <a:r>
              <a:rPr lang="en-US" altLang="zh-CN" b="0" dirty="0" err="1"/>
              <a:t>i</a:t>
            </a:r>
            <a:r>
              <a:rPr lang="en-US" altLang="zh-CN" b="0" dirty="0" smtClean="0"/>
              <a:t>++];</a:t>
            </a:r>
            <a:endParaRPr lang="zh-CN" altLang="zh-CN"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中缀转后缀式算法实现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64913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else </a:t>
            </a:r>
            <a:r>
              <a:rPr lang="en-US" altLang="zh-CN" b="0" dirty="0">
                <a:ea typeface="华文楷体" panose="02010600040101010101" pitchFamily="2" charset="-122"/>
                <a:cs typeface="Times New Roman" panose="02020603050405020304" pitchFamily="18" charset="0"/>
              </a:rPr>
              <a:t>{   switch (</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case '(':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 break; //</a:t>
            </a:r>
            <a:r>
              <a:rPr lang="zh-CN" altLang="zh-CN" b="0" dirty="0">
                <a:ea typeface="华文楷体" panose="02010600040101010101" pitchFamily="2" charset="-122"/>
                <a:cs typeface="Times New Roman" panose="02020603050405020304" pitchFamily="18" charset="0"/>
              </a:rPr>
              <a:t>优先级最高，直接入栈</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case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弹栈，弹出元素进入后缀式，直到弹出一个左括号</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字符不入栈</a:t>
            </a: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中缀转后缀式算法实现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9209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                case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while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为左结合，故后来者优先级低</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sufStr</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topCh</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s.push</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inStr</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i</a:t>
            </a:r>
            <a:r>
              <a:rPr lang="en-US" altLang="zh-CN" b="0" dirty="0" smtClean="0">
                <a:ea typeface="华文楷体" panose="02010600040101010101" pitchFamily="2" charset="-122"/>
                <a:cs typeface="Times New Roman" panose="02020603050405020304" pitchFamily="18" charset="0"/>
              </a:rPr>
              <a:t>]);  break</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中缀转后缀式算法实现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2728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612712"/>
            <a:ext cx="11903716" cy="6245288"/>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                case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while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只有左括号和底垫优先级比</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低</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sufStr</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topCh</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s.top</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s.push</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inStr</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}//switch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3761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7078" y="612712"/>
            <a:ext cx="7832035" cy="624528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将栈中还没有弹出的操作符弹空</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topCh</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while </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topCh</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[j]='\0'; //</a:t>
            </a:r>
            <a:r>
              <a:rPr lang="zh-CN" altLang="zh-CN" b="0" dirty="0">
                <a:ea typeface="华文楷体" panose="02010600040101010101" pitchFamily="2" charset="-122"/>
                <a:cs typeface="Times New Roman" panose="02020603050405020304" pitchFamily="18" charset="0"/>
              </a:rPr>
              <a:t>后缀字符串加结束符</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椭圆 1"/>
          <p:cNvSpPr/>
          <p:nvPr/>
        </p:nvSpPr>
        <p:spPr>
          <a:xfrm>
            <a:off x="11325497" y="6309360"/>
            <a:ext cx="300446" cy="2351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5931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87067" y="1626503"/>
            <a:ext cx="7225698" cy="2547932"/>
          </a:xfrm>
        </p:spPr>
        <p:txBody>
          <a:bodyPr>
            <a:noAutofit/>
          </a:bodyPr>
          <a:lstStyle/>
          <a:p>
            <a:pPr marL="0" indent="0">
              <a:buNone/>
            </a:pPr>
            <a:r>
              <a:rPr lang="en-US" altLang="zh-CN" b="0" dirty="0" smtClean="0">
                <a:ea typeface="华文楷体" panose="02010600040101010101" pitchFamily="2" charset="-122"/>
                <a:cs typeface="Times New Roman" panose="02020603050405020304" pitchFamily="18" charset="0"/>
              </a:rPr>
              <a:t>                A. 1</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2</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3</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4</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B. 4</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3</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2</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1</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C. 1</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2</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4</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3</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D. 1</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4</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2</a:t>
            </a:r>
            <a:r>
              <a:rPr lang="zh-CN" altLang="en-US" b="0" dirty="0" smtClean="0">
                <a:ea typeface="华文楷体" panose="02010600040101010101" pitchFamily="2" charset="-122"/>
                <a:cs typeface="Times New Roman" panose="02020603050405020304" pitchFamily="18" charset="0"/>
              </a:rPr>
              <a:t>、</a:t>
            </a:r>
            <a:r>
              <a:rPr lang="en-US" altLang="zh-CN" b="0" dirty="0" smtClean="0">
                <a:ea typeface="华文楷体" panose="02010600040101010101" pitchFamily="2" charset="-122"/>
                <a:cs typeface="Times New Roman" panose="02020603050405020304" pitchFamily="18" charset="0"/>
              </a:rPr>
              <a:t>3</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87067" y="576470"/>
            <a:ext cx="11162884" cy="840168"/>
          </a:xfrm>
        </p:spPr>
        <p:txBody>
          <a:bodyPr>
            <a:normAutofit fontScale="90000"/>
          </a:bodyPr>
          <a:lstStyle/>
          <a:p>
            <a:pPr marL="838200" indent="-838200">
              <a:defRPr/>
            </a:pPr>
            <a:r>
              <a:rPr lang="zh-CN" altLang="en-US" dirty="0" smtClean="0">
                <a:latin typeface="华文楷体" panose="02010600040101010101" pitchFamily="2" charset="-122"/>
                <a:ea typeface="华文楷体" panose="02010600040101010101" pitchFamily="2" charset="-122"/>
              </a:rPr>
              <a:t>练习：已知入栈顺序为</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，以下出栈顺序哪个是错误的？</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3929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214766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smtClean="0">
                <a:latin typeface="华文楷体" pitchFamily="2" charset="-122"/>
                <a:ea typeface="华文楷体" pitchFamily="2" charset="-122"/>
              </a:rPr>
              <a:t>如果</a:t>
            </a:r>
            <a:r>
              <a:rPr lang="zh-CN" altLang="zh-CN" sz="2800" b="0" dirty="0">
                <a:latin typeface="华文楷体" pitchFamily="2" charset="-122"/>
                <a:ea typeface="华文楷体" pitchFamily="2" charset="-122"/>
              </a:rPr>
              <a:t>元素到达线性结构的时间越早，</a:t>
            </a:r>
            <a:r>
              <a:rPr lang="zh-CN" altLang="zh-CN" sz="2800" b="0" dirty="0" smtClean="0">
                <a:latin typeface="华文楷体" pitchFamily="2" charset="-122"/>
                <a:ea typeface="华文楷体" pitchFamily="2" charset="-122"/>
              </a:rPr>
              <a:t>离开</a:t>
            </a:r>
            <a:r>
              <a:rPr lang="zh-CN" altLang="en-US" sz="2800" b="0" dirty="0" smtClean="0">
                <a:latin typeface="华文楷体" pitchFamily="2" charset="-122"/>
                <a:ea typeface="华文楷体" pitchFamily="2" charset="-122"/>
              </a:rPr>
              <a:t>的</a:t>
            </a:r>
            <a:r>
              <a:rPr lang="zh-CN" altLang="zh-CN" sz="2800" b="0" dirty="0" smtClean="0">
                <a:latin typeface="华文楷体" pitchFamily="2" charset="-122"/>
                <a:ea typeface="华文楷体" pitchFamily="2" charset="-122"/>
              </a:rPr>
              <a:t>时间</a:t>
            </a:r>
            <a:r>
              <a:rPr lang="zh-CN" altLang="zh-CN" sz="2800" b="0" dirty="0">
                <a:latin typeface="华文楷体" pitchFamily="2" charset="-122"/>
                <a:ea typeface="华文楷体" pitchFamily="2" charset="-122"/>
              </a:rPr>
              <a:t>就越早，这种线性结构称为</a:t>
            </a:r>
            <a:r>
              <a:rPr lang="zh-CN" altLang="zh-CN" sz="2800" dirty="0">
                <a:latin typeface="华文楷体" pitchFamily="2" charset="-122"/>
                <a:ea typeface="华文楷体" pitchFamily="2" charset="-122"/>
              </a:rPr>
              <a:t>队（</a:t>
            </a:r>
            <a:r>
              <a:rPr lang="en-US" altLang="zh-CN" sz="2800" dirty="0">
                <a:latin typeface="华文楷体" pitchFamily="2" charset="-122"/>
                <a:ea typeface="华文楷体" pitchFamily="2" charset="-122"/>
              </a:rPr>
              <a:t>Queue</a:t>
            </a:r>
            <a:r>
              <a:rPr lang="zh-CN" altLang="zh-CN" sz="2800" dirty="0">
                <a:latin typeface="华文楷体" pitchFamily="2" charset="-122"/>
                <a:ea typeface="华文楷体" pitchFamily="2" charset="-122"/>
              </a:rPr>
              <a:t>）或者队列</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因为</a:t>
            </a:r>
            <a:r>
              <a:rPr lang="zh-CN" altLang="zh-CN" sz="2800" b="0" dirty="0">
                <a:latin typeface="华文楷体" pitchFamily="2" charset="-122"/>
                <a:ea typeface="华文楷体" pitchFamily="2" charset="-122"/>
              </a:rPr>
              <a:t>元素之间的关系是由到达、离开的时间决定的，</a:t>
            </a:r>
            <a:r>
              <a:rPr lang="zh-CN" altLang="zh-CN" sz="2800" b="0" dirty="0" smtClean="0">
                <a:latin typeface="华文楷体" pitchFamily="2" charset="-122"/>
                <a:ea typeface="华文楷体" pitchFamily="2" charset="-122"/>
              </a:rPr>
              <a:t>因此队列</a:t>
            </a:r>
            <a:r>
              <a:rPr lang="zh-CN" altLang="zh-CN" sz="2800" b="0" dirty="0">
                <a:latin typeface="华文楷体" pitchFamily="2" charset="-122"/>
                <a:ea typeface="华文楷体" pitchFamily="2" charset="-122"/>
              </a:rPr>
              <a:t>通常被称为时间有序表</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而</a:t>
            </a:r>
            <a:r>
              <a:rPr lang="zh-CN" altLang="zh-CN" sz="2800" b="0" dirty="0">
                <a:latin typeface="华文楷体" pitchFamily="2" charset="-122"/>
                <a:ea typeface="华文楷体" pitchFamily="2" charset="-122"/>
              </a:rPr>
              <a:t>到达和离开的含义就是插入和删除操作，</a:t>
            </a:r>
            <a:r>
              <a:rPr lang="zh-CN" altLang="zh-CN" sz="2800" b="0" dirty="0" smtClean="0">
                <a:latin typeface="华文楷体" pitchFamily="2" charset="-122"/>
                <a:ea typeface="华文楷体" pitchFamily="2" charset="-122"/>
              </a:rPr>
              <a:t>因此队列</a:t>
            </a:r>
            <a:r>
              <a:rPr lang="zh-CN" altLang="zh-CN" sz="2800" b="0" dirty="0">
                <a:latin typeface="华文楷体" pitchFamily="2" charset="-122"/>
                <a:ea typeface="华文楷体" pitchFamily="2" charset="-122"/>
              </a:rPr>
              <a:t>可以看作是插入和删除操作位置受限的线性表。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队列的定义：</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9401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2734841"/>
          </a:xfrm>
        </p:spPr>
        <p:txBody>
          <a:bodyPr>
            <a:normAutofit fontScale="85000" lnSpcReduction="20000"/>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客户</a:t>
            </a:r>
            <a:r>
              <a:rPr lang="zh-CN" altLang="zh-CN" sz="2800" b="0" dirty="0">
                <a:ea typeface="华文楷体" pitchFamily="2" charset="-122"/>
                <a:cs typeface="Times New Roman" panose="02020603050405020304" pitchFamily="18" charset="0"/>
              </a:rPr>
              <a:t>在银行窗口前排队存取款、计算机系统中打印管理器对打印队列的处理都采用了先来先</a:t>
            </a:r>
            <a:r>
              <a:rPr lang="zh-CN" altLang="zh-CN" sz="2800" b="0" dirty="0" smtClean="0">
                <a:ea typeface="华文楷体" pitchFamily="2" charset="-122"/>
                <a:cs typeface="Times New Roman" panose="02020603050405020304" pitchFamily="18" charset="0"/>
              </a:rPr>
              <a:t>服务</a:t>
            </a:r>
            <a:r>
              <a:rPr lang="en-US" altLang="zh-CN" sz="2800" b="0" dirty="0" smtClean="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en-US" altLang="zh-CN" sz="2800" b="0" dirty="0" smtClean="0">
                <a:ea typeface="华文楷体" pitchFamily="2" charset="-122"/>
                <a:cs typeface="Times New Roman" panose="02020603050405020304" pitchFamily="18" charset="0"/>
              </a:rPr>
              <a:t>IFO</a:t>
            </a:r>
            <a:r>
              <a:rPr lang="en-US" altLang="zh-CN" sz="2800" b="0" dirty="0">
                <a:ea typeface="华文楷体" pitchFamily="2" charset="-122"/>
                <a:cs typeface="Times New Roman" panose="02020603050405020304" pitchFamily="18" charset="0"/>
              </a:rPr>
              <a:t>, First</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In First Out)</a:t>
            </a:r>
            <a:r>
              <a:rPr lang="zh-CN" altLang="zh-CN" sz="2800" b="0" dirty="0" smtClean="0">
                <a:ea typeface="华文楷体" pitchFamily="2" charset="-122"/>
                <a:cs typeface="Times New Roman" panose="02020603050405020304" pitchFamily="18" charset="0"/>
              </a:rPr>
              <a:t>的</a:t>
            </a:r>
            <a:r>
              <a:rPr lang="zh-CN" altLang="zh-CN" sz="2800" b="0" dirty="0">
                <a:ea typeface="华文楷体" pitchFamily="2" charset="-122"/>
                <a:cs typeface="Times New Roman" panose="02020603050405020304" pitchFamily="18" charset="0"/>
              </a:rPr>
              <a:t>方式</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可以</a:t>
            </a:r>
            <a:r>
              <a:rPr lang="zh-CN" altLang="zh-CN" sz="2800" b="0" dirty="0">
                <a:ea typeface="华文楷体" pitchFamily="2" charset="-122"/>
                <a:cs typeface="Times New Roman" panose="02020603050405020304" pitchFamily="18" charset="0"/>
              </a:rPr>
              <a:t>将队列想象为一段管道，元素从一端流入，从另一端流出。流入端称为</a:t>
            </a:r>
            <a:r>
              <a:rPr lang="zh-CN" altLang="zh-CN" sz="2800" dirty="0">
                <a:ea typeface="华文楷体" pitchFamily="2" charset="-122"/>
                <a:cs typeface="Times New Roman" panose="02020603050405020304" pitchFamily="18" charset="0"/>
              </a:rPr>
              <a:t>队尾</a:t>
            </a:r>
            <a:r>
              <a:rPr lang="zh-CN" altLang="zh-CN" sz="2800" b="0" dirty="0">
                <a:ea typeface="华文楷体" pitchFamily="2" charset="-122"/>
                <a:cs typeface="Times New Roman" panose="02020603050405020304" pitchFamily="18" charset="0"/>
              </a:rPr>
              <a:t>，流出端称为</a:t>
            </a:r>
            <a:r>
              <a:rPr lang="zh-CN" altLang="zh-CN" sz="2800" dirty="0">
                <a:ea typeface="华文楷体" pitchFamily="2" charset="-122"/>
                <a:cs typeface="Times New Roman" panose="02020603050405020304" pitchFamily="18" charset="0"/>
              </a:rPr>
              <a:t>队</a:t>
            </a:r>
            <a:r>
              <a:rPr lang="zh-CN" altLang="zh-CN" sz="2800" dirty="0" smtClean="0">
                <a:ea typeface="华文楷体" pitchFamily="2" charset="-122"/>
                <a:cs typeface="Times New Roman" panose="02020603050405020304" pitchFamily="18" charset="0"/>
              </a:rPr>
              <a:t>首</a:t>
            </a:r>
            <a:r>
              <a:rPr lang="zh-CN" altLang="zh-CN" dirty="0" smtClean="0">
                <a:ea typeface="华文楷体" panose="02010600040101010101" pitchFamily="2" charset="-122"/>
                <a:cs typeface="Times New Roman" panose="02020603050405020304" pitchFamily="18" charset="0"/>
              </a:rPr>
              <a:t>。</a:t>
            </a:r>
            <a:endParaRPr lang="en-US" altLang="zh-CN" dirty="0" smtClean="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900" b="0" dirty="0">
                <a:ea typeface="华文楷体" pitchFamily="2" charset="-122"/>
                <a:cs typeface="Times New Roman" panose="02020603050405020304" pitchFamily="18" charset="0"/>
              </a:rPr>
              <a:t>元素从队首删除的操作，称为</a:t>
            </a:r>
            <a:r>
              <a:rPr lang="zh-CN" altLang="zh-CN" sz="2900" dirty="0">
                <a:ea typeface="华文楷体" pitchFamily="2" charset="-122"/>
                <a:cs typeface="Times New Roman" panose="02020603050405020304" pitchFamily="18" charset="0"/>
              </a:rPr>
              <a:t>出队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deQueue</a:t>
            </a:r>
            <a:r>
              <a:rPr lang="zh-CN" altLang="zh-CN" sz="2900" b="0" dirty="0">
                <a:ea typeface="华文楷体" pitchFamily="2" charset="-122"/>
                <a:cs typeface="Times New Roman" panose="02020603050405020304" pitchFamily="18" charset="0"/>
              </a:rPr>
              <a:t>）；元素在队尾位置插入的操作，称为</a:t>
            </a:r>
            <a:r>
              <a:rPr lang="zh-CN" altLang="zh-CN" sz="2900" dirty="0">
                <a:ea typeface="华文楷体" pitchFamily="2" charset="-122"/>
                <a:cs typeface="Times New Roman" panose="02020603050405020304" pitchFamily="18" charset="0"/>
              </a:rPr>
              <a:t>进队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enQueue</a:t>
            </a:r>
            <a:r>
              <a:rPr lang="zh-CN" altLang="zh-CN" sz="2900" b="0" dirty="0">
                <a:ea typeface="华文楷体" pitchFamily="2" charset="-122"/>
                <a:cs typeface="Times New Roman" panose="02020603050405020304" pitchFamily="18" charset="0"/>
              </a:rPr>
              <a:t>）。</a:t>
            </a:r>
            <a:endParaRPr lang="en-US" altLang="zh-CN" sz="29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队列的定义：</a:t>
            </a:r>
            <a:endParaRPr lang="zh-CN" altLang="en-US"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286332" y="4657518"/>
            <a:ext cx="4863756" cy="1663769"/>
          </a:xfrm>
          <a:prstGeom prst="rect">
            <a:avLst/>
          </a:prstGeom>
          <a:noFill/>
          <a:ln>
            <a:noFill/>
          </a:ln>
        </p:spPr>
      </p:pic>
    </p:spTree>
    <p:extLst>
      <p:ext uri="{BB962C8B-B14F-4D97-AF65-F5344CB8AC3E}">
        <p14:creationId xmlns:p14="http://schemas.microsoft.com/office/powerpoint/2010/main" val="3710553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2130902"/>
          </a:xfrm>
        </p:spPr>
        <p:txBody>
          <a:bodyPr>
            <a:normAutofit/>
          </a:bodyPr>
          <a:lstStyle/>
          <a:p>
            <a:pPr marL="0" indent="0">
              <a:lnSpc>
                <a:spcPct val="115000"/>
              </a:lnSpc>
              <a:buNone/>
              <a:defRPr/>
            </a:pPr>
            <a:r>
              <a:rPr lang="zh-CN" altLang="zh-CN" sz="2800" b="0" dirty="0" smtClean="0">
                <a:ea typeface="华文楷体" pitchFamily="2" charset="-122"/>
                <a:cs typeface="Times New Roman" panose="02020603050405020304" pitchFamily="18" charset="0"/>
              </a:rPr>
              <a:t>队列</a:t>
            </a:r>
            <a:r>
              <a:rPr lang="zh-CN" altLang="zh-CN" sz="2800" b="0" dirty="0">
                <a:ea typeface="华文楷体" pitchFamily="2" charset="-122"/>
                <a:cs typeface="Times New Roman" panose="02020603050405020304" pitchFamily="18" charset="0"/>
              </a:rPr>
              <a:t>的基本</a:t>
            </a:r>
            <a:r>
              <a:rPr lang="zh-CN" altLang="zh-CN" sz="2800" b="0" dirty="0" smtClean="0">
                <a:ea typeface="华文楷体" pitchFamily="2" charset="-122"/>
                <a:cs typeface="Times New Roman" panose="02020603050405020304" pitchFamily="18" charset="0"/>
              </a:rPr>
              <a:t>操作包括</a:t>
            </a:r>
            <a:r>
              <a:rPr lang="en-US" altLang="zh-CN" sz="2800" b="0" dirty="0" smtClean="0">
                <a:ea typeface="华文楷体" pitchFamily="2" charset="-122"/>
                <a:cs typeface="Times New Roman" panose="02020603050405020304" pitchFamily="18" charset="0"/>
              </a:rPr>
              <a:t>:</a:t>
            </a:r>
          </a:p>
          <a:p>
            <a:pPr marL="0" indent="0">
              <a:lnSpc>
                <a:spcPct val="115000"/>
              </a:lnSpc>
              <a:buNone/>
              <a:defRPr/>
            </a:pPr>
            <a:r>
              <a:rPr lang="zh-CN" altLang="zh-CN" sz="2800" b="0" dirty="0" smtClean="0">
                <a:ea typeface="华文楷体" pitchFamily="2" charset="-122"/>
                <a:cs typeface="Times New Roman" panose="02020603050405020304" pitchFamily="18" charset="0"/>
              </a:rPr>
              <a:t>构造</a:t>
            </a:r>
            <a:r>
              <a:rPr lang="zh-CN" altLang="zh-CN" sz="2800" b="0" dirty="0">
                <a:ea typeface="华文楷体" pitchFamily="2" charset="-122"/>
                <a:cs typeface="Times New Roman" panose="02020603050405020304" pitchFamily="18" charset="0"/>
              </a:rPr>
              <a:t>队列</a:t>
            </a:r>
            <a:r>
              <a:rPr lang="en-US" altLang="zh-CN" sz="2800" b="0" dirty="0">
                <a:ea typeface="华文楷体" pitchFamily="2" charset="-122"/>
                <a:cs typeface="Times New Roman" panose="02020603050405020304" pitchFamily="18" charset="0"/>
              </a:rPr>
              <a:t>initialize</a:t>
            </a:r>
            <a:r>
              <a:rPr lang="zh-CN" altLang="zh-CN" sz="2800" b="0" dirty="0">
                <a:ea typeface="华文楷体" pitchFamily="2" charset="-122"/>
                <a:cs typeface="Times New Roman" panose="02020603050405020304" pitchFamily="18" charset="0"/>
              </a:rPr>
              <a:t>、判队空</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、判队满</a:t>
            </a:r>
            <a:r>
              <a:rPr lang="en-US" altLang="zh-CN" sz="2800" b="0" dirty="0" err="1">
                <a:ea typeface="华文楷体" pitchFamily="2" charset="-122"/>
                <a:cs typeface="Times New Roman" panose="02020603050405020304" pitchFamily="18" charset="0"/>
              </a:rPr>
              <a:t>isFull</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读队首</a:t>
            </a:r>
            <a:r>
              <a:rPr lang="zh-CN" altLang="zh-CN" sz="2800" b="0" dirty="0" smtClean="0">
                <a:ea typeface="华文楷体" pitchFamily="2" charset="-122"/>
                <a:cs typeface="Times New Roman" panose="02020603050405020304" pitchFamily="18" charset="0"/>
              </a:rPr>
              <a:t>元素</a:t>
            </a:r>
            <a:r>
              <a:rPr lang="en-US" altLang="zh-CN" sz="2800" b="0" dirty="0" smtClean="0">
                <a:ea typeface="华文楷体" pitchFamily="2" charset="-122"/>
                <a:cs typeface="Times New Roman" panose="02020603050405020304" pitchFamily="18" charset="0"/>
              </a:rPr>
              <a:t>front</a:t>
            </a:r>
            <a:r>
              <a:rPr lang="zh-CN" altLang="en-US"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 </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zh-CN" sz="2800" b="0" dirty="0" smtClean="0">
                <a:ea typeface="华文楷体" pitchFamily="2" charset="-122"/>
                <a:cs typeface="Times New Roman" panose="02020603050405020304" pitchFamily="18" charset="0"/>
              </a:rPr>
              <a:t>进</a:t>
            </a:r>
            <a:r>
              <a:rPr lang="zh-CN" altLang="en-US" sz="2800" b="0" dirty="0" smtClean="0">
                <a:ea typeface="华文楷体" pitchFamily="2" charset="-122"/>
                <a:cs typeface="Times New Roman" panose="02020603050405020304" pitchFamily="18" charset="0"/>
              </a:rPr>
              <a:t>队</a:t>
            </a:r>
            <a:r>
              <a:rPr lang="en-US" altLang="zh-CN" sz="2800" b="0" dirty="0" err="1" smtClean="0">
                <a:ea typeface="华文楷体" pitchFamily="2" charset="-122"/>
                <a:cs typeface="Times New Roman" panose="02020603050405020304" pitchFamily="18" charset="0"/>
              </a:rPr>
              <a:t>enQueue</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出</a:t>
            </a:r>
            <a:r>
              <a:rPr lang="zh-CN" altLang="zh-CN" sz="2800" b="0" dirty="0" smtClean="0">
                <a:ea typeface="华文楷体" pitchFamily="2" charset="-122"/>
                <a:cs typeface="Times New Roman" panose="02020603050405020304" pitchFamily="18" charset="0"/>
              </a:rPr>
              <a:t>队</a:t>
            </a:r>
            <a:r>
              <a:rPr lang="en-US" altLang="zh-CN" sz="2800" b="0" dirty="0" err="1" smtClean="0">
                <a:ea typeface="华文楷体" pitchFamily="2" charset="-122"/>
                <a:cs typeface="Times New Roman" panose="02020603050405020304" pitchFamily="18" charset="0"/>
              </a:rPr>
              <a:t>deQueue</a:t>
            </a:r>
            <a:r>
              <a:rPr lang="zh-CN" altLang="en-US"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销毁</a:t>
            </a:r>
            <a:r>
              <a:rPr lang="zh-CN" altLang="zh-CN" sz="2800" b="0" dirty="0">
                <a:ea typeface="华文楷体" pitchFamily="2" charset="-122"/>
                <a:cs typeface="Times New Roman" panose="02020603050405020304" pitchFamily="18" charset="0"/>
              </a:rPr>
              <a:t>队列</a:t>
            </a:r>
            <a:r>
              <a:rPr lang="en-US" altLang="zh-CN" sz="2800" b="0" dirty="0" smtClean="0">
                <a:ea typeface="华文楷体" pitchFamily="2" charset="-122"/>
                <a:cs typeface="Times New Roman" panose="02020603050405020304" pitchFamily="18" charset="0"/>
              </a:rPr>
              <a:t>destroy</a:t>
            </a:r>
            <a:r>
              <a:rPr lang="zh-CN" altLang="zh-CN" sz="2800" b="0" dirty="0" smtClean="0">
                <a:ea typeface="华文楷体" pitchFamily="2" charset="-122"/>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队列的基本操作：</a:t>
            </a:r>
          </a:p>
        </p:txBody>
      </p:sp>
    </p:spTree>
    <p:extLst>
      <p:ext uri="{BB962C8B-B14F-4D97-AF65-F5344CB8AC3E}">
        <p14:creationId xmlns:p14="http://schemas.microsoft.com/office/powerpoint/2010/main" val="433814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692370" y="4779142"/>
            <a:ext cx="9697873" cy="1343363"/>
          </a:xfrm>
        </p:spPr>
        <p:txBody>
          <a:bodyPr>
            <a:noAutofit/>
          </a:bodyPr>
          <a:lstStyle/>
          <a:p>
            <a:pPr>
              <a:buFont typeface="Wingdings" panose="05000000000000000000" pitchFamily="2" charset="2"/>
              <a:buChar char="Ø"/>
            </a:pPr>
            <a:r>
              <a:rPr lang="zh-CN" altLang="en-US" sz="2800" b="0" dirty="0" smtClean="0">
                <a:latin typeface="华文楷体" pitchFamily="2" charset="-122"/>
                <a:ea typeface="华文楷体" pitchFamily="2" charset="-122"/>
              </a:rPr>
              <a:t>读</a:t>
            </a:r>
            <a:r>
              <a:rPr lang="zh-CN" altLang="zh-CN" sz="2800" b="0" dirty="0" smtClean="0">
                <a:latin typeface="华文楷体" pitchFamily="2" charset="-122"/>
                <a:ea typeface="华文楷体" pitchFamily="2" charset="-122"/>
              </a:rPr>
              <a:t>取</a:t>
            </a:r>
            <a:r>
              <a:rPr lang="zh-CN" altLang="zh-CN" sz="2800" b="0" dirty="0">
                <a:latin typeface="华文楷体" pitchFamily="2" charset="-122"/>
                <a:ea typeface="华文楷体" pitchFamily="2" charset="-122"/>
              </a:rPr>
              <a:t>栈顶元素数据值的操作，称为</a:t>
            </a:r>
            <a:r>
              <a:rPr lang="zh-CN" altLang="zh-CN" sz="2800" dirty="0">
                <a:latin typeface="华文楷体" pitchFamily="2" charset="-122"/>
                <a:ea typeface="华文楷体" pitchFamily="2" charset="-122"/>
              </a:rPr>
              <a:t>取栈顶</a:t>
            </a:r>
            <a:r>
              <a:rPr lang="zh-CN" altLang="zh-CN" sz="2800" b="0" dirty="0">
                <a:latin typeface="华文楷体" pitchFamily="2" charset="-122"/>
                <a:ea typeface="华文楷体" pitchFamily="2" charset="-122"/>
              </a:rPr>
              <a:t>内容操作</a:t>
            </a:r>
            <a:r>
              <a:rPr lang="en-US" altLang="zh-CN" sz="2800" b="0" dirty="0">
                <a:latin typeface="华文楷体" pitchFamily="2" charset="-122"/>
                <a:ea typeface="华文楷体" pitchFamily="2" charset="-122"/>
              </a:rPr>
              <a:t>(top)</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zh-CN" sz="2800" b="0" dirty="0" smtClean="0">
                <a:latin typeface="华文楷体" pitchFamily="2" charset="-122"/>
                <a:ea typeface="华文楷体" pitchFamily="2" charset="-122"/>
              </a:rPr>
              <a:t>当</a:t>
            </a:r>
            <a:r>
              <a:rPr lang="zh-CN" altLang="zh-CN" sz="2800" b="0" dirty="0">
                <a:latin typeface="华文楷体" pitchFamily="2" charset="-122"/>
                <a:ea typeface="华文楷体" pitchFamily="2" charset="-122"/>
              </a:rPr>
              <a:t>栈中元素个数为零时，称为</a:t>
            </a:r>
            <a:r>
              <a:rPr lang="zh-CN" altLang="zh-CN" sz="2800" dirty="0">
                <a:latin typeface="华文楷体" pitchFamily="2" charset="-122"/>
                <a:ea typeface="华文楷体" pitchFamily="2" charset="-122"/>
              </a:rPr>
              <a:t>空栈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栈相关术语：</a:t>
            </a:r>
            <a:endParaRPr lang="zh-CN" altLang="en-US" dirty="0">
              <a:latin typeface="华文楷体" panose="02010600040101010101" pitchFamily="2" charset="-122"/>
              <a:ea typeface="华文楷体" panose="02010600040101010101" pitchFamily="2" charset="-122"/>
            </a:endParaRPr>
          </a:p>
        </p:txBody>
      </p:sp>
      <p:sp>
        <p:nvSpPr>
          <p:cNvPr id="31" name="AutoShape 6"/>
          <p:cNvSpPr>
            <a:spLocks noChangeAspect="1" noChangeArrowheads="1"/>
          </p:cNvSpPr>
          <p:nvPr/>
        </p:nvSpPr>
        <p:spPr bwMode="auto">
          <a:xfrm>
            <a:off x="2795368" y="2462394"/>
            <a:ext cx="60483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2" name="Rectangle 7"/>
          <p:cNvSpPr>
            <a:spLocks noChangeArrowheads="1"/>
          </p:cNvSpPr>
          <p:nvPr/>
        </p:nvSpPr>
        <p:spPr bwMode="auto">
          <a:xfrm>
            <a:off x="5819555" y="2567169"/>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n-1</a:t>
            </a:r>
            <a:endParaRPr lang="en-US" altLang="zh-CN" sz="2400">
              <a:ea typeface="楷体_GB2312" pitchFamily="49" charset="-122"/>
            </a:endParaRPr>
          </a:p>
        </p:txBody>
      </p:sp>
      <p:sp>
        <p:nvSpPr>
          <p:cNvPr id="33" name="Rectangle 8"/>
          <p:cNvSpPr>
            <a:spLocks noChangeArrowheads="1"/>
          </p:cNvSpPr>
          <p:nvPr/>
        </p:nvSpPr>
        <p:spPr bwMode="auto">
          <a:xfrm>
            <a:off x="5213130" y="2567169"/>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n-2</a:t>
            </a:r>
            <a:endParaRPr lang="en-US" altLang="zh-CN" sz="2400">
              <a:ea typeface="楷体_GB2312" pitchFamily="49" charset="-122"/>
            </a:endParaRPr>
          </a:p>
        </p:txBody>
      </p:sp>
      <p:sp>
        <p:nvSpPr>
          <p:cNvPr id="34" name="Rectangle 9"/>
          <p:cNvSpPr>
            <a:spLocks noChangeArrowheads="1"/>
          </p:cNvSpPr>
          <p:nvPr/>
        </p:nvSpPr>
        <p:spPr bwMode="auto">
          <a:xfrm>
            <a:off x="4609880" y="2567169"/>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35" name="Rectangle 10"/>
          <p:cNvSpPr>
            <a:spLocks noChangeArrowheads="1"/>
          </p:cNvSpPr>
          <p:nvPr/>
        </p:nvSpPr>
        <p:spPr bwMode="auto">
          <a:xfrm>
            <a:off x="3414493" y="2571568"/>
            <a:ext cx="603250"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1</a:t>
            </a:r>
            <a:endParaRPr lang="en-US" altLang="zh-CN" sz="2400">
              <a:ea typeface="楷体_GB2312" pitchFamily="49" charset="-122"/>
            </a:endParaRPr>
          </a:p>
        </p:txBody>
      </p:sp>
      <p:sp>
        <p:nvSpPr>
          <p:cNvPr id="36" name="Rectangle 11"/>
          <p:cNvSpPr>
            <a:spLocks noChangeArrowheads="1"/>
          </p:cNvSpPr>
          <p:nvPr/>
        </p:nvSpPr>
        <p:spPr bwMode="auto">
          <a:xfrm>
            <a:off x="2795368" y="2571568"/>
            <a:ext cx="606425"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0</a:t>
            </a:r>
            <a:endParaRPr lang="en-US" altLang="zh-CN" sz="2400">
              <a:ea typeface="楷体_GB2312" pitchFamily="49" charset="-122"/>
            </a:endParaRPr>
          </a:p>
        </p:txBody>
      </p:sp>
      <p:sp>
        <p:nvSpPr>
          <p:cNvPr id="37" name="Line 12"/>
          <p:cNvSpPr>
            <a:spLocks noChangeShapeType="1"/>
          </p:cNvSpPr>
          <p:nvPr/>
        </p:nvSpPr>
        <p:spPr bwMode="auto">
          <a:xfrm>
            <a:off x="3400205"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8" name="Line 13"/>
          <p:cNvSpPr>
            <a:spLocks noChangeShapeType="1"/>
          </p:cNvSpPr>
          <p:nvPr/>
        </p:nvSpPr>
        <p:spPr bwMode="auto">
          <a:xfrm>
            <a:off x="4005043"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9" name="Line 14"/>
          <p:cNvSpPr>
            <a:spLocks noChangeShapeType="1"/>
          </p:cNvSpPr>
          <p:nvPr/>
        </p:nvSpPr>
        <p:spPr bwMode="auto">
          <a:xfrm>
            <a:off x="4609880"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0" name="Line 15"/>
          <p:cNvSpPr>
            <a:spLocks noChangeShapeType="1"/>
          </p:cNvSpPr>
          <p:nvPr/>
        </p:nvSpPr>
        <p:spPr bwMode="auto">
          <a:xfrm>
            <a:off x="5213130"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1" name="Line 16"/>
          <p:cNvSpPr>
            <a:spLocks noChangeShapeType="1"/>
          </p:cNvSpPr>
          <p:nvPr/>
        </p:nvSpPr>
        <p:spPr bwMode="auto">
          <a:xfrm>
            <a:off x="5819555"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2" name="Line 17"/>
          <p:cNvSpPr>
            <a:spLocks noChangeShapeType="1"/>
          </p:cNvSpPr>
          <p:nvPr/>
        </p:nvSpPr>
        <p:spPr bwMode="auto">
          <a:xfrm>
            <a:off x="6425980"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3" name="Rectangle 18"/>
          <p:cNvSpPr>
            <a:spLocks noChangeArrowheads="1"/>
          </p:cNvSpPr>
          <p:nvPr/>
        </p:nvSpPr>
        <p:spPr bwMode="auto">
          <a:xfrm>
            <a:off x="3995518" y="2567169"/>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44" name="Line 19"/>
          <p:cNvSpPr>
            <a:spLocks noChangeShapeType="1"/>
          </p:cNvSpPr>
          <p:nvPr/>
        </p:nvSpPr>
        <p:spPr bwMode="auto">
          <a:xfrm>
            <a:off x="6425980" y="2574245"/>
            <a:ext cx="8064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20"/>
          <p:cNvSpPr>
            <a:spLocks noChangeShapeType="1"/>
          </p:cNvSpPr>
          <p:nvPr/>
        </p:nvSpPr>
        <p:spPr bwMode="auto">
          <a:xfrm>
            <a:off x="6425980" y="3172006"/>
            <a:ext cx="80645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21"/>
          <p:cNvGrpSpPr>
            <a:grpSpLocks/>
          </p:cNvGrpSpPr>
          <p:nvPr/>
        </p:nvGrpSpPr>
        <p:grpSpPr bwMode="auto">
          <a:xfrm>
            <a:off x="6972080" y="2173469"/>
            <a:ext cx="1727200" cy="1584325"/>
            <a:chOff x="7200" y="5625"/>
            <a:chExt cx="1620" cy="1587"/>
          </a:xfrm>
        </p:grpSpPr>
        <p:sp>
          <p:nvSpPr>
            <p:cNvPr id="47" name="Text Box 22"/>
            <p:cNvSpPr txBox="1">
              <a:spLocks noChangeArrowheads="1"/>
            </p:cNvSpPr>
            <p:nvPr/>
          </p:nvSpPr>
          <p:spPr bwMode="auto">
            <a:xfrm>
              <a:off x="7920" y="562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出栈</a:t>
              </a:r>
            </a:p>
          </p:txBody>
        </p:sp>
        <p:sp>
          <p:nvSpPr>
            <p:cNvPr id="48" name="Text Box 23"/>
            <p:cNvSpPr txBox="1">
              <a:spLocks noChangeArrowheads="1"/>
            </p:cNvSpPr>
            <p:nvPr/>
          </p:nvSpPr>
          <p:spPr bwMode="auto">
            <a:xfrm>
              <a:off x="7920" y="67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进栈</a:t>
              </a:r>
            </a:p>
          </p:txBody>
        </p:sp>
        <p:grpSp>
          <p:nvGrpSpPr>
            <p:cNvPr id="49" name="Group 24"/>
            <p:cNvGrpSpPr>
              <a:grpSpLocks/>
            </p:cNvGrpSpPr>
            <p:nvPr/>
          </p:nvGrpSpPr>
          <p:grpSpPr bwMode="auto">
            <a:xfrm>
              <a:off x="7200" y="5652"/>
              <a:ext cx="468" cy="1344"/>
              <a:chOff x="7200" y="5652"/>
              <a:chExt cx="468" cy="1344"/>
            </a:xfrm>
          </p:grpSpPr>
          <p:sp>
            <p:nvSpPr>
              <p:cNvPr id="50" name="Arc 25"/>
              <p:cNvSpPr>
                <a:spLocks/>
              </p:cNvSpPr>
              <p:nvPr/>
            </p:nvSpPr>
            <p:spPr bwMode="auto">
              <a:xfrm rot="-3370431" flipH="1" flipV="1">
                <a:off x="7074" y="5778"/>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Arc 26"/>
              <p:cNvSpPr>
                <a:spLocks/>
              </p:cNvSpPr>
              <p:nvPr/>
            </p:nvSpPr>
            <p:spPr bwMode="auto">
              <a:xfrm rot="3370431" flipH="1">
                <a:off x="7074" y="6402"/>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2" name="Group 27"/>
          <p:cNvGrpSpPr>
            <a:grpSpLocks/>
          </p:cNvGrpSpPr>
          <p:nvPr/>
        </p:nvGrpSpPr>
        <p:grpSpPr bwMode="auto">
          <a:xfrm>
            <a:off x="2722343" y="3254556"/>
            <a:ext cx="3816350" cy="863600"/>
            <a:chOff x="2160" y="6556"/>
            <a:chExt cx="4320" cy="936"/>
          </a:xfrm>
        </p:grpSpPr>
        <p:sp>
          <p:nvSpPr>
            <p:cNvPr id="53" name="Text Box 28"/>
            <p:cNvSpPr txBox="1">
              <a:spLocks noChangeArrowheads="1"/>
            </p:cNvSpPr>
            <p:nvPr/>
          </p:nvSpPr>
          <p:spPr bwMode="auto">
            <a:xfrm>
              <a:off x="216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栈底</a:t>
              </a:r>
            </a:p>
          </p:txBody>
        </p:sp>
        <p:sp>
          <p:nvSpPr>
            <p:cNvPr id="54" name="Text Box 29"/>
            <p:cNvSpPr txBox="1">
              <a:spLocks noChangeArrowheads="1"/>
            </p:cNvSpPr>
            <p:nvPr/>
          </p:nvSpPr>
          <p:spPr bwMode="auto">
            <a:xfrm>
              <a:off x="558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栈顶</a:t>
              </a:r>
            </a:p>
          </p:txBody>
        </p:sp>
        <p:sp>
          <p:nvSpPr>
            <p:cNvPr id="55" name="Line 30"/>
            <p:cNvSpPr>
              <a:spLocks noChangeShapeType="1"/>
            </p:cNvSpPr>
            <p:nvPr/>
          </p:nvSpPr>
          <p:spPr bwMode="auto">
            <a:xfrm flipV="1">
              <a:off x="252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31"/>
            <p:cNvSpPr>
              <a:spLocks noChangeShapeType="1"/>
            </p:cNvSpPr>
            <p:nvPr/>
          </p:nvSpPr>
          <p:spPr bwMode="auto">
            <a:xfrm flipV="1">
              <a:off x="594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59192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328329"/>
            <a:ext cx="11903716" cy="5371057"/>
          </a:xfrm>
        </p:spPr>
        <p:txBody>
          <a:bodyPr>
            <a:noAutofit/>
          </a:bodyPr>
          <a:lstStyle/>
          <a:p>
            <a:pPr marL="0" indent="0">
              <a:buNone/>
            </a:pPr>
            <a:r>
              <a:rPr lang="en-US" altLang="zh-CN" sz="2000" dirty="0" smtClean="0">
                <a:ea typeface="华文楷体" panose="02010600040101010101" pitchFamily="2" charset="-122"/>
                <a:cs typeface="Times New Roman" panose="02020603050405020304" pitchFamily="18" charset="0"/>
              </a:rPr>
              <a:t>     </a:t>
            </a:r>
            <a:r>
              <a:rPr lang="en-US" altLang="zh-CN" sz="2000" b="0" dirty="0" smtClean="0">
                <a:ea typeface="华文楷体" panose="02010600040101010101" pitchFamily="2" charset="-122"/>
                <a:cs typeface="Times New Roman" panose="02020603050405020304" pitchFamily="18" charset="0"/>
              </a:rPr>
              <a:t>Data</a:t>
            </a:r>
            <a:r>
              <a:rPr lang="en-US" altLang="zh-CN" sz="2000" b="0" dirty="0">
                <a:ea typeface="华文楷体" panose="02010600040101010101" pitchFamily="2" charset="-122"/>
                <a:cs typeface="Times New Roman" panose="02020603050405020304" pitchFamily="18" charset="0"/>
              </a:rPr>
              <a:t>: { x</a:t>
            </a:r>
            <a:r>
              <a:rPr lang="en-US" altLang="zh-CN" sz="2000" b="0" baseline="-25000" dirty="0">
                <a:ea typeface="华文楷体" panose="02010600040101010101" pitchFamily="2" charset="-122"/>
                <a:cs typeface="Times New Roman" panose="02020603050405020304" pitchFamily="18" charset="0"/>
              </a:rPr>
              <a:t>i </a:t>
            </a:r>
            <a:r>
              <a:rPr lang="en-US" altLang="zh-CN" sz="2000" b="0" dirty="0">
                <a:ea typeface="华文楷体" panose="02010600040101010101" pitchFamily="2" charset="-122"/>
                <a:cs typeface="Times New Roman" panose="02020603050405020304" pitchFamily="18" charset="0"/>
              </a:rPr>
              <a:t>| 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ElemSet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=1,2,3,……n, n &gt; 0} </a:t>
            </a:r>
            <a:r>
              <a:rPr lang="zh-CN" altLang="zh-CN" sz="2000" b="0" dirty="0">
                <a:ea typeface="华文楷体" panose="02010600040101010101" pitchFamily="2" charset="-122"/>
                <a:cs typeface="Times New Roman" panose="02020603050405020304" pitchFamily="18" charset="0"/>
              </a:rPr>
              <a:t>或 </a:t>
            </a:r>
            <a:r>
              <a:rPr lang="en-US" altLang="zh-CN" sz="2000" b="0" dirty="0">
                <a:ea typeface="华文楷体" panose="02010600040101010101" pitchFamily="2" charset="-122"/>
                <a:cs typeface="Times New Roman" panose="02020603050405020304" pitchFamily="18" charset="0"/>
              </a:rPr>
              <a:t>Φ; </a:t>
            </a:r>
            <a:r>
              <a:rPr lang="en-US" altLang="zh-CN" sz="2000" b="0" dirty="0" err="1">
                <a:ea typeface="华文楷体" panose="02010600040101010101" pitchFamily="2" charset="-122"/>
                <a:cs typeface="Times New Roman" panose="02020603050405020304" pitchFamily="18" charset="0"/>
              </a:rPr>
              <a:t>ElemSet</a:t>
            </a:r>
            <a:r>
              <a:rPr lang="zh-CN" altLang="zh-CN" sz="2000" b="0" dirty="0">
                <a:ea typeface="华文楷体" panose="02010600040101010101" pitchFamily="2" charset="-122"/>
                <a:cs typeface="Times New Roman" panose="02020603050405020304" pitchFamily="18" charset="0"/>
              </a:rPr>
              <a:t>为元素集合。</a:t>
            </a:r>
          </a:p>
          <a:p>
            <a:pPr marL="0" indent="0">
              <a:buNone/>
            </a:pPr>
            <a:r>
              <a:rPr lang="en-US" altLang="zh-CN" sz="2000" b="0" dirty="0" smtClean="0">
                <a:ea typeface="华文楷体" panose="02010600040101010101" pitchFamily="2" charset="-122"/>
                <a:cs typeface="Times New Roman" panose="02020603050405020304" pitchFamily="18" charset="0"/>
              </a:rPr>
              <a:t>     Relation</a:t>
            </a:r>
            <a:r>
              <a:rPr lang="en-US" altLang="zh-CN" sz="2000" b="0" dirty="0">
                <a:ea typeface="华文楷体" panose="02010600040101010101" pitchFamily="2" charset="-122"/>
                <a:cs typeface="Times New Roman" panose="02020603050405020304" pitchFamily="18" charset="0"/>
              </a:rPr>
              <a:t>: {&lt;x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rPr>
              <a:t>&gt;|x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ElemSet,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a:t>
            </a:r>
            <a:r>
              <a:rPr lang="zh-CN" altLang="zh-CN" sz="2000" b="0" dirty="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n-1}, x</a:t>
            </a:r>
            <a:r>
              <a:rPr lang="en-US" altLang="zh-CN" sz="2000" b="0" baseline="-25000" dirty="0">
                <a:ea typeface="华文楷体" panose="02010600040101010101" pitchFamily="2" charset="-122"/>
                <a:cs typeface="Times New Roman" panose="02020603050405020304" pitchFamily="18" charset="0"/>
              </a:rPr>
              <a:t>1</a:t>
            </a:r>
            <a:r>
              <a:rPr lang="zh-CN" altLang="zh-CN" sz="2000" b="0" dirty="0">
                <a:ea typeface="华文楷体" panose="02010600040101010101" pitchFamily="2" charset="-122"/>
                <a:cs typeface="Times New Roman" panose="02020603050405020304" pitchFamily="18" charset="0"/>
              </a:rPr>
              <a:t>为队首，</a:t>
            </a:r>
            <a:r>
              <a:rPr lang="en-US" altLang="zh-CN" sz="2000" b="0" dirty="0" err="1">
                <a:ea typeface="华文楷体" panose="02010600040101010101" pitchFamily="2" charset="-122"/>
                <a:cs typeface="Times New Roman" panose="02020603050405020304" pitchFamily="18" charset="0"/>
              </a:rPr>
              <a:t>x</a:t>
            </a:r>
            <a:r>
              <a:rPr lang="en-US" altLang="zh-CN" sz="2000" b="0" baseline="-25000" dirty="0" err="1">
                <a:ea typeface="华文楷体" panose="02010600040101010101" pitchFamily="2" charset="-122"/>
                <a:cs typeface="Times New Roman" panose="02020603050405020304" pitchFamily="18" charset="0"/>
              </a:rPr>
              <a:t>n</a:t>
            </a:r>
            <a:r>
              <a:rPr lang="zh-CN" altLang="zh-CN" sz="2000" b="0" dirty="0">
                <a:ea typeface="华文楷体" panose="02010600040101010101" pitchFamily="2" charset="-122"/>
                <a:cs typeface="Times New Roman" panose="02020603050405020304" pitchFamily="18" charset="0"/>
              </a:rPr>
              <a:t>为队尾。</a:t>
            </a:r>
          </a:p>
          <a:p>
            <a:pPr marL="0" indent="0">
              <a:buNone/>
            </a:pPr>
            <a:r>
              <a:rPr lang="en-US" altLang="zh-CN" sz="2000" b="0" dirty="0" smtClean="0">
                <a:ea typeface="华文楷体" panose="02010600040101010101" pitchFamily="2" charset="-122"/>
                <a:cs typeface="Times New Roman" panose="02020603050405020304" pitchFamily="18" charset="0"/>
              </a:rPr>
              <a:t>     Operations</a:t>
            </a:r>
            <a:r>
              <a:rPr lang="en-US" altLang="zh-CN" sz="2000" b="0" dirty="0">
                <a:ea typeface="华文楷体" panose="02010600040101010101" pitchFamily="2" charset="-122"/>
                <a:cs typeface="Times New Roman" panose="02020603050405020304" pitchFamily="18" charset="0"/>
              </a:rPr>
              <a:t>:</a:t>
            </a:r>
            <a:endParaRPr lang="zh-CN" altLang="zh-CN" sz="2000" b="0" dirty="0">
              <a:ea typeface="华文楷体" panose="02010600040101010101" pitchFamily="2" charset="-122"/>
              <a:cs typeface="Times New Roman" panose="02020603050405020304" pitchFamily="18" charset="0"/>
            </a:endParaRP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smtClean="0">
                <a:ea typeface="华文楷体" panose="02010600040101010101" pitchFamily="2" charset="-122"/>
                <a:cs typeface="Times New Roman" panose="02020603050405020304" pitchFamily="18" charset="0"/>
              </a:rPr>
              <a:t>initialize    </a:t>
            </a:r>
            <a:r>
              <a:rPr lang="zh-CN" altLang="zh-CN" sz="2000" b="0" dirty="0" smtClean="0">
                <a:ea typeface="华文楷体" panose="02010600040101010101" pitchFamily="2" charset="-122"/>
                <a:cs typeface="Times New Roman" panose="02020603050405020304" pitchFamily="18" charset="0"/>
              </a:rPr>
              <a:t>前提</a:t>
            </a:r>
            <a:r>
              <a:rPr lang="zh-CN" altLang="en-US" sz="2000" b="0" dirty="0" smtClean="0">
                <a:ea typeface="华文楷体" panose="02010600040101010101" pitchFamily="2" charset="-122"/>
                <a:cs typeface="Times New Roman" panose="02020603050405020304" pitchFamily="18" charset="0"/>
              </a:rPr>
              <a:t>：</a:t>
            </a:r>
            <a:r>
              <a:rPr lang="zh-CN" altLang="zh-CN" sz="2000" b="0" dirty="0" smtClean="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smtClean="0">
                <a:ea typeface="华文楷体" panose="02010600040101010101" pitchFamily="2" charset="-122"/>
                <a:cs typeface="Times New Roman" panose="02020603050405020304" pitchFamily="18" charset="0"/>
              </a:rPr>
              <a:t>:  </a:t>
            </a:r>
            <a:r>
              <a:rPr lang="zh-CN" altLang="zh-CN" sz="2000" b="0" dirty="0" smtClean="0">
                <a:ea typeface="华文楷体" panose="02010600040101010101" pitchFamily="2" charset="-122"/>
                <a:cs typeface="Times New Roman" panose="02020603050405020304" pitchFamily="18" charset="0"/>
              </a:rPr>
              <a:t>分配</a:t>
            </a:r>
            <a:r>
              <a:rPr lang="zh-CN" altLang="zh-CN" sz="2000" b="0" dirty="0">
                <a:ea typeface="华文楷体" panose="02010600040101010101" pitchFamily="2" charset="-122"/>
                <a:cs typeface="Times New Roman" panose="02020603050405020304" pitchFamily="18" charset="0"/>
              </a:rPr>
              <a:t>相应空间及初始化。</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smtClean="0">
                <a:ea typeface="华文楷体" panose="02010600040101010101" pitchFamily="2" charset="-122"/>
                <a:cs typeface="Times New Roman" panose="02020603050405020304" pitchFamily="18" charset="0"/>
              </a:rPr>
              <a:t>isEmpty</a:t>
            </a:r>
            <a:r>
              <a:rPr lang="en-US" altLang="zh-CN" sz="2000" b="0" dirty="0" smtClean="0">
                <a:ea typeface="华文楷体" panose="02010600040101010101" pitchFamily="2" charset="-122"/>
                <a:cs typeface="Times New Roman" panose="02020603050405020304" pitchFamily="18" charset="0"/>
              </a:rPr>
              <a:t>     </a:t>
            </a:r>
            <a:r>
              <a:rPr lang="zh-CN" altLang="zh-CN" sz="2000" b="0" dirty="0" smtClean="0">
                <a:ea typeface="华文楷体" panose="02010600040101010101" pitchFamily="2" charset="-122"/>
                <a:cs typeface="Times New Roman" panose="02020603050405020304" pitchFamily="18" charset="0"/>
              </a:rPr>
              <a:t>前提</a:t>
            </a:r>
            <a:r>
              <a:rPr lang="zh-CN" altLang="en-US" sz="2000" b="0" dirty="0" smtClean="0">
                <a:ea typeface="华文楷体" panose="02010600040101010101" pitchFamily="2" charset="-122"/>
                <a:cs typeface="Times New Roman" panose="02020603050405020304" pitchFamily="18" charset="0"/>
              </a:rPr>
              <a:t>：</a:t>
            </a:r>
            <a:r>
              <a:rPr lang="zh-CN" altLang="zh-CN" sz="2000" b="0" dirty="0" smtClean="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为空返回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smtClean="0">
                <a:ea typeface="华文楷体" panose="02010600040101010101" pitchFamily="2" charset="-122"/>
                <a:cs typeface="Times New Roman" panose="02020603050405020304" pitchFamily="18" charset="0"/>
              </a:rPr>
              <a:t>isFull</a:t>
            </a:r>
            <a:r>
              <a:rPr lang="en-US" altLang="zh-CN" sz="2000" b="0" dirty="0" smtClean="0">
                <a:ea typeface="华文楷体" panose="02010600040101010101" pitchFamily="2" charset="-122"/>
                <a:cs typeface="Times New Roman" panose="02020603050405020304" pitchFamily="18" charset="0"/>
              </a:rPr>
              <a:t>          </a:t>
            </a:r>
            <a:r>
              <a:rPr lang="zh-CN" altLang="zh-CN" sz="2000" b="0" dirty="0" smtClean="0">
                <a:ea typeface="华文楷体" panose="02010600040101010101" pitchFamily="2" charset="-122"/>
                <a:cs typeface="Times New Roman" panose="02020603050405020304" pitchFamily="18" charset="0"/>
              </a:rPr>
              <a:t>前提：无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为满返回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smtClean="0">
                <a:ea typeface="华文楷体" panose="02010600040101010101" pitchFamily="2" charset="-122"/>
                <a:cs typeface="Times New Roman" panose="02020603050405020304" pitchFamily="18" charset="0"/>
              </a:rPr>
              <a:t>front           </a:t>
            </a:r>
            <a:r>
              <a:rPr lang="zh-CN" altLang="zh-CN" sz="2000" b="0" dirty="0" smtClean="0">
                <a:ea typeface="华文楷体" panose="02010600040101010101" pitchFamily="2" charset="-122"/>
                <a:cs typeface="Times New Roman" panose="02020603050405020304" pitchFamily="18" charset="0"/>
              </a:rPr>
              <a:t>前提：队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非空</a:t>
            </a:r>
            <a:r>
              <a:rPr lang="zh-CN" altLang="zh-CN" sz="2000" b="0" dirty="0" smtClean="0">
                <a:ea typeface="华文楷体" panose="02010600040101010101" pitchFamily="2" charset="-122"/>
                <a:cs typeface="Times New Roman" panose="02020603050405020304" pitchFamily="18" charset="0"/>
              </a:rPr>
              <a:t>。</a:t>
            </a:r>
            <a:r>
              <a:rPr lang="zh-CN" altLang="en-US" sz="2000" b="0" dirty="0" smtClean="0">
                <a:ea typeface="华文楷体" panose="02010600040101010101" pitchFamily="2" charset="-122"/>
                <a:cs typeface="Times New Roman" panose="02020603050405020304" pitchFamily="18" charset="0"/>
              </a:rPr>
              <a:t>结果</a:t>
            </a:r>
            <a:r>
              <a:rPr lang="zh-CN" altLang="zh-CN" sz="2000" b="0" dirty="0" smtClean="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返回相应队首元素的数据值，队首元素不变</a:t>
            </a:r>
            <a:r>
              <a:rPr lang="zh-CN" altLang="zh-CN" sz="2000" b="0" dirty="0" smtClean="0">
                <a:ea typeface="华文楷体" panose="02010600040101010101" pitchFamily="2" charset="-122"/>
                <a:cs typeface="Times New Roman" panose="02020603050405020304" pitchFamily="18" charset="0"/>
              </a:rPr>
              <a:t>。</a:t>
            </a:r>
            <a:endParaRPr lang="en-US" altLang="zh-CN" sz="2000" b="0" dirty="0" smtClean="0">
              <a:ea typeface="华文楷体" panose="02010600040101010101" pitchFamily="2" charset="-122"/>
              <a:cs typeface="Times New Roman" panose="02020603050405020304" pitchFamily="18" charset="0"/>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a:ea typeface="华文楷体" panose="02010600040101010101" pitchFamily="2" charset="-122"/>
                <a:cs typeface="Times New Roman" panose="02020603050405020304" pitchFamily="18" charset="0"/>
                <a:sym typeface="Symbol" panose="05050102010706020507" pitchFamily="18" charset="2"/>
              </a:rPr>
              <a:t>enqueue</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a:t>
            </a:r>
            <a:r>
              <a:rPr lang="zh-CN" altLang="en-US" sz="2000" b="0" dirty="0" smtClean="0">
                <a:ea typeface="华文楷体" panose="02010600040101010101" pitchFamily="2" charset="-122"/>
                <a:cs typeface="Times New Roman" panose="02020603050405020304" pitchFamily="18" charset="0"/>
                <a:sym typeface="Symbol" panose="05050102010706020507" pitchFamily="18" charset="2"/>
              </a:rPr>
              <a:t>：队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非满，已知待进队的数据值。</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smtClean="0">
                <a:ea typeface="华文楷体" panose="02010600040101010101" pitchFamily="2" charset="-122"/>
                <a:cs typeface="Times New Roman" panose="02020603050405020304" pitchFamily="18" charset="0"/>
                <a:sym typeface="Symbol" panose="05050102010706020507" pitchFamily="18" charset="2"/>
              </a:rPr>
              <a:t>                                   结果：将</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该数据值的元素队进队，使其成为新的队尾元素</a:t>
            </a:r>
            <a:r>
              <a:rPr lang="zh-CN" altLang="en-US" sz="2000" b="0" dirty="0" smtClean="0">
                <a:ea typeface="华文楷体" panose="02010600040101010101" pitchFamily="2" charset="-122"/>
                <a:cs typeface="Times New Roman" panose="02020603050405020304" pitchFamily="18" charset="0"/>
                <a:sym typeface="Symbol" panose="05050102010706020507" pitchFamily="18" charset="2"/>
              </a:rPr>
              <a:t>。</a:t>
            </a:r>
            <a:endParaRPr lang="en-US" altLang="zh-CN" sz="2000" b="0" dirty="0" smtClean="0">
              <a:ea typeface="华文楷体" panose="02010600040101010101" pitchFamily="2" charset="-122"/>
              <a:cs typeface="Times New Roman" panose="02020603050405020304" pitchFamily="18" charset="0"/>
              <a:sym typeface="Symbol" panose="05050102010706020507" pitchFamily="18" charset="2"/>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smtClean="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smtClean="0">
                <a:ea typeface="华文楷体" panose="02010600040101010101" pitchFamily="2" charset="-122"/>
                <a:cs typeface="Times New Roman" panose="02020603050405020304" pitchFamily="18" charset="0"/>
                <a:sym typeface="Symbol" panose="05050102010706020507" pitchFamily="18" charset="2"/>
              </a:rPr>
              <a:t>dequeue</a:t>
            </a:r>
            <a:r>
              <a:rPr lang="en-US" altLang="zh-CN" sz="2000" b="0" dirty="0" smtClean="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smtClean="0">
                <a:ea typeface="华文楷体" panose="02010600040101010101" pitchFamily="2" charset="-122"/>
                <a:cs typeface="Times New Roman" panose="02020603050405020304" pitchFamily="18" charset="0"/>
                <a:sym typeface="Symbol" panose="05050102010706020507" pitchFamily="18" charset="2"/>
              </a:rPr>
              <a:t>前提：队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非空</a:t>
            </a:r>
            <a:r>
              <a:rPr lang="zh-CN" altLang="en-US" sz="2000" b="0" dirty="0" smtClean="0">
                <a:ea typeface="华文楷体" panose="02010600040101010101" pitchFamily="2" charset="-122"/>
                <a:cs typeface="Times New Roman" panose="02020603050405020304" pitchFamily="18" charset="0"/>
                <a:sym typeface="Symbol" panose="05050102010706020507" pitchFamily="18" charset="2"/>
              </a:rPr>
              <a:t>。结果</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将队首元素出队，该元素不再成为队首元素。</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smtClean="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smtClean="0">
                <a:ea typeface="华文楷体" panose="02010600040101010101" pitchFamily="2" charset="-122"/>
                <a:cs typeface="Times New Roman" panose="02020603050405020304" pitchFamily="18" charset="0"/>
                <a:sym typeface="Symbol" panose="05050102010706020507" pitchFamily="18" charset="2"/>
              </a:rPr>
              <a:t>destroy        </a:t>
            </a:r>
            <a:r>
              <a:rPr lang="zh-CN" altLang="en-US" sz="2000" b="0" dirty="0" smtClean="0">
                <a:ea typeface="华文楷体" panose="02010600040101010101" pitchFamily="2" charset="-122"/>
                <a:cs typeface="Times New Roman" panose="02020603050405020304" pitchFamily="18" charset="0"/>
                <a:sym typeface="Symbol" panose="05050102010706020507" pitchFamily="18" charset="2"/>
              </a:rPr>
              <a:t>前提：无。结果：销毁</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并释放队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占用的空间。 </a:t>
            </a:r>
          </a:p>
          <a:p>
            <a:pPr marL="0" indent="0">
              <a:buNone/>
            </a:pPr>
            <a:endParaRPr lang="zh-CN" altLang="zh-CN" sz="2000" dirty="0">
              <a:ea typeface="华文楷体" panose="02010600040101010101" pitchFamily="2" charset="-122"/>
              <a:cs typeface="Times New Roman" panose="02020603050405020304" pitchFamily="18" charset="0"/>
            </a:endParaRPr>
          </a:p>
          <a:p>
            <a:pPr marL="0" indent="0">
              <a:buNone/>
              <a:defRPr/>
            </a:pPr>
            <a:endParaRPr lang="en-US" altLang="zh-CN" sz="20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a:t>
            </a:r>
            <a:r>
              <a:rPr lang="zh-CN" altLang="en-US" dirty="0" smtClean="0">
                <a:latin typeface="华文楷体" panose="02010600040101010101" pitchFamily="2" charset="-122"/>
                <a:ea typeface="华文楷体" panose="02010600040101010101" pitchFamily="2" charset="-122"/>
              </a:rPr>
              <a:t>的抽象数据类型：</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573691" y="6413863"/>
            <a:ext cx="222069" cy="2855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07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顺序循环队列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410458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buNone/>
            </a:pPr>
            <a:r>
              <a:rPr lang="zh-CN" altLang="zh-CN" sz="2800" b="0" dirty="0">
                <a:ea typeface="华文楷体" pitchFamily="2" charset="-122"/>
                <a:cs typeface="Times New Roman" panose="02020603050405020304" pitchFamily="18" charset="0"/>
              </a:rPr>
              <a:t>用一组连续的空间存储队列中的元素及元素间关系，这样存储的队列称</a:t>
            </a:r>
            <a:r>
              <a:rPr lang="zh-CN" altLang="zh-CN" sz="2800" dirty="0">
                <a:ea typeface="华文楷体" pitchFamily="2" charset="-122"/>
                <a:cs typeface="Times New Roman" panose="02020603050405020304" pitchFamily="18" charset="0"/>
              </a:rPr>
              <a:t>顺序队列</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队列</a:t>
            </a:r>
            <a:r>
              <a:rPr lang="zh-CN" altLang="zh-CN" sz="2800" b="0" dirty="0">
                <a:ea typeface="华文楷体" pitchFamily="2" charset="-122"/>
                <a:cs typeface="Times New Roman" panose="02020603050405020304" pitchFamily="18" charset="0"/>
              </a:rPr>
              <a:t>中的元素个数最多为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个</a:t>
            </a:r>
            <a:r>
              <a:rPr lang="zh-CN" altLang="zh-CN" sz="2800" b="0" dirty="0" smtClean="0">
                <a:ea typeface="华文楷体" pitchFamily="2" charset="-122"/>
                <a:cs typeface="Times New Roman" panose="02020603050405020304" pitchFamily="18" charset="0"/>
              </a:rPr>
              <a:t>，其</a:t>
            </a:r>
            <a:r>
              <a:rPr lang="zh-CN" altLang="zh-CN" sz="2800" b="0" dirty="0">
                <a:ea typeface="华文楷体" pitchFamily="2" charset="-122"/>
                <a:cs typeface="Times New Roman" panose="02020603050405020304" pitchFamily="18" charset="0"/>
              </a:rPr>
              <a:t>下标的范围从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maxSize-1</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使用</a:t>
            </a:r>
            <a:r>
              <a:rPr lang="zh-CN" altLang="zh-CN" sz="2800" b="0" dirty="0">
                <a:ea typeface="华文楷体" pitchFamily="2" charset="-122"/>
                <a:cs typeface="Times New Roman" panose="02020603050405020304" pitchFamily="18" charset="0"/>
              </a:rPr>
              <a:t>队首指针</a:t>
            </a:r>
            <a:r>
              <a:rPr lang="en-US" altLang="zh-CN" sz="2800" b="0" dirty="0" smtClean="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指示队首</a:t>
            </a:r>
            <a:r>
              <a:rPr lang="zh-CN" altLang="zh-CN" sz="2800" b="0" dirty="0" smtClean="0">
                <a:ea typeface="华文楷体" pitchFamily="2" charset="-122"/>
                <a:cs typeface="Times New Roman" panose="02020603050405020304" pitchFamily="18" charset="0"/>
              </a:rPr>
              <a:t>元素</a:t>
            </a:r>
            <a:r>
              <a:rPr lang="zh-CN" altLang="en-US" sz="2800" b="0" dirty="0" smtClean="0">
                <a:ea typeface="华文楷体" pitchFamily="2" charset="-122"/>
                <a:cs typeface="Times New Roman" panose="02020603050405020304" pitchFamily="18" charset="0"/>
              </a:rPr>
              <a:t>，使用</a:t>
            </a:r>
            <a:r>
              <a:rPr lang="zh-CN" altLang="zh-CN" sz="2800" b="0" dirty="0" smtClean="0">
                <a:ea typeface="华文楷体" pitchFamily="2" charset="-122"/>
                <a:cs typeface="Times New Roman" panose="02020603050405020304" pitchFamily="18" charset="0"/>
              </a:rPr>
              <a:t>队</a:t>
            </a:r>
            <a:r>
              <a:rPr lang="zh-CN" altLang="zh-CN" sz="2800" b="0" dirty="0">
                <a:ea typeface="华文楷体" pitchFamily="2" charset="-122"/>
                <a:cs typeface="Times New Roman" panose="02020603050405020304" pitchFamily="18" charset="0"/>
              </a:rPr>
              <a:t>尾指针</a:t>
            </a:r>
            <a:r>
              <a:rPr lang="en-US" altLang="zh-CN" sz="2800" b="0" dirty="0" smtClean="0">
                <a:ea typeface="华文楷体" pitchFamily="2" charset="-122"/>
                <a:cs typeface="Times New Roman" panose="02020603050405020304" pitchFamily="18" charset="0"/>
              </a:rPr>
              <a:t>Rear</a:t>
            </a:r>
            <a:r>
              <a:rPr lang="zh-CN" altLang="en-US" sz="2800" b="0" dirty="0" smtClean="0">
                <a:ea typeface="华文楷体" pitchFamily="2" charset="-122"/>
                <a:cs typeface="Times New Roman" panose="02020603050405020304" pitchFamily="18" charset="0"/>
              </a:rPr>
              <a:t>指示队尾元素</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zh-CN" altLang="en-US" sz="2800" b="0" dirty="0" smtClean="0">
                <a:ea typeface="华文楷体" pitchFamily="2" charset="-122"/>
                <a:cs typeface="Times New Roman" panose="02020603050405020304" pitchFamily="18" charset="0"/>
              </a:rPr>
              <a:t>便于出队进队操作。</a:t>
            </a:r>
            <a:endParaRPr lang="en-US" altLang="zh-CN" sz="2800" b="0" dirty="0" smtClean="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91917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30000"/>
              </a:lnSpc>
              <a:buNone/>
            </a:pPr>
            <a:r>
              <a:rPr lang="zh-CN" altLang="en-US" sz="2800" b="0" dirty="0">
                <a:ea typeface="华文楷体" pitchFamily="2" charset="-122"/>
                <a:cs typeface="Times New Roman" panose="02020603050405020304" pitchFamily="18" charset="0"/>
              </a:rPr>
              <a:t>顺序队列的三种组织方式</a:t>
            </a:r>
          </a:p>
          <a:p>
            <a:pPr lvl="1">
              <a:lnSpc>
                <a:spcPct val="130000"/>
              </a:lnSpc>
            </a:pPr>
            <a:r>
              <a:rPr lang="zh-CN" altLang="en-US" sz="2800" b="0" dirty="0">
                <a:ea typeface="华文楷体" pitchFamily="2" charset="-122"/>
                <a:cs typeface="Times New Roman" panose="02020603050405020304" pitchFamily="18" charset="0"/>
              </a:rPr>
              <a:t>队头位置固定</a:t>
            </a:r>
          </a:p>
          <a:p>
            <a:pPr lvl="1">
              <a:lnSpc>
                <a:spcPct val="130000"/>
              </a:lnSpc>
            </a:pPr>
            <a:r>
              <a:rPr lang="zh-CN" altLang="en-US" sz="2800" b="0" dirty="0">
                <a:ea typeface="华文楷体" pitchFamily="2" charset="-122"/>
                <a:cs typeface="Times New Roman" panose="02020603050405020304" pitchFamily="18" charset="0"/>
              </a:rPr>
              <a:t>队头位置不固定</a:t>
            </a:r>
          </a:p>
          <a:p>
            <a:pPr lvl="1">
              <a:lnSpc>
                <a:spcPct val="130000"/>
              </a:lnSpc>
            </a:pPr>
            <a:r>
              <a:rPr lang="zh-CN" altLang="en-US" sz="2800" b="0" dirty="0">
                <a:ea typeface="华文楷体" pitchFamily="2" charset="-122"/>
                <a:cs typeface="Times New Roman" panose="02020603050405020304" pitchFamily="18" charset="0"/>
              </a:rPr>
              <a:t>循环队列 </a:t>
            </a: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21350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467134" y="470815"/>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b="1" kern="1200">
                <a:solidFill>
                  <a:schemeClr val="accent1"/>
                </a:solidFill>
                <a:latin typeface="+mj-lt"/>
                <a:ea typeface="+mj-ea"/>
                <a:cs typeface="+mj-cs"/>
              </a:defRPr>
            </a:lvl1pPr>
          </a:lstStyle>
          <a:p>
            <a:r>
              <a:rPr lang="zh-CN" altLang="en-US" sz="4000" dirty="0" smtClean="0">
                <a:latin typeface="楷体_GB2312" pitchFamily="49" charset="-122"/>
                <a:ea typeface="楷体_GB2312" pitchFamily="49" charset="-122"/>
              </a:rPr>
              <a:t>队头位置固定</a:t>
            </a:r>
            <a:endParaRPr lang="zh-CN" altLang="en-US" sz="4000" dirty="0" smtClean="0">
              <a:solidFill>
                <a:srgbClr val="FF0000"/>
              </a:solidFill>
            </a:endParaRPr>
          </a:p>
        </p:txBody>
      </p:sp>
      <p:sp>
        <p:nvSpPr>
          <p:cNvPr id="6" name="Rectangle 3"/>
          <p:cNvSpPr>
            <a:spLocks noGrp="1" noChangeArrowheads="1"/>
          </p:cNvSpPr>
          <p:nvPr>
            <p:ph idx="4294967295"/>
          </p:nvPr>
        </p:nvSpPr>
        <p:spPr>
          <a:xfrm>
            <a:off x="162714" y="1597613"/>
            <a:ext cx="2961367" cy="4752975"/>
          </a:xfrm>
          <a:prstGeom prst="rect">
            <a:avLst/>
          </a:prstGeom>
        </p:spPr>
        <p:txBody>
          <a:bodyPr/>
          <a:lstStyle/>
          <a:p>
            <a:pPr marL="0" indent="0">
              <a:lnSpc>
                <a:spcPct val="140000"/>
              </a:lnSpc>
              <a:buNone/>
            </a:pPr>
            <a:r>
              <a:rPr lang="en-US" altLang="zh-CN" dirty="0" smtClean="0">
                <a:latin typeface="楷体_GB2312" pitchFamily="49" charset="-122"/>
                <a:ea typeface="楷体_GB2312" pitchFamily="49" charset="-122"/>
              </a:rPr>
              <a:t>a)</a:t>
            </a:r>
            <a:r>
              <a:rPr lang="zh-CN" altLang="en-US" dirty="0" smtClean="0">
                <a:latin typeface="楷体_GB2312" pitchFamily="49" charset="-122"/>
                <a:ea typeface="楷体_GB2312" pitchFamily="49" charset="-122"/>
              </a:rPr>
              <a:t>队</a:t>
            </a:r>
            <a:r>
              <a:rPr lang="zh-CN" altLang="en-US" dirty="0">
                <a:latin typeface="楷体_GB2312" pitchFamily="49" charset="-122"/>
                <a:ea typeface="楷体_GB2312" pitchFamily="49" charset="-122"/>
              </a:rPr>
              <a:t>头固定在下标</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0" indent="0">
              <a:lnSpc>
                <a:spcPct val="140000"/>
              </a:lnSpc>
              <a:buNone/>
            </a:pPr>
            <a:r>
              <a:rPr lang="en-US" altLang="zh-CN" dirty="0" smtClean="0">
                <a:latin typeface="楷体_GB2312" pitchFamily="49" charset="-122"/>
                <a:ea typeface="楷体_GB2312" pitchFamily="49" charset="-122"/>
              </a:rPr>
              <a:t>b)</a:t>
            </a:r>
            <a:r>
              <a:rPr lang="zh-CN" altLang="en-US" dirty="0" smtClean="0">
                <a:latin typeface="楷体_GB2312" pitchFamily="49" charset="-122"/>
                <a:ea typeface="楷体_GB2312" pitchFamily="49" charset="-122"/>
              </a:rPr>
              <a:t>用</a:t>
            </a:r>
            <a:r>
              <a:rPr lang="zh-CN" altLang="en-US" dirty="0">
                <a:latin typeface="楷体_GB2312" pitchFamily="49" charset="-122"/>
                <a:ea typeface="楷体_GB2312" pitchFamily="49" charset="-122"/>
              </a:rPr>
              <a:t>一个变量指出队尾</a:t>
            </a:r>
            <a:r>
              <a:rPr lang="zh-CN" altLang="en-US" dirty="0" smtClean="0">
                <a:latin typeface="楷体_GB2312" pitchFamily="49" charset="-122"/>
                <a:ea typeface="楷体_GB2312" pitchFamily="49" charset="-122"/>
              </a:rPr>
              <a:t>位置；</a:t>
            </a:r>
            <a:endParaRPr lang="en-US" altLang="zh-CN" dirty="0" smtClean="0">
              <a:latin typeface="楷体_GB2312" pitchFamily="49" charset="-122"/>
              <a:ea typeface="楷体_GB2312" pitchFamily="49" charset="-122"/>
            </a:endParaRPr>
          </a:p>
          <a:p>
            <a:pPr marL="0" indent="0">
              <a:lnSpc>
                <a:spcPct val="140000"/>
              </a:lnSpc>
              <a:buNone/>
            </a:pPr>
            <a:r>
              <a:rPr lang="en-US" altLang="zh-CN" dirty="0" smtClean="0">
                <a:latin typeface="楷体_GB2312" pitchFamily="49" charset="-122"/>
                <a:ea typeface="楷体_GB2312" pitchFamily="49" charset="-122"/>
              </a:rPr>
              <a:t>c)</a:t>
            </a:r>
            <a:r>
              <a:rPr lang="zh-CN" altLang="en-US" dirty="0" smtClean="0">
                <a:latin typeface="楷体_GB2312" pitchFamily="49" charset="-122"/>
                <a:ea typeface="楷体_GB2312" pitchFamily="49" charset="-122"/>
              </a:rPr>
              <a:t>队列</a:t>
            </a:r>
            <a:r>
              <a:rPr lang="zh-CN" altLang="en-US" dirty="0">
                <a:latin typeface="楷体_GB2312" pitchFamily="49" charset="-122"/>
                <a:ea typeface="楷体_GB2312" pitchFamily="49" charset="-122"/>
              </a:rPr>
              <a:t>为空时，队尾位置为</a:t>
            </a:r>
            <a:r>
              <a:rPr lang="en-US" altLang="zh-CN" dirty="0">
                <a:latin typeface="楷体_GB2312" pitchFamily="49" charset="-122"/>
                <a:ea typeface="楷体_GB2312" pitchFamily="49" charset="-122"/>
              </a:rPr>
              <a:t>-</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endParaRPr lang="en-US" altLang="zh-CN" sz="3200" dirty="0" smtClean="0">
              <a:latin typeface="楷体_GB2312" pitchFamily="49" charset="-122"/>
              <a:ea typeface="楷体_GB2312" pitchFamily="49" charset="-122"/>
            </a:endParaRPr>
          </a:p>
        </p:txBody>
      </p:sp>
      <p:sp>
        <p:nvSpPr>
          <p:cNvPr id="7" name="灯片编号占位符 4"/>
          <p:cNvSpPr txBox="1">
            <a:spLocks/>
          </p:cNvSpPr>
          <p:nvPr/>
        </p:nvSpPr>
        <p:spPr>
          <a:xfrm>
            <a:off x="4648200" y="6506818"/>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kumimoji="1" sz="32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spcBef>
                <a:spcPct val="20000"/>
              </a:spcBef>
              <a:buChar char="–"/>
              <a:defRPr kumimoji="1" sz="28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spcBef>
                <a:spcPct val="20000"/>
              </a:spcBef>
              <a:buChar char="•"/>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FontTx/>
              <a:buNone/>
            </a:pPr>
            <a:fld id="{A79AFBCB-B9CF-4446-B09D-D2A2760E6828}" type="slidenum">
              <a:rPr kumimoji="0" lang="en-US" altLang="zh-CN" sz="1200" smtClean="0">
                <a:latin typeface="Arial" panose="020B0604020202020204" pitchFamily="34" charset="0"/>
              </a:rPr>
              <a:pPr algn="ctr">
                <a:spcBef>
                  <a:spcPct val="0"/>
                </a:spcBef>
                <a:buFontTx/>
                <a:buNone/>
              </a:pPr>
              <a:t>64</a:t>
            </a:fld>
            <a:endParaRPr kumimoji="0" lang="en-US" altLang="zh-CN" sz="1200">
              <a:latin typeface="Arial" panose="020B0604020202020204" pitchFamily="34" charset="0"/>
            </a:endParaRPr>
          </a:p>
        </p:txBody>
      </p:sp>
      <p:grpSp>
        <p:nvGrpSpPr>
          <p:cNvPr id="8" name="Group 63"/>
          <p:cNvGrpSpPr>
            <a:grpSpLocks/>
          </p:cNvGrpSpPr>
          <p:nvPr/>
        </p:nvGrpSpPr>
        <p:grpSpPr bwMode="auto">
          <a:xfrm>
            <a:off x="3575459" y="1333939"/>
            <a:ext cx="8459787" cy="4213225"/>
            <a:chOff x="431" y="1026"/>
            <a:chExt cx="5329" cy="2654"/>
          </a:xfrm>
        </p:grpSpPr>
        <p:grpSp>
          <p:nvGrpSpPr>
            <p:cNvPr id="9" name="Group 4"/>
            <p:cNvGrpSpPr>
              <a:grpSpLocks/>
            </p:cNvGrpSpPr>
            <p:nvPr/>
          </p:nvGrpSpPr>
          <p:grpSpPr bwMode="auto">
            <a:xfrm>
              <a:off x="431" y="1389"/>
              <a:ext cx="4896" cy="326"/>
              <a:chOff x="431" y="1389"/>
              <a:chExt cx="4896" cy="326"/>
            </a:xfrm>
          </p:grpSpPr>
          <p:sp>
            <p:nvSpPr>
              <p:cNvPr id="43" name="Rectangle 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4" name="Rectangle 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5" name="Rectangle 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6" name="Rectangle 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7" name="Rectangle 9"/>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f</a:t>
                </a:r>
              </a:p>
            </p:txBody>
          </p:sp>
          <p:sp>
            <p:nvSpPr>
              <p:cNvPr id="48" name="Rectangle 10"/>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e</a:t>
                </a:r>
              </a:p>
            </p:txBody>
          </p:sp>
          <p:sp>
            <p:nvSpPr>
              <p:cNvPr id="49" name="Rectangle 11"/>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d</a:t>
                </a:r>
              </a:p>
            </p:txBody>
          </p:sp>
          <p:sp>
            <p:nvSpPr>
              <p:cNvPr id="50" name="Rectangle 1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c</a:t>
                </a:r>
              </a:p>
            </p:txBody>
          </p:sp>
          <p:sp>
            <p:nvSpPr>
              <p:cNvPr id="51" name="Rectangle 1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b</a:t>
                </a:r>
              </a:p>
            </p:txBody>
          </p:sp>
          <p:sp>
            <p:nvSpPr>
              <p:cNvPr id="52" name="Rectangle 1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a</a:t>
                </a:r>
              </a:p>
            </p:txBody>
          </p:sp>
          <p:sp>
            <p:nvSpPr>
              <p:cNvPr id="53" name="Line 15"/>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16"/>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17"/>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18"/>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19"/>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0"/>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1"/>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22"/>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3"/>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4"/>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25"/>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26"/>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27"/>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Text Box 28"/>
            <p:cNvSpPr txBox="1">
              <a:spLocks noChangeArrowheads="1"/>
            </p:cNvSpPr>
            <p:nvPr/>
          </p:nvSpPr>
          <p:spPr bwMode="auto">
            <a:xfrm>
              <a:off x="476" y="1071"/>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0</a:t>
              </a:r>
            </a:p>
          </p:txBody>
        </p:sp>
        <p:sp>
          <p:nvSpPr>
            <p:cNvPr id="11" name="Text Box 29"/>
            <p:cNvSpPr txBox="1">
              <a:spLocks noChangeArrowheads="1"/>
            </p:cNvSpPr>
            <p:nvPr/>
          </p:nvSpPr>
          <p:spPr bwMode="auto">
            <a:xfrm>
              <a:off x="4740" y="1026"/>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2" name="Text Box 30"/>
            <p:cNvSpPr txBox="1">
              <a:spLocks noChangeArrowheads="1"/>
            </p:cNvSpPr>
            <p:nvPr/>
          </p:nvSpPr>
          <p:spPr bwMode="auto">
            <a:xfrm>
              <a:off x="2880" y="2024"/>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3" name="Line 31"/>
            <p:cNvSpPr>
              <a:spLocks noChangeShapeType="1"/>
            </p:cNvSpPr>
            <p:nvPr/>
          </p:nvSpPr>
          <p:spPr bwMode="auto">
            <a:xfrm flipV="1">
              <a:off x="3107" y="1661"/>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Text Box 33"/>
            <p:cNvSpPr txBox="1">
              <a:spLocks noChangeArrowheads="1"/>
            </p:cNvSpPr>
            <p:nvPr/>
          </p:nvSpPr>
          <p:spPr bwMode="auto">
            <a:xfrm>
              <a:off x="522" y="2115"/>
              <a:ext cx="22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latin typeface="Arial" panose="020B0604020202020204" pitchFamily="34" charset="0"/>
                  <a:ea typeface="黑体" panose="02010609060101010101" pitchFamily="49" charset="-122"/>
                </a:rPr>
                <a:t>a</a:t>
              </a:r>
              <a:r>
                <a:rPr lang="zh-CN" altLang="en-US" sz="2800" b="1">
                  <a:latin typeface="Arial" panose="020B0604020202020204" pitchFamily="34" charset="0"/>
                  <a:ea typeface="黑体" panose="02010609060101010101" pitchFamily="49" charset="-122"/>
                </a:rPr>
                <a:t>出队</a:t>
              </a:r>
            </a:p>
          </p:txBody>
        </p:sp>
        <p:grpSp>
          <p:nvGrpSpPr>
            <p:cNvPr id="15" name="Group 34"/>
            <p:cNvGrpSpPr>
              <a:grpSpLocks/>
            </p:cNvGrpSpPr>
            <p:nvPr/>
          </p:nvGrpSpPr>
          <p:grpSpPr bwMode="auto">
            <a:xfrm>
              <a:off x="431" y="2818"/>
              <a:ext cx="4896" cy="326"/>
              <a:chOff x="431" y="1389"/>
              <a:chExt cx="4896" cy="326"/>
            </a:xfrm>
          </p:grpSpPr>
          <p:sp>
            <p:nvSpPr>
              <p:cNvPr id="20" name="Rectangle 3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1" name="Rectangle 3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2" name="Rectangle 3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3" name="Rectangle 3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4" name="Rectangle 39"/>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5" name="Rectangle 40"/>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f</a:t>
                </a:r>
              </a:p>
            </p:txBody>
          </p:sp>
          <p:sp>
            <p:nvSpPr>
              <p:cNvPr id="26" name="Rectangle 41"/>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e</a:t>
                </a:r>
              </a:p>
            </p:txBody>
          </p:sp>
          <p:sp>
            <p:nvSpPr>
              <p:cNvPr id="27" name="Rectangle 4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d</a:t>
                </a:r>
              </a:p>
            </p:txBody>
          </p:sp>
          <p:sp>
            <p:nvSpPr>
              <p:cNvPr id="28" name="Rectangle 4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c</a:t>
                </a:r>
              </a:p>
            </p:txBody>
          </p:sp>
          <p:sp>
            <p:nvSpPr>
              <p:cNvPr id="29" name="Rectangle 4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mtClean="0"/>
                  <a:t>b</a:t>
                </a:r>
              </a:p>
            </p:txBody>
          </p:sp>
          <p:sp>
            <p:nvSpPr>
              <p:cNvPr id="30" name="Line 45"/>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46"/>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47"/>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48"/>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49"/>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50"/>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51"/>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52"/>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53"/>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54"/>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55"/>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56"/>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57"/>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 name="Text Box 58"/>
            <p:cNvSpPr txBox="1">
              <a:spLocks noChangeArrowheads="1"/>
            </p:cNvSpPr>
            <p:nvPr/>
          </p:nvSpPr>
          <p:spPr bwMode="auto">
            <a:xfrm>
              <a:off x="476" y="250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0</a:t>
              </a:r>
            </a:p>
          </p:txBody>
        </p:sp>
        <p:sp>
          <p:nvSpPr>
            <p:cNvPr id="17" name="Text Box 59"/>
            <p:cNvSpPr txBox="1">
              <a:spLocks noChangeArrowheads="1"/>
            </p:cNvSpPr>
            <p:nvPr/>
          </p:nvSpPr>
          <p:spPr bwMode="auto">
            <a:xfrm>
              <a:off x="4740" y="2455"/>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8" name="Text Box 60"/>
            <p:cNvSpPr txBox="1">
              <a:spLocks noChangeArrowheads="1"/>
            </p:cNvSpPr>
            <p:nvPr/>
          </p:nvSpPr>
          <p:spPr bwMode="auto">
            <a:xfrm>
              <a:off x="2426" y="3430"/>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9" name="Line 61"/>
            <p:cNvSpPr>
              <a:spLocks noChangeShapeType="1"/>
            </p:cNvSpPr>
            <p:nvPr/>
          </p:nvSpPr>
          <p:spPr bwMode="auto">
            <a:xfrm flipV="1">
              <a:off x="2653" y="3067"/>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cxnSp>
        <p:nvCxnSpPr>
          <p:cNvPr id="66" name="直接连接符 65"/>
          <p:cNvCxnSpPr/>
          <p:nvPr/>
        </p:nvCxnSpPr>
        <p:spPr>
          <a:xfrm>
            <a:off x="3213511" y="1512452"/>
            <a:ext cx="0" cy="4728755"/>
          </a:xfrm>
          <a:prstGeom prst="line">
            <a:avLst/>
          </a:prstGeom>
          <a:ln w="28575"/>
        </p:spPr>
        <p:style>
          <a:lnRef idx="1">
            <a:schemeClr val="dk1"/>
          </a:lnRef>
          <a:fillRef idx="0">
            <a:schemeClr val="dk1"/>
          </a:fillRef>
          <a:effectRef idx="0">
            <a:schemeClr val="dk1"/>
          </a:effectRef>
          <a:fontRef idx="minor">
            <a:schemeClr val="tx1"/>
          </a:fontRef>
        </p:style>
      </p:cxnSp>
      <p:sp>
        <p:nvSpPr>
          <p:cNvPr id="67" name="文本框 66"/>
          <p:cNvSpPr txBox="1"/>
          <p:nvPr/>
        </p:nvSpPr>
        <p:spPr>
          <a:xfrm flipH="1">
            <a:off x="3575458" y="5757881"/>
            <a:ext cx="7332027" cy="523220"/>
          </a:xfrm>
          <a:prstGeom prst="rect">
            <a:avLst/>
          </a:prstGeom>
          <a:noFill/>
        </p:spPr>
        <p:txBody>
          <a:bodyPr wrap="square" rtlCol="0">
            <a:spAutoFit/>
          </a:bodyPr>
          <a:lstStyle/>
          <a:p>
            <a:pPr>
              <a:spcBef>
                <a:spcPct val="50000"/>
              </a:spcBef>
            </a:pPr>
            <a:r>
              <a:rPr lang="zh-CN" altLang="en-US" sz="2800">
                <a:latin typeface="Arial" panose="020B0604020202020204" pitchFamily="34" charset="0"/>
                <a:ea typeface="黑体" panose="02010609060101010101" pitchFamily="49" charset="-122"/>
              </a:rPr>
              <a:t>缺点：出队会引起大量的数据移动</a:t>
            </a:r>
            <a:endParaRPr lang="zh-CN" altLang="en-US" sz="28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746279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txBox="1">
            <a:spLocks/>
          </p:cNvSpPr>
          <p:nvPr/>
        </p:nvSpPr>
        <p:spPr>
          <a:xfrm>
            <a:off x="6019802" y="6387548"/>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kumimoji="1" sz="32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spcBef>
                <a:spcPct val="20000"/>
              </a:spcBef>
              <a:buChar char="–"/>
              <a:defRPr kumimoji="1" sz="28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spcBef>
                <a:spcPct val="20000"/>
              </a:spcBef>
              <a:buChar char="•"/>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FontTx/>
              <a:buNone/>
            </a:pPr>
            <a:fld id="{A79AFBCB-B9CF-4446-B09D-D2A2760E6828}" type="slidenum">
              <a:rPr kumimoji="0" lang="en-US" altLang="zh-CN" sz="1200" smtClean="0">
                <a:latin typeface="Arial" panose="020B0604020202020204" pitchFamily="34" charset="0"/>
              </a:rPr>
              <a:pPr algn="ctr">
                <a:spcBef>
                  <a:spcPct val="0"/>
                </a:spcBef>
                <a:buFontTx/>
                <a:buNone/>
              </a:pPr>
              <a:t>65</a:t>
            </a:fld>
            <a:endParaRPr kumimoji="0" lang="en-US" altLang="zh-CN" sz="1200">
              <a:latin typeface="Arial" panose="020B0604020202020204" pitchFamily="34" charset="0"/>
            </a:endParaRPr>
          </a:p>
        </p:txBody>
      </p:sp>
      <p:sp>
        <p:nvSpPr>
          <p:cNvPr id="6" name="灯片编号占位符 2"/>
          <p:cNvSpPr txBox="1">
            <a:spLocks/>
          </p:cNvSpPr>
          <p:nvPr/>
        </p:nvSpPr>
        <p:spPr>
          <a:xfrm>
            <a:off x="8891453" y="6387548"/>
            <a:ext cx="1905000" cy="457200"/>
          </a:xfrm>
          <a:prstGeom prst="rect">
            <a:avLst/>
          </a:prstGeom>
          <a:noFill/>
        </p:spPr>
        <p:txBody>
          <a:bodyPr vert="horz" lIns="91440" tIns="45720" rIns="91440" bIns="45720" rtlCol="0" anchor="ctr"/>
          <a:lstStyle>
            <a:defPPr>
              <a:defRPr lang="zh-CN"/>
            </a:defPPr>
            <a:lvl1pPr marL="0" algn="r" defTabSz="914400" rtl="0" eaLnBrk="1" latinLnBrk="0" hangingPunct="1">
              <a:spcBef>
                <a:spcPct val="20000"/>
              </a:spcBef>
              <a:buChar char="•"/>
              <a:defRPr kumimoji="1" sz="32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spcBef>
                <a:spcPct val="20000"/>
              </a:spcBef>
              <a:buChar char="–"/>
              <a:defRPr kumimoji="1" sz="28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spcBef>
                <a:spcPct val="20000"/>
              </a:spcBef>
              <a:buChar char="•"/>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FontTx/>
              <a:buNone/>
            </a:pPr>
            <a:fld id="{680482C1-1C98-4CA6-86E1-0736FA2A70AE}" type="slidenum">
              <a:rPr kumimoji="0" lang="en-US" altLang="zh-CN" sz="1400" smtClean="0">
                <a:latin typeface="Arial" panose="020B0604020202020204" pitchFamily="34" charset="0"/>
              </a:rPr>
              <a:pPr>
                <a:spcBef>
                  <a:spcPct val="50000"/>
                </a:spcBef>
                <a:buFontTx/>
                <a:buNone/>
              </a:pPr>
              <a:t>65</a:t>
            </a:fld>
            <a:endParaRPr kumimoji="0" lang="en-US" altLang="zh-CN" sz="1400" smtClean="0">
              <a:latin typeface="Arial" panose="020B0604020202020204" pitchFamily="34" charset="0"/>
            </a:endParaRPr>
          </a:p>
        </p:txBody>
      </p:sp>
      <p:grpSp>
        <p:nvGrpSpPr>
          <p:cNvPr id="7" name="Group 94"/>
          <p:cNvGrpSpPr>
            <a:grpSpLocks/>
          </p:cNvGrpSpPr>
          <p:nvPr/>
        </p:nvGrpSpPr>
        <p:grpSpPr bwMode="auto">
          <a:xfrm>
            <a:off x="2523696" y="1192920"/>
            <a:ext cx="8964612" cy="4716463"/>
            <a:chOff x="113" y="300"/>
            <a:chExt cx="5647" cy="2971"/>
          </a:xfrm>
        </p:grpSpPr>
        <p:grpSp>
          <p:nvGrpSpPr>
            <p:cNvPr id="8" name="Group 5"/>
            <p:cNvGrpSpPr>
              <a:grpSpLocks/>
            </p:cNvGrpSpPr>
            <p:nvPr/>
          </p:nvGrpSpPr>
          <p:grpSpPr bwMode="auto">
            <a:xfrm>
              <a:off x="431" y="663"/>
              <a:ext cx="4896" cy="326"/>
              <a:chOff x="431" y="1389"/>
              <a:chExt cx="4896" cy="326"/>
            </a:xfrm>
          </p:grpSpPr>
          <p:sp>
            <p:nvSpPr>
              <p:cNvPr id="45" name="Rectangle 6"/>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6" name="Rectangle 7"/>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7" name="Rectangle 8"/>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8" name="Rectangle 9"/>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49" name="Rectangle 10"/>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f</a:t>
                </a:r>
              </a:p>
            </p:txBody>
          </p:sp>
          <p:sp>
            <p:nvSpPr>
              <p:cNvPr id="50" name="Rectangle 11"/>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e</a:t>
                </a:r>
              </a:p>
            </p:txBody>
          </p:sp>
          <p:sp>
            <p:nvSpPr>
              <p:cNvPr id="51" name="Rectangle 12"/>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d</a:t>
                </a:r>
              </a:p>
            </p:txBody>
          </p:sp>
          <p:sp>
            <p:nvSpPr>
              <p:cNvPr id="52" name="Rectangle 13"/>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c</a:t>
                </a:r>
              </a:p>
            </p:txBody>
          </p:sp>
          <p:sp>
            <p:nvSpPr>
              <p:cNvPr id="53" name="Rectangle 14"/>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b</a:t>
                </a:r>
              </a:p>
            </p:txBody>
          </p:sp>
          <p:sp>
            <p:nvSpPr>
              <p:cNvPr id="54" name="Rectangle 15"/>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a</a:t>
                </a:r>
              </a:p>
            </p:txBody>
          </p:sp>
          <p:sp>
            <p:nvSpPr>
              <p:cNvPr id="55" name="Line 16"/>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17"/>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18"/>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19"/>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0"/>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21"/>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2"/>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3"/>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24"/>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25"/>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26"/>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27"/>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28"/>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 name="Text Box 29"/>
            <p:cNvSpPr txBox="1">
              <a:spLocks noChangeArrowheads="1"/>
            </p:cNvSpPr>
            <p:nvPr/>
          </p:nvSpPr>
          <p:spPr bwMode="auto">
            <a:xfrm>
              <a:off x="476" y="345"/>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latin typeface="Arial" panose="020B0604020202020204" pitchFamily="34" charset="0"/>
                  <a:ea typeface="黑体" panose="02010609060101010101" pitchFamily="49" charset="-122"/>
                </a:rPr>
                <a:t>0</a:t>
              </a:r>
            </a:p>
          </p:txBody>
        </p:sp>
        <p:sp>
          <p:nvSpPr>
            <p:cNvPr id="10" name="Text Box 30"/>
            <p:cNvSpPr txBox="1">
              <a:spLocks noChangeArrowheads="1"/>
            </p:cNvSpPr>
            <p:nvPr/>
          </p:nvSpPr>
          <p:spPr bwMode="auto">
            <a:xfrm>
              <a:off x="4740" y="300"/>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1" name="Text Box 31"/>
            <p:cNvSpPr txBox="1">
              <a:spLocks noChangeArrowheads="1"/>
            </p:cNvSpPr>
            <p:nvPr/>
          </p:nvSpPr>
          <p:spPr bwMode="auto">
            <a:xfrm>
              <a:off x="2880" y="1298"/>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2" name="Line 32"/>
            <p:cNvSpPr>
              <a:spLocks noChangeShapeType="1"/>
            </p:cNvSpPr>
            <p:nvPr/>
          </p:nvSpPr>
          <p:spPr bwMode="auto">
            <a:xfrm flipV="1">
              <a:off x="3107" y="935"/>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Text Box 33"/>
            <p:cNvSpPr txBox="1">
              <a:spLocks noChangeArrowheads="1"/>
            </p:cNvSpPr>
            <p:nvPr/>
          </p:nvSpPr>
          <p:spPr bwMode="auto">
            <a:xfrm>
              <a:off x="295" y="1661"/>
              <a:ext cx="22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latin typeface="Arial" panose="020B0604020202020204" pitchFamily="34" charset="0"/>
                  <a:ea typeface="黑体" panose="02010609060101010101" pitchFamily="49" charset="-122"/>
                </a:rPr>
                <a:t>a</a:t>
              </a:r>
              <a:r>
                <a:rPr lang="zh-CN" altLang="en-US" sz="2800" b="1">
                  <a:latin typeface="Arial" panose="020B0604020202020204" pitchFamily="34" charset="0"/>
                  <a:ea typeface="黑体" panose="02010609060101010101" pitchFamily="49" charset="-122"/>
                </a:rPr>
                <a:t>出队</a:t>
              </a:r>
            </a:p>
          </p:txBody>
        </p:sp>
        <p:sp>
          <p:nvSpPr>
            <p:cNvPr id="14" name="Text Box 62"/>
            <p:cNvSpPr txBox="1">
              <a:spLocks noChangeArrowheads="1"/>
            </p:cNvSpPr>
            <p:nvPr/>
          </p:nvSpPr>
          <p:spPr bwMode="auto">
            <a:xfrm>
              <a:off x="113" y="1298"/>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front</a:t>
              </a:r>
            </a:p>
          </p:txBody>
        </p:sp>
        <p:sp>
          <p:nvSpPr>
            <p:cNvPr id="15" name="Line 63"/>
            <p:cNvSpPr>
              <a:spLocks noChangeShapeType="1"/>
            </p:cNvSpPr>
            <p:nvPr/>
          </p:nvSpPr>
          <p:spPr bwMode="auto">
            <a:xfrm flipV="1">
              <a:off x="340" y="935"/>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 name="Group 64"/>
            <p:cNvGrpSpPr>
              <a:grpSpLocks/>
            </p:cNvGrpSpPr>
            <p:nvPr/>
          </p:nvGrpSpPr>
          <p:grpSpPr bwMode="auto">
            <a:xfrm>
              <a:off x="204" y="2386"/>
              <a:ext cx="4896" cy="326"/>
              <a:chOff x="431" y="1389"/>
              <a:chExt cx="4896" cy="326"/>
            </a:xfrm>
          </p:grpSpPr>
          <p:sp>
            <p:nvSpPr>
              <p:cNvPr id="22" name="Rectangle 6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3" name="Rectangle 6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4" name="Rectangle 6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5" name="Rectangle 6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26" name="Rectangle 69"/>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f</a:t>
                </a:r>
              </a:p>
            </p:txBody>
          </p:sp>
          <p:sp>
            <p:nvSpPr>
              <p:cNvPr id="27" name="Rectangle 70"/>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e</a:t>
                </a:r>
              </a:p>
            </p:txBody>
          </p:sp>
          <p:sp>
            <p:nvSpPr>
              <p:cNvPr id="28" name="Rectangle 71"/>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d</a:t>
                </a:r>
              </a:p>
            </p:txBody>
          </p:sp>
          <p:sp>
            <p:nvSpPr>
              <p:cNvPr id="29" name="Rectangle 7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c</a:t>
                </a:r>
              </a:p>
            </p:txBody>
          </p:sp>
          <p:sp>
            <p:nvSpPr>
              <p:cNvPr id="30" name="Rectangle 7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smtClean="0">
                    <a:effectLst/>
                  </a:rPr>
                  <a:t>b</a:t>
                </a:r>
              </a:p>
            </p:txBody>
          </p:sp>
          <p:sp>
            <p:nvSpPr>
              <p:cNvPr id="31" name="Rectangle 7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smtClean="0"/>
              </a:p>
            </p:txBody>
          </p:sp>
          <p:sp>
            <p:nvSpPr>
              <p:cNvPr id="32" name="Line 75"/>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76"/>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77"/>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78"/>
              <p:cNvSpPr>
                <a:spLocks noChangeShapeType="1"/>
              </p:cNvSpPr>
              <p:nvPr/>
            </p:nvSpPr>
            <p:spPr bwMode="auto">
              <a:xfrm>
                <a:off x="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79"/>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80"/>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81"/>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2"/>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83"/>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84"/>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85"/>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86"/>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87"/>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 name="Text Box 89"/>
            <p:cNvSpPr txBox="1">
              <a:spLocks noChangeArrowheads="1"/>
            </p:cNvSpPr>
            <p:nvPr/>
          </p:nvSpPr>
          <p:spPr bwMode="auto">
            <a:xfrm>
              <a:off x="4513" y="2023"/>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8" name="Text Box 90"/>
            <p:cNvSpPr txBox="1">
              <a:spLocks noChangeArrowheads="1"/>
            </p:cNvSpPr>
            <p:nvPr/>
          </p:nvSpPr>
          <p:spPr bwMode="auto">
            <a:xfrm>
              <a:off x="2653" y="3021"/>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9" name="Line 91"/>
            <p:cNvSpPr>
              <a:spLocks noChangeShapeType="1"/>
            </p:cNvSpPr>
            <p:nvPr/>
          </p:nvSpPr>
          <p:spPr bwMode="auto">
            <a:xfrm flipV="1">
              <a:off x="2880" y="2658"/>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Text Box 92"/>
            <p:cNvSpPr txBox="1">
              <a:spLocks noChangeArrowheads="1"/>
            </p:cNvSpPr>
            <p:nvPr/>
          </p:nvSpPr>
          <p:spPr bwMode="auto">
            <a:xfrm>
              <a:off x="204" y="3021"/>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front</a:t>
              </a:r>
            </a:p>
          </p:txBody>
        </p:sp>
        <p:sp>
          <p:nvSpPr>
            <p:cNvPr id="21" name="Line 93"/>
            <p:cNvSpPr>
              <a:spLocks noChangeShapeType="1"/>
            </p:cNvSpPr>
            <p:nvPr/>
          </p:nvSpPr>
          <p:spPr bwMode="auto">
            <a:xfrm flipV="1">
              <a:off x="431" y="2658"/>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8" name="Text Box 95"/>
          <p:cNvSpPr txBox="1">
            <a:spLocks noChangeArrowheads="1"/>
          </p:cNvSpPr>
          <p:nvPr/>
        </p:nvSpPr>
        <p:spPr bwMode="auto">
          <a:xfrm>
            <a:off x="2544537" y="6125937"/>
            <a:ext cx="82523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ea typeface="楷体_GB2312" pitchFamily="49" charset="-122"/>
              </a:rPr>
              <a:t>特点：所有操作都是</a:t>
            </a:r>
            <a:r>
              <a:rPr lang="en-US" altLang="zh-CN" sz="2800" b="1" dirty="0">
                <a:ea typeface="楷体_GB2312" pitchFamily="49" charset="-122"/>
              </a:rPr>
              <a:t>O</a:t>
            </a:r>
            <a:r>
              <a:rPr lang="zh-CN" altLang="en-US" sz="2800" b="1" dirty="0">
                <a:ea typeface="楷体_GB2312" pitchFamily="49" charset="-122"/>
              </a:rPr>
              <a:t>（</a:t>
            </a:r>
            <a:r>
              <a:rPr lang="en-US" altLang="zh-CN" sz="2800" b="1" dirty="0">
                <a:ea typeface="楷体_GB2312" pitchFamily="49" charset="-122"/>
              </a:rPr>
              <a:t>1</a:t>
            </a:r>
            <a:r>
              <a:rPr lang="zh-CN" altLang="en-US" sz="2800" b="1" dirty="0" smtClean="0">
                <a:ea typeface="楷体_GB2312" pitchFamily="49" charset="-122"/>
              </a:rPr>
              <a:t>），浪费</a:t>
            </a:r>
            <a:r>
              <a:rPr lang="zh-CN" altLang="en-US" sz="2800" b="1" dirty="0">
                <a:ea typeface="楷体_GB2312" pitchFamily="49" charset="-122"/>
              </a:rPr>
              <a:t>空间</a:t>
            </a:r>
          </a:p>
        </p:txBody>
      </p:sp>
      <p:sp>
        <p:nvSpPr>
          <p:cNvPr id="69" name="文本框 68"/>
          <p:cNvSpPr txBox="1"/>
          <p:nvPr/>
        </p:nvSpPr>
        <p:spPr>
          <a:xfrm>
            <a:off x="6884966" y="760586"/>
            <a:ext cx="670606" cy="523220"/>
          </a:xfrm>
          <a:prstGeom prst="rect">
            <a:avLst/>
          </a:prstGeom>
          <a:noFill/>
        </p:spPr>
        <p:txBody>
          <a:bodyPr wrap="square" rtlCol="0">
            <a:spAutoFit/>
          </a:bodyPr>
          <a:lstStyle/>
          <a:p>
            <a:r>
              <a:rPr lang="en-US" altLang="zh-CN" sz="2800" dirty="0" smtClean="0"/>
              <a:t>5</a:t>
            </a:r>
            <a:endParaRPr lang="zh-CN" altLang="en-US" sz="2800" dirty="0" err="1" smtClean="0"/>
          </a:p>
        </p:txBody>
      </p:sp>
      <p:sp>
        <p:nvSpPr>
          <p:cNvPr id="70" name="Text Box 29"/>
          <p:cNvSpPr txBox="1">
            <a:spLocks noChangeArrowheads="1"/>
          </p:cNvSpPr>
          <p:nvPr/>
        </p:nvSpPr>
        <p:spPr bwMode="auto">
          <a:xfrm>
            <a:off x="2842784" y="3991217"/>
            <a:ext cx="5032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latin typeface="Arial" panose="020B0604020202020204" pitchFamily="34" charset="0"/>
                <a:ea typeface="黑体" panose="02010609060101010101" pitchFamily="49" charset="-122"/>
              </a:rPr>
              <a:t>0</a:t>
            </a:r>
          </a:p>
        </p:txBody>
      </p:sp>
      <p:sp>
        <p:nvSpPr>
          <p:cNvPr id="71" name="文本框 70"/>
          <p:cNvSpPr txBox="1"/>
          <p:nvPr/>
        </p:nvSpPr>
        <p:spPr>
          <a:xfrm>
            <a:off x="6670699" y="3487480"/>
            <a:ext cx="670606" cy="523220"/>
          </a:xfrm>
          <a:prstGeom prst="rect">
            <a:avLst/>
          </a:prstGeom>
          <a:noFill/>
        </p:spPr>
        <p:txBody>
          <a:bodyPr wrap="square" rtlCol="0">
            <a:spAutoFit/>
          </a:bodyPr>
          <a:lstStyle/>
          <a:p>
            <a:r>
              <a:rPr lang="en-US" altLang="zh-CN" sz="2800" dirty="0" smtClean="0"/>
              <a:t>5</a:t>
            </a:r>
            <a:endParaRPr lang="zh-CN" altLang="en-US" sz="2800" dirty="0" err="1" smtClean="0"/>
          </a:p>
        </p:txBody>
      </p:sp>
      <p:sp>
        <p:nvSpPr>
          <p:cNvPr id="73" name="Rectangle 2"/>
          <p:cNvSpPr>
            <a:spLocks noGrp="1" noRot="1" noChangeArrowheads="1"/>
          </p:cNvSpPr>
          <p:nvPr>
            <p:ph type="title"/>
          </p:nvPr>
        </p:nvSpPr>
        <p:spPr>
          <a:xfrm>
            <a:off x="308340" y="476304"/>
            <a:ext cx="7772400" cy="1143000"/>
          </a:xfrm>
        </p:spPr>
        <p:txBody>
          <a:bodyPr>
            <a:normAutofit/>
          </a:bodyPr>
          <a:lstStyle/>
          <a:p>
            <a:r>
              <a:rPr lang="zh-CN" altLang="en-US" sz="4000" dirty="0"/>
              <a:t>队头位置不固定</a:t>
            </a:r>
            <a:endParaRPr lang="zh-CN" altLang="en-US" sz="4000" b="1" dirty="0" smtClean="0"/>
          </a:p>
        </p:txBody>
      </p:sp>
    </p:spTree>
    <p:extLst>
      <p:ext uri="{BB962C8B-B14F-4D97-AF65-F5344CB8AC3E}">
        <p14:creationId xmlns:p14="http://schemas.microsoft.com/office/powerpoint/2010/main" val="2171332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578740"/>
            <a:ext cx="11831475" cy="4523885"/>
          </a:xfrm>
        </p:spPr>
        <p:txBody>
          <a:bodyPr>
            <a:normAutofit/>
          </a:bodyPr>
          <a:lstStyle/>
          <a:p>
            <a:pPr marL="0" indent="0">
              <a:buNone/>
            </a:pPr>
            <a:r>
              <a:rPr lang="zh-CN" altLang="zh-CN" sz="2800" b="0" dirty="0" smtClean="0">
                <a:ea typeface="华文楷体" pitchFamily="2" charset="-122"/>
                <a:cs typeface="Times New Roman" panose="02020603050405020304" pitchFamily="18" charset="0"/>
              </a:rPr>
              <a:t>队</a:t>
            </a:r>
            <a:r>
              <a:rPr lang="zh-CN" altLang="zh-CN" sz="2800" b="0" dirty="0">
                <a:ea typeface="华文楷体" pitchFamily="2" charset="-122"/>
                <a:cs typeface="Times New Roman" panose="02020603050405020304" pitchFamily="18" charset="0"/>
              </a:rPr>
              <a:t>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给出的是实际队首元素的地址，队尾指针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给出的是实际队尾元素</a:t>
            </a:r>
            <a:r>
              <a:rPr lang="zh-CN" altLang="zh-CN" sz="2800" b="0" dirty="0" smtClean="0">
                <a:ea typeface="华文楷体" pitchFamily="2" charset="-122"/>
                <a:cs typeface="Times New Roman" panose="02020603050405020304" pitchFamily="18" charset="0"/>
              </a:rPr>
              <a:t>的</a:t>
            </a:r>
            <a:r>
              <a:rPr lang="zh-CN" altLang="en-US" sz="2800" b="0" dirty="0" smtClean="0">
                <a:ea typeface="华文楷体" pitchFamily="2" charset="-122"/>
                <a:cs typeface="Times New Roman" panose="02020603050405020304" pitchFamily="18" charset="0"/>
              </a:rPr>
              <a:t>下一个空间</a:t>
            </a:r>
            <a:r>
              <a:rPr lang="zh-CN" altLang="zh-CN" sz="2800" b="0" dirty="0" smtClean="0">
                <a:ea typeface="华文楷体" pitchFamily="2" charset="-122"/>
                <a:cs typeface="Times New Roman" panose="02020603050405020304" pitchFamily="18" charset="0"/>
              </a:rPr>
              <a:t>地址。</a:t>
            </a:r>
            <a:endParaRPr lang="en-US" altLang="zh-CN" sz="2800" b="0" dirty="0" smtClean="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为防止队列后移造成的空间浪费，附加一个循环特征，称</a:t>
            </a:r>
            <a:r>
              <a:rPr lang="zh-CN" altLang="en-US" sz="2800" dirty="0" smtClean="0">
                <a:ea typeface="华文楷体" pitchFamily="2" charset="-122"/>
                <a:cs typeface="Times New Roman" panose="02020603050405020304" pitchFamily="18" charset="0"/>
              </a:rPr>
              <a:t>顺序循环队列</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判断队空或队满可以利用队首指针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和队尾指针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的关系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队空标志： </a:t>
            </a:r>
            <a:r>
              <a:rPr lang="en-US" altLang="zh-CN" sz="2800" b="0" dirty="0">
                <a:ea typeface="华文楷体" pitchFamily="2" charset="-122"/>
                <a:cs typeface="Times New Roman" panose="02020603050405020304" pitchFamily="18" charset="0"/>
              </a:rPr>
              <a:t>Rear</a:t>
            </a:r>
            <a:r>
              <a:rPr lang="en-US" altLang="zh-CN" sz="2800" b="0" dirty="0" smtClean="0">
                <a:ea typeface="华文楷体" pitchFamily="2" charset="-122"/>
                <a:cs typeface="Times New Roman" panose="02020603050405020304" pitchFamily="18" charset="0"/>
              </a:rPr>
              <a:t>==Front</a:t>
            </a:r>
          </a:p>
          <a:p>
            <a:pPr marL="0" indent="0">
              <a:buNone/>
            </a:pPr>
            <a:r>
              <a:rPr lang="zh-CN" altLang="en-US" sz="2800" b="0" dirty="0" smtClean="0">
                <a:ea typeface="华文楷体" pitchFamily="2" charset="-122"/>
                <a:cs typeface="Times New Roman" panose="02020603050405020304" pitchFamily="18" charset="0"/>
              </a:rPr>
              <a:t>队满标志：</a:t>
            </a:r>
            <a:r>
              <a:rPr lang="en-US" altLang="zh-CN" sz="2800" b="0" dirty="0" smtClean="0">
                <a:ea typeface="华文楷体" pitchFamily="2" charset="-122"/>
                <a:cs typeface="Times New Roman" panose="02020603050405020304" pitchFamily="18" charset="0"/>
              </a:rPr>
              <a:t>(Rear+1)%</a:t>
            </a:r>
            <a:r>
              <a:rPr lang="en-US" altLang="zh-CN" sz="2800" b="0" dirty="0" err="1" smtClean="0">
                <a:ea typeface="华文楷体" pitchFamily="2" charset="-122"/>
                <a:cs typeface="Times New Roman" panose="02020603050405020304" pitchFamily="18" charset="0"/>
              </a:rPr>
              <a:t>maxSize</a:t>
            </a:r>
            <a:r>
              <a:rPr lang="en-US" altLang="zh-CN" sz="2800" b="0" dirty="0" smtClean="0">
                <a:ea typeface="华文楷体" pitchFamily="2" charset="-122"/>
                <a:cs typeface="Times New Roman" panose="02020603050405020304" pitchFamily="18" charset="0"/>
              </a:rPr>
              <a:t> == Front</a:t>
            </a:r>
          </a:p>
          <a:p>
            <a:pPr marL="0" indent="0">
              <a:buNone/>
            </a:pPr>
            <a:endParaRPr lang="en-US" altLang="zh-CN" sz="2800" b="0" dirty="0" smtClean="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顺序循环队列：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7245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5436"/>
            <a:ext cx="8003485" cy="5564877"/>
          </a:xfrm>
          <a:prstGeom prst="rect">
            <a:avLst/>
          </a:prstGeom>
          <a:noFill/>
          <a:ln>
            <a:noFill/>
          </a:ln>
        </p:spPr>
      </p:pic>
    </p:spTree>
    <p:extLst>
      <p:ext uri="{BB962C8B-B14F-4D97-AF65-F5344CB8AC3E}">
        <p14:creationId xmlns:p14="http://schemas.microsoft.com/office/powerpoint/2010/main" val="187017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fontScale="62500" lnSpcReduction="20000"/>
          </a:bodyPr>
          <a:lstStyle/>
          <a:p>
            <a:pPr marL="0" indent="0">
              <a:buNone/>
            </a:pPr>
            <a:r>
              <a:rPr lang="en-US" altLang="zh-CN" sz="3500" b="0" dirty="0" smtClean="0">
                <a:ea typeface="华文楷体" panose="02010600040101010101" pitchFamily="2" charset="-122"/>
                <a:cs typeface="Times New Roman" panose="02020603050405020304" pitchFamily="18" charset="0"/>
              </a:rPr>
              <a:t>#</a:t>
            </a:r>
            <a:r>
              <a:rPr lang="en-US" altLang="zh-CN" sz="3500" b="0" dirty="0" err="1" smtClean="0">
                <a:ea typeface="华文楷体" panose="02010600040101010101" pitchFamily="2" charset="-122"/>
                <a:cs typeface="Times New Roman" panose="02020603050405020304" pitchFamily="18" charset="0"/>
              </a:rPr>
              <a:t>ifndef</a:t>
            </a:r>
            <a:r>
              <a:rPr lang="en-US" altLang="zh-CN" sz="3500" b="0" dirty="0" smtClean="0">
                <a:ea typeface="华文楷体" panose="02010600040101010101" pitchFamily="2" charset="-122"/>
                <a:cs typeface="Times New Roman" panose="02020603050405020304" pitchFamily="18" charset="0"/>
              </a:rPr>
              <a:t> </a:t>
            </a:r>
            <a:r>
              <a:rPr lang="en-US" altLang="zh-CN" sz="3500" b="0" dirty="0">
                <a:ea typeface="华文楷体" panose="02010600040101010101" pitchFamily="2" charset="-122"/>
                <a:cs typeface="Times New Roman" panose="02020603050405020304" pitchFamily="18" charset="0"/>
              </a:rPr>
              <a:t>SEQQUEUE_H_INCLUDED</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#define </a:t>
            </a:r>
            <a:r>
              <a:rPr lang="en-US" altLang="zh-CN" sz="3500" b="0" dirty="0" smtClean="0">
                <a:ea typeface="华文楷体" panose="02010600040101010101" pitchFamily="2" charset="-122"/>
                <a:cs typeface="Times New Roman" panose="02020603050405020304" pitchFamily="18" charset="0"/>
              </a:rPr>
              <a:t>SEQQUEUE_H_INCLUDED</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illegalSize</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outOfBound</a:t>
            </a:r>
            <a:r>
              <a:rPr lang="en-US" altLang="zh-CN" sz="3500" b="0" dirty="0" smtClean="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template &lt;class </a:t>
            </a:r>
            <a:r>
              <a:rPr lang="en-US" altLang="zh-CN" sz="3500" b="0" dirty="0" err="1">
                <a:ea typeface="华文楷体" panose="02010600040101010101" pitchFamily="2" charset="-122"/>
                <a:cs typeface="Times New Roman" panose="02020603050405020304" pitchFamily="18" charset="0"/>
              </a:rPr>
              <a:t>elemType</a:t>
            </a:r>
            <a:r>
              <a:rPr lang="en-US" altLang="zh-CN" sz="3500" b="0" dirty="0">
                <a:ea typeface="华文楷体" panose="02010600040101010101" pitchFamily="2" charset="-122"/>
                <a:cs typeface="Times New Roman" panose="02020603050405020304" pitchFamily="18" charset="0"/>
              </a:rPr>
              <a:t>&gt;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seqQueue</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smtClean="0">
                <a:ea typeface="华文楷体" panose="02010600040101010101" pitchFamily="2" charset="-122"/>
                <a:cs typeface="Times New Roman" panose="02020603050405020304" pitchFamily="18" charset="0"/>
              </a:rPr>
              <a:t>{    </a:t>
            </a:r>
            <a:r>
              <a:rPr lang="en-US" altLang="zh-CN" sz="3500" b="0" dirty="0">
                <a:ea typeface="华文楷体" panose="02010600040101010101" pitchFamily="2" charset="-122"/>
                <a:cs typeface="Times New Roman" panose="02020603050405020304" pitchFamily="18" charset="0"/>
              </a:rPr>
              <a:t>private:</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elemType</a:t>
            </a:r>
            <a:r>
              <a:rPr lang="en-US" altLang="zh-CN" sz="3500" b="0" dirty="0">
                <a:ea typeface="华文楷体" panose="02010600040101010101" pitchFamily="2" charset="-122"/>
                <a:cs typeface="Times New Roman" panose="02020603050405020304" pitchFamily="18" charset="0"/>
              </a:rPr>
              <a:t> *array;</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int</a:t>
            </a: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maxSize</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int</a:t>
            </a:r>
            <a:r>
              <a:rPr lang="en-US" altLang="zh-CN" sz="3500" b="0" dirty="0">
                <a:ea typeface="华文楷体" panose="02010600040101010101" pitchFamily="2" charset="-122"/>
                <a:cs typeface="Times New Roman" panose="02020603050405020304" pitchFamily="18" charset="0"/>
              </a:rPr>
              <a:t> Front, Rear;</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void </a:t>
            </a:r>
            <a:r>
              <a:rPr lang="en-US" altLang="zh-CN" sz="3500" b="0" dirty="0" err="1">
                <a:ea typeface="华文楷体" panose="02010600040101010101" pitchFamily="2" charset="-122"/>
                <a:cs typeface="Times New Roman" panose="02020603050405020304" pitchFamily="18" charset="0"/>
              </a:rPr>
              <a:t>doubleSpace</a:t>
            </a:r>
            <a:r>
              <a:rPr lang="en-US" altLang="zh-CN" sz="3500" b="0" dirty="0">
                <a:ea typeface="华文楷体" panose="02010600040101010101" pitchFamily="2" charset="-122"/>
                <a:cs typeface="Times New Roman" panose="02020603050405020304" pitchFamily="18" charset="0"/>
              </a:rPr>
              <a:t>(); //</a:t>
            </a:r>
            <a:r>
              <a:rPr lang="zh-CN" altLang="zh-CN" sz="3500" b="0" dirty="0">
                <a:ea typeface="华文楷体" panose="02010600040101010101" pitchFamily="2" charset="-122"/>
                <a:cs typeface="Times New Roman" panose="02020603050405020304" pitchFamily="18" charset="0"/>
              </a:rPr>
              <a:t>扩展队队列元素的存储空间为原来的</a:t>
            </a:r>
            <a:r>
              <a:rPr lang="en-US" altLang="zh-CN" sz="3500" b="0" dirty="0">
                <a:ea typeface="华文楷体" panose="02010600040101010101" pitchFamily="2" charset="-122"/>
                <a:cs typeface="Times New Roman" panose="02020603050405020304" pitchFamily="18" charset="0"/>
              </a:rPr>
              <a:t>2</a:t>
            </a:r>
            <a:r>
              <a:rPr lang="zh-CN" altLang="zh-CN" sz="3500" b="0" dirty="0">
                <a:ea typeface="华文楷体" panose="02010600040101010101" pitchFamily="2" charset="-122"/>
                <a:cs typeface="Times New Roman" panose="02020603050405020304" pitchFamily="18" charset="0"/>
              </a:rPr>
              <a:t>倍</a:t>
            </a:r>
          </a:p>
          <a:p>
            <a:pPr marL="0" indent="0">
              <a:buNone/>
            </a:pP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a:t>
            </a:r>
            <a:r>
              <a:rPr lang="zh-CN" altLang="en-US" dirty="0">
                <a:latin typeface="华文楷体" panose="02010600040101010101" pitchFamily="2" charset="-122"/>
                <a:ea typeface="华文楷体" panose="02010600040101010101" pitchFamily="2" charset="-122"/>
              </a:rPr>
              <a:t>循环</a:t>
            </a:r>
            <a:r>
              <a:rPr lang="zh-CN" altLang="en-US" dirty="0" smtClean="0">
                <a:latin typeface="华文楷体" panose="02010600040101010101" pitchFamily="2" charset="-122"/>
                <a:ea typeface="华文楷体" panose="02010600040101010101" pitchFamily="2" charset="-122"/>
              </a:rPr>
              <a:t>队列类的定义：</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11056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dirty="0" smtClean="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public</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seqQueue</a:t>
            </a:r>
            <a:r>
              <a:rPr lang="en-US" altLang="zh-CN" b="0" dirty="0" smtClean="0">
                <a:ea typeface="华文楷体" panose="02010600040101010101" pitchFamily="2" charset="-122"/>
                <a:cs typeface="Times New Roman" panose="02020603050405020304" pitchFamily="18" charset="0"/>
              </a:rPr>
              <a:t>(</a:t>
            </a:r>
            <a:r>
              <a:rPr lang="en-US" altLang="zh-CN" b="0" dirty="0" err="1" smtClean="0">
                <a:ea typeface="华文楷体" panose="02010600040101010101" pitchFamily="2" charset="-122"/>
                <a:cs typeface="Times New Roman" panose="02020603050405020304" pitchFamily="18" charset="0"/>
              </a:rPr>
              <a:t>int</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size=10); //</a:t>
            </a:r>
            <a:r>
              <a:rPr lang="zh-CN" altLang="zh-CN" b="0" dirty="0">
                <a:ea typeface="华文楷体" panose="02010600040101010101" pitchFamily="2" charset="-122"/>
                <a:cs typeface="Times New Roman" panose="02020603050405020304" pitchFamily="18" charset="0"/>
              </a:rPr>
              <a:t>初始化队列元素的存储空间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smtClean="0">
                <a:ea typeface="华文楷体" panose="02010600040101010101" pitchFamily="2" charset="-122"/>
                <a:cs typeface="Times New Roman" panose="02020603050405020304" pitchFamily="18" charset="0"/>
              </a:rPr>
              <a:t>elemType</a:t>
            </a: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a:t>
            </a:r>
            <a:r>
              <a:rPr lang="zh-CN" altLang="en-US" dirty="0">
                <a:latin typeface="华文楷体" panose="02010600040101010101" pitchFamily="2" charset="-122"/>
                <a:ea typeface="华文楷体" panose="02010600040101010101" pitchFamily="2" charset="-122"/>
              </a:rPr>
              <a:t>循环</a:t>
            </a:r>
            <a:r>
              <a:rPr lang="zh-CN" altLang="en-US" dirty="0" smtClean="0">
                <a:latin typeface="华文楷体" panose="02010600040101010101" pitchFamily="2" charset="-122"/>
                <a:ea typeface="华文楷体" panose="02010600040101010101" pitchFamily="2" charset="-122"/>
              </a:rPr>
              <a:t>队列类的定义：</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70188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栈的抽象数据类型：</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4313581" y="779627"/>
            <a:ext cx="7354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栈</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Stack</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的</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ADT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3"/>
          <p:cNvSpPr>
            <a:spLocks noChangeArrowheads="1"/>
          </p:cNvSpPr>
          <p:nvPr/>
        </p:nvSpPr>
        <p:spPr bwMode="auto">
          <a:xfrm>
            <a:off x="437321" y="1579599"/>
            <a:ext cx="1175467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Data:</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 x</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x</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=1,2,3,……n, n &gt; 0} </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或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Φ;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ElemSet</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为元素集合。</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Relation:</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{&lt;x</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&gt;|x</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x</a:t>
            </a:r>
            <a:r>
              <a:rPr kumimoji="0" lang="en-US" altLang="zh-CN" sz="2400" b="0" i="0" u="none" strike="noStrike" cap="none" normalizeH="0" baseline="-3000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为栈底，</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为栈顶。</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Operations:</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initialize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en-US" altLang="zh-CN" sz="3600" dirty="0" smtClean="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结果：栈初始化为一个空栈。</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isEmpty</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空返回</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isFull</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结果：栈</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满返回</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前提</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非空。结果：返回栈顶元素的值，栈顶元素不变。</a:t>
            </a: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push   	</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前提</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非满，已知待插入的元素。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结果</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：将该元素压栈，使其成为新的栈顶元素。</a:t>
            </a: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pop    	</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前提</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结果</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将栈顶元素弹栈，该元素不再成为栈顶元素。</a:t>
            </a: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destroy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结果：释放栈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占用的所有空间。</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 name="椭圆 3"/>
          <p:cNvSpPr/>
          <p:nvPr/>
        </p:nvSpPr>
        <p:spPr>
          <a:xfrm>
            <a:off x="11821583" y="6466114"/>
            <a:ext cx="235434" cy="1917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018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seqQueue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seqQueue</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size) //</a:t>
            </a:r>
            <a:r>
              <a:rPr lang="zh-CN" altLang="zh-CN" b="0" dirty="0">
                <a:cs typeface="Times New Roman" panose="02020603050405020304" pitchFamily="18" charset="0"/>
              </a:rPr>
              <a:t>初始化队列元素的存储空间</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array = new </a:t>
            </a:r>
            <a:r>
              <a:rPr lang="en-US" altLang="zh-CN" b="0" dirty="0" err="1">
                <a:cs typeface="Times New Roman" panose="02020603050405020304" pitchFamily="18" charset="0"/>
              </a:rPr>
              <a:t>elemType</a:t>
            </a:r>
            <a:r>
              <a:rPr lang="en-US" altLang="zh-CN" b="0" dirty="0">
                <a:cs typeface="Times New Roman" panose="02020603050405020304" pitchFamily="18" charset="0"/>
              </a:rPr>
              <a:t>[size]; //</a:t>
            </a:r>
            <a:r>
              <a:rPr lang="zh-CN" altLang="zh-CN" b="0" dirty="0">
                <a:cs typeface="Times New Roman" panose="02020603050405020304" pitchFamily="18" charset="0"/>
              </a:rPr>
              <a:t>申请实际的队列存储空间</a:t>
            </a:r>
          </a:p>
          <a:p>
            <a:pPr marL="0" indent="0">
              <a:buNone/>
            </a:pPr>
            <a:r>
              <a:rPr lang="en-US" altLang="zh-CN" b="0" dirty="0">
                <a:cs typeface="Times New Roman" panose="02020603050405020304" pitchFamily="18" charset="0"/>
              </a:rPr>
              <a:t>    if (!array)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maxSize</a:t>
            </a:r>
            <a:r>
              <a:rPr lang="en-US" altLang="zh-CN" b="0" dirty="0">
                <a:cs typeface="Times New Roman" panose="02020603050405020304" pitchFamily="18" charset="0"/>
              </a:rPr>
              <a:t> = size;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a:t>
            </a:r>
            <a:r>
              <a:rPr lang="zh-CN" altLang="en-US" dirty="0">
                <a:latin typeface="华文楷体" panose="02010600040101010101" pitchFamily="2" charset="-122"/>
                <a:ea typeface="华文楷体" panose="02010600040101010101" pitchFamily="2" charset="-122"/>
              </a:rPr>
              <a:t>循环</a:t>
            </a:r>
            <a:r>
              <a:rPr lang="zh-CN" altLang="en-US" dirty="0" smtClean="0">
                <a:latin typeface="华文楷体" panose="02010600040101010101" pitchFamily="2" charset="-122"/>
                <a:ea typeface="华文楷体" panose="02010600040101010101" pitchFamily="2" charset="-122"/>
              </a:rPr>
              <a:t>队列类成员函数的实现：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05144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8" y="731981"/>
            <a:ext cx="11162883" cy="6126019"/>
          </a:xfrm>
        </p:spPr>
        <p:txBody>
          <a:bodyPr>
            <a:normAutofit fontScale="85000" lnSpcReduction="20000"/>
          </a:bodyPr>
          <a:lstStyle/>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bool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r>
              <a:rPr lang="en-US" altLang="zh-CN" sz="3100" b="0" dirty="0" err="1">
                <a:ea typeface="华文楷体" panose="02010600040101010101" pitchFamily="2" charset="-122"/>
                <a:cs typeface="Times New Roman" panose="02020603050405020304" pitchFamily="18" charset="0"/>
              </a:rPr>
              <a:t>isEmpty</a:t>
            </a:r>
            <a:r>
              <a:rPr lang="en-US" altLang="zh-CN" sz="3100" b="0" dirty="0">
                <a:ea typeface="华文楷体" panose="02010600040101010101" pitchFamily="2" charset="-122"/>
                <a:cs typeface="Times New Roman" panose="02020603050405020304" pitchFamily="18" charset="0"/>
              </a:rPr>
              <a:t>()  //</a:t>
            </a:r>
            <a:r>
              <a:rPr lang="zh-CN" altLang="zh-CN" sz="3100" b="0" dirty="0">
                <a:ea typeface="华文楷体" panose="02010600040101010101" pitchFamily="2" charset="-122"/>
                <a:cs typeface="Times New Roman" panose="02020603050405020304" pitchFamily="18" charset="0"/>
              </a:rPr>
              <a:t>判断队空否，空返回</a:t>
            </a:r>
            <a:r>
              <a:rPr lang="en-US" altLang="zh-CN" sz="3100" b="0" dirty="0">
                <a:ea typeface="华文楷体" panose="02010600040101010101" pitchFamily="2" charset="-122"/>
                <a:cs typeface="Times New Roman" panose="02020603050405020304" pitchFamily="18" charset="0"/>
              </a:rPr>
              <a:t>true</a:t>
            </a:r>
            <a:r>
              <a:rPr lang="zh-CN" altLang="zh-CN" sz="3100" b="0" dirty="0">
                <a:ea typeface="华文楷体" panose="02010600040101010101" pitchFamily="2" charset="-122"/>
                <a:cs typeface="Times New Roman" panose="02020603050405020304" pitchFamily="18" charset="0"/>
              </a:rPr>
              <a:t>，否则为</a:t>
            </a:r>
            <a:r>
              <a:rPr lang="en-US" altLang="zh-CN" sz="3100" b="0" dirty="0">
                <a:ea typeface="华文楷体" panose="02010600040101010101" pitchFamily="2" charset="-122"/>
                <a:cs typeface="Times New Roman" panose="02020603050405020304" pitchFamily="18" charset="0"/>
              </a:rPr>
              <a:t>false</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{return Front == Rear;}</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 </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bool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r>
              <a:rPr lang="en-US" altLang="zh-CN" sz="3100" b="0" dirty="0" err="1">
                <a:ea typeface="华文楷体" panose="02010600040101010101" pitchFamily="2" charset="-122"/>
                <a:cs typeface="Times New Roman" panose="02020603050405020304" pitchFamily="18" charset="0"/>
              </a:rPr>
              <a:t>isFull</a:t>
            </a:r>
            <a:r>
              <a:rPr lang="en-US" altLang="zh-CN" sz="3100" b="0" dirty="0">
                <a:ea typeface="华文楷体" panose="02010600040101010101" pitchFamily="2" charset="-122"/>
                <a:cs typeface="Times New Roman" panose="02020603050405020304" pitchFamily="18" charset="0"/>
              </a:rPr>
              <a:t>() //</a:t>
            </a:r>
            <a:r>
              <a:rPr lang="zh-CN" altLang="zh-CN" sz="3100" b="0" dirty="0">
                <a:ea typeface="华文楷体" panose="02010600040101010101" pitchFamily="2" charset="-122"/>
                <a:cs typeface="Times New Roman" panose="02020603050405020304" pitchFamily="18" charset="0"/>
              </a:rPr>
              <a:t>判断队满否，满返回</a:t>
            </a:r>
            <a:r>
              <a:rPr lang="en-US" altLang="zh-CN" sz="3100" b="0" dirty="0">
                <a:ea typeface="华文楷体" panose="02010600040101010101" pitchFamily="2" charset="-122"/>
                <a:cs typeface="Times New Roman" panose="02020603050405020304" pitchFamily="18" charset="0"/>
              </a:rPr>
              <a:t>true</a:t>
            </a:r>
            <a:r>
              <a:rPr lang="zh-CN" altLang="zh-CN" sz="3100" b="0" dirty="0">
                <a:ea typeface="华文楷体" panose="02010600040101010101" pitchFamily="2" charset="-122"/>
                <a:cs typeface="Times New Roman" panose="02020603050405020304" pitchFamily="18" charset="0"/>
              </a:rPr>
              <a:t>，否则为</a:t>
            </a:r>
            <a:r>
              <a:rPr lang="en-US" altLang="zh-CN" sz="3100" b="0" dirty="0">
                <a:ea typeface="华文楷体" panose="02010600040101010101" pitchFamily="2" charset="-122"/>
                <a:cs typeface="Times New Roman" panose="02020603050405020304" pitchFamily="18" charset="0"/>
              </a:rPr>
              <a:t>false</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{return (Rear+1)%</a:t>
            </a:r>
            <a:r>
              <a:rPr lang="en-US" altLang="zh-CN" sz="3100" b="0" dirty="0" err="1">
                <a:ea typeface="华文楷体" panose="02010600040101010101" pitchFamily="2" charset="-122"/>
                <a:cs typeface="Times New Roman" panose="02020603050405020304" pitchFamily="18" charset="0"/>
              </a:rPr>
              <a:t>maxSize</a:t>
            </a:r>
            <a:r>
              <a:rPr lang="en-US" altLang="zh-CN" sz="3100" b="0" dirty="0">
                <a:ea typeface="华文楷体" panose="02010600040101010101" pitchFamily="2" charset="-122"/>
                <a:cs typeface="Times New Roman" panose="02020603050405020304" pitchFamily="18" charset="0"/>
              </a:rPr>
              <a:t> == Front;}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 </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&gt;::front() //</a:t>
            </a:r>
            <a:r>
              <a:rPr lang="zh-CN" altLang="zh-CN" sz="3100"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sz="3100" b="0" dirty="0">
                <a:ea typeface="华文楷体" panose="02010600040101010101" pitchFamily="2" charset="-122"/>
                <a:cs typeface="Times New Roman" panose="02020603050405020304" pitchFamily="18" charset="0"/>
              </a:rPr>
              <a:t>{    if (</a:t>
            </a:r>
            <a:r>
              <a:rPr lang="en-US" altLang="zh-CN" sz="3100" b="0" dirty="0" err="1">
                <a:ea typeface="华文楷体" panose="02010600040101010101" pitchFamily="2" charset="-122"/>
                <a:cs typeface="Times New Roman" panose="02020603050405020304" pitchFamily="18" charset="0"/>
              </a:rPr>
              <a:t>isEmpty</a:t>
            </a:r>
            <a:r>
              <a:rPr lang="en-US" altLang="zh-CN" sz="3100" b="0" dirty="0">
                <a:ea typeface="华文楷体" panose="02010600040101010101" pitchFamily="2" charset="-122"/>
                <a:cs typeface="Times New Roman" panose="02020603050405020304" pitchFamily="18" charset="0"/>
              </a:rPr>
              <a:t>()) throw </a:t>
            </a:r>
            <a:r>
              <a:rPr lang="en-US" altLang="zh-CN" sz="3100" b="0" dirty="0" err="1">
                <a:ea typeface="华文楷体" panose="02010600040101010101" pitchFamily="2" charset="-122"/>
                <a:cs typeface="Times New Roman" panose="02020603050405020304" pitchFamily="18" charset="0"/>
              </a:rPr>
              <a:t>outOfBound</a:t>
            </a:r>
            <a:r>
              <a:rPr lang="en-US" altLang="zh-CN" sz="3100" b="0" dirty="0" smtClean="0">
                <a:ea typeface="华文楷体" panose="02010600040101010101" pitchFamily="2" charset="-122"/>
                <a:cs typeface="Times New Roman" panose="02020603050405020304" pitchFamily="18" charset="0"/>
              </a:rPr>
              <a:t>();    return </a:t>
            </a:r>
            <a:r>
              <a:rPr lang="en-US" altLang="zh-CN" sz="3100" b="0" dirty="0">
                <a:ea typeface="华文楷体" panose="02010600040101010101" pitchFamily="2" charset="-122"/>
                <a:cs typeface="Times New Roman" panose="02020603050405020304" pitchFamily="18" charset="0"/>
              </a:rPr>
              <a:t>array[Front</a:t>
            </a:r>
            <a:r>
              <a:rPr lang="en-US" altLang="zh-CN" sz="3100" b="0" dirty="0" smtClean="0">
                <a:ea typeface="华文楷体" panose="02010600040101010101" pitchFamily="2" charset="-122"/>
                <a:cs typeface="Times New Roman" panose="02020603050405020304" pitchFamily="18" charset="0"/>
              </a:rPr>
              <a:t>];  }</a:t>
            </a:r>
            <a:endParaRPr lang="zh-CN" altLang="zh-CN" sz="3100"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60904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72" y="811495"/>
            <a:ext cx="11162883" cy="5807966"/>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doubleSpace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array[Rear]=x;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Rear = (Rear+1)%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Front = (Front+1)%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椭圆 1"/>
          <p:cNvSpPr/>
          <p:nvPr/>
        </p:nvSpPr>
        <p:spPr>
          <a:xfrm>
            <a:off x="11168743" y="6322423"/>
            <a:ext cx="169817" cy="297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3083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链式</a:t>
            </a:r>
            <a:r>
              <a:rPr lang="zh-CN" altLang="en-US" sz="2800" b="1" dirty="0" smtClean="0">
                <a:solidFill>
                  <a:srgbClr val="FF0000"/>
                </a:solidFill>
                <a:latin typeface="华文楷体" pitchFamily="2" charset="-122"/>
                <a:ea typeface="华文楷体" pitchFamily="2" charset="-122"/>
              </a:rPr>
              <a:t>队列</a:t>
            </a:r>
            <a:endParaRPr lang="en-US" altLang="zh-CN" sz="2800" b="1" dirty="0" smtClean="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1868299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78741"/>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用单链表存储队列中的元素及元素</a:t>
            </a:r>
            <a:r>
              <a:rPr lang="zh-CN" altLang="zh-CN" sz="2800" b="0" dirty="0" smtClean="0">
                <a:ea typeface="华文楷体" pitchFamily="2" charset="-122"/>
                <a:cs typeface="Times New Roman" panose="02020603050405020304" pitchFamily="18" charset="0"/>
              </a:rPr>
              <a:t>关系。</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其</a:t>
            </a:r>
            <a:r>
              <a:rPr lang="zh-CN" altLang="zh-CN" sz="2800" b="0" dirty="0">
                <a:ea typeface="华文楷体" pitchFamily="2" charset="-122"/>
                <a:cs typeface="Times New Roman" panose="02020603050405020304" pitchFamily="18" charset="0"/>
              </a:rPr>
              <a:t>中队首指针 </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指向队首结点、队尾指针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指向队尾结点</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队</a:t>
            </a:r>
            <a:r>
              <a:rPr lang="zh-CN" altLang="zh-CN" sz="2800" b="0" dirty="0">
                <a:ea typeface="华文楷体" pitchFamily="2" charset="-122"/>
                <a:cs typeface="Times New Roman" panose="02020603050405020304" pitchFamily="18" charset="0"/>
              </a:rPr>
              <a:t>空的条件为</a:t>
            </a:r>
            <a:r>
              <a:rPr lang="en-US" altLang="zh-CN" sz="2800" b="0" dirty="0" smtClean="0">
                <a:ea typeface="华文楷体" pitchFamily="2" charset="-122"/>
                <a:cs typeface="Times New Roman" panose="02020603050405020304" pitchFamily="18" charset="0"/>
              </a:rPr>
              <a:t>Front=Rear=NULL</a:t>
            </a:r>
            <a:r>
              <a:rPr lang="zh-CN" altLang="en-US" sz="2800" b="0" dirty="0" smtClean="0">
                <a:ea typeface="华文楷体" pitchFamily="2" charset="-122"/>
                <a:cs typeface="Times New Roman" panose="02020603050405020304" pitchFamily="18" charset="0"/>
              </a:rPr>
              <a:t>，队满为假。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链式队列：</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37959" y="3924093"/>
            <a:ext cx="6548231" cy="1423160"/>
          </a:xfrm>
          <a:prstGeom prst="rect">
            <a:avLst/>
          </a:prstGeom>
          <a:noFill/>
          <a:ln>
            <a:noFill/>
          </a:ln>
        </p:spPr>
      </p:pic>
    </p:spTree>
    <p:extLst>
      <p:ext uri="{BB962C8B-B14F-4D97-AF65-F5344CB8AC3E}">
        <p14:creationId xmlns:p14="http://schemas.microsoft.com/office/powerpoint/2010/main" val="305351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5775" y="1050032"/>
            <a:ext cx="9041893" cy="5390523"/>
          </a:xfrm>
          <a:prstGeom prst="rect">
            <a:avLst/>
          </a:prstGeom>
          <a:noFill/>
          <a:ln>
            <a:noFill/>
          </a:ln>
        </p:spPr>
      </p:pic>
    </p:spTree>
    <p:extLst>
      <p:ext uri="{BB962C8B-B14F-4D97-AF65-F5344CB8AC3E}">
        <p14:creationId xmlns:p14="http://schemas.microsoft.com/office/powerpoint/2010/main" val="3235627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b="0" dirty="0">
                <a:cs typeface="Times New Roman" panose="02020603050405020304" pitchFamily="18" charset="0"/>
              </a:rPr>
              <a:t>#</a:t>
            </a:r>
            <a:r>
              <a:rPr lang="en-US" altLang="zh-CN" b="0" dirty="0" err="1">
                <a:cs typeface="Times New Roman" panose="02020603050405020304" pitchFamily="18" charset="0"/>
              </a:rPr>
              <a:t>ifndef</a:t>
            </a:r>
            <a:r>
              <a:rPr lang="en-US" altLang="zh-CN" b="0" dirty="0">
                <a:cs typeface="Times New Roman" panose="02020603050405020304" pitchFamily="18" charset="0"/>
              </a:rPr>
              <a:t> LINKQUEUE_H_INCLUDED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#define LINKQUEUE_H_INCLUDED</a:t>
            </a:r>
            <a:endParaRPr lang="zh-CN" altLang="zh-CN" b="0" dirty="0">
              <a:cs typeface="Times New Roman" panose="02020603050405020304" pitchFamily="18" charset="0"/>
            </a:endParaRPr>
          </a:p>
          <a:p>
            <a:pPr marL="0" indent="0">
              <a:buNone/>
            </a:pPr>
            <a:endParaRPr lang="en-US" altLang="zh-CN" b="0" dirty="0" smtClean="0">
              <a:cs typeface="Times New Roman" panose="02020603050405020304" pitchFamily="18" charset="0"/>
            </a:endParaRPr>
          </a:p>
          <a:p>
            <a:pPr marL="0" indent="0">
              <a:buNone/>
            </a:pPr>
            <a:r>
              <a:rPr lang="en-US" altLang="zh-CN" b="0" dirty="0" smtClean="0">
                <a:cs typeface="Times New Roman" panose="02020603050405020304" pitchFamily="18" charset="0"/>
              </a:rPr>
              <a:t>class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outOfBound</a:t>
            </a:r>
            <a:r>
              <a:rPr lang="en-US" altLang="zh-CN" b="0" dirty="0" smtClean="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smtClean="0">
              <a:cs typeface="Times New Roman" panose="02020603050405020304" pitchFamily="18" charset="0"/>
            </a:endParaRPr>
          </a:p>
          <a:p>
            <a:pPr marL="0" indent="0">
              <a:buNone/>
            </a:pPr>
            <a:r>
              <a:rPr lang="en-US" altLang="zh-CN" b="0" dirty="0" smtClean="0">
                <a:cs typeface="Times New Roman" panose="02020603050405020304" pitchFamily="18" charset="0"/>
              </a:rPr>
              <a:t>template </a:t>
            </a:r>
            <a:r>
              <a:rPr lang="en-US" altLang="zh-CN" b="0" dirty="0">
                <a:cs typeface="Times New Roman" panose="02020603050405020304" pitchFamily="18" charset="0"/>
              </a:rPr>
              <a:t>&lt;class </a:t>
            </a:r>
            <a:r>
              <a:rPr lang="en-US" altLang="zh-CN" b="0" dirty="0" err="1" smtClean="0">
                <a:cs typeface="Times New Roman" panose="02020603050405020304" pitchFamily="18" charset="0"/>
              </a:rPr>
              <a:t>elemType</a:t>
            </a:r>
            <a:r>
              <a:rPr lang="en-US" altLang="zh-CN" b="0" dirty="0" smtClean="0">
                <a:cs typeface="Times New Roman" panose="02020603050405020304" pitchFamily="18" charset="0"/>
              </a:rPr>
              <a:t>&gt;</a:t>
            </a:r>
            <a:endParaRPr lang="en-US" altLang="zh-CN" b="0" dirty="0">
              <a:cs typeface="Times New Roman" panose="02020603050405020304" pitchFamily="18" charset="0"/>
            </a:endParaRPr>
          </a:p>
          <a:p>
            <a:pPr marL="0" indent="0">
              <a:buNone/>
            </a:pPr>
            <a:r>
              <a:rPr lang="en-US" altLang="zh-CN" b="0" dirty="0" smtClean="0">
                <a:cs typeface="Times New Roman" panose="02020603050405020304" pitchFamily="18" charset="0"/>
              </a:rPr>
              <a:t>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链式队列类的定义：</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86999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Node</a:t>
            </a:r>
            <a:endParaRPr lang="zh-CN" altLang="zh-CN" b="0" dirty="0">
              <a:cs typeface="Times New Roman" panose="02020603050405020304" pitchFamily="18" charset="0"/>
            </a:endParaRPr>
          </a:p>
          <a:p>
            <a:pPr marL="0" indent="0">
              <a:buNone/>
            </a:pPr>
            <a:r>
              <a:rPr lang="en-US" altLang="zh-CN" b="0" dirty="0" smtClean="0">
                <a:cs typeface="Times New Roman" panose="02020603050405020304" pitchFamily="18" charset="0"/>
              </a:rPr>
              <a:t>{  </a:t>
            </a:r>
            <a:r>
              <a:rPr lang="en-US" altLang="zh-CN" b="0" dirty="0">
                <a:cs typeface="Times New Roman" panose="02020603050405020304" pitchFamily="18" charset="0"/>
              </a:rPr>
              <a:t>friend 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private: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 *next;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Node(){next = NULL;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Node *p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data = x; next =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链式队列类的定义：</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94308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2" y="930762"/>
            <a:ext cx="11162883" cy="5629063"/>
          </a:xfrm>
        </p:spPr>
        <p:txBody>
          <a:bodyPr>
            <a:normAutofit fontScale="85000" lnSpcReduction="2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linkQueue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smtClean="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*Front, *Rear;</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(){Front = Rear = NULL; }; //</a:t>
            </a:r>
            <a:r>
              <a:rPr lang="zh-CN" altLang="zh-CN" b="0" dirty="0">
                <a:ea typeface="华文楷体" panose="02010600040101010101" pitchFamily="2" charset="-122"/>
                <a:cs typeface="Times New Roman" panose="02020603050405020304" pitchFamily="18" charset="0"/>
              </a:rPr>
              <a:t>初始化链式队列，使得其为空队</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{return !Front; };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(){return false; };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Tree>
    <p:extLst>
      <p:ext uri="{BB962C8B-B14F-4D97-AF65-F5344CB8AC3E}">
        <p14:creationId xmlns:p14="http://schemas.microsoft.com/office/powerpoint/2010/main" val="885261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Front-&gt;data;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链式队列类成员函数的实现：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595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solidFill>
                  <a:srgbClr val="FF0000"/>
                </a:solidFill>
                <a:latin typeface="华文楷体" pitchFamily="2" charset="-122"/>
                <a:ea typeface="华文楷体" pitchFamily="2" charset="-122"/>
              </a:rPr>
              <a:t>顺序栈</a:t>
            </a:r>
            <a:endParaRPr lang="en-US" altLang="zh-CN" sz="2800" dirty="0" smtClean="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2652807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1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enQueue</a:t>
            </a:r>
            <a:r>
              <a:rPr lang="en-US" altLang="zh-CN" b="0" dirty="0">
                <a:cs typeface="Times New Roman" panose="02020603050405020304" pitchFamily="18" charset="0"/>
              </a:rPr>
              <a:t>(</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a:t>
            </a:r>
            <a:r>
              <a:rPr lang="zh-CN" altLang="zh-CN" b="0" dirty="0">
                <a:cs typeface="Times New Roman" panose="02020603050405020304" pitchFamily="18" charset="0"/>
              </a:rPr>
              <a:t>将</a:t>
            </a:r>
            <a:r>
              <a:rPr lang="en-US" altLang="zh-CN" b="0" dirty="0">
                <a:cs typeface="Times New Roman" panose="02020603050405020304" pitchFamily="18" charset="0"/>
              </a:rPr>
              <a:t>x</a:t>
            </a:r>
            <a:r>
              <a:rPr lang="zh-CN" altLang="zh-CN" b="0" dirty="0">
                <a:cs typeface="Times New Roman" panose="02020603050405020304" pitchFamily="18" charset="0"/>
              </a:rPr>
              <a:t>进队，成为新的队尾</a:t>
            </a:r>
          </a:p>
          <a:p>
            <a:pPr marL="0" indent="0">
              <a:buNone/>
            </a:pPr>
            <a:r>
              <a:rPr lang="en-US" altLang="zh-CN" b="0" dirty="0" smtClean="0">
                <a:cs typeface="Times New Roman" panose="02020603050405020304" pitchFamily="18" charset="0"/>
              </a:rPr>
              <a:t>{  if </a:t>
            </a:r>
            <a:r>
              <a:rPr lang="en-US" altLang="zh-CN" b="0" dirty="0">
                <a:cs typeface="Times New Roman" panose="02020603050405020304" pitchFamily="18" charset="0"/>
              </a:rPr>
              <a:t>(!Rear)</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else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Rear-&gt;next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Rear = Rear-&gt;next;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链式队列类成员函数的实现：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15911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deQueue</a:t>
            </a:r>
            <a:r>
              <a:rPr lang="en-US" altLang="zh-CN" b="0" dirty="0">
                <a:cs typeface="Times New Roman" panose="02020603050405020304" pitchFamily="18" charset="0"/>
              </a:rPr>
              <a:t>() //</a:t>
            </a:r>
            <a:r>
              <a:rPr lang="zh-CN" altLang="zh-CN" b="0" dirty="0">
                <a:cs typeface="Times New Roman" panose="02020603050405020304" pitchFamily="18" charset="0"/>
              </a:rPr>
              <a:t>将队首元素出队</a:t>
            </a:r>
          </a:p>
          <a:p>
            <a:pPr marL="0" indent="0">
              <a:buNone/>
            </a:pPr>
            <a:r>
              <a:rPr lang="en-US" altLang="zh-CN" b="0" dirty="0" smtClean="0">
                <a:cs typeface="Times New Roman" panose="02020603050405020304" pitchFamily="18" charset="0"/>
              </a:rPr>
              <a:t>{   </a:t>
            </a:r>
            <a:r>
              <a:rPr lang="en-US" altLang="zh-CN" b="0" dirty="0">
                <a:cs typeface="Times New Roman" panose="02020603050405020304" pitchFamily="18" charset="0"/>
              </a:rPr>
              <a:t>if (</a:t>
            </a:r>
            <a:r>
              <a:rPr lang="en-US" altLang="zh-CN" b="0" dirty="0" err="1">
                <a:cs typeface="Times New Roman" panose="02020603050405020304" pitchFamily="18" charset="0"/>
              </a:rPr>
              <a:t>isEmpty</a:t>
            </a:r>
            <a:r>
              <a:rPr lang="en-US" altLang="zh-CN" b="0" dirty="0">
                <a:cs typeface="Times New Roman" panose="02020603050405020304" pitchFamily="18" charset="0"/>
              </a:rPr>
              <a:t>()) throw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r>
              <a:rPr lang="en-US" altLang="zh-CN" b="0" dirty="0" err="1">
                <a:cs typeface="Times New Roman" panose="02020603050405020304" pitchFamily="18" charset="0"/>
              </a:rPr>
              <a:t>tmp</a:t>
            </a:r>
            <a:r>
              <a:rPr lang="en-US" altLang="zh-CN" b="0" dirty="0">
                <a:cs typeface="Times New Roman" panose="02020603050405020304" pitchFamily="18" charset="0"/>
              </a:rPr>
              <a:t> = Front;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Front-&gt;next;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delete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(!Front) Rear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链式队列类成员函数的实现：</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210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9" y="1467476"/>
            <a:ext cx="11162883" cy="4953204"/>
          </a:xfrm>
        </p:spPr>
        <p:txBody>
          <a:bodyPr>
            <a:noAutofit/>
          </a:bodyPr>
          <a:lstStyle/>
          <a:p>
            <a:pPr marL="0" indent="0">
              <a:buNone/>
            </a:pPr>
            <a:r>
              <a:rPr lang="en-US" altLang="zh-CN" sz="2000" b="0" dirty="0">
                <a:cs typeface="Times New Roman" panose="02020603050405020304" pitchFamily="18" charset="0"/>
              </a:rPr>
              <a:t>template &lt;class </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endParaRPr lang="zh-CN" altLang="zh-CN" sz="2000" b="0" dirty="0">
              <a:cs typeface="Times New Roman" panose="02020603050405020304" pitchFamily="18" charset="0"/>
            </a:endParaRPr>
          </a:p>
          <a:p>
            <a:pPr marL="0" indent="0">
              <a:buNone/>
            </a:pP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 //</a:t>
            </a:r>
            <a:r>
              <a:rPr lang="zh-CN" altLang="zh-CN" sz="2000" b="0" dirty="0">
                <a:cs typeface="Times New Roman" panose="02020603050405020304" pitchFamily="18" charset="0"/>
              </a:rPr>
              <a:t>释放链式栈所占空间</a:t>
            </a:r>
          </a:p>
          <a:p>
            <a:pPr marL="0" indent="0">
              <a:buNone/>
            </a:pP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Node&lt;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 *p</a:t>
            </a:r>
            <a:r>
              <a:rPr lang="en-US" altLang="zh-CN" sz="2000" b="0" dirty="0" smtClean="0">
                <a:cs typeface="Times New Roman" panose="02020603050405020304" pitchFamily="18" charset="0"/>
              </a:rPr>
              <a:t>;</a:t>
            </a: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p= Front;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(p)</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a:t>
            </a:r>
            <a:r>
              <a:rPr lang="en-US" altLang="zh-CN" sz="2000" b="0" dirty="0">
                <a:cs typeface="Times New Roman" panose="02020603050405020304" pitchFamily="18" charset="0"/>
              </a:rPr>
              <a:t>Front=Front-&gt;next;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smtClean="0">
                <a:cs typeface="Times New Roman" panose="02020603050405020304" pitchFamily="18" charset="0"/>
              </a:rPr>
              <a:t>    delete </a:t>
            </a:r>
            <a:r>
              <a:rPr lang="en-US" altLang="zh-CN" sz="2000" b="0" dirty="0">
                <a:cs typeface="Times New Roman" panose="02020603050405020304" pitchFamily="18" charset="0"/>
              </a:rPr>
              <a:t>p</a:t>
            </a:r>
            <a:r>
              <a:rPr lang="en-US" altLang="zh-CN" sz="2000" b="0" dirty="0" smtClean="0">
                <a:cs typeface="Times New Roman" panose="02020603050405020304" pitchFamily="18" charset="0"/>
              </a:rPr>
              <a:t>;    p=Front</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smtClean="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a:t>
            </a:r>
            <a:r>
              <a:rPr lang="en-US" altLang="zh-CN" sz="2000" b="0" dirty="0" err="1">
                <a:cs typeface="Times New Roman" panose="02020603050405020304" pitchFamily="18" charset="0"/>
              </a:rPr>
              <a:t>endif</a:t>
            </a:r>
            <a:r>
              <a:rPr lang="en-US" altLang="zh-CN" sz="2000" b="0" dirty="0">
                <a:cs typeface="Times New Roman" panose="02020603050405020304" pitchFamily="18" charset="0"/>
              </a:rPr>
              <a:t> // LINKQUEUE_H_INCLUDED</a:t>
            </a:r>
            <a:endParaRPr lang="en-US" altLang="zh-CN" b="0" dirty="0">
              <a:ea typeface="华文楷体" pitchFamily="2" charset="-122"/>
              <a:cs typeface="Times New Roman" panose="02020603050405020304" pitchFamily="18" charset="0"/>
            </a:endParaRPr>
          </a:p>
        </p:txBody>
      </p:sp>
      <p:sp>
        <p:nvSpPr>
          <p:cNvPr id="5"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链式队列类成员函数的实现：</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503532" y="6420680"/>
            <a:ext cx="331417" cy="2936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5589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solidFill>
                  <a:srgbClr val="FF0000"/>
                </a:solidFill>
                <a:latin typeface="华文楷体" pitchFamily="2" charset="-122"/>
                <a:ea typeface="华文楷体" pitchFamily="2" charset="-122"/>
              </a:rPr>
              <a:t>优先队列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队列的应用</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35438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341070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有时进入队列中的元素具有优先级</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优先级可用一个优先数表示，一般优先数越小优先级越高</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，出队时是按照优先级越高的元素出队越早，优先级越低出队越晚，优先级相同者按先进先出的原则处理，这种队列称</a:t>
            </a:r>
            <a:r>
              <a:rPr lang="zh-CN" altLang="zh-CN" sz="2800" dirty="0">
                <a:latin typeface="华文楷体" pitchFamily="2" charset="-122"/>
                <a:ea typeface="华文楷体" pitchFamily="2" charset="-122"/>
              </a:rPr>
              <a:t>优先队列</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a:buFont typeface="Wingdings" panose="05000000000000000000" pitchFamily="2" charset="2"/>
              <a:buChar char="Ø"/>
            </a:pPr>
            <a:r>
              <a:rPr lang="zh-CN" altLang="en-US" sz="2800" b="0" dirty="0" smtClean="0">
                <a:latin typeface="华文楷体" pitchFamily="2" charset="-122"/>
                <a:ea typeface="华文楷体" pitchFamily="2" charset="-122"/>
              </a:rPr>
              <a:t>优先队列存储方式：顺序存储、链式存储</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优先队列：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479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02790"/>
          </a:xfrm>
        </p:spPr>
        <p:txBody>
          <a:bodyPr>
            <a:normAutofit/>
          </a:bodyPr>
          <a:lstStyle/>
          <a:p>
            <a:pPr marL="0" indent="0">
              <a:buNone/>
            </a:pPr>
            <a:r>
              <a:rPr lang="zh-CN" altLang="zh-CN" sz="2800" b="0" dirty="0">
                <a:latin typeface="华文楷体" pitchFamily="2" charset="-122"/>
                <a:ea typeface="华文楷体" pitchFamily="2" charset="-122"/>
              </a:rPr>
              <a:t>顺序优先队列中，用数组存放元素</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buNone/>
            </a:pPr>
            <a:r>
              <a:rPr lang="zh-CN" altLang="en-US" sz="2800" b="0" dirty="0" smtClean="0">
                <a:latin typeface="华文楷体" pitchFamily="2" charset="-122"/>
                <a:ea typeface="华文楷体" pitchFamily="2" charset="-122"/>
              </a:rPr>
              <a:t>有两种存放策：</a:t>
            </a:r>
            <a:endParaRPr lang="en-US" altLang="zh-CN" sz="2800" b="0" dirty="0" smtClean="0">
              <a:latin typeface="华文楷体" pitchFamily="2" charset="-122"/>
              <a:ea typeface="华文楷体" pitchFamily="2" charset="-122"/>
            </a:endParaRPr>
          </a:p>
          <a:p>
            <a:pPr marL="0" indent="0">
              <a:buNone/>
            </a:pPr>
            <a:endParaRPr lang="en-US" altLang="zh-CN" sz="2800" b="0" dirty="0" smtClean="0">
              <a:latin typeface="华文楷体" pitchFamily="2" charset="-122"/>
              <a:ea typeface="华文楷体" pitchFamily="2" charset="-122"/>
            </a:endParaRPr>
          </a:p>
          <a:p>
            <a:pPr marL="0" indent="0">
              <a:buNone/>
            </a:pPr>
            <a:r>
              <a:rPr lang="en-US" altLang="zh-CN" sz="2800" b="0" dirty="0" smtClean="0">
                <a:latin typeface="华文楷体" pitchFamily="2" charset="-122"/>
                <a:ea typeface="华文楷体" pitchFamily="2" charset="-122"/>
              </a:rPr>
              <a:t>1</a:t>
            </a:r>
            <a:r>
              <a:rPr lang="zh-CN" altLang="en-US" sz="2800" b="0" dirty="0" smtClean="0">
                <a:latin typeface="华文楷体" pitchFamily="2" charset="-122"/>
                <a:ea typeface="华文楷体" pitchFamily="2" charset="-122"/>
              </a:rPr>
              <a:t>）进队按时间顺序存放，出队是优先级高者出队。</a:t>
            </a:r>
            <a:endParaRPr lang="en-US" altLang="zh-CN" sz="2800" b="0" dirty="0" smtClean="0">
              <a:latin typeface="华文楷体" pitchFamily="2" charset="-122"/>
              <a:ea typeface="华文楷体" pitchFamily="2" charset="-122"/>
            </a:endParaRPr>
          </a:p>
          <a:p>
            <a:pPr marL="0" indent="0">
              <a:buNone/>
            </a:pPr>
            <a:r>
              <a:rPr lang="en-US" altLang="zh-CN" sz="2800" b="0" dirty="0" smtClean="0">
                <a:latin typeface="华文楷体" pitchFamily="2" charset="-122"/>
                <a:ea typeface="华文楷体" pitchFamily="2" charset="-122"/>
              </a:rPr>
              <a:t>2)   </a:t>
            </a:r>
            <a:r>
              <a:rPr lang="zh-CN" altLang="en-US" sz="2800" b="0" dirty="0" smtClean="0">
                <a:latin typeface="华文楷体" pitchFamily="2" charset="-122"/>
                <a:ea typeface="华文楷体" pitchFamily="2" charset="-122"/>
              </a:rPr>
              <a:t>进队按优先级顺序存放，出队是队首出队。</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顺序优先队列：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09571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162883" cy="4702790"/>
          </a:xfrm>
        </p:spPr>
        <p:txBody>
          <a:bodyPr>
            <a:normAutofit fontScale="92500" lnSpcReduction="10000"/>
          </a:bodyPr>
          <a:lstStyle/>
          <a:p>
            <a:pPr marL="0" indent="0">
              <a:buNone/>
            </a:pPr>
            <a:r>
              <a:rPr lang="zh-CN" altLang="en-US" sz="2800" dirty="0" smtClean="0">
                <a:ea typeface="华文楷体" pitchFamily="2" charset="-122"/>
                <a:cs typeface="Times New Roman" panose="02020603050405020304" pitchFamily="18" charset="0"/>
              </a:rPr>
              <a:t>第一种策咯：</a:t>
            </a:r>
            <a:endParaRPr lang="en-US" altLang="zh-CN" sz="280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进</a:t>
            </a:r>
            <a:r>
              <a:rPr lang="zh-CN" altLang="zh-CN" sz="2800" b="0" dirty="0">
                <a:ea typeface="华文楷体" pitchFamily="2" charset="-122"/>
                <a:cs typeface="Times New Roman" panose="02020603050405020304" pitchFamily="18" charset="0"/>
              </a:rPr>
              <a:t>队时</a:t>
            </a:r>
            <a:r>
              <a:rPr lang="zh-CN" altLang="zh-CN" sz="2800" b="0" dirty="0" smtClean="0">
                <a:ea typeface="华文楷体" pitchFamily="2" charset="-122"/>
                <a:cs typeface="Times New Roman" panose="02020603050405020304" pitchFamily="18" charset="0"/>
              </a:rPr>
              <a:t>，按照</a:t>
            </a:r>
            <a:r>
              <a:rPr lang="zh-CN" altLang="zh-CN" sz="2800" b="0" dirty="0">
                <a:ea typeface="华文楷体" pitchFamily="2" charset="-122"/>
                <a:cs typeface="Times New Roman" panose="02020603050405020304" pitchFamily="18" charset="0"/>
              </a:rPr>
              <a:t>下标由小到大的</a:t>
            </a:r>
            <a:r>
              <a:rPr lang="zh-CN" altLang="zh-CN" sz="2800" b="0" dirty="0" smtClean="0">
                <a:ea typeface="华文楷体" pitchFamily="2" charset="-122"/>
                <a:cs typeface="Times New Roman" panose="02020603050405020304" pitchFamily="18" charset="0"/>
              </a:rPr>
              <a:t>顺序</a:t>
            </a:r>
            <a:r>
              <a:rPr lang="zh-CN" altLang="en-US" sz="2800" b="0" dirty="0" smtClean="0">
                <a:ea typeface="华文楷体" pitchFamily="2" charset="-122"/>
                <a:cs typeface="Times New Roman" panose="02020603050405020304" pitchFamily="18" charset="0"/>
              </a:rPr>
              <a:t>即直接将元素放队尾，时间为</a:t>
            </a:r>
            <a:r>
              <a:rPr lang="en-US" altLang="zh-CN" sz="2800" b="0" dirty="0" smtClean="0">
                <a:ea typeface="华文楷体" pitchFamily="2" charset="-122"/>
                <a:cs typeface="Times New Roman" panose="02020603050405020304" pitchFamily="18" charset="0"/>
              </a:rPr>
              <a:t>O(1)</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出</a:t>
            </a:r>
            <a:r>
              <a:rPr lang="zh-CN" altLang="zh-CN" sz="2800" b="0" dirty="0">
                <a:ea typeface="华文楷体" pitchFamily="2" charset="-122"/>
                <a:cs typeface="Times New Roman" panose="02020603050405020304" pitchFamily="18" charset="0"/>
              </a:rPr>
              <a:t>队时，从所有元素中找到优先级最高的元素，然后</a:t>
            </a:r>
            <a:r>
              <a:rPr lang="zh-CN" altLang="zh-CN" sz="2800" b="0" dirty="0" smtClean="0">
                <a:ea typeface="华文楷体" pitchFamily="2" charset="-122"/>
                <a:cs typeface="Times New Roman" panose="02020603050405020304" pitchFamily="18" charset="0"/>
              </a:rPr>
              <a:t>删除</a:t>
            </a:r>
            <a:r>
              <a:rPr lang="zh-CN" altLang="en-US" sz="2800" b="0" dirty="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357188" indent="0">
              <a:buNone/>
            </a:pPr>
            <a:r>
              <a:rPr lang="zh-CN" altLang="zh-CN" sz="2800" b="0" dirty="0" smtClean="0">
                <a:ea typeface="华文楷体" pitchFamily="2" charset="-122"/>
                <a:cs typeface="Times New Roman" panose="02020603050405020304" pitchFamily="18" charset="0"/>
              </a:rPr>
              <a:t>为避免</a:t>
            </a:r>
            <a:r>
              <a:rPr lang="zh-CN" altLang="zh-CN" sz="2800" b="0" dirty="0">
                <a:ea typeface="华文楷体" pitchFamily="2" charset="-122"/>
                <a:cs typeface="Times New Roman" panose="02020603050405020304" pitchFamily="18" charset="0"/>
              </a:rPr>
              <a:t>整个队列的后移，造成空间的浪费，当有元素出队时将队列中最后一个元素移到出队元素所在的存储位置，这样队列始终从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下标开始到某个下标终止，中间不会出现空隙。</a:t>
            </a:r>
            <a:r>
              <a:rPr lang="zh-CN" altLang="en-US" sz="2800" b="0" dirty="0">
                <a:ea typeface="华文楷体" pitchFamily="2" charset="-122"/>
                <a:cs typeface="Times New Roman" panose="02020603050405020304" pitchFamily="18" charset="0"/>
              </a:rPr>
              <a:t>故</a:t>
            </a:r>
            <a:r>
              <a:rPr lang="zh-CN" altLang="zh-CN" sz="2800" b="0" dirty="0">
                <a:ea typeface="华文楷体" pitchFamily="2" charset="-122"/>
                <a:cs typeface="Times New Roman" panose="02020603050405020304" pitchFamily="18" charset="0"/>
              </a:rPr>
              <a:t>不需要像普通队列顺序存储时使用循环</a:t>
            </a:r>
            <a:r>
              <a:rPr lang="zh-CN" altLang="zh-CN" sz="2800" b="0" dirty="0" smtClean="0">
                <a:ea typeface="华文楷体" pitchFamily="2" charset="-122"/>
                <a:cs typeface="Times New Roman" panose="02020603050405020304" pitchFamily="18" charset="0"/>
              </a:rPr>
              <a:t>技术</a:t>
            </a:r>
            <a:r>
              <a:rPr lang="zh-CN" altLang="en-US" sz="2800" b="0" dirty="0" smtClean="0">
                <a:ea typeface="华文楷体" pitchFamily="2" charset="-122"/>
                <a:cs typeface="Times New Roman" panose="02020603050405020304" pitchFamily="18" charset="0"/>
              </a:rPr>
              <a:t>。查找最高优先级元素时间为</a:t>
            </a:r>
            <a:r>
              <a:rPr lang="en-US" altLang="zh-CN" sz="2800" b="0" dirty="0" smtClean="0">
                <a:ea typeface="华文楷体" pitchFamily="2" charset="-122"/>
                <a:cs typeface="Times New Roman" panose="02020603050405020304" pitchFamily="18" charset="0"/>
              </a:rPr>
              <a:t>O(n)</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指针指向实际队尾元素的后一</a:t>
            </a:r>
            <a:r>
              <a:rPr lang="zh-CN" altLang="zh-CN" sz="2800" b="0" dirty="0" smtClean="0">
                <a:ea typeface="华文楷体" pitchFamily="2" charset="-122"/>
                <a:cs typeface="Times New Roman" panose="02020603050405020304" pitchFamily="18" charset="0"/>
              </a:rPr>
              <a:t>单元</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0">
              <a:buNone/>
            </a:pPr>
            <a:r>
              <a:rPr lang="zh-CN" altLang="en-US" sz="2800" b="0" dirty="0" smtClean="0">
                <a:ea typeface="华文楷体" pitchFamily="2" charset="-122"/>
                <a:cs typeface="Times New Roman" panose="02020603050405020304" pitchFamily="18" charset="0"/>
              </a:rPr>
              <a:t>则</a:t>
            </a:r>
            <a:r>
              <a:rPr lang="zh-CN" altLang="zh-CN" sz="2800" b="0" dirty="0" smtClean="0">
                <a:ea typeface="华文楷体" pitchFamily="2" charset="-122"/>
                <a:cs typeface="Times New Roman" panose="02020603050405020304" pitchFamily="18" charset="0"/>
              </a:rPr>
              <a:t>队</a:t>
            </a:r>
            <a:r>
              <a:rPr lang="zh-CN" altLang="zh-CN" sz="2800" b="0" dirty="0">
                <a:ea typeface="华文楷体" pitchFamily="2" charset="-122"/>
                <a:cs typeface="Times New Roman" panose="02020603050405020304" pitchFamily="18" charset="0"/>
              </a:rPr>
              <a:t>空的条件为：</a:t>
            </a:r>
            <a:r>
              <a:rPr lang="en-US" altLang="zh-CN" sz="2800" b="0" dirty="0">
                <a:ea typeface="华文楷体" pitchFamily="2" charset="-122"/>
                <a:cs typeface="Times New Roman" panose="02020603050405020304" pitchFamily="18" charset="0"/>
              </a:rPr>
              <a:t>Rear = 0; </a:t>
            </a:r>
            <a:r>
              <a:rPr lang="en-US" altLang="zh-CN" sz="2800" b="0" dirty="0" smtClean="0">
                <a:ea typeface="华文楷体" pitchFamily="2" charset="-122"/>
                <a:cs typeface="Times New Roman" panose="02020603050405020304" pitchFamily="18" charset="0"/>
              </a:rPr>
              <a:t>        </a:t>
            </a:r>
            <a:r>
              <a:rPr lang="zh-CN" altLang="zh-CN" sz="2800" b="0" dirty="0" smtClean="0">
                <a:ea typeface="华文楷体" pitchFamily="2" charset="-122"/>
                <a:cs typeface="Times New Roman" panose="02020603050405020304" pitchFamily="18" charset="0"/>
              </a:rPr>
              <a:t>队</a:t>
            </a:r>
            <a:r>
              <a:rPr lang="zh-CN" altLang="zh-CN" sz="2800" b="0" dirty="0">
                <a:ea typeface="华文楷体" pitchFamily="2" charset="-122"/>
                <a:cs typeface="Times New Roman" panose="02020603050405020304" pitchFamily="18" charset="0"/>
              </a:rPr>
              <a:t>满的条件为：</a:t>
            </a:r>
            <a:r>
              <a:rPr lang="en-US" altLang="zh-CN" sz="2800" b="0" dirty="0">
                <a:ea typeface="华文楷体" pitchFamily="2" charset="-122"/>
                <a:cs typeface="Times New Roman" panose="02020603050405020304" pitchFamily="18" charset="0"/>
              </a:rPr>
              <a:t>Rear =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顺序优先队列：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69494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fontScale="92500" lnSpcReduction="20000"/>
          </a:bodyPr>
          <a:lstStyle/>
          <a:p>
            <a:pPr marL="0" indent="0">
              <a:buNone/>
            </a:pPr>
            <a:r>
              <a:rPr lang="zh-CN" altLang="en-US" sz="2800" dirty="0" smtClean="0">
                <a:ea typeface="华文楷体" pitchFamily="2" charset="-122"/>
                <a:cs typeface="Times New Roman" panose="02020603050405020304" pitchFamily="18" charset="0"/>
              </a:rPr>
              <a:t>第二种策咯：</a:t>
            </a:r>
            <a:endParaRPr lang="en-US" altLang="zh-CN" sz="280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元素按照优先数由小到大排列</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元素</a:t>
            </a:r>
            <a:r>
              <a:rPr lang="zh-CN" altLang="zh-CN" sz="2800" b="0" dirty="0">
                <a:ea typeface="华文楷体" pitchFamily="2" charset="-122"/>
                <a:cs typeface="Times New Roman" panose="02020603050405020304" pitchFamily="18" charset="0"/>
              </a:rPr>
              <a:t>进队时，先在队列中找到合适的插入位置，移动后面的元素，将新进元素插入，时间复杂度为</a:t>
            </a:r>
            <a:r>
              <a:rPr lang="en-US" altLang="zh-CN" sz="2800" b="0" dirty="0" smtClean="0">
                <a:ea typeface="华文楷体" pitchFamily="2" charset="-122"/>
                <a:cs typeface="Times New Roman" panose="02020603050405020304" pitchFamily="18" charset="0"/>
              </a:rPr>
              <a:t>O(n)</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出</a:t>
            </a:r>
            <a:r>
              <a:rPr lang="zh-CN" altLang="zh-CN" sz="2800" b="0" dirty="0">
                <a:ea typeface="华文楷体" pitchFamily="2" charset="-122"/>
                <a:cs typeface="Times New Roman" panose="02020603050405020304" pitchFamily="18" charset="0"/>
              </a:rPr>
              <a:t>队时</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删除队首即</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下标元素即可，为了避免后面元素的移动，可以采用顺序循环队列，时间复杂度为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设</a:t>
            </a:r>
            <a:r>
              <a:rPr lang="zh-CN" altLang="zh-CN" sz="2800" b="0" dirty="0">
                <a:ea typeface="华文楷体" pitchFamily="2" charset="-122"/>
                <a:cs typeface="Times New Roman" panose="02020603050405020304" pitchFamily="18" charset="0"/>
              </a:rPr>
              <a:t>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指针指向实际队尾元素的后一</a:t>
            </a:r>
            <a:r>
              <a:rPr lang="zh-CN" altLang="zh-CN" sz="2800" b="0" dirty="0" smtClean="0">
                <a:ea typeface="华文楷体" pitchFamily="2" charset="-122"/>
                <a:cs typeface="Times New Roman" panose="02020603050405020304" pitchFamily="18" charset="0"/>
              </a:rPr>
              <a:t>单元</a:t>
            </a:r>
            <a:r>
              <a:rPr lang="zh-CN" altLang="en-US"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258763" indent="0">
              <a:buNone/>
            </a:pPr>
            <a:r>
              <a:rPr lang="zh-CN" altLang="en-US" sz="2800" b="0" dirty="0" smtClean="0">
                <a:ea typeface="华文楷体" pitchFamily="2" charset="-122"/>
                <a:cs typeface="Times New Roman" panose="02020603050405020304" pitchFamily="18" charset="0"/>
              </a:rPr>
              <a:t>则</a:t>
            </a:r>
            <a:r>
              <a:rPr lang="zh-CN" altLang="zh-CN" sz="2800" b="0" dirty="0" smtClean="0">
                <a:ea typeface="华文楷体" pitchFamily="2" charset="-122"/>
                <a:cs typeface="Times New Roman" panose="02020603050405020304" pitchFamily="18" charset="0"/>
              </a:rPr>
              <a:t>队</a:t>
            </a:r>
            <a:r>
              <a:rPr lang="zh-CN" altLang="zh-CN" sz="2800" b="0" dirty="0">
                <a:ea typeface="华文楷体" pitchFamily="2" charset="-122"/>
                <a:cs typeface="Times New Roman" panose="02020603050405020304" pitchFamily="18" charset="0"/>
              </a:rPr>
              <a:t>空的条件为：</a:t>
            </a:r>
            <a:r>
              <a:rPr lang="en-US" altLang="zh-CN" sz="2800" b="0" dirty="0">
                <a:ea typeface="华文楷体" pitchFamily="2" charset="-122"/>
                <a:cs typeface="Times New Roman" panose="02020603050405020304" pitchFamily="18" charset="0"/>
              </a:rPr>
              <a:t>Rear </a:t>
            </a:r>
            <a:r>
              <a:rPr lang="en-US" altLang="zh-CN" sz="2800" b="0" dirty="0" smtClean="0">
                <a:ea typeface="华文楷体" pitchFamily="2" charset="-122"/>
                <a:cs typeface="Times New Roman" panose="02020603050405020304" pitchFamily="18" charset="0"/>
              </a:rPr>
              <a:t>== Front;  </a:t>
            </a:r>
          </a:p>
          <a:p>
            <a:pPr marL="258763" indent="0">
              <a:buNone/>
            </a:pPr>
            <a:r>
              <a:rPr lang="zh-CN" altLang="zh-CN" sz="2800" b="0" dirty="0" smtClean="0">
                <a:ea typeface="华文楷体" pitchFamily="2" charset="-122"/>
                <a:cs typeface="Times New Roman" panose="02020603050405020304" pitchFamily="18" charset="0"/>
              </a:rPr>
              <a:t>队</a:t>
            </a:r>
            <a:r>
              <a:rPr lang="zh-CN" altLang="zh-CN" sz="2800" b="0" dirty="0">
                <a:ea typeface="华文楷体" pitchFamily="2" charset="-122"/>
                <a:cs typeface="Times New Roman" panose="02020603050405020304" pitchFamily="18" charset="0"/>
              </a:rPr>
              <a:t>满的条件</a:t>
            </a:r>
            <a:r>
              <a:rPr lang="zh-CN" altLang="zh-CN" sz="2800" b="0" dirty="0" smtClean="0">
                <a:ea typeface="华文楷体" pitchFamily="2" charset="-122"/>
                <a:cs typeface="Times New Roman" panose="02020603050405020304" pitchFamily="18" charset="0"/>
              </a:rPr>
              <a:t>为：</a:t>
            </a:r>
            <a:r>
              <a:rPr lang="en-US" altLang="zh-CN" sz="2800" b="0" dirty="0" smtClean="0">
                <a:ea typeface="华文楷体" pitchFamily="2" charset="-122"/>
                <a:cs typeface="Times New Roman" panose="02020603050405020304" pitchFamily="18" charset="0"/>
              </a:rPr>
              <a:t>(Rear+1</a:t>
            </a:r>
            <a:r>
              <a:rPr lang="zh-CN" altLang="en-US" sz="2800" b="0" dirty="0" smtClean="0">
                <a:ea typeface="华文楷体" pitchFamily="2" charset="-122"/>
                <a:cs typeface="Times New Roman" panose="02020603050405020304" pitchFamily="18" charset="0"/>
              </a:rPr>
              <a:t>）</a:t>
            </a:r>
            <a:r>
              <a:rPr lang="en-US" altLang="zh-CN" sz="2800" b="0" dirty="0" smtClean="0">
                <a:ea typeface="华文楷体" pitchFamily="2" charset="-122"/>
                <a:cs typeface="Times New Roman" panose="02020603050405020304" pitchFamily="18" charset="0"/>
              </a:rPr>
              <a:t>%</a:t>
            </a:r>
            <a:r>
              <a:rPr lang="en-US" altLang="zh-CN" sz="2800" b="0" dirty="0" err="1" smtClean="0">
                <a:ea typeface="华文楷体" pitchFamily="2" charset="-122"/>
                <a:cs typeface="Times New Roman" panose="02020603050405020304" pitchFamily="18" charset="0"/>
              </a:rPr>
              <a:t>maxSize</a:t>
            </a:r>
            <a:r>
              <a:rPr lang="en-US" altLang="zh-CN" sz="2800" b="0" dirty="0" smtClean="0">
                <a:ea typeface="华文楷体" pitchFamily="2" charset="-122"/>
                <a:cs typeface="Times New Roman" panose="02020603050405020304" pitchFamily="18" charset="0"/>
              </a:rPr>
              <a:t>= =Front</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顺序优先队列：</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97754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a:bodyPr>
          <a:lstStyle/>
          <a:p>
            <a:pPr marL="0" indent="0">
              <a:buNone/>
            </a:pPr>
            <a:r>
              <a:rPr lang="zh-CN" altLang="en-US" sz="2800" dirty="0" smtClean="0">
                <a:ea typeface="华文楷体" pitchFamily="2" charset="-122"/>
                <a:cs typeface="Times New Roman" panose="02020603050405020304" pitchFamily="18" charset="0"/>
              </a:rPr>
              <a:t>第二种策咯：</a:t>
            </a:r>
            <a:endParaRPr lang="en-US" altLang="zh-CN" sz="280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单</a:t>
            </a:r>
            <a:r>
              <a:rPr lang="zh-CN" altLang="zh-CN" sz="2600" b="0" dirty="0">
                <a:ea typeface="华文楷体" pitchFamily="2" charset="-122"/>
                <a:cs typeface="Times New Roman" panose="02020603050405020304" pitchFamily="18" charset="0"/>
              </a:rPr>
              <a:t>链表中的结点按照元素优先级递减</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即优先数增大</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的次序排成一个有序链表，元素优先级最高的结点就是首结点</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元素</a:t>
            </a:r>
            <a:r>
              <a:rPr lang="zh-CN" altLang="zh-CN" sz="2600" b="0" dirty="0">
                <a:ea typeface="华文楷体" pitchFamily="2" charset="-122"/>
                <a:cs typeface="Times New Roman" panose="02020603050405020304" pitchFamily="18" charset="0"/>
              </a:rPr>
              <a:t>出队即删除首结点，时间复杂度为</a:t>
            </a:r>
            <a:r>
              <a:rPr lang="en-US" altLang="zh-CN" sz="2600" b="0" dirty="0">
                <a:ea typeface="华文楷体" pitchFamily="2" charset="-122"/>
                <a:cs typeface="Times New Roman" panose="02020603050405020304" pitchFamily="18" charset="0"/>
              </a:rPr>
              <a:t>O(1)</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元素</a:t>
            </a:r>
            <a:r>
              <a:rPr lang="zh-CN" altLang="zh-CN" sz="2600" b="0" dirty="0">
                <a:ea typeface="华文楷体" pitchFamily="2" charset="-122"/>
                <a:cs typeface="Times New Roman" panose="02020603050405020304" pitchFamily="18" charset="0"/>
              </a:rPr>
              <a:t>进队，需要按照优先级大小找到合适的插入位置，然后插入元素结点，时间复杂度为</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，但不会引起队列中原有元素在内存中移动。</a:t>
            </a:r>
            <a:endParaRPr lang="en-US"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a:t>
            </a:r>
            <a:r>
              <a:rPr lang="zh-CN" altLang="en-US" dirty="0" smtClean="0">
                <a:latin typeface="华文楷体" panose="02010600040101010101" pitchFamily="2" charset="-122"/>
                <a:ea typeface="华文楷体" panose="02010600040101010101" pitchFamily="2" charset="-122"/>
              </a:rPr>
              <a:t>优先队列：</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534503" y="6221897"/>
            <a:ext cx="156754" cy="2964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871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链式栈</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栈的应用</a:t>
            </a:r>
            <a:endParaRPr lang="en-US" altLang="zh-CN" sz="2800" dirty="0" smtClean="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a:t>
            </a:r>
            <a:r>
              <a:rPr lang="zh-CN" altLang="en-US" sz="2800" b="1" dirty="0" smtClean="0">
                <a:latin typeface="华文楷体" pitchFamily="2" charset="-122"/>
                <a:ea typeface="华文楷体" pitchFamily="2" charset="-122"/>
              </a:rPr>
              <a:t>队列</a:t>
            </a:r>
            <a:endParaRPr lang="en-US" altLang="zh-CN" sz="2800" b="1" dirty="0" smtClean="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smtClean="0">
                <a:solidFill>
                  <a:srgbClr val="FF0000"/>
                </a:solidFill>
                <a:latin typeface="华文楷体" pitchFamily="2" charset="-122"/>
                <a:ea typeface="华文楷体" pitchFamily="2" charset="-122"/>
              </a:rPr>
              <a:t>队列的应用</a:t>
            </a:r>
            <a:endParaRPr lang="zh-CN" altLang="en-US" sz="2800" b="1"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05417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721051"/>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栈的顺序存储即使用连续的空间存储栈中的元素。可以将栈底放在数组的</a:t>
            </a:r>
            <a:r>
              <a:rPr lang="en-US" altLang="zh-CN" sz="2800" b="0" dirty="0">
                <a:latin typeface="华文楷体" pitchFamily="2" charset="-122"/>
                <a:ea typeface="华文楷体" pitchFamily="2" charset="-122"/>
              </a:rPr>
              <a:t>0</a:t>
            </a:r>
            <a:r>
              <a:rPr lang="zh-CN" altLang="zh-CN" sz="2800" b="0" dirty="0">
                <a:latin typeface="华文楷体" pitchFamily="2" charset="-122"/>
                <a:ea typeface="华文楷体" pitchFamily="2" charset="-122"/>
              </a:rPr>
              <a:t>下标位置，进栈和出栈总是在栈的同一端（栈顶）进行</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顺序方式存储的栈称为</a:t>
            </a:r>
            <a:r>
              <a:rPr lang="zh-CN" altLang="zh-CN" sz="2800" dirty="0">
                <a:latin typeface="华文楷体" pitchFamily="2" charset="-122"/>
                <a:ea typeface="华文楷体" pitchFamily="2" charset="-122"/>
              </a:rPr>
              <a:t>顺序栈</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smtClean="0">
                <a:latin typeface="华文楷体" panose="02010600040101010101" pitchFamily="2" charset="-122"/>
                <a:ea typeface="华文楷体" panose="02010600040101010101" pitchFamily="2" charset="-122"/>
              </a:rPr>
              <a:t>顺序栈：</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956599" y="3419061"/>
            <a:ext cx="5742375" cy="3180523"/>
          </a:xfrm>
          <a:prstGeom prst="rect">
            <a:avLst/>
          </a:prstGeom>
          <a:noFill/>
          <a:ln>
            <a:noFill/>
          </a:ln>
        </p:spPr>
      </p:pic>
      <p:sp>
        <p:nvSpPr>
          <p:cNvPr id="2" name="文本框 1"/>
          <p:cNvSpPr txBox="1"/>
          <p:nvPr/>
        </p:nvSpPr>
        <p:spPr>
          <a:xfrm>
            <a:off x="7275443" y="4055215"/>
            <a:ext cx="4546139" cy="1384995"/>
          </a:xfrm>
          <a:prstGeom prst="rect">
            <a:avLst/>
          </a:prstGeom>
          <a:noFill/>
        </p:spPr>
        <p:txBody>
          <a:bodyPr wrap="square" rtlCol="0">
            <a:spAutoFit/>
          </a:bodyPr>
          <a:lstStyle/>
          <a:p>
            <a:r>
              <a:rPr lang="en-US" altLang="zh-CN" sz="2800" dirty="0">
                <a:latin typeface="华文楷体" pitchFamily="2" charset="-122"/>
                <a:ea typeface="华文楷体" pitchFamily="2" charset="-122"/>
              </a:rPr>
              <a:t>b</a:t>
            </a:r>
            <a:r>
              <a:rPr lang="en-US" altLang="zh-CN" sz="2800" dirty="0" smtClean="0">
                <a:latin typeface="华文楷体" pitchFamily="2" charset="-122"/>
                <a:ea typeface="华文楷体" pitchFamily="2" charset="-122"/>
              </a:rPr>
              <a:t>ottom</a:t>
            </a:r>
            <a:r>
              <a:rPr lang="zh-CN" altLang="en-US" sz="2800" dirty="0" smtClean="0">
                <a:latin typeface="华文楷体" pitchFamily="2" charset="-122"/>
                <a:ea typeface="华文楷体" pitchFamily="2" charset="-122"/>
              </a:rPr>
              <a:t>总是</a:t>
            </a:r>
            <a:r>
              <a:rPr lang="en-US" altLang="zh-CN" sz="2800" dirty="0" smtClean="0">
                <a:latin typeface="华文楷体" pitchFamily="2" charset="-122"/>
                <a:ea typeface="华文楷体" pitchFamily="2" charset="-122"/>
              </a:rPr>
              <a:t>0</a:t>
            </a:r>
            <a:r>
              <a:rPr lang="zh-CN" altLang="en-US" sz="2800" dirty="0" smtClean="0">
                <a:latin typeface="华文楷体" pitchFamily="2" charset="-122"/>
                <a:ea typeface="华文楷体" pitchFamily="2" charset="-122"/>
              </a:rPr>
              <a:t>，不需要记忆</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栈</a:t>
            </a:r>
            <a:r>
              <a:rPr lang="zh-CN" altLang="en-US" sz="2800" dirty="0">
                <a:latin typeface="华文楷体" pitchFamily="2" charset="-122"/>
                <a:ea typeface="华文楷体" pitchFamily="2" charset="-122"/>
              </a:rPr>
              <a:t>空标志</a:t>
            </a:r>
            <a:r>
              <a:rPr lang="zh-CN" altLang="en-US" sz="2800" dirty="0" smtClean="0">
                <a:latin typeface="华文楷体" pitchFamily="2" charset="-122"/>
                <a:ea typeface="华文楷体" pitchFamily="2" charset="-122"/>
              </a:rPr>
              <a:t>：</a:t>
            </a:r>
            <a:r>
              <a:rPr lang="en-US" altLang="zh-CN" sz="2800" dirty="0" smtClean="0">
                <a:latin typeface="华文楷体" pitchFamily="2" charset="-122"/>
                <a:ea typeface="华文楷体" pitchFamily="2" charset="-122"/>
              </a:rPr>
              <a:t>top</a:t>
            </a:r>
            <a:r>
              <a:rPr lang="en-US" altLang="zh-CN" sz="2800" dirty="0">
                <a:latin typeface="华文楷体" pitchFamily="2" charset="-122"/>
                <a:ea typeface="华文楷体" pitchFamily="2" charset="-122"/>
              </a:rPr>
              <a:t>=-1</a:t>
            </a:r>
          </a:p>
          <a:p>
            <a:r>
              <a:rPr lang="zh-CN" altLang="en-US" sz="2800" dirty="0">
                <a:latin typeface="华文楷体" pitchFamily="2" charset="-122"/>
                <a:ea typeface="华文楷体" pitchFamily="2" charset="-122"/>
              </a:rPr>
              <a:t>栈满标志：</a:t>
            </a:r>
            <a:r>
              <a:rPr lang="en-US" altLang="zh-CN" sz="2800" dirty="0">
                <a:latin typeface="华文楷体" pitchFamily="2" charset="-122"/>
                <a:ea typeface="华文楷体" pitchFamily="2" charset="-122"/>
              </a:rPr>
              <a:t>top=maxSize-1</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947989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提供的服务窗口只有一个</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可以</a:t>
            </a:r>
            <a:r>
              <a:rPr lang="zh-CN" altLang="zh-CN" sz="2800" b="0" dirty="0">
                <a:ea typeface="华文楷体" pitchFamily="2" charset="-122"/>
                <a:cs typeface="Times New Roman" panose="02020603050405020304" pitchFamily="18" charset="0"/>
              </a:rPr>
              <a:t>采用队列对单服务窗口进行模拟，完成诸如计算用户的平均等待时间等任务</a:t>
            </a:r>
            <a:r>
              <a:rPr lang="zh-CN"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其结果可以用来了解单服务窗口的情况，从而辅助对相关问题进行决策。</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smtClean="0"/>
              <a:t> </a:t>
            </a:r>
            <a:r>
              <a:rPr lang="zh-CN" altLang="en-US" dirty="0">
                <a:latin typeface="华文楷体" panose="02010600040101010101" pitchFamily="2" charset="-122"/>
                <a:ea typeface="华文楷体" panose="02010600040101010101" pitchFamily="2" charset="-122"/>
              </a:rPr>
              <a:t>队列的应用：单服务窗口模拟</a:t>
            </a:r>
          </a:p>
        </p:txBody>
      </p:sp>
    </p:spTree>
    <p:extLst>
      <p:ext uri="{BB962C8B-B14F-4D97-AF65-F5344CB8AC3E}">
        <p14:creationId xmlns:p14="http://schemas.microsoft.com/office/powerpoint/2010/main" val="1660886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假设有一个小的银行服务网点，每天早晨</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点开门，下午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关门</a:t>
            </a:r>
            <a:r>
              <a:rPr lang="zh-CN" altLang="zh-CN" sz="2800" b="0" dirty="0" smtClean="0">
                <a:ea typeface="华文楷体" pitchFamily="2" charset="-122"/>
                <a:cs typeface="Times New Roman" panose="02020603050405020304" pitchFamily="18" charset="0"/>
              </a:rPr>
              <a:t>。一般</a:t>
            </a:r>
            <a:r>
              <a:rPr lang="zh-CN" altLang="zh-CN" sz="2800" b="0" dirty="0">
                <a:ea typeface="华文楷体" pitchFamily="2" charset="-122"/>
                <a:cs typeface="Times New Roman" panose="02020603050405020304" pitchFamily="18" charset="0"/>
              </a:rPr>
              <a:t>开门后</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分钟内就会来一个客户，之后在上一个客户来后</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分钟内就会来下一个客户</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zh-CN" sz="2800" b="0" dirty="0" smtClean="0">
                <a:ea typeface="华文楷体" pitchFamily="2" charset="-122"/>
                <a:cs typeface="Times New Roman" panose="02020603050405020304" pitchFamily="18" charset="0"/>
              </a:rPr>
              <a:t>客户</a:t>
            </a:r>
            <a:r>
              <a:rPr lang="zh-CN" altLang="zh-CN" sz="2800" b="0" dirty="0">
                <a:ea typeface="华文楷体" pitchFamily="2" charset="-122"/>
                <a:cs typeface="Times New Roman" panose="02020603050405020304" pitchFamily="18" charset="0"/>
              </a:rPr>
              <a:t>办理的业务分三种：取款、存款、办理网银，它们分别耗时</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分钟、</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分钟和</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zh-CN" sz="2800" b="0" dirty="0" smtClean="0">
                <a:ea typeface="华文楷体" pitchFamily="2" charset="-122"/>
                <a:cs typeface="Times New Roman" panose="02020603050405020304" pitchFamily="18" charset="0"/>
              </a:rPr>
              <a:t>试</a:t>
            </a:r>
            <a:r>
              <a:rPr lang="zh-CN" altLang="zh-CN" sz="2800" b="0" dirty="0">
                <a:ea typeface="华文楷体" pitchFamily="2" charset="-122"/>
                <a:cs typeface="Times New Roman" panose="02020603050405020304" pitchFamily="18" charset="0"/>
              </a:rPr>
              <a:t>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单服务窗口模拟：</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8040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6"/>
            <a:ext cx="11903716" cy="4814467"/>
          </a:xfrm>
        </p:spPr>
        <p:txBody>
          <a:bodyPr>
            <a:normAutofit lnSpcReduction="10000"/>
          </a:bodyPr>
          <a:lstStyle/>
          <a:p>
            <a:pPr marL="0" indent="0">
              <a:buNone/>
            </a:pPr>
            <a:r>
              <a:rPr lang="zh-CN" altLang="zh-CN" b="0" dirty="0">
                <a:ea typeface="华文楷体" panose="02010600040101010101" pitchFamily="2" charset="-122"/>
                <a:cs typeface="Times New Roman" panose="02020603050405020304" pitchFamily="18" charset="0"/>
              </a:rPr>
              <a:t>设置客户属性：</a:t>
            </a: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hour;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minute; </a:t>
            </a:r>
            <a:r>
              <a:rPr lang="en-US" altLang="zh-CN" b="0" dirty="0" smtClean="0">
                <a:ea typeface="华文楷体" panose="02010600040101010101" pitchFamily="2" charset="-122"/>
                <a:cs typeface="Times New Roman" panose="02020603050405020304" pitchFamily="18" charset="0"/>
              </a:rPr>
              <a:t>};</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people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arrivePoint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客户到达银行时间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serveBegin</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客户开始被服务时间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serveType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业务种类</a:t>
            </a:r>
            <a:r>
              <a:rPr lang="en-US" altLang="zh-CN" b="0" dirty="0">
                <a:ea typeface="华文楷体" panose="02010600040101010101" pitchFamily="2" charset="-122"/>
                <a:cs typeface="Times New Roman" panose="02020603050405020304" pitchFamily="18" charset="0"/>
              </a:rPr>
              <a:t>  0 </a:t>
            </a:r>
            <a:r>
              <a:rPr lang="zh-CN" altLang="zh-CN" b="0" dirty="0">
                <a:ea typeface="华文楷体" panose="02010600040101010101" pitchFamily="2" charset="-122"/>
                <a:cs typeface="Times New Roman" panose="02020603050405020304" pitchFamily="18" charset="0"/>
              </a:rPr>
              <a:t>存款</a:t>
            </a:r>
            <a:r>
              <a:rPr lang="en-US" altLang="zh-CN" b="0" dirty="0">
                <a:ea typeface="华文楷体" panose="02010600040101010101" pitchFamily="2" charset="-122"/>
                <a:cs typeface="Times New Roman" panose="02020603050405020304" pitchFamily="18" charset="0"/>
              </a:rPr>
              <a:t>  1</a:t>
            </a:r>
            <a:r>
              <a:rPr lang="zh-CN" altLang="zh-CN" b="0" dirty="0">
                <a:ea typeface="华文楷体" panose="02010600040101010101" pitchFamily="2" charset="-122"/>
                <a:cs typeface="Times New Roman" panose="02020603050405020304" pitchFamily="18" charset="0"/>
              </a:rPr>
              <a:t>取款</a:t>
            </a:r>
            <a:r>
              <a:rPr lang="en-US" altLang="zh-CN" b="0" dirty="0">
                <a:ea typeface="华文楷体" panose="02010600040101010101" pitchFamily="2" charset="-122"/>
                <a:cs typeface="Times New Roman" panose="02020603050405020304" pitchFamily="18" charset="0"/>
              </a:rPr>
              <a:t>  2</a:t>
            </a:r>
            <a:r>
              <a:rPr lang="zh-CN" altLang="zh-CN" b="0" dirty="0">
                <a:ea typeface="华文楷体" panose="02010600040101010101" pitchFamily="2" charset="-122"/>
                <a:cs typeface="Times New Roman" panose="02020603050405020304" pitchFamily="18" charset="0"/>
              </a:rPr>
              <a:t>办网银</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单服务窗口模拟：</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61164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60377" cy="4595805"/>
          </a:xfrm>
        </p:spPr>
        <p:txBody>
          <a:bodyPr>
            <a:normAutofit fontScale="85000" lnSpcReduction="20000"/>
          </a:bodyPr>
          <a:lstStyle/>
          <a:p>
            <a:pPr marL="0" indent="0">
              <a:buNone/>
            </a:pPr>
            <a:r>
              <a:rPr lang="zh-CN" altLang="zh-CN" sz="2800" dirty="0">
                <a:ea typeface="华文楷体" pitchFamily="2" charset="-122"/>
                <a:cs typeface="Times New Roman" panose="02020603050405020304" pitchFamily="18" charset="0"/>
              </a:rPr>
              <a:t>入队操作：</a:t>
            </a:r>
          </a:p>
          <a:p>
            <a:pPr marL="0" indent="0">
              <a:buNone/>
            </a:pPr>
            <a:r>
              <a:rPr lang="zh-CN" altLang="zh-CN" sz="2800" b="0" dirty="0">
                <a:ea typeface="华文楷体" pitchFamily="2" charset="-122"/>
                <a:cs typeface="Times New Roman" panose="02020603050405020304" pitchFamily="18" charset="0"/>
              </a:rPr>
              <a:t>第一个客户到达，到达时间为</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+m(0-10)</a:t>
            </a:r>
            <a:r>
              <a:rPr lang="zh-CN" altLang="zh-CN" sz="2800" b="0" dirty="0">
                <a:ea typeface="华文楷体" pitchFamily="2" charset="-122"/>
                <a:cs typeface="Times New Roman" panose="02020603050405020304" pitchFamily="18" charset="0"/>
              </a:rPr>
              <a:t>分（随机），业务种类随机，被服务时间为该客户到达时间。描述完毕，第一个客户进队。</a:t>
            </a:r>
          </a:p>
          <a:p>
            <a:pPr marL="0" indent="0">
              <a:buNone/>
            </a:pPr>
            <a:r>
              <a:rPr lang="zh-CN" altLang="zh-CN" sz="2800" b="0" dirty="0">
                <a:ea typeface="华文楷体" pitchFamily="2" charset="-122"/>
                <a:cs typeface="Times New Roman" panose="02020603050405020304" pitchFamily="18" charset="0"/>
              </a:rPr>
              <a:t>第二个客户到达，到达时间为第一个客户达到时间</a:t>
            </a:r>
            <a:r>
              <a:rPr lang="en-US" altLang="zh-CN" sz="2800" b="0" dirty="0">
                <a:ea typeface="华文楷体" pitchFamily="2" charset="-122"/>
                <a:cs typeface="Times New Roman" panose="02020603050405020304" pitchFamily="18" charset="0"/>
              </a:rPr>
              <a:t>+m(0-5)</a:t>
            </a:r>
            <a:r>
              <a:rPr lang="zh-CN" altLang="zh-CN" sz="2800" b="0" dirty="0">
                <a:ea typeface="华文楷体" pitchFamily="2" charset="-122"/>
                <a:cs typeface="Times New Roman" panose="02020603050405020304" pitchFamily="18" charset="0"/>
              </a:rPr>
              <a:t>分之间的随机值，业务种类随机，被服务时间为该客户到达时间和上一个客户结束服务时间的最大值。描述完毕，第二个客户进队。</a:t>
            </a:r>
          </a:p>
          <a:p>
            <a:pPr marL="0" indent="0">
              <a:buNone/>
            </a:pPr>
            <a:r>
              <a:rPr lang="zh-CN" altLang="zh-CN" sz="2800" b="0" dirty="0">
                <a:ea typeface="华文楷体" pitchFamily="2" charset="-122"/>
                <a:cs typeface="Times New Roman" panose="02020603050405020304" pitchFamily="18" charset="0"/>
              </a:rPr>
              <a:t>第三个客户，计算到达时间、服务种类、开始时间，进队。</a:t>
            </a: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直到某个客户到达时间超过下午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，此时结束</a:t>
            </a:r>
            <a:r>
              <a:rPr lang="zh-CN" altLang="zh-CN" sz="2800" b="0" dirty="0" smtClean="0">
                <a:ea typeface="华文楷体" pitchFamily="2" charset="-122"/>
                <a:cs typeface="Times New Roman" panose="02020603050405020304" pitchFamily="18" charset="0"/>
              </a:rPr>
              <a:t>。试</a:t>
            </a:r>
            <a:r>
              <a:rPr lang="zh-CN" altLang="zh-CN" sz="2800" b="0" dirty="0">
                <a:ea typeface="华文楷体" pitchFamily="2" charset="-122"/>
                <a:cs typeface="Times New Roman" panose="02020603050405020304" pitchFamily="18" charset="0"/>
              </a:rPr>
              <a:t>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smtClean="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单服务窗口模拟：</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58835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rmAutofit fontScale="92500" lnSpcReduction="10000"/>
          </a:bodyPr>
          <a:lstStyle/>
          <a:p>
            <a:pPr marL="0" indent="0">
              <a:buNone/>
            </a:pPr>
            <a:r>
              <a:rPr lang="zh-CN" altLang="zh-CN" sz="2800" dirty="0" smtClean="0">
                <a:ea typeface="华文楷体" pitchFamily="2" charset="-122"/>
                <a:cs typeface="Times New Roman" panose="02020603050405020304" pitchFamily="18" charset="0"/>
              </a:rPr>
              <a:t>出</a:t>
            </a:r>
            <a:r>
              <a:rPr lang="zh-CN" altLang="zh-CN" sz="2800" dirty="0">
                <a:ea typeface="华文楷体" pitchFamily="2" charset="-122"/>
                <a:cs typeface="Times New Roman" panose="02020603050405020304" pitchFamily="18" charset="0"/>
              </a:rPr>
              <a:t>队操作：</a:t>
            </a:r>
          </a:p>
          <a:p>
            <a:pPr marL="0" indent="0">
              <a:buNone/>
            </a:pPr>
            <a:r>
              <a:rPr lang="zh-CN" altLang="zh-CN" sz="2800" b="0" dirty="0">
                <a:ea typeface="华文楷体" pitchFamily="2" charset="-122"/>
                <a:cs typeface="Times New Roman" panose="02020603050405020304" pitchFamily="18" charset="0"/>
              </a:rPr>
              <a:t>反复出队，累计每个人的等待时间（服务开始时间</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到达时间），直到队空。</a:t>
            </a:r>
          </a:p>
          <a:p>
            <a:pPr marL="0" indent="0">
              <a:buNone/>
            </a:pPr>
            <a:r>
              <a:rPr lang="zh-CN" altLang="zh-CN" sz="2800" b="0" dirty="0">
                <a:ea typeface="华文楷体" pitchFamily="2" charset="-122"/>
                <a:cs typeface="Times New Roman" panose="02020603050405020304" pitchFamily="18" charset="0"/>
              </a:rPr>
              <a:t>计算每人的平均等待时间</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en-US" sz="2800" b="0" dirty="0" smtClean="0">
                <a:ea typeface="华文楷体" pitchFamily="2" charset="-122"/>
                <a:cs typeface="Times New Roman" panose="02020603050405020304" pitchFamily="18" charset="0"/>
              </a:rPr>
              <a:t>实现由同学课后自行完成。</a:t>
            </a:r>
            <a:endParaRPr lang="en-US" altLang="zh-CN" sz="2800" b="0" dirty="0" smtClean="0">
              <a:ea typeface="华文楷体" pitchFamily="2" charset="-122"/>
              <a:cs typeface="Times New Roman" panose="02020603050405020304" pitchFamily="18" charset="0"/>
            </a:endParaRPr>
          </a:p>
          <a:p>
            <a:pPr marL="0" indent="0">
              <a:buNone/>
            </a:pPr>
            <a:endParaRPr lang="en-US" altLang="zh-CN" sz="2800" b="0" dirty="0" smtClean="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多窗口服务：</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需要两个队列</a:t>
            </a:r>
            <a:r>
              <a:rPr lang="zh-CN" altLang="zh-CN" sz="2800" b="0" dirty="0" smtClean="0">
                <a:ea typeface="华文楷体" pitchFamily="2" charset="-122"/>
                <a:cs typeface="Times New Roman" panose="02020603050405020304" pitchFamily="18" charset="0"/>
              </a:rPr>
              <a:t>配合</a:t>
            </a:r>
            <a:r>
              <a:rPr lang="zh-CN" altLang="en-US"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等待区等候的客户形成一个普通队列（先来先服务，即先进先出</a:t>
            </a:r>
            <a:r>
              <a:rPr lang="zh-CN" altLang="zh-CN" sz="2800" b="0" dirty="0" smtClean="0">
                <a:ea typeface="华文楷体" pitchFamily="2" charset="-122"/>
                <a:cs typeface="Times New Roman" panose="02020603050405020304" pitchFamily="18" charset="0"/>
              </a:rPr>
              <a:t>）</a:t>
            </a:r>
            <a:r>
              <a:rPr lang="zh-CN" altLang="en-US"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各个窗口被服务的客户形成一个优先队列（先来的未必先出，先结束的先出）</a:t>
            </a:r>
          </a:p>
          <a:p>
            <a:pPr marL="0" indent="0">
              <a:buNone/>
            </a:pPr>
            <a:endParaRPr lang="en-US" altLang="zh-CN" sz="2800" b="0" dirty="0">
              <a:latin typeface="华文楷体" pitchFamily="2" charset="-122"/>
              <a:ea typeface="华文楷体" pitchFamily="2" charset="-122"/>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单服务窗口模拟：</a:t>
            </a:r>
            <a:endParaRPr lang="zh-CN" altLang="en-US" dirty="0">
              <a:latin typeface="华文楷体" panose="02010600040101010101" pitchFamily="2" charset="-122"/>
              <a:ea typeface="华文楷体" panose="02010600040101010101" pitchFamily="2" charset="-122"/>
            </a:endParaRP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346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3996" y="1766480"/>
            <a:ext cx="11579038" cy="4634320"/>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栈虽然只是在线性表操作基础上限制了插入、删除的位置，使得插入、删除操作只能在表的同一个端点进行，可以看作是一种操作受限的线性表</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en-US" sz="2600" b="0" dirty="0" smtClean="0">
                <a:ea typeface="华文楷体" pitchFamily="2" charset="-122"/>
                <a:cs typeface="Times New Roman" panose="02020603050405020304" pitchFamily="18" charset="0"/>
              </a:rPr>
              <a:t>栈在</a:t>
            </a:r>
            <a:r>
              <a:rPr lang="zh-CN" altLang="zh-CN" sz="2600" b="0" dirty="0" smtClean="0">
                <a:ea typeface="华文楷体" pitchFamily="2" charset="-122"/>
                <a:cs typeface="Times New Roman" panose="02020603050405020304" pitchFamily="18" charset="0"/>
              </a:rPr>
              <a:t>计算机系统中是</a:t>
            </a:r>
            <a:r>
              <a:rPr lang="zh-CN" altLang="zh-CN" sz="2600" b="0" dirty="0">
                <a:ea typeface="华文楷体" pitchFamily="2" charset="-122"/>
                <a:cs typeface="Times New Roman" panose="02020603050405020304" pitchFamily="18" charset="0"/>
              </a:rPr>
              <a:t>一种非常重要的数据结构。</a:t>
            </a:r>
            <a:r>
              <a:rPr lang="zh-CN" altLang="zh-CN" sz="2600" b="0" dirty="0" smtClean="0">
                <a:ea typeface="华文楷体" pitchFamily="2" charset="-122"/>
                <a:cs typeface="Times New Roman" panose="02020603050405020304" pitchFamily="18" charset="0"/>
              </a:rPr>
              <a:t>除了介绍</a:t>
            </a:r>
            <a:r>
              <a:rPr lang="zh-CN" altLang="zh-CN" sz="2600" b="0" dirty="0">
                <a:ea typeface="华文楷体" pitchFamily="2" charset="-122"/>
                <a:cs typeface="Times New Roman" panose="02020603050405020304" pitchFamily="18" charset="0"/>
              </a:rPr>
              <a:t>的符号匹配、表达式计算，系统在函数调用、递归中都是以栈结构为基础</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栈</a:t>
            </a:r>
            <a:r>
              <a:rPr lang="zh-CN" altLang="zh-CN" sz="2600" b="0" dirty="0">
                <a:ea typeface="华文楷体" pitchFamily="2" charset="-122"/>
                <a:cs typeface="Times New Roman" panose="02020603050405020304" pitchFamily="18" charset="0"/>
              </a:rPr>
              <a:t>有着非常独特的一组常见操作：进栈、出栈、求栈顶元素、判栈空、判栈满等</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在</a:t>
            </a:r>
            <a:r>
              <a:rPr lang="zh-CN" altLang="zh-CN" sz="2600" b="0" dirty="0">
                <a:ea typeface="华文楷体" pitchFamily="2" charset="-122"/>
                <a:cs typeface="Times New Roman" panose="02020603050405020304" pitchFamily="18" charset="0"/>
              </a:rPr>
              <a:t>物理实现上虽然可以有顺序和链式两种存储方式，鉴于其操作都在一端进行，顺序存储是栈最常使用的存储方式</a:t>
            </a:r>
            <a:r>
              <a:rPr lang="zh-CN" altLang="zh-CN" sz="2600" b="0" dirty="0" smtClean="0">
                <a:ea typeface="华文楷体" pitchFamily="2" charset="-122"/>
                <a:cs typeface="Times New Roman" panose="02020603050405020304" pitchFamily="18" charset="0"/>
              </a:rPr>
              <a:t>。</a:t>
            </a:r>
            <a:endParaRPr lang="zh-CN"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262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Autofit/>
          </a:bodyPr>
          <a:lstStyle/>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队列</a:t>
            </a:r>
            <a:r>
              <a:rPr lang="zh-CN" altLang="zh-CN" sz="2600" b="0" dirty="0">
                <a:ea typeface="华文楷体" pitchFamily="2" charset="-122"/>
                <a:cs typeface="Times New Roman" panose="02020603050405020304" pitchFamily="18" charset="0"/>
              </a:rPr>
              <a:t>可看作是限制了插入、删除操作位置的另外一种线性表，元素的插入、删除分别在表的两端进行</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除了</a:t>
            </a:r>
            <a:r>
              <a:rPr lang="zh-CN" altLang="zh-CN" sz="2600" b="0" dirty="0">
                <a:ea typeface="华文楷体" pitchFamily="2" charset="-122"/>
                <a:cs typeface="Times New Roman" panose="02020603050405020304" pitchFamily="18" charset="0"/>
              </a:rPr>
              <a:t>日常生活中看到的实际队列可以用它来实现，计算机操作系统中许多对象的管理都利用了队列，如打印队列、进程队列等，因此它也是一种重要的数据结构</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队列</a:t>
            </a:r>
            <a:r>
              <a:rPr lang="zh-CN" altLang="zh-CN" sz="2600" b="0" dirty="0">
                <a:ea typeface="华文楷体" pitchFamily="2" charset="-122"/>
                <a:cs typeface="Times New Roman" panose="02020603050405020304" pitchFamily="18" charset="0"/>
              </a:rPr>
              <a:t>的常见操作对照生活经验是最容易想到的：进队、出队、求队首元素、判空、判满等</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队列</a:t>
            </a:r>
            <a:r>
              <a:rPr lang="zh-CN" altLang="zh-CN" sz="2600" b="0" dirty="0">
                <a:ea typeface="华文楷体" pitchFamily="2" charset="-122"/>
                <a:cs typeface="Times New Roman" panose="02020603050405020304" pitchFamily="18" charset="0"/>
              </a:rPr>
              <a:t>的顺序循环存储和链式存储的时间复杂度都是</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，考虑到链式存储每个结点额外的空间开销，顺序循环队列是最常用的存储结构</a:t>
            </a:r>
            <a:r>
              <a:rPr lang="zh-CN" altLang="zh-CN" sz="2600" b="0" dirty="0" smtClean="0">
                <a:ea typeface="华文楷体" pitchFamily="2" charset="-122"/>
                <a:cs typeface="Times New Roman" panose="02020603050405020304" pitchFamily="18" charset="0"/>
              </a:rPr>
              <a:t>。</a:t>
            </a:r>
            <a:endParaRPr lang="zh-CN"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2452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59709" y="1795056"/>
                <a:ext cx="11579038" cy="2348320"/>
              </a:xfrm>
            </p:spPr>
            <p:txBody>
              <a:bodyPr>
                <a:noAutofit/>
              </a:bodyPr>
              <a:lstStyle/>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优先</a:t>
                </a:r>
                <a:r>
                  <a:rPr lang="zh-CN" altLang="zh-CN" sz="2600" b="0" dirty="0">
                    <a:ea typeface="华文楷体" pitchFamily="2" charset="-122"/>
                    <a:cs typeface="Times New Roman" panose="02020603050405020304" pitchFamily="18" charset="0"/>
                  </a:rPr>
                  <a:t>队列不再按照先进先出的原则，优先级高者先出队。无论顺序还是链式优先队列，其进队、出队操作的时间复杂度为</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或者</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O(1)</a:t>
                </a:r>
                <a:r>
                  <a:rPr lang="zh-CN" altLang="zh-CN" sz="2600" b="0" dirty="0" smtClean="0">
                    <a:ea typeface="华文楷体" pitchFamily="2" charset="-122"/>
                    <a:cs typeface="Times New Roman" panose="02020603050405020304" pitchFamily="18" charset="0"/>
                  </a:rPr>
                  <a:t>。</a:t>
                </a:r>
                <a:endParaRPr lang="en-US" altLang="zh-CN" sz="26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smtClean="0">
                    <a:ea typeface="华文楷体" pitchFamily="2" charset="-122"/>
                    <a:cs typeface="Times New Roman" panose="02020603050405020304" pitchFamily="18" charset="0"/>
                  </a:rPr>
                  <a:t>后面</a:t>
                </a:r>
                <a:r>
                  <a:rPr lang="zh-CN" altLang="zh-CN" sz="2600" b="0" dirty="0">
                    <a:ea typeface="华文楷体" pitchFamily="2" charset="-122"/>
                    <a:cs typeface="Times New Roman" panose="02020603050405020304" pitchFamily="18" charset="0"/>
                  </a:rPr>
                  <a:t>章节讨论过二叉树后，用二叉树作为工具以堆的方式存储优先队列时，时间复杂度能降到</a:t>
                </a:r>
                <a:r>
                  <a:rPr lang="en-US" altLang="zh-CN" sz="2600" b="0" dirty="0">
                    <a:ea typeface="华文楷体" pitchFamily="2" charset="-122"/>
                    <a:cs typeface="Times New Roman" panose="02020603050405020304" pitchFamily="18" charset="0"/>
                  </a:rPr>
                  <a:t>O</a:t>
                </a:r>
                <a:r>
                  <a:rPr lang="en-US" altLang="zh-CN" sz="2600" b="0" dirty="0" smtClean="0">
                    <a:ea typeface="华文楷体" pitchFamily="2" charset="-122"/>
                    <a:cs typeface="Times New Roman" panose="02020603050405020304" pitchFamily="18" charset="0"/>
                  </a:rPr>
                  <a:t>(</a:t>
                </a:r>
                <a14:m>
                  <m:oMath xmlns:m="http://schemas.openxmlformats.org/officeDocument/2006/math">
                    <m:func>
                      <m:funcPr>
                        <m:ctrlPr>
                          <a:rPr lang="en-US" altLang="zh-CN" sz="2600" b="0" i="1" smtClean="0">
                            <a:latin typeface="Cambria Math" panose="02040503050406030204" pitchFamily="18" charset="0"/>
                            <a:ea typeface="华文楷体" pitchFamily="2" charset="-122"/>
                            <a:cs typeface="Times New Roman" panose="02020603050405020304" pitchFamily="18" charset="0"/>
                          </a:rPr>
                        </m:ctrlPr>
                      </m:funcPr>
                      <m:fName>
                        <m:sSub>
                          <m:sSubPr>
                            <m:ctrlPr>
                              <a:rPr lang="en-US" altLang="zh-CN" sz="2600" b="0" i="1" smtClean="0">
                                <a:latin typeface="Cambria Math" panose="02040503050406030204" pitchFamily="18" charset="0"/>
                                <a:ea typeface="华文楷体" pitchFamily="2" charset="-122"/>
                                <a:cs typeface="Times New Roman" panose="02020603050405020304" pitchFamily="18" charset="0"/>
                              </a:rPr>
                            </m:ctrlPr>
                          </m:sSubPr>
                          <m:e>
                            <m:r>
                              <m:rPr>
                                <m:sty m:val="p"/>
                              </m:rPr>
                              <a:rPr lang="en-US" altLang="zh-CN" sz="2600" b="0" i="0" smtClean="0">
                                <a:latin typeface="Cambria Math" panose="02040503050406030204" pitchFamily="18" charset="0"/>
                                <a:ea typeface="华文楷体" pitchFamily="2" charset="-122"/>
                                <a:cs typeface="Times New Roman" panose="02020603050405020304" pitchFamily="18" charset="0"/>
                              </a:rPr>
                              <m:t>log</m:t>
                            </m:r>
                          </m:e>
                          <m:sub>
                            <m:r>
                              <a:rPr lang="en-US" altLang="zh-CN" sz="2600" b="0" i="1">
                                <a:latin typeface="Cambria Math" panose="02040503050406030204" pitchFamily="18" charset="0"/>
                                <a:ea typeface="华文楷体" pitchFamily="2" charset="-122"/>
                                <a:cs typeface="Times New Roman" panose="02020603050405020304" pitchFamily="18" charset="0"/>
                              </a:rPr>
                              <m:t>2</m:t>
                            </m:r>
                          </m:sub>
                        </m:sSub>
                      </m:fName>
                      <m:e>
                        <m:r>
                          <m:rPr>
                            <m:sty m:val="p"/>
                          </m:rPr>
                          <a:rPr lang="en-US" altLang="zh-CN" sz="2600" b="0" i="1" smtClean="0">
                            <a:latin typeface="Cambria Math" panose="02040503050406030204" pitchFamily="18" charset="0"/>
                            <a:ea typeface="华文楷体" pitchFamily="2" charset="-122"/>
                            <a:cs typeface="Times New Roman" panose="02020603050405020304" pitchFamily="18" charset="0"/>
                          </a:rPr>
                          <m:t>n</m:t>
                        </m:r>
                      </m:e>
                    </m:func>
                  </m:oMath>
                </a14:m>
                <a:r>
                  <a:rPr lang="en-US" altLang="zh-CN" sz="2600" b="0" dirty="0" smtClean="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59709" y="1795056"/>
                <a:ext cx="11579038" cy="2348320"/>
              </a:xfrm>
              <a:blipFill>
                <a:blip r:embed="rId3"/>
                <a:stretch>
                  <a:fillRect l="-84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4907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7208</TotalTime>
  <Words>6578</Words>
  <Application>Microsoft Office PowerPoint</Application>
  <PresentationFormat>宽屏</PresentationFormat>
  <Paragraphs>965</Paragraphs>
  <Slides>97</Slides>
  <Notes>95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97</vt:i4>
      </vt:variant>
    </vt:vector>
  </HeadingPairs>
  <TitlesOfParts>
    <vt:vector size="112" baseType="lpstr">
      <vt:lpstr>等线</vt:lpstr>
      <vt:lpstr>等线 Light</vt:lpstr>
      <vt:lpstr>黑体</vt:lpstr>
      <vt:lpstr>华文楷体</vt:lpstr>
      <vt:lpstr>楷体_GB2312</vt:lpstr>
      <vt:lpstr>宋体</vt:lpstr>
      <vt:lpstr>微软雅黑</vt:lpstr>
      <vt:lpstr>Arial</vt:lpstr>
      <vt:lpstr>Calibri</vt:lpstr>
      <vt:lpstr>Cambria Math</vt:lpstr>
      <vt:lpstr>Garamond</vt:lpstr>
      <vt:lpstr>Symbol</vt:lpstr>
      <vt:lpstr>Times New Roman</vt:lpstr>
      <vt:lpstr>Wingdings</vt:lpstr>
      <vt:lpstr>2016-VI主题-蓝</vt:lpstr>
      <vt:lpstr>第三章 栈和队列</vt:lpstr>
      <vt:lpstr>PowerPoint 演示文稿</vt:lpstr>
      <vt:lpstr>栈的定义：</vt:lpstr>
      <vt:lpstr>栈的定义：</vt:lpstr>
      <vt:lpstr>栈相关术语：</vt:lpstr>
      <vt:lpstr>栈相关术语：</vt:lpstr>
      <vt:lpstr>栈的抽象数据类型：</vt:lpstr>
      <vt:lpstr>PowerPoint 演示文稿</vt:lpstr>
      <vt:lpstr> 顺序栈：</vt:lpstr>
      <vt:lpstr> 顺序栈类的声明：</vt:lpstr>
      <vt:lpstr> 顺序栈类的声明：</vt:lpstr>
      <vt:lpstr> 顺序栈类成员函数的实现：</vt:lpstr>
      <vt:lpstr> 顺序栈类成员函数的实现：</vt:lpstr>
      <vt:lpstr>基本操作效率分析：</vt:lpstr>
      <vt:lpstr>顺序栈的应用（测试）</vt:lpstr>
      <vt:lpstr>顺序栈结构的应用(main.cpp)</vt:lpstr>
      <vt:lpstr>顺序栈结构的应用(main.cpp)</vt:lpstr>
      <vt:lpstr>共享栈：</vt:lpstr>
      <vt:lpstr>共享栈</vt:lpstr>
      <vt:lpstr>双共享栈</vt:lpstr>
      <vt:lpstr>PowerPoint 演示文稿</vt:lpstr>
      <vt:lpstr> 链式栈：</vt:lpstr>
      <vt:lpstr>链式栈基本操作分析：</vt:lpstr>
      <vt:lpstr>链式栈类的声明</vt:lpstr>
      <vt:lpstr>链式栈类的声明</vt:lpstr>
      <vt:lpstr>链式栈基本操作的实现</vt:lpstr>
      <vt:lpstr>链式栈基本操作的实现</vt:lpstr>
      <vt:lpstr>链式栈基本操作的实现</vt:lpstr>
      <vt:lpstr>链式栈性能分析：</vt:lpstr>
      <vt:lpstr>PowerPoint 演示文稿</vt:lpstr>
      <vt:lpstr>PowerPoint 演示文稿</vt:lpstr>
      <vt:lpstr> 括号配对：</vt:lpstr>
      <vt:lpstr>括号匹配算法：</vt:lpstr>
      <vt:lpstr>核心而简单的算术表达式中括号匹配检测程序：</vt:lpstr>
      <vt:lpstr>核心而简单的算术表达式中括号匹配检测程序：</vt:lpstr>
      <vt:lpstr>核心而简单的算术表达式中括号匹配检测程序：</vt:lpstr>
      <vt:lpstr>PowerPoint 演示文稿</vt:lpstr>
      <vt:lpstr> 表达式计算：</vt:lpstr>
      <vt:lpstr>表达式计算</vt:lpstr>
      <vt:lpstr>后缀式的计算</vt:lpstr>
      <vt:lpstr>计算后缀式： 以5 7 2 3*-*8 2/+为例</vt:lpstr>
      <vt:lpstr>计算后缀式：</vt:lpstr>
      <vt:lpstr>计算后缀式算法实现</vt:lpstr>
      <vt:lpstr>PowerPoint 演示文稿</vt:lpstr>
      <vt:lpstr>中缀式转后缀式</vt:lpstr>
      <vt:lpstr>中缀式转后缀式算法示例：5*(7-2*3)+8/2转换为 5 7 2 3*-*8 2/+</vt:lpstr>
      <vt:lpstr>中缀式转后缀式算法分析：</vt:lpstr>
      <vt:lpstr>中缀式转后缀式算法分析：</vt:lpstr>
      <vt:lpstr>中缀式转后缀式算法：</vt:lpstr>
      <vt:lpstr>中缀转后缀式算法实现</vt:lpstr>
      <vt:lpstr>中缀转后缀式算法实现</vt:lpstr>
      <vt:lpstr>中缀转后缀式算法实现</vt:lpstr>
      <vt:lpstr>PowerPoint 演示文稿</vt:lpstr>
      <vt:lpstr>PowerPoint 演示文稿</vt:lpstr>
      <vt:lpstr>练习：已知入栈顺序为1、2、3、4，以下出栈顺序哪个是错误的？</vt:lpstr>
      <vt:lpstr>PowerPoint 演示文稿</vt:lpstr>
      <vt:lpstr>队列的定义：</vt:lpstr>
      <vt:lpstr>队列的定义：</vt:lpstr>
      <vt:lpstr>队列的基本操作：</vt:lpstr>
      <vt:lpstr>队列的抽象数据类型：</vt:lpstr>
      <vt:lpstr>PowerPoint 演示文稿</vt:lpstr>
      <vt:lpstr> 顺序队列：</vt:lpstr>
      <vt:lpstr> 顺序队列：</vt:lpstr>
      <vt:lpstr>PowerPoint 演示文稿</vt:lpstr>
      <vt:lpstr>队头位置不固定</vt:lpstr>
      <vt:lpstr> 顺序循环队列：</vt:lpstr>
      <vt:lpstr>PowerPoint 演示文稿</vt:lpstr>
      <vt:lpstr> 顺序循环队列类的定义：</vt:lpstr>
      <vt:lpstr> 顺序循环队列类的定义：</vt:lpstr>
      <vt:lpstr> 顺序循环队列类成员函数的实现：</vt:lpstr>
      <vt:lpstr>PowerPoint 演示文稿</vt:lpstr>
      <vt:lpstr>PowerPoint 演示文稿</vt:lpstr>
      <vt:lpstr>PowerPoint 演示文稿</vt:lpstr>
      <vt:lpstr> 链式队列：</vt:lpstr>
      <vt:lpstr>PowerPoint 演示文稿</vt:lpstr>
      <vt:lpstr> 链式队列类的定义：</vt:lpstr>
      <vt:lpstr> 链式队列类的定义：</vt:lpstr>
      <vt:lpstr>PowerPoint 演示文稿</vt:lpstr>
      <vt:lpstr> 链式队列类成员函数的实现：</vt:lpstr>
      <vt:lpstr> 链式队列类成员函数的实现：</vt:lpstr>
      <vt:lpstr> 链式队列类成员函数的实现：</vt:lpstr>
      <vt:lpstr> 链式队列类成员函数的实现：</vt:lpstr>
      <vt:lpstr>PowerPoint 演示文稿</vt:lpstr>
      <vt:lpstr>优先队列：</vt:lpstr>
      <vt:lpstr>顺序优先队列：</vt:lpstr>
      <vt:lpstr>顺序优先队列：</vt:lpstr>
      <vt:lpstr>顺序优先队列：</vt:lpstr>
      <vt:lpstr>链式优先队列：</vt:lpstr>
      <vt:lpstr>PowerPoint 演示文稿</vt:lpstr>
      <vt:lpstr> 队列的应用：单服务窗口模拟</vt:lpstr>
      <vt:lpstr>单服务窗口模拟：</vt:lpstr>
      <vt:lpstr>单服务窗口模拟：</vt:lpstr>
      <vt:lpstr>单服务窗口模拟：</vt:lpstr>
      <vt:lpstr>单服务窗口模拟：</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tz zhang</cp:lastModifiedBy>
  <cp:revision>453</cp:revision>
  <dcterms:created xsi:type="dcterms:W3CDTF">2016-04-20T02:59:17Z</dcterms:created>
  <dcterms:modified xsi:type="dcterms:W3CDTF">2023-03-02T01:45:18Z</dcterms:modified>
</cp:coreProperties>
</file>