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98"/>
  </p:notesMasterIdLst>
  <p:handoutMasterIdLst>
    <p:handoutMasterId r:id="rId99"/>
  </p:handoutMasterIdLst>
  <p:sldIdLst>
    <p:sldId id="259" r:id="rId2"/>
    <p:sldId id="422" r:id="rId3"/>
    <p:sldId id="408" r:id="rId4"/>
    <p:sldId id="287" r:id="rId5"/>
    <p:sldId id="286" r:id="rId6"/>
    <p:sldId id="288" r:id="rId7"/>
    <p:sldId id="289" r:id="rId8"/>
    <p:sldId id="290" r:id="rId9"/>
    <p:sldId id="291" r:id="rId10"/>
    <p:sldId id="423" r:id="rId11"/>
    <p:sldId id="410"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411"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427" r:id="rId55"/>
    <p:sldId id="429" r:id="rId56"/>
    <p:sldId id="334" r:id="rId57"/>
    <p:sldId id="335" r:id="rId58"/>
    <p:sldId id="336" r:id="rId59"/>
    <p:sldId id="337" r:id="rId60"/>
    <p:sldId id="338" r:id="rId61"/>
    <p:sldId id="339" r:id="rId62"/>
    <p:sldId id="340" r:id="rId63"/>
    <p:sldId id="341" r:id="rId64"/>
    <p:sldId id="342" r:id="rId65"/>
    <p:sldId id="343" r:id="rId66"/>
    <p:sldId id="424" r:id="rId67"/>
    <p:sldId id="426" r:id="rId68"/>
    <p:sldId id="344" r:id="rId69"/>
    <p:sldId id="345" r:id="rId70"/>
    <p:sldId id="346" r:id="rId71"/>
    <p:sldId id="347" r:id="rId72"/>
    <p:sldId id="348" r:id="rId73"/>
    <p:sldId id="412"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413" r:id="rId91"/>
    <p:sldId id="365" r:id="rId92"/>
    <p:sldId id="366" r:id="rId93"/>
    <p:sldId id="419" r:id="rId94"/>
    <p:sldId id="416" r:id="rId95"/>
    <p:sldId id="420" r:id="rId96"/>
    <p:sldId id="421"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71115" autoAdjust="0"/>
  </p:normalViewPr>
  <p:slideViewPr>
    <p:cSldViewPr snapToGrid="0">
      <p:cViewPr varScale="1">
        <p:scale>
          <a:sx n="48" d="100"/>
          <a:sy n="48" d="100"/>
        </p:scale>
        <p:origin x="1362" y="5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0894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7957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527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79197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954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24043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2756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6491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9965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63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12791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45236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03975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4005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26685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5244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2112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064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2042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8414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6314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718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11030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360321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64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61258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46746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774342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8667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79769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21382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40662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55807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64136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3233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28081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959620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16081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0783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433957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83701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44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smtClean="0">
                <a:latin typeface="Arial" panose="020B0604020202020204" pitchFamily="34" charset="0"/>
              </a:rPr>
              <a:t>1.</a:t>
            </a:r>
            <a:r>
              <a:rPr lang="zh-CN" altLang="zh-CN" sz="1200" kern="1200" dirty="0" smtClean="0">
                <a:solidFill>
                  <a:schemeClr val="tx1"/>
                </a:solidFill>
                <a:effectLst/>
                <a:latin typeface="+mn-lt"/>
                <a:ea typeface="+mn-ea"/>
                <a:cs typeface="+mn-cs"/>
              </a:rPr>
              <a:t>如元素序列</a:t>
            </a:r>
            <a:r>
              <a:rPr lang="en-US" altLang="zh-CN" sz="1200" kern="1200" dirty="0" smtClean="0">
                <a:solidFill>
                  <a:schemeClr val="tx1"/>
                </a:solidFill>
                <a:effectLst/>
                <a:latin typeface="+mn-lt"/>
                <a:ea typeface="+mn-ea"/>
                <a:cs typeface="+mn-cs"/>
              </a:rPr>
              <a:t>a</a:t>
            </a:r>
            <a:r>
              <a:rPr lang="en-US" altLang="zh-CN" sz="1200" kern="1200" baseline="-25000" dirty="0" smtClean="0">
                <a:solidFill>
                  <a:schemeClr val="tx1"/>
                </a:solidFill>
                <a:effectLst/>
                <a:latin typeface="+mn-lt"/>
                <a:ea typeface="+mn-ea"/>
                <a:cs typeface="+mn-cs"/>
              </a:rPr>
              <a:t>1</a:t>
            </a:r>
            <a:r>
              <a:rPr lang="en-US" altLang="zh-CN" sz="1200" kern="1200" dirty="0" smtClean="0">
                <a:solidFill>
                  <a:schemeClr val="tx1"/>
                </a:solidFill>
                <a:effectLst/>
                <a:latin typeface="+mn-lt"/>
                <a:ea typeface="+mn-ea"/>
                <a:cs typeface="+mn-cs"/>
              </a:rPr>
              <a:t>,a</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,a</a:t>
            </a:r>
            <a:r>
              <a:rPr lang="en-US" altLang="zh-CN" sz="1200" kern="1200" baseline="-25000" dirty="0" smtClean="0">
                <a:solidFill>
                  <a:schemeClr val="tx1"/>
                </a:solidFill>
                <a:effectLst/>
                <a:latin typeface="+mn-lt"/>
                <a:ea typeface="+mn-ea"/>
                <a:cs typeface="+mn-cs"/>
              </a:rPr>
              <a:t>3</a:t>
            </a:r>
            <a:r>
              <a:rPr lang="en-US" altLang="zh-CN" sz="1200" kern="1200" dirty="0" smtClean="0">
                <a:solidFill>
                  <a:schemeClr val="tx1"/>
                </a:solidFill>
                <a:effectLst/>
                <a:latin typeface="+mn-lt"/>
                <a:ea typeface="+mn-ea"/>
                <a:cs typeface="+mn-cs"/>
              </a:rPr>
              <a:t>,…,a</a:t>
            </a:r>
            <a:r>
              <a:rPr lang="en-US" altLang="zh-CN" sz="1200" kern="1200" baseline="-25000" dirty="0" smtClean="0">
                <a:solidFill>
                  <a:schemeClr val="tx1"/>
                </a:solidFill>
                <a:effectLst/>
                <a:latin typeface="+mn-lt"/>
                <a:ea typeface="+mn-ea"/>
                <a:cs typeface="+mn-cs"/>
              </a:rPr>
              <a:t>n-1</a:t>
            </a:r>
            <a:r>
              <a:rPr lang="en-US" altLang="zh-CN" sz="1200" kern="1200" dirty="0" smtClean="0">
                <a:solidFill>
                  <a:schemeClr val="tx1"/>
                </a:solidFill>
                <a:effectLst/>
                <a:latin typeface="+mn-lt"/>
                <a:ea typeface="+mn-ea"/>
                <a:cs typeface="+mn-cs"/>
              </a:rPr>
              <a:t>,a</a:t>
            </a:r>
            <a:r>
              <a:rPr lang="en-US" altLang="zh-CN" sz="1200" kern="1200" baseline="-250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1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为元素的个数，且</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indent="0" eaLnBrk="1" hangingPunct="1">
              <a:buNone/>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在红灯前停下的一长串汽车，这些汽车构成了一个队列。其中最先到达的为首元素，最后到达的为尾元素；在离开时最先到达的汽车最先离开、最后到达的最后离开。</a:t>
            </a:r>
            <a:endParaRPr lang="en-US" altLang="zh-CN" sz="1200" kern="1200" dirty="0" smtClean="0">
              <a:solidFill>
                <a:schemeClr val="tx1"/>
              </a:solidFill>
              <a:effectLst/>
              <a:latin typeface="+mn-lt"/>
              <a:ea typeface="+mn-ea"/>
              <a:cs typeface="+mn-cs"/>
            </a:endParaRPr>
          </a:p>
          <a:p>
            <a:pPr marL="0" indent="0" eaLnBrk="1" hangingPunct="1">
              <a:buNone/>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如元素按值从小到大排成的序列。</a:t>
            </a:r>
            <a:endParaRPr lang="en-US" altLang="zh-CN" sz="1200" kern="1200" dirty="0" smtClean="0">
              <a:solidFill>
                <a:schemeClr val="tx1"/>
              </a:solidFill>
              <a:effectLst/>
              <a:latin typeface="+mn-lt"/>
              <a:ea typeface="+mn-ea"/>
              <a:cs typeface="+mn-cs"/>
            </a:endParaRPr>
          </a:p>
          <a:p>
            <a:pPr marL="0" indent="0" eaLnBrk="1" hangingPunct="1">
              <a:buNone/>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按照元素的访问频率由大到小排成的序列。</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7646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270747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49150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798603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047961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27411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47043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63</a:t>
            </a:fld>
            <a:endParaRPr lang="zh-CN" altLang="en-US"/>
          </a:p>
        </p:txBody>
      </p:sp>
    </p:spTree>
    <p:extLst>
      <p:ext uri="{BB962C8B-B14F-4D97-AF65-F5344CB8AC3E}">
        <p14:creationId xmlns:p14="http://schemas.microsoft.com/office/powerpoint/2010/main" val="13730662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310116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9675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7522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17234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261949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452888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64613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559907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00899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152669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681889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83040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208460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3509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73420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58269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3436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729681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286359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867434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31210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557920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9878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61419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183253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582804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411755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57742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439544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481343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749550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8478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71265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第二章  线性表</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上</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a:spLocks noGrp="1"/>
          </p:cNvSpPr>
          <p:nvPr>
            <p:ph type="subTitle" idx="1"/>
          </p:nvPr>
        </p:nvSpPr>
        <p:spPr>
          <a:xfrm>
            <a:off x="4774199" y="5314614"/>
            <a:ext cx="2643602" cy="604299"/>
          </a:xfrm>
        </p:spPr>
        <p:txBody>
          <a:body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Autofit/>
          </a:bodyPr>
          <a:lstStyle/>
          <a:p>
            <a:pPr marL="457200" indent="-457200">
              <a:buFont typeface="Arial" panose="020B0604020202020204" pitchFamily="34" charset="0"/>
              <a:buChar char="•"/>
            </a:pPr>
            <a:r>
              <a:rPr lang="zh-CN" altLang="en-US" sz="2800" dirty="0">
                <a:latin typeface="华文楷体" pitchFamily="2" charset="-122"/>
                <a:ea typeface="华文楷体" pitchFamily="2" charset="-122"/>
              </a:rPr>
              <a:t>熟练</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面向对象的编程方法、</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语法、书写完整程序的技巧。</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smtClean="0">
                <a:solidFill>
                  <a:schemeClr val="accent2"/>
                </a:solidFill>
                <a:latin typeface="华文楷体" pitchFamily="2" charset="-122"/>
                <a:ea typeface="华文楷体" pitchFamily="2" charset="-122"/>
              </a:rPr>
              <a:t>接触</a:t>
            </a:r>
            <a:r>
              <a:rPr lang="zh-CN" altLang="en-US" sz="2800" dirty="0">
                <a:solidFill>
                  <a:schemeClr val="accent2"/>
                </a:solidFill>
                <a:latin typeface="华文楷体" pitchFamily="2" charset="-122"/>
                <a:ea typeface="华文楷体" pitchFamily="2" charset="-122"/>
              </a:rPr>
              <a:t>并逐步熟悉研究一种数据结构的角度和方法。</a:t>
            </a:r>
            <a:endParaRPr lang="en-US" altLang="zh-CN" sz="2800" dirty="0">
              <a:solidFill>
                <a:schemeClr val="accent2"/>
              </a:solidFill>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smtClean="0">
                <a:latin typeface="华文楷体" pitchFamily="2" charset="-122"/>
                <a:ea typeface="华文楷体" pitchFamily="2" charset="-122"/>
              </a:rPr>
              <a:t>掌握</a:t>
            </a:r>
            <a:r>
              <a:rPr lang="zh-CN" altLang="en-US" sz="2800" dirty="0">
                <a:latin typeface="华文楷体" pitchFamily="2" charset="-122"/>
                <a:ea typeface="华文楷体" pitchFamily="2" charset="-122"/>
              </a:rPr>
              <a:t>顺序结构的基本功。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掌握链式操作的基本功。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smtClean="0">
                <a:latin typeface="华文楷体" pitchFamily="2" charset="-122"/>
                <a:ea typeface="华文楷体" pitchFamily="2" charset="-122"/>
              </a:rPr>
              <a:t>掌握</a:t>
            </a:r>
            <a:r>
              <a:rPr lang="zh-CN" altLang="en-US" sz="2800" dirty="0">
                <a:latin typeface="华文楷体" pitchFamily="2" charset="-122"/>
                <a:ea typeface="华文楷体" pitchFamily="2" charset="-122"/>
              </a:rPr>
              <a:t>数据结构工具的建造和工具使用的不同。</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b="0" dirty="0" smtClean="0">
                <a:solidFill>
                  <a:schemeClr val="bg1">
                    <a:lumMod val="50000"/>
                  </a:schemeClr>
                </a:solidFill>
                <a:latin typeface="华文楷体" pitchFamily="2" charset="-122"/>
                <a:ea typeface="华文楷体" pitchFamily="2" charset="-122"/>
              </a:rPr>
              <a:t>掌握</a:t>
            </a:r>
            <a:r>
              <a:rPr lang="zh-CN" altLang="en-US" sz="2800" b="0" dirty="0">
                <a:solidFill>
                  <a:schemeClr val="bg1">
                    <a:lumMod val="50000"/>
                  </a:schemeClr>
                </a:solidFill>
                <a:latin typeface="华文楷体" pitchFamily="2" charset="-122"/>
                <a:ea typeface="华文楷体" pitchFamily="2" charset="-122"/>
              </a:rPr>
              <a:t>最基本且简单的线性结构</a:t>
            </a:r>
            <a:r>
              <a:rPr lang="en-US" altLang="zh-CN" sz="2800" b="0" dirty="0">
                <a:solidFill>
                  <a:schemeClr val="bg1">
                    <a:lumMod val="50000"/>
                  </a:schemeClr>
                </a:solidFill>
                <a:latin typeface="华文楷体" pitchFamily="2" charset="-122"/>
                <a:ea typeface="华文楷体" pitchFamily="2" charset="-122"/>
              </a:rPr>
              <a:t>-</a:t>
            </a:r>
            <a:r>
              <a:rPr lang="zh-CN" altLang="en-US" sz="2800" b="0" dirty="0">
                <a:solidFill>
                  <a:schemeClr val="bg1">
                    <a:lumMod val="50000"/>
                  </a:schemeClr>
                </a:solidFill>
                <a:latin typeface="华文楷体" pitchFamily="2" charset="-122"/>
                <a:ea typeface="华文楷体" pitchFamily="2" charset="-122"/>
              </a:rPr>
              <a:t>线性表结构</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线性表</a:t>
            </a:r>
            <a:r>
              <a:rPr lang="zh-CN" altLang="en-US" dirty="0" smtClean="0">
                <a:latin typeface="华文楷体" panose="02010600040101010101" pitchFamily="2" charset="-122"/>
                <a:ea typeface="华文楷体" panose="02010600040101010101" pitchFamily="2" charset="-122"/>
              </a:rPr>
              <a:t>这章的任务和目标：</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782697" y="6261653"/>
            <a:ext cx="313509" cy="413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948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顺序表及实现</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稀疏矩阵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字符串</a:t>
            </a:r>
            <a:r>
              <a:rPr lang="en-US" altLang="zh-CN" sz="2800" dirty="0" smtClean="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1426202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元素存放在内存中一块连续的空间里</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借助</a:t>
            </a:r>
            <a:r>
              <a:rPr lang="zh-CN" altLang="zh-CN" sz="2800" b="0" dirty="0">
                <a:latin typeface="华文楷体" pitchFamily="2" charset="-122"/>
                <a:ea typeface="华文楷体" pitchFamily="2" charset="-122"/>
              </a:rPr>
              <a:t>存储空间物理上的连续性</a:t>
            </a:r>
            <a:r>
              <a:rPr lang="zh-CN" altLang="zh-CN" sz="2800" b="0" dirty="0" smtClean="0">
                <a:latin typeface="华文楷体" pitchFamily="2" charset="-122"/>
                <a:ea typeface="华文楷体" pitchFamily="2" charset="-122"/>
              </a:rPr>
              <a:t>，元素</a:t>
            </a:r>
            <a:r>
              <a:rPr lang="zh-CN" altLang="zh-CN" sz="2800" b="0" dirty="0">
                <a:latin typeface="华文楷体" pitchFamily="2" charset="-122"/>
                <a:ea typeface="华文楷体" pitchFamily="2" charset="-122"/>
              </a:rPr>
              <a:t>可以按照其逻辑顺序依次存放，即元素存放的物理顺序和它的逻辑顺序是一致的</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顺序</a:t>
            </a:r>
            <a:r>
              <a:rPr lang="zh-CN" altLang="zh-CN" sz="2800" b="0" dirty="0">
                <a:latin typeface="华文楷体" pitchFamily="2" charset="-122"/>
                <a:ea typeface="华文楷体" pitchFamily="2" charset="-122"/>
              </a:rPr>
              <a:t>存储的线性表称</a:t>
            </a:r>
            <a:r>
              <a:rPr lang="zh-CN" altLang="zh-CN" sz="2800" dirty="0">
                <a:latin typeface="华文楷体" pitchFamily="2" charset="-122"/>
                <a:ea typeface="华文楷体" pitchFamily="2" charset="-122"/>
              </a:rPr>
              <a:t>顺序表</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在高级语言的固有数据类型中，数组在存储器中就表现为一块连续的空间，因此用数组实现顺序表非常合适。</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数组中各元素位置由其下标来表示，它同时也是相应元素的位置序号。</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顺序结构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85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顺序表的</a:t>
            </a:r>
            <a:r>
              <a:rPr lang="zh-CN" altLang="zh-CN" dirty="0">
                <a:solidFill>
                  <a:srgbClr val="FF0000"/>
                </a:solidFill>
                <a:latin typeface="华文楷体" panose="02010600040101010101" pitchFamily="2" charset="-122"/>
                <a:ea typeface="华文楷体" panose="02010600040101010101" pitchFamily="2" charset="-122"/>
              </a:rPr>
              <a:t>存储</a:t>
            </a:r>
            <a:r>
              <a:rPr lang="zh-CN" altLang="zh-CN" dirty="0" smtClean="0">
                <a:solidFill>
                  <a:srgbClr val="FF0000"/>
                </a:solidFill>
                <a:latin typeface="华文楷体" panose="02010600040101010101" pitchFamily="2" charset="-122"/>
                <a:ea typeface="华文楷体" panose="02010600040101010101" pitchFamily="2" charset="-122"/>
              </a:rPr>
              <a:t>映像图</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392787" y="4588459"/>
            <a:ext cx="11162884" cy="1815882"/>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e</a:t>
            </a:r>
            <a:r>
              <a:rPr lang="en-GB" altLang="zh-CN" sz="2800" b="1" dirty="0" err="1">
                <a:latin typeface="华文楷体" panose="02010600040101010101" pitchFamily="2" charset="-122"/>
                <a:ea typeface="华文楷体" panose="02010600040101010101" pitchFamily="2" charset="-122"/>
              </a:rPr>
              <a:t>lem</a:t>
            </a:r>
            <a:r>
              <a:rPr lang="zh-CN" altLang="en-US" sz="2800" dirty="0">
                <a:latin typeface="华文楷体" panose="02010600040101010101" pitchFamily="2" charset="-122"/>
                <a:ea typeface="华文楷体" panose="02010600040101010101" pitchFamily="2" charset="-122"/>
              </a:rPr>
              <a:t>为数组名字，数组</a:t>
            </a:r>
            <a:r>
              <a:rPr lang="zh-CN" altLang="zh-CN" sz="2800" dirty="0">
                <a:latin typeface="华文楷体" panose="02010600040101010101" pitchFamily="2" charset="-122"/>
                <a:ea typeface="华文楷体" panose="02010600040101010101" pitchFamily="2" charset="-122"/>
              </a:rPr>
              <a:t>存储</a:t>
            </a:r>
            <a:r>
              <a:rPr lang="zh-CN" altLang="zh-CN" sz="2800" dirty="0" smtClean="0">
                <a:latin typeface="华文楷体" panose="02010600040101010101" pitchFamily="2" charset="-122"/>
                <a:ea typeface="华文楷体" panose="02010600040101010101" pitchFamily="2" charset="-122"/>
              </a:rPr>
              <a:t>线性表</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r>
              <a:rPr lang="en-GB" altLang="zh-CN" sz="2800" b="1" dirty="0" err="1" smtClean="0">
                <a:latin typeface="华文楷体" panose="02010600040101010101" pitchFamily="2" charset="-122"/>
                <a:ea typeface="华文楷体" panose="02010600040101010101" pitchFamily="2" charset="-122"/>
              </a:rPr>
              <a:t>maxSize</a:t>
            </a:r>
            <a:r>
              <a:rPr lang="zh-CN" altLang="zh-CN" sz="2800" dirty="0">
                <a:latin typeface="华文楷体" panose="02010600040101010101" pitchFamily="2" charset="-122"/>
                <a:ea typeface="华文楷体" panose="02010600040101010101" pitchFamily="2" charset="-122"/>
              </a:rPr>
              <a:t>为</a:t>
            </a:r>
            <a:r>
              <a:rPr lang="en-GB" altLang="zh-CN" sz="2800" dirty="0" err="1">
                <a:latin typeface="华文楷体" panose="02010600040101010101" pitchFamily="2" charset="-122"/>
                <a:ea typeface="华文楷体" panose="02010600040101010101" pitchFamily="2" charset="-122"/>
              </a:rPr>
              <a:t>len</a:t>
            </a:r>
            <a:r>
              <a:rPr lang="zh-CN" altLang="zh-CN" sz="2800" dirty="0">
                <a:latin typeface="华文楷体" panose="02010600040101010101" pitchFamily="2" charset="-122"/>
                <a:ea typeface="华文楷体" panose="02010600040101010101" pitchFamily="2" charset="-122"/>
              </a:rPr>
              <a:t>的上界；</a:t>
            </a:r>
            <a:r>
              <a:rPr lang="en-GB" altLang="zh-CN" sz="2800" b="1" dirty="0" err="1">
                <a:latin typeface="华文楷体" panose="02010600040101010101" pitchFamily="2" charset="-122"/>
                <a:ea typeface="华文楷体" panose="02010600040101010101" pitchFamily="2" charset="-122"/>
              </a:rPr>
              <a:t>initSize</a:t>
            </a:r>
            <a:r>
              <a:rPr lang="zh-CN" altLang="zh-CN" sz="2800" dirty="0">
                <a:latin typeface="华文楷体" panose="02010600040101010101" pitchFamily="2" charset="-122"/>
                <a:ea typeface="华文楷体" panose="02010600040101010101" pitchFamily="2" charset="-122"/>
              </a:rPr>
              <a:t>为最大的存储空间数，</a:t>
            </a:r>
            <a:r>
              <a:rPr lang="en-GB" altLang="zh-CN" sz="2800" dirty="0" err="1">
                <a:latin typeface="华文楷体" panose="02010600040101010101" pitchFamily="2" charset="-122"/>
                <a:ea typeface="华文楷体" panose="02010600040101010101" pitchFamily="2" charset="-122"/>
              </a:rPr>
              <a:t>maxSize</a:t>
            </a:r>
            <a:r>
              <a:rPr lang="en-GB" altLang="zh-CN" sz="2800" dirty="0">
                <a:latin typeface="华文楷体" panose="02010600040101010101" pitchFamily="2" charset="-122"/>
                <a:ea typeface="华文楷体" panose="02010600040101010101" pitchFamily="2" charset="-122"/>
              </a:rPr>
              <a:t>=initSize-1</a:t>
            </a:r>
          </a:p>
          <a:p>
            <a:r>
              <a:rPr lang="en-GB" altLang="zh-CN" sz="2800" b="1" dirty="0" err="1" smtClean="0">
                <a:latin typeface="华文楷体" panose="02010600040101010101" pitchFamily="2" charset="-122"/>
                <a:ea typeface="华文楷体" panose="02010600040101010101" pitchFamily="2" charset="-122"/>
              </a:rPr>
              <a:t>elem</a:t>
            </a:r>
            <a:r>
              <a:rPr lang="en-GB" altLang="zh-CN" sz="2800" b="1" dirty="0" smtClean="0">
                <a:latin typeface="华文楷体" panose="02010600040101010101" pitchFamily="2" charset="-122"/>
                <a:ea typeface="华文楷体" panose="02010600040101010101" pitchFamily="2" charset="-122"/>
              </a:rPr>
              <a:t>[0</a:t>
            </a:r>
            <a:r>
              <a:rPr lang="en-GB" altLang="zh-CN" sz="2800" b="1"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用于其它特殊用途</a:t>
            </a:r>
            <a:r>
              <a:rPr lang="zh-CN"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如果不用于特殊用途</a:t>
            </a:r>
            <a:r>
              <a:rPr lang="en-US" altLang="zh-CN" sz="2800" dirty="0" err="1" smtClean="0">
                <a:latin typeface="华文楷体" panose="02010600040101010101" pitchFamily="2" charset="-122"/>
                <a:ea typeface="华文楷体" panose="02010600040101010101" pitchFamily="2" charset="-122"/>
              </a:rPr>
              <a:t>maxSize</a:t>
            </a:r>
            <a:r>
              <a:rPr lang="en-US" altLang="zh-CN" sz="2800" dirty="0" smtClean="0">
                <a:latin typeface="华文楷体" panose="02010600040101010101" pitchFamily="2" charset="-122"/>
                <a:ea typeface="华文楷体" panose="02010600040101010101" pitchFamily="2" charset="-122"/>
              </a:rPr>
              <a:t>=</a:t>
            </a:r>
            <a:r>
              <a:rPr lang="en-US" altLang="zh-CN" sz="2800" dirty="0" err="1" smtClean="0">
                <a:latin typeface="华文楷体" panose="02010600040101010101" pitchFamily="2" charset="-122"/>
                <a:ea typeface="华文楷体" panose="02010600040101010101" pitchFamily="2" charset="-122"/>
              </a:rPr>
              <a:t>initSize</a:t>
            </a:r>
            <a:endParaRPr lang="en-US" altLang="zh-CN" sz="2800" dirty="0" smtClean="0">
              <a:latin typeface="华文楷体" panose="02010600040101010101" pitchFamily="2" charset="-122"/>
              <a:ea typeface="华文楷体" panose="02010600040101010101" pitchFamily="2" charset="-122"/>
            </a:endParaRPr>
          </a:p>
          <a:p>
            <a:r>
              <a:rPr lang="en-US" altLang="zh-CN" sz="2800" b="1" dirty="0">
                <a:solidFill>
                  <a:schemeClr val="accent2"/>
                </a:solidFill>
                <a:latin typeface="华文楷体" panose="02010600040101010101" pitchFamily="2" charset="-122"/>
                <a:ea typeface="华文楷体" panose="02010600040101010101" pitchFamily="2" charset="-122"/>
              </a:rPr>
              <a:t>l</a:t>
            </a:r>
            <a:r>
              <a:rPr lang="en-GB" altLang="zh-CN" sz="2800" b="1" dirty="0" err="1">
                <a:solidFill>
                  <a:schemeClr val="accent2"/>
                </a:solidFill>
                <a:latin typeface="华文楷体" panose="02010600040101010101" pitchFamily="2" charset="-122"/>
                <a:ea typeface="华文楷体" panose="02010600040101010101" pitchFamily="2" charset="-122"/>
              </a:rPr>
              <a:t>en</a:t>
            </a:r>
            <a:r>
              <a:rPr lang="en-GB" altLang="zh-CN" sz="2800" b="1" dirty="0">
                <a:solidFill>
                  <a:schemeClr val="accent2"/>
                </a:solidFill>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为元素个数，即顺序表长度</a:t>
            </a:r>
            <a:r>
              <a:rPr lang="zh-CN" altLang="zh-CN" sz="2800" dirty="0" smtClean="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297123" y="1495319"/>
            <a:ext cx="8637055" cy="3093140"/>
          </a:xfrm>
          <a:prstGeom prst="rect">
            <a:avLst/>
          </a:prstGeom>
          <a:noFill/>
          <a:ln>
            <a:noFill/>
          </a:ln>
        </p:spPr>
      </p:pic>
    </p:spTree>
    <p:extLst>
      <p:ext uri="{BB962C8B-B14F-4D97-AF65-F5344CB8AC3E}">
        <p14:creationId xmlns:p14="http://schemas.microsoft.com/office/powerpoint/2010/main" val="1322981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7722655" cy="5060598"/>
          </a:xfrm>
        </p:spPr>
        <p:txBody>
          <a:bodyPr>
            <a:normAutofit/>
          </a:bodyPr>
          <a:lstStyle/>
          <a:p>
            <a:pPr marL="0" indent="0">
              <a:buNone/>
            </a:pPr>
            <a:r>
              <a:rPr lang="en-US" altLang="zh-CN" sz="3200" b="0" dirty="0"/>
              <a:t>#include &lt;</a:t>
            </a:r>
            <a:r>
              <a:rPr lang="en-US" altLang="zh-CN" sz="3200" b="0" dirty="0" err="1"/>
              <a:t>iostream</a:t>
            </a:r>
            <a:r>
              <a:rPr lang="en-US" altLang="zh-CN" sz="3200" b="0" dirty="0"/>
              <a:t>&gt;</a:t>
            </a:r>
            <a:endParaRPr lang="zh-CN" altLang="zh-CN" sz="3200" b="0" dirty="0"/>
          </a:p>
          <a:p>
            <a:pPr marL="0" indent="0">
              <a:buNone/>
            </a:pPr>
            <a:r>
              <a:rPr lang="en-US" altLang="zh-CN" sz="3200" b="0" dirty="0"/>
              <a:t>#define INITSIZE 100</a:t>
            </a:r>
            <a:endParaRPr lang="zh-CN" altLang="zh-CN" sz="3200" b="0" dirty="0"/>
          </a:p>
          <a:p>
            <a:pPr marL="0" indent="0">
              <a:buNone/>
            </a:pPr>
            <a:r>
              <a:rPr lang="en-US" altLang="zh-CN" sz="3200" b="0" dirty="0"/>
              <a:t>using namespace </a:t>
            </a:r>
            <a:r>
              <a:rPr lang="en-US" altLang="zh-CN" sz="3200" b="0" dirty="0" err="1"/>
              <a:t>std</a:t>
            </a:r>
            <a:r>
              <a:rPr lang="en-US" altLang="zh-CN" sz="3200" b="0" dirty="0"/>
              <a:t>;</a:t>
            </a:r>
            <a:endParaRPr lang="zh-CN" altLang="zh-CN" sz="3200" b="0" dirty="0"/>
          </a:p>
          <a:p>
            <a:pPr marL="0" indent="0">
              <a:buNone/>
            </a:pPr>
            <a:r>
              <a:rPr lang="en-US" altLang="zh-CN" sz="3200" b="0" dirty="0"/>
              <a:t> </a:t>
            </a:r>
            <a:endParaRPr lang="en-US" altLang="zh-CN" sz="3200" b="0" dirty="0" smtClean="0"/>
          </a:p>
          <a:p>
            <a:pPr marL="0" indent="0">
              <a:buNone/>
            </a:pPr>
            <a:r>
              <a:rPr lang="en-US" altLang="zh-CN" sz="3200" b="0" dirty="0" smtClean="0"/>
              <a:t>//</a:t>
            </a:r>
            <a:r>
              <a:rPr lang="zh-CN" altLang="en-US" sz="3200" b="0" dirty="0" smtClean="0"/>
              <a:t>用于异常处理中识别错误类别</a:t>
            </a:r>
            <a:endParaRPr lang="zh-CN" altLang="zh-CN" sz="3200" b="0" dirty="0"/>
          </a:p>
          <a:p>
            <a:pPr marL="0" indent="0">
              <a:buNone/>
            </a:pPr>
            <a:r>
              <a:rPr lang="en-US" altLang="zh-CN" sz="3200" b="0" dirty="0"/>
              <a:t>class </a:t>
            </a:r>
            <a:r>
              <a:rPr lang="en-US" altLang="zh-CN" sz="3200" b="0" dirty="0" err="1"/>
              <a:t>illegalSize</a:t>
            </a:r>
            <a:r>
              <a:rPr lang="en-US" altLang="zh-CN" sz="3200" b="0" dirty="0"/>
              <a:t>{};</a:t>
            </a:r>
            <a:endParaRPr lang="zh-CN" altLang="zh-CN" sz="3200" b="0" dirty="0"/>
          </a:p>
          <a:p>
            <a:pPr marL="0" indent="0">
              <a:buNone/>
            </a:pPr>
            <a:r>
              <a:rPr lang="en-US" altLang="zh-CN" sz="3200" b="0" dirty="0"/>
              <a:t>class </a:t>
            </a:r>
            <a:r>
              <a:rPr lang="en-US" altLang="zh-CN" sz="3200" b="0" dirty="0" err="1"/>
              <a:t>outOfBound</a:t>
            </a:r>
            <a:r>
              <a:rPr lang="en-US" altLang="zh-CN" sz="3200" b="0" dirty="0"/>
              <a:t>{};</a:t>
            </a:r>
            <a:endParaRPr lang="zh-CN" altLang="zh-CN" sz="3200" b="0" dirty="0"/>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1797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3200" b="0" dirty="0"/>
              <a:t>template &lt;class </a:t>
            </a:r>
            <a:r>
              <a:rPr lang="en-US" altLang="zh-CN" sz="3200" b="0" dirty="0" err="1"/>
              <a:t>elemType</a:t>
            </a:r>
            <a:r>
              <a:rPr lang="en-US" altLang="zh-CN" sz="3200" b="0" dirty="0"/>
              <a:t>&gt;</a:t>
            </a:r>
            <a:endParaRPr lang="zh-CN" altLang="zh-CN" sz="3200" b="0" dirty="0"/>
          </a:p>
          <a:p>
            <a:pPr marL="0" indent="0">
              <a:buNone/>
            </a:pPr>
            <a:r>
              <a:rPr lang="en-US" altLang="zh-CN" sz="3200" b="0" dirty="0"/>
              <a:t>class </a:t>
            </a:r>
            <a:r>
              <a:rPr lang="en-US" altLang="zh-CN" sz="3200" b="0" dirty="0" err="1"/>
              <a:t>seqList</a:t>
            </a:r>
            <a:endParaRPr lang="zh-CN" altLang="zh-CN" sz="3200" b="0" dirty="0"/>
          </a:p>
          <a:p>
            <a:pPr marL="0" indent="0">
              <a:buNone/>
            </a:pPr>
            <a:r>
              <a:rPr lang="en-US" altLang="zh-CN" sz="3200" b="0" dirty="0"/>
              <a:t>{    private:</a:t>
            </a:r>
            <a:endParaRPr lang="zh-CN" altLang="zh-CN" sz="3200" b="0" dirty="0"/>
          </a:p>
          <a:p>
            <a:pPr marL="0" indent="0">
              <a:buNone/>
            </a:pPr>
            <a:r>
              <a:rPr lang="en-US" altLang="zh-CN" sz="3200" b="0" dirty="0"/>
              <a:t>        </a:t>
            </a:r>
            <a:r>
              <a:rPr lang="en-US" altLang="zh-CN" sz="3200" b="0" dirty="0" err="1"/>
              <a:t>elemType</a:t>
            </a:r>
            <a:r>
              <a:rPr lang="en-US" altLang="zh-CN" sz="3200" b="0" dirty="0"/>
              <a:t> *</a:t>
            </a:r>
            <a:r>
              <a:rPr lang="en-US" altLang="zh-CN" sz="3200" b="0" dirty="0" err="1"/>
              <a:t>elem</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顺序表存储数组，存放实际的数据元素。</a:t>
            </a:r>
          </a:p>
          <a:p>
            <a:pPr marL="0" indent="0">
              <a:buNone/>
            </a:pPr>
            <a:r>
              <a:rPr lang="en-US" altLang="zh-CN" sz="3200" b="0" dirty="0"/>
              <a:t> </a:t>
            </a:r>
            <a:r>
              <a:rPr lang="en-US" altLang="zh-CN" sz="3200" b="0" dirty="0" smtClean="0"/>
              <a:t>       </a:t>
            </a:r>
            <a:r>
              <a:rPr lang="en-US" altLang="zh-CN" sz="3200" b="0" dirty="0" err="1" smtClean="0"/>
              <a:t>int</a:t>
            </a:r>
            <a:r>
              <a:rPr lang="en-US" altLang="zh-CN" sz="3200" b="0" dirty="0" smtClean="0"/>
              <a:t> </a:t>
            </a:r>
            <a:r>
              <a:rPr lang="en-US" altLang="zh-CN" sz="3200" b="0" dirty="0" err="1"/>
              <a:t>len</a:t>
            </a:r>
            <a:r>
              <a:rPr lang="en-US" altLang="zh-CN" sz="3200" b="0" dirty="0">
                <a:latin typeface="华文楷体" panose="02010600040101010101" pitchFamily="2" charset="-122"/>
                <a:ea typeface="华文楷体" panose="02010600040101010101" pitchFamily="2" charset="-122"/>
              </a:rPr>
              <a:t>;        // </a:t>
            </a:r>
            <a:r>
              <a:rPr lang="zh-CN" altLang="zh-CN" sz="3200" b="0" dirty="0">
                <a:latin typeface="华文楷体" panose="02010600040101010101" pitchFamily="2" charset="-122"/>
                <a:ea typeface="华文楷体" panose="02010600040101010101" pitchFamily="2" charset="-122"/>
              </a:rPr>
              <a:t>顺序表中的元素个数，亦称表的长度。</a:t>
            </a:r>
          </a:p>
          <a:p>
            <a:pPr marL="0" indent="0">
              <a:buNone/>
            </a:pPr>
            <a:r>
              <a:rPr lang="en-US" altLang="zh-CN" sz="3200" b="0" dirty="0"/>
              <a:t>    </a:t>
            </a:r>
            <a:r>
              <a:rPr lang="en-US" altLang="zh-CN" sz="3200" b="0" dirty="0" smtClean="0"/>
              <a:t>    </a:t>
            </a:r>
            <a:r>
              <a:rPr lang="en-US" altLang="zh-CN" sz="3200" b="0" dirty="0" err="1" smtClean="0"/>
              <a:t>int</a:t>
            </a:r>
            <a:r>
              <a:rPr lang="en-US" altLang="zh-CN" sz="3200" b="0" dirty="0" smtClean="0"/>
              <a:t> </a:t>
            </a:r>
            <a:r>
              <a:rPr lang="en-US" altLang="zh-CN" sz="3200" b="0" dirty="0" err="1"/>
              <a:t>maxSize</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顺序表的的最大可能的长度。</a:t>
            </a:r>
          </a:p>
          <a:p>
            <a:pPr marL="0" indent="0">
              <a:buNone/>
            </a:pPr>
            <a:r>
              <a:rPr lang="en-US" altLang="zh-CN" sz="3200" b="0" dirty="0"/>
              <a:t>    </a:t>
            </a:r>
            <a:r>
              <a:rPr lang="en-US" altLang="zh-CN" sz="3200" b="0" dirty="0" smtClean="0"/>
              <a:t>    void </a:t>
            </a:r>
            <a:r>
              <a:rPr lang="en-US" altLang="zh-CN" sz="3200" b="0" dirty="0" err="1"/>
              <a:t>doubleSpace</a:t>
            </a:r>
            <a:r>
              <a:rPr lang="en-US" altLang="zh-CN" sz="3200" b="0" dirty="0" smtClean="0">
                <a:latin typeface="华文楷体" panose="02010600040101010101" pitchFamily="2" charset="-122"/>
                <a:ea typeface="华文楷体" panose="02010600040101010101" pitchFamily="2" charset="-122"/>
              </a:rPr>
              <a:t>(); //</a:t>
            </a:r>
            <a:r>
              <a:rPr lang="zh-CN" altLang="en-US" sz="3200" b="0" dirty="0" smtClean="0">
                <a:latin typeface="华文楷体" panose="02010600040101010101" pitchFamily="2" charset="-122"/>
                <a:ea typeface="华文楷体" panose="02010600040101010101" pitchFamily="2" charset="-122"/>
              </a:rPr>
              <a:t>私有函数，做内部工具</a:t>
            </a:r>
            <a:endParaRPr lang="zh-CN"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6117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3010274" cy="5060598"/>
          </a:xfrm>
        </p:spPr>
        <p:txBody>
          <a:bodyPr>
            <a:noAutofit/>
          </a:bodyPr>
          <a:lstStyle/>
          <a:p>
            <a:pPr marL="0" indent="0">
              <a:buNone/>
            </a:pPr>
            <a:r>
              <a:rPr lang="en-US" altLang="zh-CN" dirty="0"/>
              <a:t> </a:t>
            </a:r>
            <a:r>
              <a:rPr lang="en-US" altLang="zh-CN" sz="2800" b="0" dirty="0"/>
              <a:t>public:</a:t>
            </a:r>
            <a:endParaRPr lang="zh-CN" altLang="zh-CN" sz="2800" b="0" dirty="0"/>
          </a:p>
          <a:p>
            <a:pPr marL="0" indent="0">
              <a:buNone/>
            </a:pPr>
            <a:r>
              <a:rPr lang="en-US" altLang="zh-CN" sz="2800" b="0" dirty="0"/>
              <a:t>        </a:t>
            </a:r>
            <a:r>
              <a:rPr lang="en-US" altLang="zh-CN" sz="2800" b="0" dirty="0" err="1"/>
              <a:t>seqList</a:t>
            </a:r>
            <a:r>
              <a:rPr lang="en-US" altLang="zh-CN" sz="2800" b="0" dirty="0"/>
              <a:t>(</a:t>
            </a:r>
            <a:r>
              <a:rPr lang="en-US" altLang="zh-CN" sz="2800" b="0" dirty="0" err="1"/>
              <a:t>int</a:t>
            </a:r>
            <a:r>
              <a:rPr lang="en-US" altLang="zh-CN" sz="2800" b="0" dirty="0"/>
              <a:t> size=INITSIZE);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初始化顺序表</a:t>
            </a:r>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表为空返回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isEmpty</a:t>
            </a:r>
            <a:r>
              <a:rPr lang="en-US" altLang="zh-CN" sz="2800" b="0" dirty="0"/>
              <a:t>()</a:t>
            </a:r>
            <a:r>
              <a:rPr lang="en-US" altLang="zh-CN" sz="2800" b="0" dirty="0" err="1"/>
              <a:t>const</a:t>
            </a:r>
            <a:r>
              <a:rPr lang="en-US" altLang="zh-CN" sz="2800" b="0" dirty="0"/>
              <a:t> { return ( </a:t>
            </a:r>
            <a:r>
              <a:rPr lang="en-US" altLang="zh-CN" sz="2800" b="0" dirty="0" err="1"/>
              <a:t>len</a:t>
            </a:r>
            <a:r>
              <a:rPr lang="en-US" altLang="zh-CN" sz="2800" b="0" dirty="0"/>
              <a:t> == 0 ); }</a:t>
            </a:r>
            <a:endParaRPr lang="zh-CN" altLang="zh-CN" sz="2800" b="0" dirty="0"/>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表为满返回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isFull</a:t>
            </a:r>
            <a:r>
              <a:rPr lang="en-US" altLang="zh-CN" sz="2800" b="0" dirty="0"/>
              <a:t>()</a:t>
            </a:r>
            <a:r>
              <a:rPr lang="en-US" altLang="zh-CN" sz="2800" b="0" dirty="0" err="1"/>
              <a:t>const</a:t>
            </a:r>
            <a:r>
              <a:rPr lang="en-US" altLang="zh-CN" sz="2800" b="0" dirty="0"/>
              <a:t> { return (</a:t>
            </a:r>
            <a:r>
              <a:rPr lang="en-US" altLang="zh-CN" sz="2800" b="0" dirty="0" err="1"/>
              <a:t>len</a:t>
            </a:r>
            <a:r>
              <a:rPr lang="en-US" altLang="zh-CN" sz="2800" b="0" dirty="0"/>
              <a:t> == </a:t>
            </a:r>
            <a:r>
              <a:rPr lang="en-US" altLang="zh-CN" sz="2800" b="0" dirty="0" err="1"/>
              <a:t>maxSize</a:t>
            </a:r>
            <a:r>
              <a:rPr lang="en-US" altLang="zh-CN" sz="2800" b="0" dirty="0"/>
              <a:t>); }</a:t>
            </a:r>
            <a:endParaRPr lang="zh-CN" altLang="zh-CN" sz="2800" b="0" dirty="0"/>
          </a:p>
          <a:p>
            <a:pPr marL="0" indent="0">
              <a:buNone/>
            </a:pPr>
            <a:r>
              <a:rPr lang="en-US" altLang="zh-CN" sz="2800" b="0" dirty="0"/>
              <a:t>        </a:t>
            </a:r>
            <a:r>
              <a:rPr lang="en-US" altLang="zh-CN" sz="2800" b="0" dirty="0" err="1"/>
              <a:t>int</a:t>
            </a:r>
            <a:r>
              <a:rPr lang="en-US" altLang="zh-CN" sz="2800" b="0" dirty="0"/>
              <a:t> length()</a:t>
            </a:r>
            <a:r>
              <a:rPr lang="en-US" altLang="zh-CN" sz="2800" b="0" dirty="0" err="1"/>
              <a:t>const</a:t>
            </a:r>
            <a:r>
              <a:rPr lang="en-US" altLang="zh-CN" sz="2800" b="0" dirty="0"/>
              <a:t> {return </a:t>
            </a:r>
            <a:r>
              <a:rPr lang="en-US" altLang="zh-CN" sz="2800" b="0" dirty="0" err="1"/>
              <a:t>len</a:t>
            </a: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表的长度，即实际存储元素的个数。</a:t>
            </a:r>
            <a:endParaRPr lang="zh-CN" altLang="zh-CN" sz="2000" b="0" dirty="0">
              <a:latin typeface="华文楷体" panose="02010600040101010101" pitchFamily="2" charset="-122"/>
              <a:ea typeface="华文楷体" panose="02010600040101010101" pitchFamily="2" charset="-122"/>
            </a:endParaRPr>
          </a:p>
          <a:p>
            <a:pPr marL="0" indent="0">
              <a:buNone/>
            </a:pPr>
            <a:r>
              <a:rPr lang="en-US" altLang="zh-CN" sz="2000" b="0" dirty="0"/>
              <a:t>        </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7837715" y="3099505"/>
            <a:ext cx="4354285" cy="1077218"/>
          </a:xfrm>
          <a:prstGeom prst="rect">
            <a:avLst/>
          </a:prstGeom>
          <a:noFill/>
        </p:spPr>
        <p:txBody>
          <a:bodyPr wrap="square" rtlCol="0">
            <a:spAutoFit/>
          </a:bodyPr>
          <a:lstStyle/>
          <a:p>
            <a:r>
              <a:rPr lang="zh-CN" altLang="en-US" sz="3200" dirty="0" smtClean="0">
                <a:solidFill>
                  <a:srgbClr val="FF0000"/>
                </a:solidFill>
                <a:latin typeface="华文楷体" panose="02010600040101010101" pitchFamily="2" charset="-122"/>
                <a:ea typeface="华文楷体" panose="02010600040101010101" pitchFamily="2" charset="-122"/>
              </a:rPr>
              <a:t>注意各处：</a:t>
            </a:r>
            <a:endParaRPr lang="en-US" altLang="zh-CN" sz="3200" dirty="0" smtClean="0">
              <a:solidFill>
                <a:srgbClr val="FF0000"/>
              </a:solidFill>
              <a:latin typeface="华文楷体" panose="02010600040101010101" pitchFamily="2" charset="-122"/>
              <a:ea typeface="华文楷体" panose="02010600040101010101" pitchFamily="2" charset="-122"/>
            </a:endParaRPr>
          </a:p>
          <a:p>
            <a:r>
              <a:rPr lang="en-US" altLang="zh-CN" sz="3200" dirty="0" err="1" smtClean="0">
                <a:solidFill>
                  <a:srgbClr val="FF0000"/>
                </a:solidFill>
                <a:latin typeface="华文楷体" panose="02010600040101010101" pitchFamily="2" charset="-122"/>
                <a:ea typeface="华文楷体" panose="02010600040101010101" pitchFamily="2" charset="-122"/>
              </a:rPr>
              <a:t>const</a:t>
            </a:r>
            <a:r>
              <a:rPr lang="zh-CN" altLang="en-US" sz="3200" dirty="0" smtClean="0">
                <a:solidFill>
                  <a:srgbClr val="FF0000"/>
                </a:solidFill>
                <a:latin typeface="华文楷体" panose="02010600040101010101" pitchFamily="2" charset="-122"/>
                <a:ea typeface="华文楷体" panose="02010600040101010101" pitchFamily="2" charset="-122"/>
              </a:rPr>
              <a:t>和</a:t>
            </a:r>
            <a:r>
              <a:rPr lang="en-US" altLang="zh-CN" sz="3200" dirty="0" err="1" smtClean="0">
                <a:solidFill>
                  <a:srgbClr val="FF0000"/>
                </a:solidFill>
                <a:latin typeface="华文楷体" panose="02010600040101010101" pitchFamily="2" charset="-122"/>
                <a:ea typeface="华文楷体" panose="02010600040101010101" pitchFamily="2" charset="-122"/>
              </a:rPr>
              <a:t>const</a:t>
            </a:r>
            <a:r>
              <a:rPr lang="en-US" altLang="zh-CN" sz="3200" dirty="0" smtClean="0">
                <a:solidFill>
                  <a:srgbClr val="FF0000"/>
                </a:solidFill>
                <a:latin typeface="华文楷体" panose="02010600040101010101" pitchFamily="2" charset="-122"/>
                <a:ea typeface="华文楷体" panose="02010600040101010101" pitchFamily="2" charset="-122"/>
              </a:rPr>
              <a:t> &amp;</a:t>
            </a:r>
            <a:r>
              <a:rPr lang="zh-CN" altLang="en-US" sz="3200" dirty="0" smtClean="0">
                <a:solidFill>
                  <a:srgbClr val="FF0000"/>
                </a:solidFill>
                <a:latin typeface="华文楷体" panose="02010600040101010101" pitchFamily="2" charset="-122"/>
                <a:ea typeface="华文楷体" panose="02010600040101010101" pitchFamily="2" charset="-122"/>
              </a:rPr>
              <a:t>的用法</a:t>
            </a:r>
            <a:endParaRPr lang="zh-CN" altLang="en-US" sz="32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3460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elemType</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get(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返回第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个元素的值</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返回值等于</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的元素的序号，无则返回</a:t>
            </a:r>
            <a:r>
              <a:rPr lang="en-US" altLang="zh-CN" sz="2800" b="0" dirty="0">
                <a:ea typeface="华文楷体" panose="02010600040101010101" pitchFamily="2" charset="-122"/>
                <a:cs typeface="Times New Roman" panose="02020603050405020304" pitchFamily="18" charset="0"/>
              </a:rPr>
              <a:t>0.</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find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r>
              <a:rPr lang="en-US" altLang="zh-CN" sz="2800" b="0" dirty="0" err="1">
                <a:ea typeface="华文楷体" panose="02010600040101010101" pitchFamily="2" charset="-122"/>
                <a:cs typeface="Times New Roman" panose="02020603050405020304" pitchFamily="18" charset="0"/>
              </a:rPr>
              <a:t>const</a:t>
            </a:r>
            <a:r>
              <a:rPr lang="en-US" altLang="zh-CN" sz="2800" b="0" dirty="0" smtClean="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在第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个位置上插入新的元素（值为</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smtClean="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使原来的第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个元素成为第</a:t>
            </a:r>
            <a:r>
              <a:rPr lang="en-US" altLang="zh-CN" sz="2800" b="0" dirty="0">
                <a:ea typeface="华文楷体" panose="02010600040101010101" pitchFamily="2" charset="-122"/>
                <a:cs typeface="Times New Roman" panose="02020603050405020304" pitchFamily="18" charset="0"/>
              </a:rPr>
              <a:t>i+1</a:t>
            </a:r>
            <a:r>
              <a:rPr lang="zh-CN" altLang="zh-CN" sz="2800" b="0" dirty="0">
                <a:ea typeface="华文楷体" panose="02010600040101010101" pitchFamily="2" charset="-122"/>
                <a:cs typeface="Times New Roman" panose="02020603050405020304" pitchFamily="18" charset="0"/>
              </a:rPr>
              <a:t>个元素。</a:t>
            </a:r>
          </a:p>
          <a:p>
            <a:pPr marL="0" indent="0">
              <a:buNone/>
            </a:pPr>
            <a:r>
              <a:rPr lang="en-US" altLang="zh-CN" sz="2800" b="0" dirty="0">
                <a:ea typeface="华文楷体" panose="02010600040101010101" pitchFamily="2" charset="-122"/>
                <a:cs typeface="Times New Roman" panose="02020603050405020304" pitchFamily="18" charset="0"/>
              </a:rPr>
              <a:t>        void insert(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若第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个元素存在，删除并将其值放入</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指向的空间</a:t>
            </a:r>
            <a:r>
              <a:rPr lang="zh-CN" altLang="zh-CN"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283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5" y="1804994"/>
            <a:ext cx="10366464" cy="3661527"/>
          </a:xfrm>
        </p:spPr>
        <p:txBody>
          <a:bodyPr>
            <a:noAutofit/>
          </a:bodyPr>
          <a:lstStyle/>
          <a:p>
            <a:pPr marL="0" indent="0">
              <a:buNone/>
            </a:pPr>
            <a:r>
              <a:rPr lang="en-US" altLang="zh-CN" sz="2800" b="0" dirty="0" smtClean="0"/>
              <a:t>        </a:t>
            </a:r>
            <a:r>
              <a:rPr lang="en-US" altLang="zh-CN" sz="2800" b="0" dirty="0">
                <a:cs typeface="Times New Roman" panose="02020603050405020304" pitchFamily="18" charset="0"/>
              </a:rPr>
              <a:t>void remove(</a:t>
            </a:r>
            <a:r>
              <a:rPr lang="en-US" altLang="zh-CN" sz="2800" b="0" dirty="0" err="1">
                <a:cs typeface="Times New Roman" panose="02020603050405020304" pitchFamily="18" charset="0"/>
              </a:rPr>
              <a:t>int</a:t>
            </a:r>
            <a:r>
              <a:rPr lang="en-US" altLang="zh-CN" sz="2800" b="0" dirty="0">
                <a:cs typeface="Times New Roman" panose="02020603050405020304" pitchFamily="18" charset="0"/>
              </a:rPr>
              <a:t> </a:t>
            </a:r>
            <a:r>
              <a:rPr lang="en-US" altLang="zh-CN" sz="2800" b="0" dirty="0" err="1">
                <a:cs typeface="Times New Roman" panose="02020603050405020304" pitchFamily="18" charset="0"/>
              </a:rPr>
              <a:t>i</a:t>
            </a:r>
            <a:r>
              <a:rPr lang="en-US" altLang="zh-CN" sz="2800" b="0" dirty="0">
                <a:cs typeface="Times New Roman" panose="02020603050405020304" pitchFamily="18" charset="0"/>
              </a:rPr>
              <a:t>, </a:t>
            </a:r>
            <a:r>
              <a:rPr lang="en-US" altLang="zh-CN" sz="2800" b="0" dirty="0" err="1">
                <a:cs typeface="Times New Roman" panose="02020603050405020304" pitchFamily="18" charset="0"/>
              </a:rPr>
              <a:t>elemType</a:t>
            </a:r>
            <a:r>
              <a:rPr lang="en-US" altLang="zh-CN" sz="2800" b="0" dirty="0">
                <a:cs typeface="Times New Roman" panose="02020603050405020304" pitchFamily="18" charset="0"/>
              </a:rPr>
              <a:t> &amp;e );</a:t>
            </a:r>
            <a:endParaRPr lang="zh-CN" altLang="zh-CN" sz="2800" b="0" dirty="0">
              <a:cs typeface="Times New Roman" panose="02020603050405020304" pitchFamily="18" charset="0"/>
            </a:endParaRPr>
          </a:p>
          <a:p>
            <a:pPr marL="0" indent="0">
              <a:buNone/>
            </a:pPr>
            <a:r>
              <a:rPr lang="en-US" altLang="zh-CN" sz="2800" b="0" dirty="0">
                <a:cs typeface="Times New Roman" panose="02020603050405020304" pitchFamily="18" charset="0"/>
              </a:rPr>
              <a:t> </a:t>
            </a:r>
            <a:endParaRPr lang="zh-CN" altLang="zh-CN" sz="2800" b="0" dirty="0">
              <a:cs typeface="Times New Roman" panose="02020603050405020304" pitchFamily="18" charset="0"/>
            </a:endParaRPr>
          </a:p>
          <a:p>
            <a:pPr marL="0" indent="0">
              <a:buNone/>
            </a:pPr>
            <a:r>
              <a:rPr lang="en-US" altLang="zh-CN" sz="2800" b="0" dirty="0">
                <a:cs typeface="Times New Roman" panose="02020603050405020304" pitchFamily="18" charset="0"/>
              </a:rPr>
              <a:t>        void clear() { </a:t>
            </a:r>
            <a:r>
              <a:rPr lang="en-US" altLang="zh-CN" sz="2800" b="0" dirty="0" err="1">
                <a:cs typeface="Times New Roman" panose="02020603050405020304" pitchFamily="18" charset="0"/>
              </a:rPr>
              <a:t>len</a:t>
            </a:r>
            <a:r>
              <a:rPr lang="en-US" altLang="zh-CN" sz="2800" b="0" dirty="0">
                <a:cs typeface="Times New Roman" panose="02020603050405020304" pitchFamily="18" charset="0"/>
              </a:rPr>
              <a:t>=0;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清除顺序表，使得其成为空表</a:t>
            </a:r>
          </a:p>
          <a:p>
            <a:pPr marL="0" indent="0">
              <a:buNone/>
            </a:pPr>
            <a:r>
              <a:rPr lang="en-US" altLang="zh-CN" sz="2800" b="0" dirty="0">
                <a:cs typeface="Times New Roman" panose="02020603050405020304" pitchFamily="18" charset="0"/>
              </a:rPr>
              <a:t>        ~</a:t>
            </a:r>
            <a:r>
              <a:rPr lang="en-US" altLang="zh-CN" sz="2800" b="0" dirty="0" err="1">
                <a:cs typeface="Times New Roman" panose="02020603050405020304" pitchFamily="18" charset="0"/>
              </a:rPr>
              <a:t>seqList</a:t>
            </a:r>
            <a:r>
              <a:rPr lang="en-US" altLang="zh-CN" sz="2800" b="0" dirty="0">
                <a:cs typeface="Times New Roman" panose="02020603050405020304" pitchFamily="18" charset="0"/>
              </a:rPr>
              <a:t>() { delete []</a:t>
            </a:r>
            <a:r>
              <a:rPr lang="en-US" altLang="zh-CN" sz="2800" b="0" dirty="0" err="1">
                <a:cs typeface="Times New Roman" panose="02020603050405020304" pitchFamily="18" charset="0"/>
              </a:rPr>
              <a:t>elem</a:t>
            </a:r>
            <a:r>
              <a:rPr lang="en-US" altLang="zh-CN" sz="2800" b="0" dirty="0">
                <a:cs typeface="Times New Roman" panose="02020603050405020304" pitchFamily="18" charset="0"/>
              </a:rPr>
              <a:t>;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释放表占用的动态数组</a:t>
            </a:r>
          </a:p>
          <a:p>
            <a:pPr marL="0" indent="0">
              <a:buNone/>
            </a:pPr>
            <a:r>
              <a:rPr lang="en-US" altLang="zh-CN" sz="2800" b="0" dirty="0">
                <a:cs typeface="Times New Roman" panose="02020603050405020304" pitchFamily="18" charset="0"/>
              </a:rPr>
              <a:t>};</a:t>
            </a:r>
            <a:endParaRPr lang="zh-CN" altLang="zh-CN" sz="3600" b="0" dirty="0">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100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 </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57809" y="1304285"/>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构造函数任务是给属性</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赋初值</a:t>
            </a:r>
            <a:r>
              <a:rPr lang="zh-CN" altLang="en-US"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模板</a:t>
            </a:r>
            <a:r>
              <a:rPr lang="zh-CN" altLang="en-US" sz="32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函数用法：</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帽子和胡须</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size)</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初始化顺序表</a:t>
            </a:r>
            <a:endParaRPr kumimoji="0" lang="zh-CN" altLang="en-US" sz="40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new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r>
              <a:rPr kumimoji="0" lang="en-US" altLang="zh-CN" sz="3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申请动态数组</a:t>
            </a:r>
            <a:endParaRPr kumimoji="0" lang="zh-CN" altLang="en-US" sz="40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r>
              <a:rPr kumimoji="0" lang="zh-CN" altLang="en-US"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throw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illegalSize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连续空间，判定申请是否</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成功</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maxSize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size-1; </a:t>
            </a:r>
            <a:r>
              <a:rPr kumimoji="0" lang="en-US" altLang="zh-CN" sz="3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//0</a:t>
            </a:r>
            <a:r>
              <a:rPr kumimoji="0" lang="zh-CN" altLang="en-US" sz="32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下标位置用于查找时做哨兵位。</a:t>
            </a:r>
            <a:endParaRPr kumimoji="0" lang="zh-CN" altLang="en-US" sz="40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6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75940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Autofit/>
          </a:bodyPr>
          <a:lstStyle/>
          <a:p>
            <a:pPr marL="457200" indent="-457200">
              <a:buFont typeface="Arial" panose="020B0604020202020204" pitchFamily="34" charset="0"/>
              <a:buChar char="•"/>
            </a:pPr>
            <a:r>
              <a:rPr lang="zh-CN" altLang="en-US" sz="2800" dirty="0">
                <a:latin typeface="华文楷体" pitchFamily="2" charset="-122"/>
                <a:ea typeface="华文楷体" pitchFamily="2" charset="-122"/>
              </a:rPr>
              <a:t>熟练</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面向对象的编程方法、</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语法、</a:t>
            </a:r>
            <a:r>
              <a:rPr lang="zh-CN" altLang="en-US" sz="2800" dirty="0">
                <a:solidFill>
                  <a:srgbClr val="FF0000"/>
                </a:solidFill>
                <a:latin typeface="华文楷体" pitchFamily="2" charset="-122"/>
                <a:ea typeface="华文楷体" pitchFamily="2" charset="-122"/>
              </a:rPr>
              <a:t>书写完整程序的技巧</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smtClean="0">
                <a:latin typeface="华文楷体" pitchFamily="2" charset="-122"/>
                <a:ea typeface="华文楷体" pitchFamily="2" charset="-122"/>
              </a:rPr>
              <a:t>接触</a:t>
            </a:r>
            <a:r>
              <a:rPr lang="zh-CN" altLang="en-US" sz="2800" dirty="0">
                <a:latin typeface="华文楷体" pitchFamily="2" charset="-122"/>
                <a:ea typeface="华文楷体" pitchFamily="2" charset="-122"/>
              </a:rPr>
              <a:t>并逐步熟悉研究一种数据结构的角度和方法。</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smtClean="0">
                <a:latin typeface="华文楷体" pitchFamily="2" charset="-122"/>
                <a:ea typeface="华文楷体" pitchFamily="2" charset="-122"/>
              </a:rPr>
              <a:t>掌握</a:t>
            </a:r>
            <a:r>
              <a:rPr lang="zh-CN" altLang="en-US" sz="2800" dirty="0">
                <a:latin typeface="华文楷体" pitchFamily="2" charset="-122"/>
                <a:ea typeface="华文楷体" pitchFamily="2" charset="-122"/>
              </a:rPr>
              <a:t>顺序结构的基本功。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掌握链式操作的基本功。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smtClean="0">
                <a:latin typeface="华文楷体" pitchFamily="2" charset="-122"/>
                <a:ea typeface="华文楷体" pitchFamily="2" charset="-122"/>
              </a:rPr>
              <a:t>掌握</a:t>
            </a:r>
            <a:r>
              <a:rPr lang="zh-CN" altLang="en-US" sz="2800" dirty="0">
                <a:latin typeface="华文楷体" pitchFamily="2" charset="-122"/>
                <a:ea typeface="华文楷体" pitchFamily="2" charset="-122"/>
              </a:rPr>
              <a:t>数据结构工具的建造和工具使用的不同。</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b="0" dirty="0" smtClean="0">
                <a:solidFill>
                  <a:schemeClr val="bg1">
                    <a:lumMod val="50000"/>
                  </a:schemeClr>
                </a:solidFill>
                <a:latin typeface="华文楷体" pitchFamily="2" charset="-122"/>
                <a:ea typeface="华文楷体" pitchFamily="2" charset="-122"/>
              </a:rPr>
              <a:t>掌握</a:t>
            </a:r>
            <a:r>
              <a:rPr lang="zh-CN" altLang="en-US" sz="2800" b="0" dirty="0">
                <a:solidFill>
                  <a:schemeClr val="bg1">
                    <a:lumMod val="50000"/>
                  </a:schemeClr>
                </a:solidFill>
                <a:latin typeface="华文楷体" pitchFamily="2" charset="-122"/>
                <a:ea typeface="华文楷体" pitchFamily="2" charset="-122"/>
              </a:rPr>
              <a:t>最基本且简单的线性结构</a:t>
            </a:r>
            <a:r>
              <a:rPr lang="en-US" altLang="zh-CN" sz="2800" b="0" dirty="0">
                <a:solidFill>
                  <a:schemeClr val="bg1">
                    <a:lumMod val="50000"/>
                  </a:schemeClr>
                </a:solidFill>
                <a:latin typeface="华文楷体" pitchFamily="2" charset="-122"/>
                <a:ea typeface="华文楷体" pitchFamily="2" charset="-122"/>
              </a:rPr>
              <a:t>-</a:t>
            </a:r>
            <a:r>
              <a:rPr lang="zh-CN" altLang="en-US" sz="2800" b="0" dirty="0">
                <a:solidFill>
                  <a:schemeClr val="bg1">
                    <a:lumMod val="50000"/>
                  </a:schemeClr>
                </a:solidFill>
                <a:latin typeface="华文楷体" pitchFamily="2" charset="-122"/>
                <a:ea typeface="华文楷体" pitchFamily="2" charset="-122"/>
              </a:rPr>
              <a:t>线性表结构</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线性表</a:t>
            </a:r>
            <a:r>
              <a:rPr lang="zh-CN" altLang="en-US" dirty="0" smtClean="0">
                <a:latin typeface="华文楷体" panose="02010600040101010101" pitchFamily="2" charset="-122"/>
                <a:ea typeface="华文楷体" panose="02010600040101010101" pitchFamily="2" charset="-122"/>
              </a:rPr>
              <a:t>这章的任务和目标：</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782697" y="6261653"/>
            <a:ext cx="313509" cy="413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2976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328329"/>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illegalSize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delete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3241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查找</a:t>
            </a:r>
            <a:r>
              <a:rPr lang="zh-CN" altLang="zh-CN" sz="2800" dirty="0" smtClean="0">
                <a:latin typeface="华文楷体" panose="02010600040101010101" pitchFamily="2" charset="-122"/>
                <a:ea typeface="华文楷体" panose="02010600040101010101" pitchFamily="2" charset="-122"/>
              </a:rPr>
              <a:t>操作</a:t>
            </a:r>
            <a:r>
              <a:rPr lang="zh-CN" altLang="en-US" sz="2800" dirty="0" smtClean="0">
                <a:latin typeface="华文楷体" panose="02010600040101010101" pitchFamily="2" charset="-122"/>
                <a:ea typeface="华文楷体" panose="02010600040101010101" pitchFamily="2" charset="-122"/>
              </a:rPr>
              <a:t>： </a:t>
            </a:r>
            <a:r>
              <a:rPr lang="zh-CN" altLang="en-US" sz="2800" b="0" dirty="0" smtClean="0">
                <a:latin typeface="华文楷体" panose="02010600040101010101" pitchFamily="2" charset="-122"/>
                <a:ea typeface="华文楷体" panose="02010600040101010101" pitchFamily="2" charset="-122"/>
              </a:rPr>
              <a:t>待查元素放哨兵位，从后往前比较</a:t>
            </a:r>
            <a:r>
              <a:rPr lang="en-US" altLang="zh-CN" sz="2800" b="0" dirty="0">
                <a:latin typeface="华文楷体" panose="02010600040101010101" pitchFamily="2" charset="-122"/>
                <a:ea typeface="华文楷体" panose="02010600040101010101" pitchFamily="2" charset="-122"/>
              </a:rPr>
              <a:t> </a:t>
            </a:r>
            <a:endParaRPr lang="zh-CN" altLang="zh-CN" sz="36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288284" y="2983665"/>
            <a:ext cx="5093465" cy="2622004"/>
          </a:xfrm>
          <a:prstGeom prst="rect">
            <a:avLst/>
          </a:prstGeom>
        </p:spPr>
      </p:pic>
      <p:sp>
        <p:nvSpPr>
          <p:cNvPr id="3" name="文本框 2"/>
          <p:cNvSpPr txBox="1"/>
          <p:nvPr/>
        </p:nvSpPr>
        <p:spPr>
          <a:xfrm>
            <a:off x="5869726" y="2309508"/>
            <a:ext cx="6321288" cy="3970318"/>
          </a:xfrm>
          <a:prstGeom prst="rect">
            <a:avLst/>
          </a:prstGeom>
          <a:noFill/>
        </p:spPr>
        <p:txBody>
          <a:bodyPr wrap="square" rtlCol="0">
            <a:spAutoFit/>
          </a:bodyPr>
          <a:lstStyle/>
          <a:p>
            <a:r>
              <a:rPr lang="zh-CN" altLang="zh-CN" sz="2800" b="1" dirty="0" smtClean="0">
                <a:latin typeface="华文楷体" panose="02010600040101010101" pitchFamily="2" charset="-122"/>
                <a:ea typeface="华文楷体" panose="02010600040101010101" pitchFamily="2" charset="-122"/>
              </a:rPr>
              <a:t>分析</a:t>
            </a:r>
            <a:r>
              <a:rPr lang="zh-CN" altLang="zh-CN" sz="2800" b="1" dirty="0">
                <a:latin typeface="华文楷体" panose="02010600040101010101" pitchFamily="2" charset="-122"/>
                <a:ea typeface="华文楷体" panose="02010600040101010101" pitchFamily="2" charset="-122"/>
              </a:rPr>
              <a:t>时间效率</a:t>
            </a:r>
            <a:r>
              <a:rPr lang="zh-CN" altLang="zh-CN" sz="2800" b="1" dirty="0" smtClean="0">
                <a:latin typeface="华文楷体" panose="02010600040101010101" pitchFamily="2" charset="-122"/>
                <a:ea typeface="华文楷体" panose="02010600040101010101" pitchFamily="2" charset="-122"/>
              </a:rPr>
              <a:t>：</a:t>
            </a:r>
            <a:r>
              <a:rPr lang="zh-CN" altLang="en-US" sz="2800" b="1" dirty="0" smtClean="0">
                <a:solidFill>
                  <a:schemeClr val="accent2"/>
                </a:solidFill>
                <a:latin typeface="华文楷体" panose="02010600040101010101" pitchFamily="2" charset="-122"/>
                <a:ea typeface="华文楷体" panose="02010600040101010101" pitchFamily="2" charset="-122"/>
              </a:rPr>
              <a:t>平均</a:t>
            </a:r>
            <a:endParaRPr lang="en-US" altLang="zh-CN" sz="2800" b="1" dirty="0" smtClean="0">
              <a:solidFill>
                <a:schemeClr val="accent2"/>
              </a:solidFill>
              <a:latin typeface="华文楷体" panose="02010600040101010101" pitchFamily="2" charset="-122"/>
              <a:ea typeface="华文楷体" panose="02010600040101010101" pitchFamily="2" charset="-122"/>
            </a:endParaRPr>
          </a:p>
          <a:p>
            <a:r>
              <a:rPr lang="zh-CN" altLang="zh-CN" sz="2800" b="1" dirty="0" smtClean="0">
                <a:latin typeface="华文楷体" panose="02010600040101010101" pitchFamily="2" charset="-122"/>
                <a:ea typeface="华文楷体" panose="02010600040101010101" pitchFamily="2" charset="-122"/>
              </a:rPr>
              <a:t>查找</a:t>
            </a:r>
            <a:r>
              <a:rPr lang="zh-CN" altLang="zh-CN" sz="2800" b="1" dirty="0">
                <a:latin typeface="华文楷体" panose="02010600040101010101" pitchFamily="2" charset="-122"/>
                <a:ea typeface="华文楷体" panose="02010600040101010101" pitchFamily="2" charset="-122"/>
              </a:rPr>
              <a:t>成功</a:t>
            </a:r>
            <a:r>
              <a:rPr lang="zh-CN" altLang="zh-CN" sz="2800" b="1" dirty="0" smtClean="0">
                <a:latin typeface="华文楷体" panose="02010600040101010101" pitchFamily="2" charset="-122"/>
                <a:ea typeface="华文楷体" panose="02010600040101010101" pitchFamily="2" charset="-122"/>
              </a:rPr>
              <a:t>情况</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查找每个位置元素等概率</a:t>
            </a:r>
            <a:r>
              <a:rPr lang="en-US" altLang="zh-CN" sz="2800" dirty="0" smtClean="0">
                <a:latin typeface="华文楷体" panose="02010600040101010101" pitchFamily="2" charset="-122"/>
                <a:ea typeface="华文楷体" panose="02010600040101010101" pitchFamily="2" charset="-122"/>
              </a:rPr>
              <a:t>1/n</a:t>
            </a:r>
          </a:p>
          <a:p>
            <a:r>
              <a:rPr lang="zh-CN" altLang="en-US" sz="2800" dirty="0" smtClean="0">
                <a:latin typeface="华文楷体" panose="02010600040101010101" pitchFamily="2" charset="-122"/>
                <a:ea typeface="华文楷体" panose="02010600040101010101" pitchFamily="2" charset="-122"/>
              </a:rPr>
              <a:t>平均： </a:t>
            </a:r>
            <a:r>
              <a:rPr lang="en-US" altLang="zh-CN" sz="2800" dirty="0" smtClean="0">
                <a:latin typeface="华文楷体" panose="02010600040101010101" pitchFamily="2" charset="-122"/>
                <a:ea typeface="华文楷体" panose="02010600040101010101" pitchFamily="2" charset="-122"/>
              </a:rPr>
              <a:t>(1+2+…+n)1/n=</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n+1)/2</a:t>
            </a:r>
          </a:p>
          <a:p>
            <a:r>
              <a:rPr lang="zh-CN" altLang="en-US" sz="2800" dirty="0" smtClean="0">
                <a:latin typeface="华文楷体" panose="02010600040101010101" pitchFamily="2" charset="-122"/>
                <a:ea typeface="华文楷体" panose="02010600040101010101" pitchFamily="2" charset="-122"/>
              </a:rPr>
              <a:t>时间复杂度：</a:t>
            </a:r>
            <a:r>
              <a:rPr lang="en-US" altLang="zh-CN" sz="2800" dirty="0" smtClean="0">
                <a:latin typeface="华文楷体" panose="02010600040101010101" pitchFamily="2" charset="-122"/>
                <a:ea typeface="华文楷体" panose="02010600040101010101" pitchFamily="2" charset="-122"/>
              </a:rPr>
              <a:t>O(n)</a:t>
            </a:r>
            <a:endParaRPr lang="en-US" altLang="zh-CN" sz="2800" dirty="0">
              <a:latin typeface="华文楷体" panose="02010600040101010101" pitchFamily="2" charset="-122"/>
              <a:ea typeface="华文楷体" panose="02010600040101010101" pitchFamily="2" charset="-122"/>
            </a:endParaRPr>
          </a:p>
          <a:p>
            <a:endParaRPr lang="en-US" altLang="zh-CN" sz="2800" b="1" dirty="0" smtClean="0">
              <a:latin typeface="华文楷体" panose="02010600040101010101" pitchFamily="2" charset="-122"/>
              <a:ea typeface="华文楷体" panose="02010600040101010101" pitchFamily="2" charset="-122"/>
            </a:endParaRPr>
          </a:p>
          <a:p>
            <a:r>
              <a:rPr lang="zh-CN" altLang="en-US" sz="2800" b="1" dirty="0" smtClean="0">
                <a:latin typeface="华文楷体" panose="02010600040101010101" pitchFamily="2" charset="-122"/>
                <a:ea typeface="华文楷体" panose="02010600040101010101" pitchFamily="2" charset="-122"/>
              </a:rPr>
              <a:t>查找不成功情况：</a:t>
            </a:r>
            <a:endParaRPr lang="en-US" altLang="zh-CN" sz="2800" b="1"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每次查找从尾部到哨兵位，比较</a:t>
            </a:r>
            <a:r>
              <a:rPr lang="en-US" altLang="zh-CN" sz="2800" dirty="0" smtClean="0">
                <a:latin typeface="华文楷体" panose="02010600040101010101" pitchFamily="2" charset="-122"/>
                <a:ea typeface="华文楷体" panose="02010600040101010101" pitchFamily="2" charset="-122"/>
              </a:rPr>
              <a:t>n+1</a:t>
            </a:r>
            <a:r>
              <a:rPr lang="zh-CN" altLang="en-US" sz="2800" dirty="0" smtClean="0">
                <a:latin typeface="华文楷体" panose="02010600040101010101" pitchFamily="2" charset="-122"/>
                <a:ea typeface="华文楷体" panose="02010600040101010101" pitchFamily="2" charset="-122"/>
              </a:rPr>
              <a:t>次</a:t>
            </a:r>
            <a:endParaRPr lang="en-US" altLang="zh-CN" sz="2800" dirty="0" smtClean="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r>
              <a:rPr lang="en-US" altLang="zh-CN" sz="2800" dirty="0" smtClean="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493102" y="2282708"/>
            <a:ext cx="2242876" cy="584775"/>
          </a:xfrm>
          <a:prstGeom prst="rect">
            <a:avLst/>
          </a:prstGeom>
          <a:noFill/>
        </p:spPr>
        <p:txBody>
          <a:bodyPr wrap="square" rtlCol="0">
            <a:spAutoFit/>
          </a:bodyPr>
          <a:lstStyle/>
          <a:p>
            <a:r>
              <a:rPr lang="zh-CN" altLang="en-US" sz="3200" dirty="0" smtClean="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9787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287458"/>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注意各处</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组合的</a:t>
            </a:r>
            <a:r>
              <a:rPr lang="zh-CN" altLang="en-US" sz="3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用法</a:t>
            </a:r>
            <a:endParaRPr lang="zh-CN"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&gt;::find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返回值等于</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的元素的序号，无则返回</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 = e;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哨兵位先置为待查元素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03666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1902730" cy="620154"/>
          </a:xfrm>
        </p:spPr>
        <p:txBody>
          <a:bodyPr>
            <a:noAutofit/>
          </a:bodyPr>
          <a:lstStyle/>
          <a:p>
            <a:pPr marL="0" indent="0">
              <a:buNone/>
            </a:pPr>
            <a:r>
              <a:rPr lang="zh-CN" altLang="en-US" sz="2800" dirty="0" smtClean="0">
                <a:latin typeface="华文楷体" panose="02010600040101010101" pitchFamily="2" charset="-122"/>
                <a:ea typeface="华文楷体" panose="02010600040101010101" pitchFamily="2" charset="-122"/>
              </a:rPr>
              <a:t>插入</a:t>
            </a:r>
            <a:r>
              <a:rPr lang="zh-CN" altLang="zh-CN" sz="2800" dirty="0" smtClean="0">
                <a:latin typeface="华文楷体" panose="02010600040101010101" pitchFamily="2" charset="-122"/>
                <a:ea typeface="华文楷体" panose="02010600040101010101" pitchFamily="2" charset="-122"/>
              </a:rPr>
              <a:t>操作</a:t>
            </a:r>
            <a:r>
              <a:rPr lang="zh-CN" altLang="en-US" sz="2800" dirty="0" smtClean="0">
                <a:latin typeface="华文楷体" panose="02010600040101010101" pitchFamily="2" charset="-122"/>
                <a:ea typeface="华文楷体" panose="02010600040101010101" pitchFamily="2" charset="-122"/>
              </a:rPr>
              <a:t>： 新元素欲插在下标为</a:t>
            </a:r>
            <a:r>
              <a:rPr lang="en-US" altLang="zh-CN" sz="2800" dirty="0" err="1" smtClean="0">
                <a:latin typeface="华文楷体" panose="02010600040101010101" pitchFamily="2" charset="-122"/>
                <a:ea typeface="华文楷体" panose="02010600040101010101" pitchFamily="2" charset="-122"/>
              </a:rPr>
              <a:t>i</a:t>
            </a:r>
            <a:r>
              <a:rPr lang="zh-CN" altLang="en-US" sz="2800" dirty="0" smtClean="0">
                <a:latin typeface="华文楷体" panose="02010600040101010101" pitchFamily="2" charset="-122"/>
                <a:ea typeface="华文楷体" panose="02010600040101010101" pitchFamily="2" charset="-122"/>
              </a:rPr>
              <a:t>的位置，</a:t>
            </a:r>
            <a:r>
              <a:rPr lang="en-US" altLang="zh-CN" sz="2800" dirty="0" err="1" smtClean="0">
                <a:latin typeface="华文楷体" panose="02010600040101010101" pitchFamily="2" charset="-122"/>
                <a:ea typeface="华文楷体" panose="02010600040101010101" pitchFamily="2" charset="-122"/>
              </a:rPr>
              <a:t>i</a:t>
            </a:r>
            <a:r>
              <a:rPr lang="zh-CN" altLang="en-US" sz="2800" dirty="0" smtClean="0">
                <a:latin typeface="华文楷体" panose="02010600040101010101" pitchFamily="2" charset="-122"/>
                <a:ea typeface="华文楷体" panose="02010600040101010101" pitchFamily="2" charset="-122"/>
              </a:rPr>
              <a:t>可能的取值为</a:t>
            </a:r>
            <a:r>
              <a:rPr lang="en-US" altLang="zh-CN" sz="2800" dirty="0" smtClean="0">
                <a:latin typeface="华文楷体" panose="02010600040101010101" pitchFamily="2" charset="-122"/>
                <a:ea typeface="华文楷体" panose="02010600040101010101" pitchFamily="2" charset="-122"/>
              </a:rPr>
              <a:t>n+1, n, … ,  2, 1</a:t>
            </a:r>
            <a:r>
              <a:rPr lang="zh-CN" altLang="en-US" sz="2800" dirty="0" smtClean="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6716728" y="2665613"/>
            <a:ext cx="5130716"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a:t>
            </a:r>
            <a:r>
              <a:rPr lang="zh-CN" altLang="en-US" sz="2800" dirty="0" smtClean="0">
                <a:latin typeface="华文楷体" panose="02010600040101010101" pitchFamily="2" charset="-122"/>
                <a:ea typeface="华文楷体" panose="02010600040101010101" pitchFamily="2" charset="-122"/>
              </a:rPr>
              <a:t>从后往前至</a:t>
            </a:r>
            <a:r>
              <a:rPr lang="en-US" altLang="zh-CN" sz="2800" dirty="0" err="1" smtClean="0">
                <a:latin typeface="华文楷体" panose="02010600040101010101" pitchFamily="2" charset="-122"/>
                <a:ea typeface="华文楷体" panose="02010600040101010101" pitchFamily="2" charset="-122"/>
              </a:rPr>
              <a:t>i</a:t>
            </a:r>
            <a:r>
              <a:rPr lang="zh-CN" altLang="en-US" sz="2800" dirty="0" smtClean="0">
                <a:latin typeface="华文楷体" panose="02010600040101010101" pitchFamily="2" charset="-122"/>
                <a:ea typeface="华文楷体" panose="02010600040101010101" pitchFamily="2" charset="-122"/>
              </a:rPr>
              <a:t>位置逐个元素后移</a:t>
            </a:r>
            <a:r>
              <a:rPr lang="zh-CN" altLang="en-US" sz="2800" dirty="0">
                <a:latin typeface="华文楷体" panose="02010600040101010101" pitchFamily="2" charset="-122"/>
                <a:ea typeface="华文楷体" panose="02010600040101010101" pitchFamily="2" charset="-122"/>
              </a:rPr>
              <a:t>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smtClean="0">
                <a:latin typeface="华文楷体" panose="02010600040101010101" pitchFamily="2" charset="-122"/>
                <a:ea typeface="华文楷体" panose="02010600040101010101" pitchFamily="2" charset="-122"/>
              </a:rPr>
              <a:t>分析</a:t>
            </a:r>
            <a:r>
              <a:rPr lang="zh-CN" altLang="zh-CN" sz="2800" b="1" dirty="0">
                <a:latin typeface="华文楷体" panose="02010600040101010101" pitchFamily="2" charset="-122"/>
                <a:ea typeface="华文楷体" panose="02010600040101010101" pitchFamily="2" charset="-122"/>
              </a:rPr>
              <a:t>时间效率</a:t>
            </a:r>
            <a:r>
              <a:rPr lang="zh-CN" altLang="zh-CN"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插入每个位置等概率</a:t>
            </a:r>
            <a:r>
              <a:rPr lang="en-US" altLang="zh-CN" sz="2800" dirty="0" smtClean="0">
                <a:latin typeface="华文楷体" panose="02010600040101010101" pitchFamily="2" charset="-122"/>
                <a:ea typeface="华文楷体" panose="02010600040101010101" pitchFamily="2" charset="-122"/>
              </a:rPr>
              <a:t>1/</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n+1</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移动的次数</a:t>
            </a:r>
            <a:r>
              <a:rPr lang="zh-CN" altLang="en-US" sz="2800" dirty="0">
                <a:latin typeface="华文楷体" panose="02010600040101010101" pitchFamily="2" charset="-122"/>
                <a:ea typeface="华文楷体" panose="02010600040101010101" pitchFamily="2" charset="-122"/>
              </a:rPr>
              <a:t>分别</a:t>
            </a:r>
            <a:r>
              <a:rPr lang="zh-CN" altLang="en-US" sz="2800" dirty="0" smtClean="0">
                <a:latin typeface="华文楷体" panose="02010600040101010101" pitchFamily="2" charset="-122"/>
                <a:ea typeface="华文楷体" panose="02010600040101010101" pitchFamily="2" charset="-122"/>
              </a:rPr>
              <a:t>为</a:t>
            </a:r>
            <a:r>
              <a:rPr lang="en-US" altLang="zh-CN" sz="2800" dirty="0" smtClean="0">
                <a:latin typeface="华文楷体" panose="02010600040101010101" pitchFamily="2" charset="-122"/>
                <a:ea typeface="华文楷体" panose="02010600040101010101" pitchFamily="2" charset="-122"/>
              </a:rPr>
              <a:t>0,1,2,…,n</a:t>
            </a:r>
          </a:p>
          <a:p>
            <a:r>
              <a:rPr lang="zh-CN" altLang="en-US" sz="2800" dirty="0" smtClean="0">
                <a:latin typeface="华文楷体" panose="02010600040101010101" pitchFamily="2" charset="-122"/>
                <a:ea typeface="华文楷体" panose="02010600040101010101" pitchFamily="2" charset="-122"/>
              </a:rPr>
              <a:t>平均： </a:t>
            </a:r>
            <a:r>
              <a:rPr lang="en-US" altLang="zh-CN" sz="2800" dirty="0" smtClean="0">
                <a:latin typeface="华文楷体" panose="02010600040101010101" pitchFamily="2" charset="-122"/>
                <a:ea typeface="华文楷体" panose="02010600040101010101" pitchFamily="2" charset="-122"/>
              </a:rPr>
              <a:t>(1+2+…+n)/(n+1)=n/2</a:t>
            </a:r>
          </a:p>
          <a:p>
            <a:r>
              <a:rPr lang="zh-CN" altLang="en-US" sz="2800" dirty="0" smtClean="0">
                <a:latin typeface="华文楷体" panose="02010600040101010101" pitchFamily="2" charset="-122"/>
                <a:ea typeface="华文楷体" panose="02010600040101010101" pitchFamily="2" charset="-122"/>
              </a:rPr>
              <a:t>时间复杂度：</a:t>
            </a:r>
            <a:r>
              <a:rPr lang="en-US" altLang="zh-CN" sz="2800" dirty="0" smtClean="0">
                <a:latin typeface="华文楷体" panose="02010600040101010101" pitchFamily="2" charset="-122"/>
                <a:ea typeface="华文楷体" panose="02010600040101010101" pitchFamily="2" charset="-122"/>
              </a:rPr>
              <a:t>O(n)</a:t>
            </a:r>
            <a:endParaRPr lang="en-US" altLang="zh-CN" sz="2800"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65613"/>
            <a:ext cx="5951365" cy="3357660"/>
          </a:xfrm>
          <a:prstGeom prst="rect">
            <a:avLst/>
          </a:prstGeom>
          <a:noFill/>
          <a:ln>
            <a:noFill/>
          </a:ln>
        </p:spPr>
      </p:pic>
      <p:sp>
        <p:nvSpPr>
          <p:cNvPr id="7" name="文本框 6"/>
          <p:cNvSpPr txBox="1"/>
          <p:nvPr/>
        </p:nvSpPr>
        <p:spPr>
          <a:xfrm>
            <a:off x="4748288" y="2193943"/>
            <a:ext cx="2242876" cy="584775"/>
          </a:xfrm>
          <a:prstGeom prst="rect">
            <a:avLst/>
          </a:prstGeom>
          <a:noFill/>
        </p:spPr>
        <p:txBody>
          <a:bodyPr wrap="square" rtlCol="0">
            <a:spAutoFit/>
          </a:bodyPr>
          <a:lstStyle/>
          <a:p>
            <a:r>
              <a:rPr lang="zh-CN" altLang="en-US" sz="3200" dirty="0" smtClean="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9956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491948" y="1328329"/>
            <a:ext cx="71230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pPr indent="0"/>
            <a:r>
              <a:rPr lang="zh-CN" altLang="en-US" sz="3200" b="1" dirty="0" smtClean="0">
                <a:latin typeface="华文楷体" panose="02010600040101010101" pitchFamily="2" charset="-122"/>
                <a:ea typeface="华文楷体" panose="02010600040101010101" pitchFamily="2" charset="-122"/>
                <a:cs typeface="Times New Roman" panose="02020603050405020304" pitchFamily="18" charset="0"/>
              </a:rPr>
              <a:t>如何写出一个完整的程序？</a:t>
            </a:r>
            <a:endParaRPr lang="en-US" altLang="zh-CN" sz="3200" b="1"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0"/>
            <a:endParaRPr lang="en-US" altLang="zh-CN" sz="3200" b="1"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0"/>
            <a:r>
              <a:rPr lang="zh-CN" altLang="en-US" sz="3200" b="1" dirty="0" smtClean="0">
                <a:latin typeface="华文楷体" panose="02010600040101010101" pitchFamily="2" charset="-122"/>
                <a:ea typeface="华文楷体" panose="02010600040101010101" pitchFamily="2" charset="-122"/>
                <a:cs typeface="Times New Roman" panose="02020603050405020304" pitchFamily="18" charset="0"/>
              </a:rPr>
              <a:t>“五步口诀法”：</a:t>
            </a:r>
            <a:endParaRPr lang="en-US" altLang="zh-CN" sz="32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参数检查</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空间是否支持</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核心操作</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对其他属性的影响</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正确返回</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042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795016"/>
            <a:ext cx="1183419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template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&gt;::insert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&gt;len+1)) return;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插入位置越界</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空间满了，无法插入元素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(k=len+1; k&gt;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5516550" y="4197120"/>
            <a:ext cx="6146363" cy="2062103"/>
          </a:xfrm>
          <a:prstGeom prst="rect">
            <a:avLst/>
          </a:prstGeom>
          <a:noFill/>
        </p:spPr>
        <p:txBody>
          <a:bodyPr wrap="square" rtlCol="0">
            <a:spAutoFit/>
          </a:bodyPr>
          <a:lstStyle/>
          <a:p>
            <a:r>
              <a:rPr lang="zh-CN" altLang="en-US" sz="3200" dirty="0" smtClean="0">
                <a:solidFill>
                  <a:srgbClr val="FF0000"/>
                </a:solidFill>
                <a:latin typeface="华文楷体" panose="02010600040101010101" pitchFamily="2" charset="-122"/>
                <a:ea typeface="华文楷体" panose="02010600040101010101" pitchFamily="2" charset="-122"/>
              </a:rPr>
              <a:t>循环注意： </a:t>
            </a:r>
            <a:endParaRPr lang="en-US" altLang="zh-CN" sz="3200" dirty="0" smtClean="0">
              <a:solidFill>
                <a:srgbClr val="FF0000"/>
              </a:solidFill>
              <a:latin typeface="华文楷体" panose="02010600040101010101" pitchFamily="2" charset="-122"/>
              <a:ea typeface="华文楷体" panose="02010600040101010101" pitchFamily="2" charset="-122"/>
            </a:endParaRPr>
          </a:p>
          <a:p>
            <a:r>
              <a:rPr lang="zh-CN" altLang="en-US" sz="3200" b="1" dirty="0" smtClean="0">
                <a:latin typeface="华文楷体" panose="02010600040101010101" pitchFamily="2" charset="-122"/>
                <a:ea typeface="华文楷体" panose="02010600040101010101" pitchFamily="2" charset="-122"/>
              </a:rPr>
              <a:t>左右边界的检查</a:t>
            </a:r>
            <a:endParaRPr lang="en-US" altLang="zh-CN" sz="3200" b="1" dirty="0" smtClean="0">
              <a:latin typeface="华文楷体" panose="02010600040101010101" pitchFamily="2" charset="-122"/>
              <a:ea typeface="华文楷体" panose="02010600040101010101" pitchFamily="2" charset="-122"/>
            </a:endParaRPr>
          </a:p>
          <a:p>
            <a:r>
              <a:rPr lang="zh-CN" altLang="en-US" sz="3200" b="1" dirty="0" smtClean="0">
                <a:latin typeface="华文楷体" panose="02010600040101010101" pitchFamily="2" charset="-122"/>
                <a:ea typeface="华文楷体" panose="02010600040101010101" pitchFamily="2" charset="-122"/>
              </a:rPr>
              <a:t>即</a:t>
            </a:r>
            <a:r>
              <a:rPr lang="en-US" altLang="zh-CN" sz="3200" b="1" dirty="0" smtClean="0">
                <a:latin typeface="华文楷体" panose="02010600040101010101" pitchFamily="2" charset="-122"/>
                <a:ea typeface="华文楷体" panose="02010600040101010101" pitchFamily="2" charset="-122"/>
              </a:rPr>
              <a:t>k</a:t>
            </a:r>
            <a:r>
              <a:rPr lang="zh-CN" altLang="en-US" sz="3200" b="1" dirty="0" smtClean="0">
                <a:latin typeface="华文楷体" panose="02010600040101010101" pitchFamily="2" charset="-122"/>
                <a:ea typeface="华文楷体" panose="02010600040101010101" pitchFamily="2" charset="-122"/>
              </a:rPr>
              <a:t>的第一次和最后一次满足循环条件的取值</a:t>
            </a:r>
            <a:r>
              <a:rPr lang="zh-CN" altLang="en-US" sz="3200" dirty="0" smtClean="0">
                <a:solidFill>
                  <a:srgbClr val="FF0000"/>
                </a:solidFill>
                <a:latin typeface="华文楷体" panose="02010600040101010101" pitchFamily="2" charset="-122"/>
                <a:ea typeface="华文楷体" panose="02010600040101010101" pitchFamily="2" charset="-122"/>
              </a:rPr>
              <a:t>。</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8145434" y="2468490"/>
            <a:ext cx="3867661" cy="830997"/>
          </a:xfrm>
          <a:prstGeom prst="rect">
            <a:avLst/>
          </a:prstGeom>
          <a:noFill/>
        </p:spPr>
        <p:txBody>
          <a:bodyPr wrap="square" rtlCol="0">
            <a:spAutoFit/>
          </a:bodyPr>
          <a:lstStyle/>
          <a:p>
            <a:r>
              <a:rPr lang="zh-CN" altLang="en-US" sz="2400" dirty="0" smtClean="0">
                <a:solidFill>
                  <a:srgbClr val="FF0000"/>
                </a:solidFill>
              </a:rPr>
              <a:t>看帽子：参数类型</a:t>
            </a:r>
            <a:endParaRPr lang="en-US" altLang="zh-CN" sz="2400" dirty="0" smtClean="0">
              <a:solidFill>
                <a:srgbClr val="FF0000"/>
              </a:solidFill>
            </a:endParaRPr>
          </a:p>
          <a:p>
            <a:r>
              <a:rPr lang="zh-CN" altLang="en-US" sz="2400" dirty="0" smtClean="0">
                <a:solidFill>
                  <a:srgbClr val="FF0000"/>
                </a:solidFill>
              </a:rPr>
              <a:t>警惕：合法而不合理的情况</a:t>
            </a:r>
            <a:endParaRPr lang="zh-CN" altLang="en-US" sz="2400" dirty="0">
              <a:solidFill>
                <a:srgbClr val="FF0000"/>
              </a:solidFill>
            </a:endParaRPr>
          </a:p>
        </p:txBody>
      </p:sp>
    </p:spTree>
    <p:extLst>
      <p:ext uri="{BB962C8B-B14F-4D97-AF65-F5344CB8AC3E}">
        <p14:creationId xmlns:p14="http://schemas.microsoft.com/office/powerpoint/2010/main" val="3283385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86894"/>
            <a:ext cx="11902731"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删除操作</a:t>
            </a:r>
            <a:r>
              <a:rPr lang="zh-CN" altLang="en-US" sz="2800" dirty="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待</a:t>
            </a:r>
            <a:r>
              <a:rPr lang="zh-CN" altLang="en-US" sz="2800" dirty="0">
                <a:latin typeface="华文楷体" panose="02010600040101010101" pitchFamily="2" charset="-122"/>
                <a:ea typeface="华文楷体" panose="02010600040101010101" pitchFamily="2" charset="-122"/>
              </a:rPr>
              <a:t>删</a:t>
            </a:r>
            <a:r>
              <a:rPr lang="zh-CN" altLang="en-US" sz="2800" dirty="0" smtClean="0">
                <a:latin typeface="华文楷体" panose="02010600040101010101" pitchFamily="2" charset="-122"/>
                <a:ea typeface="华文楷体" panose="02010600040101010101" pitchFamily="2" charset="-122"/>
              </a:rPr>
              <a:t>元素在下标为</a:t>
            </a:r>
            <a:r>
              <a:rPr lang="en-US" altLang="zh-CN" sz="2800" dirty="0" err="1" smtClean="0">
                <a:latin typeface="华文楷体" panose="02010600040101010101" pitchFamily="2" charset="-122"/>
                <a:ea typeface="华文楷体" panose="02010600040101010101" pitchFamily="2" charset="-122"/>
              </a:rPr>
              <a:t>i</a:t>
            </a:r>
            <a:r>
              <a:rPr lang="zh-CN" altLang="en-US" sz="2800" dirty="0" smtClean="0">
                <a:latin typeface="华文楷体" panose="02010600040101010101" pitchFamily="2" charset="-122"/>
                <a:ea typeface="华文楷体" panose="02010600040101010101" pitchFamily="2" charset="-122"/>
              </a:rPr>
              <a:t>的位置，</a:t>
            </a:r>
            <a:r>
              <a:rPr lang="en-US" altLang="zh-CN" sz="2800" dirty="0" err="1" smtClean="0">
                <a:latin typeface="华文楷体" panose="02010600040101010101" pitchFamily="2" charset="-122"/>
                <a:ea typeface="华文楷体" panose="02010600040101010101" pitchFamily="2" charset="-122"/>
              </a:rPr>
              <a:t>i</a:t>
            </a:r>
            <a:r>
              <a:rPr lang="zh-CN" altLang="en-US" sz="2800" dirty="0" smtClean="0">
                <a:latin typeface="华文楷体" panose="02010600040101010101" pitchFamily="2" charset="-122"/>
                <a:ea typeface="华文楷体" panose="02010600040101010101" pitchFamily="2" charset="-122"/>
              </a:rPr>
              <a:t>可能的取值为</a:t>
            </a:r>
            <a:r>
              <a:rPr lang="en-US" altLang="zh-CN" sz="2800" dirty="0" smtClean="0">
                <a:latin typeface="华文楷体" panose="02010600040101010101" pitchFamily="2" charset="-122"/>
                <a:ea typeface="华文楷体" panose="02010600040101010101" pitchFamily="2" charset="-122"/>
              </a:rPr>
              <a:t>n, … ,  2, 1</a:t>
            </a:r>
            <a:r>
              <a:rPr lang="zh-CN" altLang="en-US" sz="2800" dirty="0" smtClean="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5869726" y="2665613"/>
            <a:ext cx="5886090" cy="3970318"/>
          </a:xfrm>
          <a:prstGeom prst="rect">
            <a:avLst/>
          </a:prstGeom>
          <a:noFill/>
        </p:spPr>
        <p:txBody>
          <a:bodyPr wrap="square" rtlCol="0">
            <a:spAutoFit/>
          </a:bodyPr>
          <a:lstStyle/>
          <a:p>
            <a:r>
              <a:rPr lang="zh-CN" altLang="en-US" sz="2800" b="1" dirty="0" smtClean="0">
                <a:latin typeface="华文楷体" panose="02010600040101010101" pitchFamily="2" charset="-122"/>
                <a:ea typeface="华文楷体" panose="02010600040101010101" pitchFamily="2" charset="-122"/>
              </a:rPr>
              <a:t>特别注意： </a:t>
            </a:r>
            <a:endParaRPr lang="en-US" altLang="zh-CN" sz="2800" b="1"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是自</a:t>
            </a:r>
            <a:r>
              <a:rPr lang="en-US" altLang="zh-CN" sz="2800" dirty="0" smtClean="0">
                <a:latin typeface="华文楷体" panose="02010600040101010101" pitchFamily="2" charset="-122"/>
                <a:ea typeface="华文楷体" panose="02010600040101010101" pitchFamily="2" charset="-122"/>
              </a:rPr>
              <a:t>i+1</a:t>
            </a:r>
            <a:r>
              <a:rPr lang="zh-CN" altLang="en-US" sz="2800" dirty="0" smtClean="0">
                <a:latin typeface="华文楷体" panose="02010600040101010101" pitchFamily="2" charset="-122"/>
                <a:ea typeface="华文楷体" panose="02010600040101010101" pitchFamily="2" charset="-122"/>
              </a:rPr>
              <a:t>位置开始，从前往后逐个元素前移一位。</a:t>
            </a:r>
            <a:endParaRPr lang="en-US" altLang="zh-CN" sz="2800" dirty="0" smtClean="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smtClean="0">
                <a:latin typeface="华文楷体" panose="02010600040101010101" pitchFamily="2" charset="-122"/>
                <a:ea typeface="华文楷体" panose="02010600040101010101" pitchFamily="2" charset="-122"/>
              </a:rPr>
              <a:t>分析</a:t>
            </a:r>
            <a:r>
              <a:rPr lang="zh-CN" altLang="zh-CN" sz="2800" b="1" dirty="0">
                <a:latin typeface="华文楷体" panose="02010600040101010101" pitchFamily="2" charset="-122"/>
                <a:ea typeface="华文楷体" panose="02010600040101010101" pitchFamily="2" charset="-122"/>
              </a:rPr>
              <a:t>时间效率</a:t>
            </a:r>
            <a:r>
              <a:rPr lang="zh-CN" altLang="zh-CN"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删除每个位置等概率</a:t>
            </a:r>
            <a:r>
              <a:rPr lang="en-US" altLang="zh-CN" sz="2800" dirty="0" smtClean="0">
                <a:latin typeface="华文楷体" panose="02010600040101010101" pitchFamily="2" charset="-122"/>
                <a:ea typeface="华文楷体" panose="02010600040101010101" pitchFamily="2" charset="-122"/>
              </a:rPr>
              <a:t>1/n</a:t>
            </a:r>
          </a:p>
          <a:p>
            <a:r>
              <a:rPr lang="zh-CN" altLang="en-US" sz="2800" dirty="0" smtClean="0">
                <a:latin typeface="华文楷体" panose="02010600040101010101" pitchFamily="2" charset="-122"/>
                <a:ea typeface="华文楷体" panose="02010600040101010101" pitchFamily="2" charset="-122"/>
              </a:rPr>
              <a:t>移动的次数</a:t>
            </a:r>
            <a:r>
              <a:rPr lang="zh-CN" altLang="en-US" sz="2800" dirty="0">
                <a:latin typeface="华文楷体" panose="02010600040101010101" pitchFamily="2" charset="-122"/>
                <a:ea typeface="华文楷体" panose="02010600040101010101" pitchFamily="2" charset="-122"/>
              </a:rPr>
              <a:t>分别</a:t>
            </a:r>
            <a:r>
              <a:rPr lang="zh-CN" altLang="en-US" sz="2800" dirty="0" smtClean="0">
                <a:latin typeface="华文楷体" panose="02010600040101010101" pitchFamily="2" charset="-122"/>
                <a:ea typeface="华文楷体" panose="02010600040101010101" pitchFamily="2" charset="-122"/>
              </a:rPr>
              <a:t>为</a:t>
            </a:r>
            <a:r>
              <a:rPr lang="en-US" altLang="zh-CN" sz="2800" dirty="0" smtClean="0">
                <a:latin typeface="华文楷体" panose="02010600040101010101" pitchFamily="2" charset="-122"/>
                <a:ea typeface="华文楷体" panose="02010600040101010101" pitchFamily="2" charset="-122"/>
              </a:rPr>
              <a:t>0,1,2,…,n-1</a:t>
            </a:r>
          </a:p>
          <a:p>
            <a:r>
              <a:rPr lang="zh-CN" altLang="en-US" sz="2800" dirty="0" smtClean="0">
                <a:latin typeface="华文楷体" panose="02010600040101010101" pitchFamily="2" charset="-122"/>
                <a:ea typeface="华文楷体" panose="02010600040101010101" pitchFamily="2" charset="-122"/>
              </a:rPr>
              <a:t>平均： </a:t>
            </a:r>
            <a:r>
              <a:rPr lang="en-US" altLang="zh-CN" sz="2800" dirty="0" smtClean="0">
                <a:latin typeface="华文楷体" panose="02010600040101010101" pitchFamily="2" charset="-122"/>
                <a:ea typeface="华文楷体" panose="02010600040101010101" pitchFamily="2" charset="-122"/>
              </a:rPr>
              <a:t>(1+2+…+n-1)/n=</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n-1</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/2</a:t>
            </a:r>
          </a:p>
          <a:p>
            <a:r>
              <a:rPr lang="zh-CN" altLang="en-US" sz="2800" dirty="0" smtClean="0">
                <a:latin typeface="华文楷体" panose="02010600040101010101" pitchFamily="2" charset="-122"/>
                <a:ea typeface="华文楷体" panose="02010600040101010101" pitchFamily="2" charset="-122"/>
              </a:rPr>
              <a:t>时间复杂度：</a:t>
            </a:r>
            <a:r>
              <a:rPr lang="en-US" altLang="zh-CN" sz="2800" dirty="0" smtClean="0">
                <a:latin typeface="华文楷体" panose="02010600040101010101" pitchFamily="2" charset="-122"/>
                <a:ea typeface="华文楷体" panose="02010600040101010101" pitchFamily="2" charset="-122"/>
              </a:rPr>
              <a:t>O(n)</a:t>
            </a:r>
            <a:endParaRPr lang="en-US" altLang="zh-CN" sz="2800" dirty="0">
              <a:latin typeface="华文楷体" panose="02010600040101010101" pitchFamily="2" charset="-122"/>
              <a:ea typeface="华文楷体" panose="02010600040101010101" pitchFamily="2"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25856"/>
            <a:ext cx="5078848" cy="3615917"/>
          </a:xfrm>
          <a:prstGeom prst="rect">
            <a:avLst/>
          </a:prstGeom>
          <a:noFill/>
          <a:ln>
            <a:noFill/>
          </a:ln>
        </p:spPr>
      </p:pic>
      <p:sp>
        <p:nvSpPr>
          <p:cNvPr id="6" name="文本框 5"/>
          <p:cNvSpPr txBox="1"/>
          <p:nvPr/>
        </p:nvSpPr>
        <p:spPr>
          <a:xfrm>
            <a:off x="3996772" y="2214991"/>
            <a:ext cx="2242876" cy="584775"/>
          </a:xfrm>
          <a:prstGeom prst="rect">
            <a:avLst/>
          </a:prstGeom>
          <a:noFill/>
        </p:spPr>
        <p:txBody>
          <a:bodyPr wrap="square" rtlCol="0">
            <a:spAutoFit/>
          </a:bodyPr>
          <a:lstStyle/>
          <a:p>
            <a:r>
              <a:rPr lang="zh-CN" altLang="en-US" sz="3200" dirty="0" smtClean="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7712765" y="2307048"/>
            <a:ext cx="4043051" cy="584775"/>
          </a:xfrm>
          <a:prstGeom prst="rect">
            <a:avLst/>
          </a:prstGeom>
          <a:noFill/>
        </p:spPr>
        <p:txBody>
          <a:bodyPr wrap="square" rtlCol="0">
            <a:spAutoFit/>
          </a:bodyPr>
          <a:lstStyle/>
          <a:p>
            <a:r>
              <a:rPr lang="zh-CN" altLang="en-US" sz="3200" dirty="0" smtClean="0">
                <a:solidFill>
                  <a:schemeClr val="accent2"/>
                </a:solidFill>
              </a:rPr>
              <a:t>自行书写程序 </a:t>
            </a:r>
            <a:r>
              <a:rPr lang="en-US" altLang="zh-CN" sz="3200" dirty="0" smtClean="0">
                <a:solidFill>
                  <a:schemeClr val="accent2"/>
                </a:solidFill>
              </a:rPr>
              <a:t>5</a:t>
            </a:r>
            <a:r>
              <a:rPr lang="zh-CN" altLang="en-US" sz="3200" dirty="0" smtClean="0">
                <a:solidFill>
                  <a:schemeClr val="accent2"/>
                </a:solidFill>
              </a:rPr>
              <a:t>分钟</a:t>
            </a:r>
            <a:endParaRPr lang="zh-CN" altLang="en-US" sz="3200" dirty="0">
              <a:solidFill>
                <a:schemeClr val="accent2"/>
              </a:solidFill>
            </a:endParaRPr>
          </a:p>
        </p:txBody>
      </p:sp>
    </p:spTree>
    <p:extLst>
      <p:ext uri="{BB962C8B-B14F-4D97-AF65-F5344CB8AC3E}">
        <p14:creationId xmlns:p14="http://schemas.microsoft.com/office/powerpoint/2010/main" val="3813956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48"/>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template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&gt; </a:t>
            </a:r>
            <a:r>
              <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注意五步口诀法</a:t>
            </a:r>
            <a:endParaRPr lang="zh-CN" altLang="zh-CN"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&gt;::remove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e=</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6447847" y="3351478"/>
            <a:ext cx="5003321" cy="1384995"/>
          </a:xfrm>
          <a:prstGeom prst="rect">
            <a:avLst/>
          </a:prstGeom>
          <a:noFill/>
          <a:ln w="3175">
            <a:solidFill>
              <a:schemeClr val="tx1"/>
            </a:solidFill>
          </a:ln>
        </p:spPr>
        <p:txBody>
          <a:bodyPr wrap="square" rtlCol="0">
            <a:spAutoFit/>
          </a:bodyPr>
          <a:lstStyle/>
          <a:p>
            <a:r>
              <a:rPr lang="zh-CN" altLang="en-US" sz="2800" b="1" dirty="0"/>
              <a:t>参数</a:t>
            </a:r>
            <a:r>
              <a:rPr lang="zh-CN" altLang="en-US" sz="2800" b="1" dirty="0" smtClean="0"/>
              <a:t>中：</a:t>
            </a:r>
            <a:endParaRPr lang="en-US" altLang="zh-CN" sz="2800" b="1" dirty="0" smtClean="0"/>
          </a:p>
          <a:p>
            <a:r>
              <a:rPr lang="en-US" altLang="zh-CN" sz="2800" dirty="0" err="1" smtClean="0"/>
              <a:t>i</a:t>
            </a:r>
            <a:r>
              <a:rPr lang="en-US" altLang="zh-CN" sz="2800" dirty="0" smtClean="0"/>
              <a:t> </a:t>
            </a:r>
            <a:r>
              <a:rPr lang="zh-CN" altLang="en-US" sz="2800" dirty="0" smtClean="0"/>
              <a:t>帽子大头小，</a:t>
            </a:r>
            <a:endParaRPr lang="en-US" altLang="zh-CN" sz="2800" dirty="0" smtClean="0"/>
          </a:p>
          <a:p>
            <a:r>
              <a:rPr lang="en-US" altLang="zh-CN" sz="2800" dirty="0" smtClean="0"/>
              <a:t>e</a:t>
            </a:r>
            <a:r>
              <a:rPr lang="zh-CN" altLang="en-US" sz="2800" dirty="0" smtClean="0"/>
              <a:t>帽子和头大小合适</a:t>
            </a:r>
            <a:endParaRPr lang="zh-CN" altLang="en-US" sz="2800" dirty="0"/>
          </a:p>
        </p:txBody>
      </p:sp>
    </p:spTree>
    <p:extLst>
      <p:ext uri="{BB962C8B-B14F-4D97-AF65-F5344CB8AC3E}">
        <p14:creationId xmlns:p14="http://schemas.microsoft.com/office/powerpoint/2010/main" val="246123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706437"/>
            <a:ext cx="1183419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template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endPar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&gt;::get(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返回第</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个元素的值</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outOfBound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t> </a:t>
            </a:r>
            <a:endParaRPr lang="zh-CN" altLang="zh-CN" dirty="0"/>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187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303428"/>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3200" b="1" dirty="0">
                <a:latin typeface="华文楷体" panose="02010600040101010101" pitchFamily="2" charset="-122"/>
                <a:ea typeface="华文楷体" panose="02010600040101010101" pitchFamily="2" charset="-122"/>
                <a:cs typeface="Times New Roman" panose="02020603050405020304" pitchFamily="18" charset="0"/>
              </a:rPr>
              <a:t>常见错误：</a:t>
            </a:r>
          </a:p>
          <a:p>
            <a:pPr marL="814388" indent="-635000">
              <a:buFont typeface="+mj-lt"/>
              <a:buAutoNum type="arabicPeriod"/>
            </a:pP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混淆</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len</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maxSize</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的含义，前者是实际元素的个数，后者是存储空间的大小，也是最多能存多少元素的限制。 </a:t>
            </a:r>
          </a:p>
          <a:p>
            <a:pPr marL="814388" indent="-635000">
              <a:buFont typeface="+mj-lt"/>
              <a:buAutoNum type="arabicPeriod"/>
            </a:pPr>
            <a:r>
              <a:rPr lang="en-US" altLang="zh-CN" sz="3200" dirty="0" err="1" smtClean="0">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对象作为函数形参，直接用对象形式而不用引用形式</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这样</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即浪费</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空间</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又引起</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类的复制构造函数的执行，</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降低</a:t>
            </a: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运行</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效率</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a:t>
            </a:r>
          </a:p>
          <a:p>
            <a:pPr marL="814388" indent="-635000">
              <a:buFont typeface="+mj-lt"/>
              <a:buAutoNum type="arabicPeriod"/>
            </a:pPr>
            <a:r>
              <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rPr>
              <a:t>insert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函数</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实现中</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忘记检查位置</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合理</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性</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、忘了检查表中是否有空间可以支持插入一个新的元素等，造成算法不完整。可以试着使用分析参数、空间检查、核心操作、对其他属性的影响、正确返回的“五步口诀法”，就可以设计出一个相对完整的程序。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26337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稀疏矩阵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字符串</a:t>
            </a:r>
            <a:r>
              <a:rPr lang="en-US" altLang="zh-CN" sz="2800" dirty="0" smtClean="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386737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a:t>
            </a:r>
            <a:r>
              <a:rPr lang="zh-CN" altLang="zh-CN" dirty="0" smtClean="0">
                <a:latin typeface="华文楷体" panose="02010600040101010101" pitchFamily="2" charset="-122"/>
                <a:ea typeface="华文楷体" panose="02010600040101010101" pitchFamily="2" charset="-122"/>
              </a:rPr>
              <a:t>表</a:t>
            </a:r>
            <a:r>
              <a:rPr lang="zh-CN" altLang="en-US" dirty="0" smtClean="0">
                <a:latin typeface="华文楷体" panose="02010600040101010101" pitchFamily="2" charset="-122"/>
                <a:ea typeface="华文楷体" panose="02010600040101010101" pitchFamily="2" charset="-122"/>
              </a:rPr>
              <a:t>应用</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测试    </a:t>
            </a:r>
            <a:r>
              <a:rPr lang="en-US" altLang="zh-CN" dirty="0" smtClean="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52"/>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cs typeface="Times New Roman" panose="02020603050405020304" pitchFamily="18" charset="0"/>
              </a:rPr>
              <a:t>#include &lt;</a:t>
            </a:r>
            <a:r>
              <a:rPr lang="en-US" altLang="zh-CN" sz="3200" dirty="0" err="1">
                <a:latin typeface="Times New Roman" panose="02020603050405020304" pitchFamily="18" charset="0"/>
                <a:cs typeface="Times New Roman" panose="02020603050405020304" pitchFamily="18" charset="0"/>
              </a:rPr>
              <a:t>iostream</a:t>
            </a:r>
            <a:r>
              <a:rPr lang="en-US" altLang="zh-CN" sz="3200" dirty="0">
                <a:latin typeface="Times New Roman" panose="02020603050405020304" pitchFamily="18" charset="0"/>
                <a:cs typeface="Times New Roman" panose="02020603050405020304" pitchFamily="18" charset="0"/>
              </a:rPr>
              <a:t>&gt;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#include "</a:t>
            </a:r>
            <a:r>
              <a:rPr lang="en-US" altLang="zh-CN" sz="3200" dirty="0" err="1">
                <a:latin typeface="Times New Roman" panose="02020603050405020304" pitchFamily="18" charset="0"/>
                <a:cs typeface="Times New Roman" panose="02020603050405020304" pitchFamily="18" charset="0"/>
              </a:rPr>
              <a:t>seqlist.h</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using namespace </a:t>
            </a:r>
            <a:r>
              <a:rPr lang="en-US" altLang="zh-CN" sz="3200" dirty="0" err="1">
                <a:latin typeface="Times New Roman" panose="02020603050405020304" pitchFamily="18" charset="0"/>
                <a:cs typeface="Times New Roman" panose="02020603050405020304" pitchFamily="18" charset="0"/>
              </a:rPr>
              <a:t>std</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求两个正整数集合的</a:t>
            </a:r>
            <a:r>
              <a:rPr lang="zh-CN" altLang="zh-CN" sz="3200" dirty="0" smtClean="0">
                <a:latin typeface="华文楷体" panose="02010600040101010101" pitchFamily="2" charset="-122"/>
                <a:ea typeface="华文楷体" panose="02010600040101010101" pitchFamily="2" charset="-122"/>
                <a:cs typeface="Times New Roman" panose="02020603050405020304" pitchFamily="18" charset="0"/>
              </a:rPr>
              <a:t>交集</a:t>
            </a: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，用线性表处理集合问题。</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main()</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seqList</a:t>
            </a:r>
            <a:r>
              <a:rPr lang="en-US" altLang="zh-CN" sz="3200" dirty="0">
                <a:latin typeface="Times New Roman" panose="02020603050405020304" pitchFamily="18" charset="0"/>
                <a:cs typeface="Times New Roman" panose="02020603050405020304" pitchFamily="18" charset="0"/>
              </a:rPr>
              <a:t>&lt;</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&gt; list1(20), list2(20), list3(20</a:t>
            </a:r>
            <a:r>
              <a:rPr lang="en-US" altLang="zh-CN" sz="3200" dirty="0" smtClean="0">
                <a:latin typeface="Times New Roman" panose="02020603050405020304" pitchFamily="18" charset="0"/>
                <a:cs typeface="Times New Roman" panose="02020603050405020304" pitchFamily="18" charset="0"/>
              </a:rPr>
              <a:t>); </a:t>
            </a:r>
            <a:r>
              <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实例化对象</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j, x;</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smtClean="0">
                <a:latin typeface="Times New Roman" panose="02020603050405020304" pitchFamily="18" charset="0"/>
                <a:cs typeface="Times New Roman" panose="02020603050405020304" pitchFamily="18" charset="0"/>
              </a:rPr>
              <a:t>int</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len1,len3;</a:t>
            </a:r>
            <a:endParaRPr lang="zh-CN" altLang="zh-CN" sz="32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7591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23326"/>
            <a:ext cx="1183419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输入第一个整数集合中的元素，输入零结束：</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&lt;&lt;"</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输入第一个正整数集合，以零为结束标志：</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8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(x!=0)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list1.insert(</a:t>
            </a:r>
            <a:r>
              <a:rPr lang="en-US" altLang="zh-CN" sz="2800" dirty="0" err="1">
                <a:latin typeface="Times New Roman" panose="02020603050405020304" pitchFamily="18" charset="0"/>
                <a:cs typeface="Times New Roman" panose="02020603050405020304" pitchFamily="18" charset="0"/>
              </a:rPr>
              <a:t>i,x</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44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53788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466490"/>
            <a:ext cx="1083365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输入第二个整数集合中的元素，输入零结束：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输入第一个正整数集合，以零为结束标志：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list2.insert(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7772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120957"/>
            <a:ext cx="108336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smtClean="0"/>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list1,list2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的交集，结果存入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len1 = list1.length();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x=list1.get(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(list2.find(x)!=0)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list3.insert(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j,x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16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262367"/>
            <a:ext cx="108336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两个集合的交集元素为：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len3 = list3.length();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&lt;=len3;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x=list3.get(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&lt;&lt;x&lt;&lt;"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椭圆 1"/>
          <p:cNvSpPr/>
          <p:nvPr/>
        </p:nvSpPr>
        <p:spPr>
          <a:xfrm>
            <a:off x="11534503" y="6387737"/>
            <a:ext cx="39188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5218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链表及实现</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一元多项式</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字符串*</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616406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489418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顺序表插入、删除时间代价的分析，可以看出其时间复杂度是线性阶的，而且会引起大量已存储元素的位置移动</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r>
              <a:rPr lang="zh-CN" altLang="en-US" sz="2800" dirty="0" smtClean="0">
                <a:latin typeface="华文楷体" pitchFamily="2" charset="-122"/>
                <a:ea typeface="华文楷体" pitchFamily="2" charset="-122"/>
              </a:rPr>
              <a:t>改进方法：链式结构</a:t>
            </a:r>
            <a:endParaRPr lang="en-US" altLang="zh-CN" sz="2800" dirty="0" smtClean="0">
              <a:latin typeface="华文楷体" pitchFamily="2" charset="-122"/>
              <a:ea typeface="华文楷体" pitchFamily="2" charset="-122"/>
            </a:endParaRPr>
          </a:p>
          <a:p>
            <a:pPr marL="0" indent="0">
              <a:lnSpc>
                <a:spcPct val="115000"/>
              </a:lnSpc>
              <a:buNone/>
              <a:defRPr/>
            </a:pP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各个元素的物理存放位置在存储器中是任意的，不一定连续。</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每个元素放在一个独立的存储单元中，元素间的逻辑关系依靠存储单元中附加指针来</a:t>
            </a:r>
            <a:r>
              <a:rPr lang="zh-CN" altLang="en-US" sz="2800" b="0" dirty="0">
                <a:latin typeface="华文楷体" pitchFamily="2" charset="-122"/>
                <a:ea typeface="华文楷体" pitchFamily="2" charset="-122"/>
              </a:rPr>
              <a:t>完成</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采用链式存储结构存储的线性表，称为</a:t>
            </a:r>
            <a:r>
              <a:rPr lang="zh-CN" altLang="zh-CN" sz="2800" dirty="0">
                <a:latin typeface="华文楷体" pitchFamily="2" charset="-122"/>
                <a:ea typeface="华文楷体" pitchFamily="2" charset="-122"/>
              </a:rPr>
              <a:t>链表</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链式结构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78660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链表</a:t>
            </a:r>
            <a:r>
              <a:rPr lang="zh-CN" altLang="zh-CN" dirty="0">
                <a:latin typeface="华文楷体" panose="02010600040101010101" pitchFamily="2" charset="-122"/>
                <a:ea typeface="华文楷体" panose="02010600040101010101" pitchFamily="2" charset="-122"/>
              </a:rPr>
              <a:t>的存储</a:t>
            </a:r>
            <a:r>
              <a:rPr lang="zh-CN" altLang="zh-CN" dirty="0" smtClean="0">
                <a:latin typeface="华文楷体" panose="02010600040101010101" pitchFamily="2" charset="-122"/>
                <a:ea typeface="华文楷体" panose="02010600040101010101" pitchFamily="2" charset="-122"/>
              </a:rPr>
              <a:t>映像图</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516836" y="5701162"/>
            <a:ext cx="8130207" cy="523220"/>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为了清晰看出逻辑关系，以后</a:t>
            </a:r>
            <a:r>
              <a:rPr lang="zh-CN" altLang="en-US" sz="2800" dirty="0">
                <a:latin typeface="华文楷体" panose="02010600040101010101" pitchFamily="2" charset="-122"/>
                <a:ea typeface="华文楷体" panose="02010600040101010101" pitchFamily="2" charset="-122"/>
              </a:rPr>
              <a:t>链表</a:t>
            </a:r>
            <a:r>
              <a:rPr lang="zh-CN" altLang="en-US" sz="2800" dirty="0" smtClean="0">
                <a:latin typeface="华文楷体" panose="02010600040101010101" pitchFamily="2" charset="-122"/>
                <a:ea typeface="华文楷体" panose="02010600040101010101" pitchFamily="2" charset="-122"/>
              </a:rPr>
              <a:t>用图</a:t>
            </a:r>
            <a:r>
              <a:rPr lang="en-US" altLang="zh-CN" sz="2800" dirty="0" smtClean="0">
                <a:latin typeface="华文楷体" panose="02010600040101010101" pitchFamily="2" charset="-122"/>
                <a:ea typeface="华文楷体" panose="02010600040101010101" pitchFamily="2" charset="-122"/>
              </a:rPr>
              <a:t>(b)</a:t>
            </a:r>
            <a:r>
              <a:rPr lang="zh-CN" altLang="en-US" sz="2800" dirty="0" smtClean="0">
                <a:latin typeface="华文楷体" panose="02010600040101010101" pitchFamily="2" charset="-122"/>
                <a:ea typeface="华文楷体" panose="02010600040101010101" pitchFamily="2" charset="-122"/>
              </a:rPr>
              <a:t>来表示。</a:t>
            </a:r>
            <a:endParaRPr lang="zh-CN" altLang="en-US" sz="2800"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75434" y="1534324"/>
            <a:ext cx="7945644" cy="1805223"/>
          </a:xfrm>
          <a:prstGeom prst="rect">
            <a:avLst/>
          </a:prstGeom>
          <a:noFill/>
          <a:ln>
            <a:noFill/>
          </a:ln>
        </p:spPr>
      </p:pic>
      <p:sp>
        <p:nvSpPr>
          <p:cNvPr id="2" name="文本框 1"/>
          <p:cNvSpPr txBox="1"/>
          <p:nvPr/>
        </p:nvSpPr>
        <p:spPr>
          <a:xfrm>
            <a:off x="516836" y="2175325"/>
            <a:ext cx="690218" cy="523220"/>
          </a:xfrm>
          <a:prstGeom prst="rect">
            <a:avLst/>
          </a:prstGeom>
          <a:noFill/>
        </p:spPr>
        <p:txBody>
          <a:bodyPr wrap="square" rtlCol="0">
            <a:spAutoFit/>
          </a:bodyPr>
          <a:lstStyle/>
          <a:p>
            <a:r>
              <a:rPr lang="en-US" altLang="zh-CN" sz="2800" dirty="0" smtClean="0"/>
              <a:t>(a) </a:t>
            </a:r>
            <a:endParaRPr lang="zh-CN" altLang="en-US" dirty="0"/>
          </a:p>
        </p:txBody>
      </p:sp>
      <p:sp>
        <p:nvSpPr>
          <p:cNvPr id="8" name="文本框 7"/>
          <p:cNvSpPr txBox="1"/>
          <p:nvPr/>
        </p:nvSpPr>
        <p:spPr>
          <a:xfrm>
            <a:off x="516836" y="3841301"/>
            <a:ext cx="662609" cy="523220"/>
          </a:xfrm>
          <a:prstGeom prst="rect">
            <a:avLst/>
          </a:prstGeom>
          <a:noFill/>
        </p:spPr>
        <p:txBody>
          <a:bodyPr wrap="square" rtlCol="0">
            <a:spAutoFit/>
          </a:bodyPr>
          <a:lstStyle/>
          <a:p>
            <a:r>
              <a:rPr lang="en-US" altLang="zh-CN" sz="2800" dirty="0" smtClean="0"/>
              <a:t>(b)</a:t>
            </a:r>
            <a:endParaRPr lang="zh-CN" altLang="en-US" dirty="0"/>
          </a:p>
        </p:txBody>
      </p:sp>
      <p:pic>
        <p:nvPicPr>
          <p:cNvPr id="4" name="图片 3"/>
          <p:cNvPicPr>
            <a:picLocks noChangeAspect="1"/>
          </p:cNvPicPr>
          <p:nvPr/>
        </p:nvPicPr>
        <p:blipFill>
          <a:blip r:embed="rId4"/>
          <a:stretch>
            <a:fillRect/>
          </a:stretch>
        </p:blipFill>
        <p:spPr>
          <a:xfrm>
            <a:off x="1675434" y="3841301"/>
            <a:ext cx="7257278" cy="1319505"/>
          </a:xfrm>
          <a:prstGeom prst="rect">
            <a:avLst/>
          </a:prstGeom>
        </p:spPr>
      </p:pic>
      <p:sp>
        <p:nvSpPr>
          <p:cNvPr id="11" name="文本框 10"/>
          <p:cNvSpPr txBox="1"/>
          <p:nvPr/>
        </p:nvSpPr>
        <p:spPr>
          <a:xfrm>
            <a:off x="5508267" y="5139340"/>
            <a:ext cx="5257499" cy="523220"/>
          </a:xfrm>
          <a:prstGeom prst="rect">
            <a:avLst/>
          </a:prstGeom>
          <a:noFill/>
        </p:spPr>
        <p:txBody>
          <a:bodyPr wrap="square" rtlCol="0">
            <a:spAutoFit/>
          </a:bodyPr>
          <a:lstStyle/>
          <a:p>
            <a:r>
              <a:rPr lang="zh-CN" altLang="en-US" sz="2800" dirty="0" smtClean="0">
                <a:solidFill>
                  <a:srgbClr val="FF0000"/>
                </a:solidFill>
                <a:latin typeface="华文楷体" panose="02010600040101010101" pitchFamily="2" charset="-122"/>
                <a:ea typeface="华文楷体" panose="02010600040101010101" pitchFamily="2" charset="-122"/>
              </a:rPr>
              <a:t>面临：结构体和指针的挑战！</a:t>
            </a:r>
          </a:p>
        </p:txBody>
      </p:sp>
    </p:spTree>
    <p:extLst>
      <p:ext uri="{BB962C8B-B14F-4D97-AF65-F5344CB8AC3E}">
        <p14:creationId xmlns:p14="http://schemas.microsoft.com/office/powerpoint/2010/main" val="41401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216543" y="664958"/>
            <a:ext cx="9331281" cy="779691"/>
          </a:xfrm>
        </p:spPr>
        <p:txBody>
          <a:bodyPr>
            <a:normAutofit/>
          </a:bodyPr>
          <a:lstStyle/>
          <a:p>
            <a:r>
              <a:rPr lang="zh-CN" altLang="en-US" dirty="0" smtClean="0">
                <a:latin typeface="华文楷体" panose="02010600040101010101" pitchFamily="2" charset="-122"/>
                <a:ea typeface="华文楷体" panose="02010600040101010101" pitchFamily="2" charset="-122"/>
              </a:rPr>
              <a:t>结构类型，结构变量，结构指针</a:t>
            </a:r>
            <a:endParaRPr lang="zh-CN" altLang="en-US" b="1" dirty="0" smtClean="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38</a:t>
            </a:fld>
            <a:endParaRPr kumimoji="0" lang="en-US" altLang="zh-CN" sz="1200">
              <a:latin typeface="Arial" panose="020B0604020202020204" pitchFamily="34" charset="0"/>
            </a:endParaRPr>
          </a:p>
        </p:txBody>
      </p:sp>
      <p:sp>
        <p:nvSpPr>
          <p:cNvPr id="2" name="文本框 1"/>
          <p:cNvSpPr txBox="1"/>
          <p:nvPr/>
        </p:nvSpPr>
        <p:spPr>
          <a:xfrm>
            <a:off x="836023" y="3672615"/>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smtClean="0">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year;</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month;</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787128" y="1687908"/>
            <a:ext cx="4964986" cy="4401205"/>
          </a:xfrm>
          <a:prstGeom prst="rect">
            <a:avLst/>
          </a:prstGeom>
          <a:noFill/>
        </p:spPr>
        <p:txBody>
          <a:bodyPr wrap="square" rtlCol="0">
            <a:spAutoFit/>
          </a:bodyPr>
          <a:lstStyle/>
          <a:p>
            <a:r>
              <a:rPr lang="en-US" altLang="zh-CN" sz="2800" dirty="0" smtClean="0"/>
              <a:t>    </a:t>
            </a:r>
            <a:r>
              <a:rPr lang="en-US" altLang="zh-CN" sz="2800" dirty="0" err="1" smtClean="0">
                <a:latin typeface="Times New Roman" panose="02020603050405020304" pitchFamily="18" charset="0"/>
                <a:cs typeface="Times New Roman" panose="02020603050405020304" pitchFamily="18" charset="0"/>
              </a:rPr>
              <a:t>dateT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 *p;</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d.year</a:t>
            </a:r>
            <a:r>
              <a:rPr lang="en-US" altLang="zh-CN" sz="2800" dirty="0">
                <a:latin typeface="Times New Roman" panose="02020603050405020304" pitchFamily="18" charset="0"/>
                <a:cs typeface="Times New Roman" panose="02020603050405020304" pitchFamily="18" charset="0"/>
              </a:rPr>
              <a:t> = 2020;</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d.month</a:t>
            </a:r>
            <a:r>
              <a:rPr lang="en-US" altLang="zh-CN" sz="2800" dirty="0">
                <a:latin typeface="Times New Roman" panose="02020603050405020304" pitchFamily="18" charset="0"/>
                <a:cs typeface="Times New Roman" panose="02020603050405020304" pitchFamily="18" charset="0"/>
              </a:rPr>
              <a:t> = 3;</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d.day</a:t>
            </a:r>
            <a:r>
              <a:rPr lang="en-US" altLang="zh-CN" sz="2800" dirty="0">
                <a:latin typeface="Times New Roman" panose="02020603050405020304" pitchFamily="18" charset="0"/>
                <a:cs typeface="Times New Roman" panose="02020603050405020304" pitchFamily="18" charset="0"/>
              </a:rPr>
              <a:t> = 11;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&lt;&lt;p-&gt;year&lt;&lt;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&lt;&lt;p-&gt;month&lt;&lt;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&lt;&lt;p-&gt;day&lt;&lt;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endParaRPr lang="zh-CN" altLang="en-US" sz="2800" dirty="0" err="1" smtClean="0">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a:off x="3444191" y="1593669"/>
            <a:ext cx="17466" cy="4402181"/>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17522" y="1460866"/>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11144" y="1319349"/>
            <a:ext cx="522514" cy="523220"/>
          </a:xfrm>
          <a:prstGeom prst="rect">
            <a:avLst/>
          </a:prstGeom>
          <a:noFill/>
        </p:spPr>
        <p:txBody>
          <a:bodyPr wrap="square" rtlCol="0">
            <a:spAutoFit/>
          </a:bodyPr>
          <a:lstStyle/>
          <a:p>
            <a:r>
              <a:rPr lang="en-US" altLang="zh-CN" sz="2800" dirty="0" smtClean="0">
                <a:solidFill>
                  <a:srgbClr val="FF0000"/>
                </a:solidFill>
              </a:rPr>
              <a:t>d</a:t>
            </a:r>
            <a:endParaRPr lang="zh-CN" altLang="en-US" sz="2800" dirty="0" err="1" smtClean="0">
              <a:solidFill>
                <a:srgbClr val="FF0000"/>
              </a:solidFill>
            </a:endParaRPr>
          </a:p>
        </p:txBody>
      </p:sp>
      <p:sp>
        <p:nvSpPr>
          <p:cNvPr id="21" name="矩形 20"/>
          <p:cNvSpPr/>
          <p:nvPr/>
        </p:nvSpPr>
        <p:spPr>
          <a:xfrm>
            <a:off x="10699044"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281034" y="1254034"/>
            <a:ext cx="653143" cy="540580"/>
          </a:xfrm>
          <a:prstGeom prst="rect">
            <a:avLst/>
          </a:prstGeom>
          <a:noFill/>
        </p:spPr>
        <p:txBody>
          <a:bodyPr wrap="square" rtlCol="0">
            <a:spAutoFit/>
          </a:bodyPr>
          <a:lstStyle/>
          <a:p>
            <a:r>
              <a:rPr lang="en-US" altLang="zh-CN" sz="2800" dirty="0" smtClean="0"/>
              <a:t>p</a:t>
            </a:r>
            <a:endParaRPr lang="zh-CN" altLang="en-US" sz="2800" dirty="0" err="1" smtClean="0"/>
          </a:p>
        </p:txBody>
      </p:sp>
      <p:sp>
        <p:nvSpPr>
          <p:cNvPr id="26" name="Rectangle 2"/>
          <p:cNvSpPr txBox="1">
            <a:spLocks noRot="1" noChangeArrowheads="1"/>
          </p:cNvSpPr>
          <p:nvPr/>
        </p:nvSpPr>
        <p:spPr>
          <a:xfrm>
            <a:off x="6323532" y="3440252"/>
            <a:ext cx="5390654" cy="7796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accent1"/>
                </a:solidFill>
                <a:latin typeface="华文楷体" panose="02010600040101010101" pitchFamily="2" charset="-122"/>
                <a:ea typeface="华文楷体" panose="02010600040101010101" pitchFamily="2" charset="-122"/>
              </a:rPr>
              <a:t>也称：类，对象，指针</a:t>
            </a:r>
          </a:p>
        </p:txBody>
      </p:sp>
      <p:cxnSp>
        <p:nvCxnSpPr>
          <p:cNvPr id="14" name="直接连接符 13"/>
          <p:cNvCxnSpPr/>
          <p:nvPr/>
        </p:nvCxnSpPr>
        <p:spPr>
          <a:xfrm>
            <a:off x="783771" y="3622393"/>
            <a:ext cx="2677886" cy="8808"/>
          </a:xfrm>
          <a:prstGeom prst="line">
            <a:avLst/>
          </a:prstGeom>
          <a:ln w="38100"/>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808210" y="1434037"/>
            <a:ext cx="2743200" cy="2246769"/>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struct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smtClean="0">
              <a:latin typeface="Times New Roman" panose="02020603050405020304" pitchFamily="18" charset="0"/>
              <a:cs typeface="Times New Roman" panose="02020603050405020304" pitchFamily="18" charset="0"/>
            </a:endParaRPr>
          </a:p>
        </p:txBody>
      </p:sp>
      <p:sp>
        <p:nvSpPr>
          <p:cNvPr id="17" name="矩形 16"/>
          <p:cNvSpPr/>
          <p:nvPr/>
        </p:nvSpPr>
        <p:spPr>
          <a:xfrm>
            <a:off x="8290560" y="4619905"/>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文本框 18"/>
          <p:cNvSpPr txBox="1"/>
          <p:nvPr/>
        </p:nvSpPr>
        <p:spPr>
          <a:xfrm>
            <a:off x="7663544" y="4228018"/>
            <a:ext cx="522514" cy="523220"/>
          </a:xfrm>
          <a:prstGeom prst="rect">
            <a:avLst/>
          </a:prstGeom>
          <a:noFill/>
        </p:spPr>
        <p:txBody>
          <a:bodyPr wrap="square" rtlCol="0">
            <a:spAutoFit/>
          </a:bodyPr>
          <a:lstStyle/>
          <a:p>
            <a:r>
              <a:rPr lang="en-US" altLang="zh-CN" sz="2800" dirty="0" smtClean="0"/>
              <a:t>d</a:t>
            </a:r>
            <a:endParaRPr lang="zh-CN" altLang="en-US" sz="2800" dirty="0" err="1" smtClean="0"/>
          </a:p>
        </p:txBody>
      </p:sp>
      <p:sp>
        <p:nvSpPr>
          <p:cNvPr id="23" name="文本框 22"/>
          <p:cNvSpPr txBox="1"/>
          <p:nvPr/>
        </p:nvSpPr>
        <p:spPr>
          <a:xfrm>
            <a:off x="9833878" y="4126845"/>
            <a:ext cx="653143" cy="540580"/>
          </a:xfrm>
          <a:prstGeom prst="rect">
            <a:avLst/>
          </a:prstGeom>
          <a:noFill/>
        </p:spPr>
        <p:txBody>
          <a:bodyPr wrap="square" rtlCol="0">
            <a:spAutoFit/>
          </a:bodyPr>
          <a:lstStyle/>
          <a:p>
            <a:r>
              <a:rPr lang="en-US" altLang="zh-CN" sz="2800" dirty="0" smtClean="0"/>
              <a:t>p</a:t>
            </a:r>
            <a:endParaRPr lang="zh-CN" altLang="en-US" sz="2800" dirty="0" err="1" smtClean="0"/>
          </a:p>
        </p:txBody>
      </p:sp>
      <p:cxnSp>
        <p:nvCxnSpPr>
          <p:cNvPr id="7" name="直接箭头连接符 6"/>
          <p:cNvCxnSpPr/>
          <p:nvPr/>
        </p:nvCxnSpPr>
        <p:spPr>
          <a:xfrm flipH="1" flipV="1">
            <a:off x="9191897" y="4921055"/>
            <a:ext cx="796750" cy="2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290560" y="5215330"/>
            <a:ext cx="901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90560" y="5839097"/>
            <a:ext cx="90133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64684" y="1760983"/>
            <a:ext cx="1168466" cy="1384995"/>
          </a:xfrm>
          <a:prstGeom prst="rect">
            <a:avLst/>
          </a:prstGeom>
          <a:noFill/>
        </p:spPr>
        <p:txBody>
          <a:bodyPr wrap="square" rtlCol="0">
            <a:spAutoFit/>
          </a:bodyPr>
          <a:lstStyle/>
          <a:p>
            <a:r>
              <a:rPr lang="en-US" altLang="zh-CN" sz="2800" dirty="0" smtClean="0"/>
              <a:t>Year</a:t>
            </a:r>
          </a:p>
          <a:p>
            <a:r>
              <a:rPr lang="en-US" altLang="zh-CN" sz="2800" dirty="0" smtClean="0"/>
              <a:t>Month</a:t>
            </a:r>
          </a:p>
          <a:p>
            <a:r>
              <a:rPr lang="en-US" altLang="zh-CN" sz="2800" dirty="0" smtClean="0"/>
              <a:t>day</a:t>
            </a:r>
            <a:endParaRPr lang="zh-CN" altLang="en-US" sz="2800" dirty="0"/>
          </a:p>
        </p:txBody>
      </p:sp>
      <p:sp>
        <p:nvSpPr>
          <p:cNvPr id="24" name="矩形 23"/>
          <p:cNvSpPr/>
          <p:nvPr/>
        </p:nvSpPr>
        <p:spPr>
          <a:xfrm>
            <a:off x="9551041" y="4661775"/>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566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39</a:t>
            </a:fld>
            <a:endParaRPr kumimoji="0" lang="en-US" altLang="zh-CN" sz="1200">
              <a:latin typeface="Arial" panose="020B0604020202020204" pitchFamily="34" charset="0"/>
            </a:endParaRPr>
          </a:p>
        </p:txBody>
      </p:sp>
      <p:sp>
        <p:nvSpPr>
          <p:cNvPr id="2" name="文本框 1"/>
          <p:cNvSpPr txBox="1"/>
          <p:nvPr/>
        </p:nvSpPr>
        <p:spPr>
          <a:xfrm>
            <a:off x="949188" y="3570744"/>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smtClean="0">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year;</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month;</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787128" y="1361333"/>
            <a:ext cx="4964986" cy="4832092"/>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dateT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 *p;</a:t>
            </a: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 = new </a:t>
            </a:r>
            <a:r>
              <a:rPr lang="en-US" altLang="zh-CN" sz="2800" dirty="0" err="1" smtClean="0">
                <a:latin typeface="Times New Roman" panose="02020603050405020304" pitchFamily="18" charset="0"/>
                <a:cs typeface="Times New Roman" panose="02020603050405020304" pitchFamily="18" charset="0"/>
              </a:rPr>
              <a:t>dataT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p>
          <a:p>
            <a:r>
              <a:rPr lang="en-US" altLang="zh-CN" sz="2800" dirty="0" smtClean="0">
                <a:latin typeface="Times New Roman" panose="02020603050405020304" pitchFamily="18" charset="0"/>
                <a:cs typeface="Times New Roman" panose="02020603050405020304" pitchFamily="18" charset="0"/>
              </a:rPr>
              <a:t>    p-&gt;year </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1010;</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p-&gt;month </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1;</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a:t>
            </a:r>
            <a:r>
              <a:rPr lang="en-US" altLang="zh-CN" sz="2800" dirty="0" smtClean="0">
                <a:latin typeface="Times New Roman" panose="02020603050405020304" pitchFamily="18" charset="0"/>
                <a:cs typeface="Times New Roman" panose="02020603050405020304" pitchFamily="18" charset="0"/>
              </a:rPr>
              <a:t>-&gt;day </a:t>
            </a:r>
            <a:r>
              <a:rPr lang="en-US" altLang="zh-CN" sz="2800" dirty="0">
                <a:latin typeface="Times New Roman" panose="02020603050405020304" pitchFamily="18" charset="0"/>
                <a:cs typeface="Times New Roman" panose="02020603050405020304" pitchFamily="18" charset="0"/>
              </a:rPr>
              <a:t>= 1</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delete p; </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p-&gt;year = 2021; //</a:t>
            </a:r>
            <a:r>
              <a:rPr lang="zh-CN" altLang="en-US" sz="2800" dirty="0" smtClean="0">
                <a:latin typeface="Times New Roman" panose="02020603050405020304" pitchFamily="18" charset="0"/>
                <a:cs typeface="Times New Roman" panose="02020603050405020304" pitchFamily="18" charset="0"/>
              </a:rPr>
              <a:t>非法</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 = &amp;d;  //</a:t>
            </a:r>
            <a:r>
              <a:rPr lang="zh-CN" altLang="en-US" sz="2800" dirty="0" smtClean="0">
                <a:latin typeface="Times New Roman" panose="02020603050405020304" pitchFamily="18" charset="0"/>
                <a:cs typeface="Times New Roman" panose="02020603050405020304" pitchFamily="18" charset="0"/>
              </a:rPr>
              <a:t>合法</a:t>
            </a:r>
            <a:endParaRPr lang="en-US" altLang="zh-CN"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49188" y="1271394"/>
            <a:ext cx="2743200" cy="2246769"/>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struct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smtClean="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783771" y="3561936"/>
            <a:ext cx="2677886" cy="8808"/>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3444191" y="1240973"/>
            <a:ext cx="0" cy="4820194"/>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38160" y="1619794"/>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43800" y="1361333"/>
            <a:ext cx="489857" cy="523220"/>
          </a:xfrm>
          <a:prstGeom prst="rect">
            <a:avLst/>
          </a:prstGeom>
          <a:noFill/>
        </p:spPr>
        <p:txBody>
          <a:bodyPr wrap="square" rtlCol="0">
            <a:spAutoFit/>
          </a:bodyPr>
          <a:lstStyle/>
          <a:p>
            <a:r>
              <a:rPr lang="en-US" altLang="zh-CN" sz="2800" dirty="0" smtClean="0"/>
              <a:t>d</a:t>
            </a:r>
            <a:endParaRPr lang="zh-CN" altLang="en-US" sz="2800" dirty="0" err="1" smtClean="0"/>
          </a:p>
        </p:txBody>
      </p:sp>
      <p:sp>
        <p:nvSpPr>
          <p:cNvPr id="21" name="矩形 20"/>
          <p:cNvSpPr/>
          <p:nvPr/>
        </p:nvSpPr>
        <p:spPr>
          <a:xfrm>
            <a:off x="10480388"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1473166" y="1271394"/>
            <a:ext cx="613954" cy="523220"/>
          </a:xfrm>
          <a:prstGeom prst="rect">
            <a:avLst/>
          </a:prstGeom>
          <a:noFill/>
        </p:spPr>
        <p:txBody>
          <a:bodyPr wrap="square" rtlCol="0">
            <a:spAutoFit/>
          </a:bodyPr>
          <a:lstStyle/>
          <a:p>
            <a:r>
              <a:rPr lang="en-US" altLang="zh-CN" sz="2800" dirty="0" smtClean="0"/>
              <a:t>p</a:t>
            </a:r>
            <a:endParaRPr lang="zh-CN" altLang="en-US" sz="2800" dirty="0" err="1" smtClean="0"/>
          </a:p>
        </p:txBody>
      </p:sp>
      <p:sp>
        <p:nvSpPr>
          <p:cNvPr id="16" name="矩形 15"/>
          <p:cNvSpPr/>
          <p:nvPr/>
        </p:nvSpPr>
        <p:spPr>
          <a:xfrm>
            <a:off x="10489098" y="3313612"/>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7" name="直接连接符 16"/>
          <p:cNvCxnSpPr/>
          <p:nvPr/>
        </p:nvCxnSpPr>
        <p:spPr>
          <a:xfrm>
            <a:off x="10489098" y="3875315"/>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10489098" y="4450081"/>
            <a:ext cx="914400" cy="0"/>
          </a:xfrm>
          <a:prstGeom prst="line">
            <a:avLst/>
          </a:prstGeom>
          <a:ln/>
        </p:spPr>
        <p:style>
          <a:lnRef idx="2">
            <a:schemeClr val="dk1"/>
          </a:lnRef>
          <a:fillRef idx="0">
            <a:schemeClr val="dk1"/>
          </a:fillRef>
          <a:effectRef idx="1">
            <a:schemeClr val="dk1"/>
          </a:effectRef>
          <a:fontRef idx="minor">
            <a:schemeClr val="tx1"/>
          </a:fontRef>
        </p:style>
      </p:cxnSp>
      <p:cxnSp>
        <p:nvCxnSpPr>
          <p:cNvPr id="5" name="直接箭头连接符 4"/>
          <p:cNvCxnSpPr/>
          <p:nvPr/>
        </p:nvCxnSpPr>
        <p:spPr>
          <a:xfrm>
            <a:off x="10898400" y="2050869"/>
            <a:ext cx="13063" cy="1136468"/>
          </a:xfrm>
          <a:prstGeom prst="straightConnector1">
            <a:avLst/>
          </a:prstGeom>
          <a:ln w="28575">
            <a:solidFill>
              <a:srgbClr val="0070C0"/>
            </a:solidFill>
            <a:tailEnd type="triangle"/>
          </a:ln>
        </p:spPr>
        <p:style>
          <a:lnRef idx="1">
            <a:schemeClr val="accent5"/>
          </a:lnRef>
          <a:fillRef idx="0">
            <a:schemeClr val="accent5"/>
          </a:fillRef>
          <a:effectRef idx="0">
            <a:schemeClr val="accent5"/>
          </a:effectRef>
          <a:fontRef idx="minor">
            <a:schemeClr val="tx1"/>
          </a:fontRef>
        </p:style>
      </p:cxnSp>
      <p:sp>
        <p:nvSpPr>
          <p:cNvPr id="12" name="文本框 11"/>
          <p:cNvSpPr txBox="1"/>
          <p:nvPr/>
        </p:nvSpPr>
        <p:spPr>
          <a:xfrm>
            <a:off x="10371531" y="5164184"/>
            <a:ext cx="1288870" cy="523220"/>
          </a:xfrm>
          <a:prstGeom prst="rect">
            <a:avLst/>
          </a:prstGeom>
          <a:noFill/>
        </p:spPr>
        <p:txBody>
          <a:bodyPr wrap="square" rtlCol="0">
            <a:spAutoFit/>
          </a:bodyPr>
          <a:lstStyle/>
          <a:p>
            <a:r>
              <a:rPr lang="zh-CN" altLang="en-US" sz="2800" dirty="0"/>
              <a:t>无名氏</a:t>
            </a:r>
            <a:endParaRPr lang="zh-CN" altLang="en-US" sz="2800" dirty="0" smtClean="0"/>
          </a:p>
        </p:txBody>
      </p:sp>
      <p:sp>
        <p:nvSpPr>
          <p:cNvPr id="19" name="文本框 18"/>
          <p:cNvSpPr txBox="1"/>
          <p:nvPr/>
        </p:nvSpPr>
        <p:spPr>
          <a:xfrm>
            <a:off x="9052560" y="1702280"/>
            <a:ext cx="1168466" cy="1384995"/>
          </a:xfrm>
          <a:prstGeom prst="rect">
            <a:avLst/>
          </a:prstGeom>
          <a:noFill/>
        </p:spPr>
        <p:txBody>
          <a:bodyPr wrap="square" rtlCol="0">
            <a:spAutoFit/>
          </a:bodyPr>
          <a:lstStyle/>
          <a:p>
            <a:r>
              <a:rPr lang="en-US" altLang="zh-CN" sz="2800" dirty="0" smtClean="0"/>
              <a:t>Year</a:t>
            </a:r>
          </a:p>
          <a:p>
            <a:r>
              <a:rPr lang="en-US" altLang="zh-CN" sz="2800" dirty="0" smtClean="0"/>
              <a:t>Month</a:t>
            </a:r>
          </a:p>
          <a:p>
            <a:r>
              <a:rPr lang="en-US" altLang="zh-CN" sz="2800" dirty="0" smtClean="0"/>
              <a:t>day</a:t>
            </a:r>
            <a:endParaRPr lang="zh-CN" altLang="en-US" sz="2800" dirty="0"/>
          </a:p>
        </p:txBody>
      </p:sp>
      <p:sp>
        <p:nvSpPr>
          <p:cNvPr id="23" name="文本框 22"/>
          <p:cNvSpPr txBox="1"/>
          <p:nvPr/>
        </p:nvSpPr>
        <p:spPr>
          <a:xfrm>
            <a:off x="9307569" y="3515538"/>
            <a:ext cx="1168466" cy="1384995"/>
          </a:xfrm>
          <a:prstGeom prst="rect">
            <a:avLst/>
          </a:prstGeom>
          <a:noFill/>
        </p:spPr>
        <p:txBody>
          <a:bodyPr wrap="square" rtlCol="0">
            <a:spAutoFit/>
          </a:bodyPr>
          <a:lstStyle/>
          <a:p>
            <a:r>
              <a:rPr lang="en-US" altLang="zh-CN" sz="2800" dirty="0" smtClean="0"/>
              <a:t>Year</a:t>
            </a:r>
          </a:p>
          <a:p>
            <a:r>
              <a:rPr lang="en-US" altLang="zh-CN" sz="2800" dirty="0" smtClean="0"/>
              <a:t>Month</a:t>
            </a:r>
          </a:p>
          <a:p>
            <a:r>
              <a:rPr lang="en-US" altLang="zh-CN" sz="2800" dirty="0" smtClean="0"/>
              <a:t>day</a:t>
            </a:r>
            <a:endParaRPr lang="zh-CN" altLang="en-US" sz="2800" dirty="0"/>
          </a:p>
        </p:txBody>
      </p:sp>
    </p:spTree>
    <p:extLst>
      <p:ext uri="{BB962C8B-B14F-4D97-AF65-F5344CB8AC3E}">
        <p14:creationId xmlns:p14="http://schemas.microsoft.com/office/powerpoint/2010/main" val="529454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一组</a:t>
            </a:r>
            <a:r>
              <a:rPr lang="zh-CN" altLang="zh-CN" sz="2800" dirty="0">
                <a:latin typeface="华文楷体" pitchFamily="2" charset="-122"/>
                <a:ea typeface="华文楷体" pitchFamily="2" charset="-122"/>
              </a:rPr>
              <a:t>特征相同</a:t>
            </a:r>
            <a:r>
              <a:rPr lang="zh-CN" altLang="zh-CN" sz="2800" b="0" dirty="0">
                <a:latin typeface="华文楷体" pitchFamily="2" charset="-122"/>
                <a:ea typeface="华文楷体" pitchFamily="2" charset="-122"/>
              </a:rPr>
              <a:t>且</a:t>
            </a:r>
            <a:r>
              <a:rPr lang="zh-CN" altLang="zh-CN" sz="2800" dirty="0">
                <a:latin typeface="华文楷体" pitchFamily="2" charset="-122"/>
                <a:ea typeface="华文楷体" pitchFamily="2" charset="-122"/>
              </a:rPr>
              <a:t>数量有限的</a:t>
            </a:r>
            <a:r>
              <a:rPr lang="zh-CN" altLang="zh-CN" sz="2800" b="0" dirty="0">
                <a:latin typeface="华文楷体" pitchFamily="2" charset="-122"/>
                <a:ea typeface="华文楷体" pitchFamily="2" charset="-122"/>
              </a:rPr>
              <a:t>元素构成的集合</a:t>
            </a:r>
            <a:r>
              <a:rPr lang="zh-CN" altLang="zh-CN" sz="2800" b="0" dirty="0" smtClean="0">
                <a:latin typeface="华文楷体" pitchFamily="2" charset="-122"/>
                <a:ea typeface="华文楷体" pitchFamily="2" charset="-122"/>
              </a:rPr>
              <a:t>。该</a:t>
            </a:r>
            <a:r>
              <a:rPr lang="zh-CN" altLang="zh-CN" sz="2800" b="0" dirty="0">
                <a:latin typeface="华文楷体" pitchFamily="2" charset="-122"/>
                <a:ea typeface="华文楷体" pitchFamily="2" charset="-122"/>
              </a:rPr>
              <a:t>集合</a:t>
            </a:r>
            <a:r>
              <a:rPr lang="zh-CN" altLang="zh-CN" sz="2800" dirty="0">
                <a:latin typeface="华文楷体" pitchFamily="2" charset="-122"/>
                <a:ea typeface="华文楷体" pitchFamily="2" charset="-122"/>
              </a:rPr>
              <a:t>可以为空</a:t>
            </a:r>
            <a:r>
              <a:rPr lang="zh-CN" altLang="zh-CN" sz="2800" b="0" dirty="0">
                <a:latin typeface="华文楷体" pitchFamily="2" charset="-122"/>
                <a:ea typeface="华文楷体" pitchFamily="2" charset="-122"/>
              </a:rPr>
              <a:t>，也可以不为空</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不为空时，有唯一一个元素被称为首元素，有唯一一个元素被称为尾元素</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除了</a:t>
            </a:r>
            <a:r>
              <a:rPr lang="zh-CN" altLang="zh-CN" sz="2800" b="0" dirty="0">
                <a:latin typeface="华文楷体" pitchFamily="2" charset="-122"/>
                <a:ea typeface="华文楷体" pitchFamily="2" charset="-122"/>
              </a:rPr>
              <a:t>尾元素，每个元素有且仅有一个直接后继元素；除了首元素，每个元素有且仅有一个直接前驱元素。</a:t>
            </a: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线性结构定义：</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4994620" y="5294588"/>
            <a:ext cx="2996441" cy="998814"/>
          </a:xfrm>
          <a:prstGeom prst="rect">
            <a:avLst/>
          </a:prstGeom>
        </p:spPr>
      </p:pic>
    </p:spTree>
    <p:extLst>
      <p:ext uri="{BB962C8B-B14F-4D97-AF65-F5344CB8AC3E}">
        <p14:creationId xmlns:p14="http://schemas.microsoft.com/office/powerpoint/2010/main" val="5839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Times New Roman" panose="02020603050405020304" pitchFamily="18" charset="0"/>
                <a:cs typeface="Times New Roman" panose="02020603050405020304" pitchFamily="18" charset="0"/>
              </a:rPr>
              <a:t>结点和链表：</a:t>
            </a: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4691698" y="2324071"/>
            <a:ext cx="2926080" cy="6160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150475" y="2311010"/>
            <a:ext cx="0" cy="616008"/>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394075" y="2489650"/>
            <a:ext cx="1136469" cy="523220"/>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结点：</a:t>
            </a:r>
            <a:endParaRPr lang="zh-CN" altLang="en-US" sz="2800" dirty="0">
              <a:latin typeface="华文楷体" panose="02010600040101010101" pitchFamily="2" charset="-122"/>
              <a:ea typeface="华文楷体" panose="02010600040101010101" pitchFamily="2" charset="-122"/>
            </a:endParaRPr>
          </a:p>
        </p:txBody>
      </p:sp>
      <p:sp>
        <p:nvSpPr>
          <p:cNvPr id="12" name="文本框 11"/>
          <p:cNvSpPr txBox="1"/>
          <p:nvPr/>
        </p:nvSpPr>
        <p:spPr>
          <a:xfrm>
            <a:off x="4896441" y="3012870"/>
            <a:ext cx="2508068" cy="523220"/>
          </a:xfrm>
          <a:prstGeom prst="rect">
            <a:avLst/>
          </a:prstGeom>
          <a:noFill/>
        </p:spPr>
        <p:txBody>
          <a:bodyPr wrap="square" rtlCol="0">
            <a:spAutoFit/>
          </a:bodyPr>
          <a:lstStyle/>
          <a:p>
            <a:r>
              <a:rPr lang="en-US" altLang="zh-CN" sz="2800" dirty="0" smtClean="0"/>
              <a:t>data          next</a:t>
            </a:r>
            <a:endParaRPr lang="zh-CN" altLang="en-US" sz="2800" dirty="0"/>
          </a:p>
        </p:txBody>
      </p:sp>
      <p:pic>
        <p:nvPicPr>
          <p:cNvPr id="13" name="图片 12"/>
          <p:cNvPicPr>
            <a:picLocks noChangeAspect="1"/>
          </p:cNvPicPr>
          <p:nvPr/>
        </p:nvPicPr>
        <p:blipFill>
          <a:blip r:embed="rId3"/>
          <a:stretch>
            <a:fillRect/>
          </a:stretch>
        </p:blipFill>
        <p:spPr>
          <a:xfrm>
            <a:off x="2952259" y="4174191"/>
            <a:ext cx="7376350" cy="916714"/>
          </a:xfrm>
          <a:prstGeom prst="rect">
            <a:avLst/>
          </a:prstGeom>
        </p:spPr>
      </p:pic>
      <p:sp>
        <p:nvSpPr>
          <p:cNvPr id="14" name="文本框 13"/>
          <p:cNvSpPr txBox="1"/>
          <p:nvPr/>
        </p:nvSpPr>
        <p:spPr>
          <a:xfrm>
            <a:off x="1643652" y="4370938"/>
            <a:ext cx="1162594" cy="523220"/>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链表：</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3395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5568" y="1625275"/>
            <a:ext cx="11280864" cy="2866397"/>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指向了头结点</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头</a:t>
            </a:r>
            <a:r>
              <a:rPr lang="zh-CN" altLang="zh-CN" sz="2800" b="0" dirty="0">
                <a:latin typeface="华文楷体" pitchFamily="2" charset="-122"/>
                <a:ea typeface="华文楷体" pitchFamily="2" charset="-122"/>
              </a:rPr>
              <a:t>结点并不是线性表中的一部分，它的指针字段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给出了首结点的地址</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线性表</a:t>
            </a:r>
            <a:r>
              <a:rPr lang="zh-CN" altLang="zh-CN" sz="2800" b="0" dirty="0">
                <a:latin typeface="华文楷体" pitchFamily="2" charset="-122"/>
                <a:ea typeface="华文楷体" pitchFamily="2" charset="-122"/>
              </a:rPr>
              <a:t>中最后一个结点的指针字段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的值为</a:t>
            </a:r>
            <a:r>
              <a:rPr lang="en-US" altLang="zh-CN" sz="2800" b="0" dirty="0">
                <a:latin typeface="华文楷体" pitchFamily="2" charset="-122"/>
                <a:ea typeface="华文楷体" pitchFamily="2" charset="-122"/>
              </a:rPr>
              <a:t>NULL</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顺着</a:t>
            </a:r>
            <a:r>
              <a:rPr lang="zh-CN" altLang="zh-CN" sz="2800" b="0" dirty="0">
                <a:latin typeface="华文楷体" pitchFamily="2" charset="-122"/>
                <a:ea typeface="华文楷体" pitchFamily="2" charset="-122"/>
              </a:rPr>
              <a:t>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，可以很方便地逐个访问单链表中的所有</a:t>
            </a:r>
            <a:r>
              <a:rPr lang="zh-CN" altLang="zh-CN" sz="2800" b="0" dirty="0" smtClean="0">
                <a:latin typeface="华文楷体" pitchFamily="2" charset="-122"/>
                <a:ea typeface="华文楷体" pitchFamily="2" charset="-122"/>
              </a:rPr>
              <a:t>结点</a:t>
            </a:r>
            <a:r>
              <a:rPr lang="zh-CN" altLang="en-US"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单链表特点：</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6" name="图片 5"/>
          <p:cNvPicPr>
            <a:picLocks noChangeAspect="1"/>
          </p:cNvPicPr>
          <p:nvPr/>
        </p:nvPicPr>
        <p:blipFill>
          <a:blip r:embed="rId3"/>
          <a:stretch>
            <a:fillRect/>
          </a:stretch>
        </p:blipFill>
        <p:spPr>
          <a:xfrm>
            <a:off x="2181551" y="5160872"/>
            <a:ext cx="7376350" cy="916714"/>
          </a:xfrm>
          <a:prstGeom prst="rect">
            <a:avLst/>
          </a:prstGeom>
        </p:spPr>
      </p:pic>
    </p:spTree>
    <p:extLst>
      <p:ext uri="{BB962C8B-B14F-4D97-AF65-F5344CB8AC3E}">
        <p14:creationId xmlns:p14="http://schemas.microsoft.com/office/powerpoint/2010/main" val="2201404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45969"/>
            <a:ext cx="11280864" cy="2866397"/>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它的任何一个结点包含了一个存储元素</a:t>
            </a:r>
            <a:r>
              <a:rPr lang="zh-CN" altLang="zh-CN" sz="2800" dirty="0">
                <a:latin typeface="华文楷体" pitchFamily="2" charset="-122"/>
                <a:ea typeface="华文楷体" pitchFamily="2" charset="-122"/>
              </a:rPr>
              <a:t>数据值</a:t>
            </a:r>
            <a:r>
              <a:rPr lang="zh-CN" altLang="zh-CN" sz="2800" b="0" dirty="0">
                <a:latin typeface="华文楷体" pitchFamily="2" charset="-122"/>
                <a:ea typeface="华文楷体" pitchFamily="2" charset="-122"/>
              </a:rPr>
              <a:t>的字段和一个存储该结点的直接</a:t>
            </a:r>
            <a:r>
              <a:rPr lang="zh-CN" altLang="zh-CN" sz="2800" dirty="0">
                <a:latin typeface="华文楷体" pitchFamily="2" charset="-122"/>
                <a:ea typeface="华文楷体" pitchFamily="2" charset="-122"/>
              </a:rPr>
              <a:t>后继结点地址</a:t>
            </a:r>
            <a:r>
              <a:rPr lang="zh-CN" altLang="zh-CN" sz="2800" b="0" dirty="0">
                <a:latin typeface="华文楷体" pitchFamily="2" charset="-122"/>
                <a:ea typeface="华文楷体" pitchFamily="2" charset="-122"/>
              </a:rPr>
              <a:t>的指针字段。</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提供一个单链表只需要给出头结点的地址即头指针。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单链表结点类定义、单链表类定义</a:t>
            </a:r>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单链表类：</a:t>
            </a:r>
            <a:endParaRPr lang="zh-CN" altLang="en-US"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1450030" y="4957962"/>
            <a:ext cx="7376350" cy="916714"/>
          </a:xfrm>
          <a:prstGeom prst="rect">
            <a:avLst/>
          </a:prstGeom>
        </p:spPr>
      </p:pic>
    </p:spTree>
    <p:extLst>
      <p:ext uri="{BB962C8B-B14F-4D97-AF65-F5344CB8AC3E}">
        <p14:creationId xmlns:p14="http://schemas.microsoft.com/office/powerpoint/2010/main" val="333024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6649180"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单链表结点类：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31976" y="1446764"/>
            <a:ext cx="765313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类的前向说明</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55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smtClean="0"/>
              <a:t>单链表结点类：</a:t>
            </a:r>
            <a:endParaRPr lang="zh-CN" altLang="en-US"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47309" y="1708373"/>
            <a:ext cx="98695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public:</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node():next(NULL){};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 &amp;e, node *N=NULL)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data = e; next = N;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kumimoji="0" lang="en-US" altLang="zh-CN" sz="5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20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5600602"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单链表类：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533835"/>
            <a:ext cx="117248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构造函数，建立一个空表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false;};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length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表的</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长度</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68570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单链表类：</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409834"/>
            <a:ext cx="1172481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若第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个元素存在，删除并将其值放入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指向的空间。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remove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reverse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元素就地逆置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1387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350026" y="1293876"/>
            <a:ext cx="11834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属性赋初值，模板函数</a:t>
            </a:r>
            <a:r>
              <a:rPr lang="zh-CN" altLang="en-US" sz="3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用法</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128"/>
          <p:cNvCxnSpPr>
            <a:cxnSpLocks noChangeShapeType="1"/>
          </p:cNvCxnSpPr>
          <p:nvPr/>
        </p:nvCxnSpPr>
        <p:spPr bwMode="auto">
          <a:xfrm>
            <a:off x="1371600" y="905700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0" y="1387542"/>
            <a:ext cx="1179419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2800" dirty="0">
              <a:latin typeface="华文楷体" pitchFamily="2" charset="-122"/>
              <a:ea typeface="华文楷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构造函数，建立一个空表</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head = new node&lt;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isEmpty</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表为空返回</a:t>
            </a:r>
            <a:r>
              <a:rPr lang="en-US" altLang="zh-CN" sz="2800" dirty="0">
                <a:latin typeface="华文楷体" pitchFamily="2" charset="-122"/>
                <a:ea typeface="华文楷体" pitchFamily="2" charset="-122"/>
              </a:rPr>
              <a:t>true,</a:t>
            </a:r>
            <a:r>
              <a:rPr lang="zh-CN" altLang="en-US" sz="2800" dirty="0">
                <a:latin typeface="华文楷体" pitchFamily="2" charset="-122"/>
                <a:ea typeface="华文楷体" pitchFamily="2" charset="-122"/>
              </a:rPr>
              <a:t>否则返回</a:t>
            </a:r>
            <a:r>
              <a:rPr lang="en-US" altLang="zh-CN" sz="2800" dirty="0">
                <a:latin typeface="华文楷体" pitchFamily="2" charset="-122"/>
                <a:ea typeface="华文楷体" pitchFamily="2" charset="-122"/>
              </a:rPr>
              <a:t>false</a:t>
            </a:r>
            <a:r>
              <a:rPr lang="zh-CN" altLang="en-US" sz="2800" dirty="0">
                <a:latin typeface="华文楷体" pitchFamily="2" charset="-122"/>
                <a:ea typeface="华文楷体" pitchFamily="2" charset="-122"/>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(head-&gt;next==NULL) return true;</a:t>
            </a: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return false;</a:t>
            </a:r>
            <a:endParaRPr kumimoji="0" lang="en-US" altLang="zh-CN"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5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7699738" y="2283428"/>
            <a:ext cx="2790272" cy="1051130"/>
          </a:xfrm>
          <a:prstGeom prst="rect">
            <a:avLst/>
          </a:prstGeom>
        </p:spPr>
      </p:pic>
      <p:sp>
        <p:nvSpPr>
          <p:cNvPr id="13" name="文本框 12"/>
          <p:cNvSpPr txBox="1"/>
          <p:nvPr/>
        </p:nvSpPr>
        <p:spPr>
          <a:xfrm>
            <a:off x="6400800" y="5441381"/>
            <a:ext cx="4094453" cy="461665"/>
          </a:xfrm>
          <a:prstGeom prst="rect">
            <a:avLst/>
          </a:prstGeom>
          <a:noFill/>
        </p:spPr>
        <p:txBody>
          <a:bodyPr wrap="square" rtlCol="0">
            <a:spAutoFit/>
          </a:bodyPr>
          <a:lstStyle/>
          <a:p>
            <a:r>
              <a:rPr lang="en-US" altLang="zh-CN" sz="2400" b="1" dirty="0" smtClean="0"/>
              <a:t>// If  (!head-&gt;next) return true;</a:t>
            </a:r>
            <a:endParaRPr lang="zh-CN" altLang="en-US" sz="2400" b="1" dirty="0"/>
          </a:p>
        </p:txBody>
      </p:sp>
    </p:spTree>
    <p:extLst>
      <p:ext uri="{BB962C8B-B14F-4D97-AF65-F5344CB8AC3E}">
        <p14:creationId xmlns:p14="http://schemas.microsoft.com/office/powerpoint/2010/main" val="731930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插入</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将元素</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插入在</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37323" y="2224569"/>
            <a:ext cx="5983356" cy="876440"/>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4593168" y="3264993"/>
            <a:ext cx="6638049" cy="166715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437323" y="4773121"/>
            <a:ext cx="6420677" cy="1667154"/>
          </a:xfrm>
          <a:prstGeom prst="rect">
            <a:avLst/>
          </a:prstGeom>
          <a:noFill/>
          <a:ln>
            <a:noFill/>
          </a:ln>
        </p:spPr>
      </p:pic>
      <p:sp>
        <p:nvSpPr>
          <p:cNvPr id="2" name="文本框 1"/>
          <p:cNvSpPr txBox="1"/>
          <p:nvPr/>
        </p:nvSpPr>
        <p:spPr>
          <a:xfrm>
            <a:off x="6858000" y="2537892"/>
            <a:ext cx="3879668" cy="523220"/>
          </a:xfrm>
          <a:prstGeom prst="rect">
            <a:avLst/>
          </a:prstGeom>
          <a:noFill/>
        </p:spPr>
        <p:txBody>
          <a:bodyPr wrap="square" rtlCol="0">
            <a:spAutoFit/>
          </a:bodyPr>
          <a:lstStyle/>
          <a:p>
            <a:r>
              <a:rPr lang="zh-CN" altLang="en-US" sz="2800" dirty="0" smtClean="0">
                <a:solidFill>
                  <a:srgbClr val="FF0000"/>
                </a:solidFill>
                <a:latin typeface="华文楷体" panose="02010600040101010101" pitchFamily="2" charset="-122"/>
                <a:ea typeface="华文楷体" panose="02010600040101010101" pitchFamily="2" charset="-122"/>
              </a:rPr>
              <a:t>摆龙门阵！找核心操作</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244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67015"/>
            <a:ext cx="11340499" cy="4674149"/>
          </a:xfrm>
        </p:spPr>
        <p:txBody>
          <a:bodyPr>
            <a:noAutofit/>
          </a:bodyPr>
          <a:lstStyle/>
          <a:p>
            <a:pPr marL="0" indent="0">
              <a:buNone/>
            </a:pPr>
            <a:r>
              <a:rPr lang="zh-CN" altLang="en-US" sz="2800" dirty="0">
                <a:latin typeface="华文楷体" pitchFamily="2" charset="-122"/>
                <a:ea typeface="华文楷体" pitchFamily="2" charset="-122"/>
              </a:rPr>
              <a:t>插入总结</a:t>
            </a:r>
            <a:r>
              <a:rPr lang="zh-CN" altLang="en-US" sz="2800" dirty="0" smtClean="0">
                <a:latin typeface="华文楷体" pitchFamily="2" charset="-122"/>
                <a:ea typeface="华文楷体" pitchFamily="2" charset="-122"/>
              </a:rPr>
              <a:t>：</a:t>
            </a:r>
            <a:r>
              <a:rPr lang="zh-CN" altLang="zh-CN" sz="3200" dirty="0">
                <a:latin typeface="华文楷体" panose="02010600040101010101" pitchFamily="2" charset="-122"/>
                <a:ea typeface="华文楷体" panose="02010600040101010101" pitchFamily="2" charset="-122"/>
              </a:rPr>
              <a:t>遵循“先武装自己，再融入队伍</a:t>
            </a:r>
            <a:r>
              <a:rPr lang="zh-CN" altLang="zh-CN"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zh-CN" sz="2800" b="0" dirty="0" smtClean="0">
                <a:latin typeface="华文楷体" pitchFamily="2" charset="-122"/>
                <a:ea typeface="华文楷体" pitchFamily="2" charset="-122"/>
              </a:rPr>
              <a:t>在</a:t>
            </a:r>
            <a:r>
              <a:rPr lang="zh-CN" altLang="zh-CN" sz="2800" b="0" dirty="0">
                <a:latin typeface="华文楷体" pitchFamily="2" charset="-122"/>
                <a:ea typeface="华文楷体" pitchFamily="2" charset="-122"/>
              </a:rPr>
              <a:t>内存中创建新结点。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en-US" sz="2800" b="0" dirty="0" smtClean="0">
                <a:latin typeface="华文楷体" pitchFamily="2" charset="-122"/>
                <a:ea typeface="华文楷体" pitchFamily="2" charset="-122"/>
              </a:rPr>
              <a:t>武装新结点：</a:t>
            </a:r>
            <a:r>
              <a:rPr lang="zh-CN" altLang="zh-CN" sz="2800" b="0" dirty="0" smtClean="0">
                <a:latin typeface="华文楷体" pitchFamily="2" charset="-122"/>
                <a:ea typeface="华文楷体" pitchFamily="2" charset="-122"/>
              </a:rPr>
              <a:t>将</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写入新结点的</a:t>
            </a:r>
            <a:r>
              <a:rPr lang="en-US" altLang="zh-CN" sz="2800" b="0" dirty="0">
                <a:latin typeface="华文楷体" pitchFamily="2" charset="-122"/>
                <a:ea typeface="华文楷体" pitchFamily="2" charset="-122"/>
              </a:rPr>
              <a:t>data</a:t>
            </a:r>
            <a:r>
              <a:rPr lang="zh-CN" altLang="zh-CN" sz="2800" b="0" dirty="0">
                <a:latin typeface="华文楷体" pitchFamily="2" charset="-122"/>
                <a:ea typeface="华文楷体" pitchFamily="2" charset="-122"/>
              </a:rPr>
              <a:t>字段，</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指针所指结点的下一结点地址写入新结点的 </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所指结点的下一结点成为新结点的直接后继结点。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zh-CN" sz="2800" b="0" dirty="0" smtClean="0">
                <a:latin typeface="华文楷体" pitchFamily="2" charset="-122"/>
                <a:ea typeface="华文楷体" pitchFamily="2" charset="-122"/>
              </a:rPr>
              <a:t>将</a:t>
            </a:r>
            <a:r>
              <a:rPr lang="zh-CN" altLang="zh-CN" sz="2800" b="0" dirty="0">
                <a:latin typeface="华文楷体" pitchFamily="2" charset="-122"/>
                <a:ea typeface="华文楷体" pitchFamily="2" charset="-122"/>
              </a:rPr>
              <a:t>新结点地址写入</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的</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字段，使新结点成为</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所指结点的直接后继结点。</a:t>
            </a: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1980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线性表</a:t>
            </a:r>
            <a:r>
              <a:rPr lang="en-US" altLang="zh-CN" sz="2800" b="0" dirty="0">
                <a:latin typeface="华文楷体" pitchFamily="2" charset="-122"/>
                <a:ea typeface="华文楷体" pitchFamily="2" charset="-122"/>
              </a:rPr>
              <a:t>(List)</a:t>
            </a:r>
            <a:r>
              <a:rPr lang="zh-CN" altLang="zh-CN" sz="2800" b="0" dirty="0">
                <a:latin typeface="华文楷体" pitchFamily="2" charset="-122"/>
                <a:ea typeface="华文楷体" pitchFamily="2" charset="-122"/>
              </a:rPr>
              <a:t>、时间有序表</a:t>
            </a:r>
            <a:r>
              <a:rPr lang="en-US" altLang="zh-CN" sz="2800" b="0" dirty="0">
                <a:latin typeface="华文楷体" pitchFamily="2" charset="-122"/>
                <a:ea typeface="华文楷体" pitchFamily="2" charset="-122"/>
              </a:rPr>
              <a:t>(Chronological Ordered List)</a:t>
            </a:r>
            <a:r>
              <a:rPr lang="zh-CN" altLang="zh-CN" sz="2800" b="0" dirty="0">
                <a:latin typeface="华文楷体" pitchFamily="2" charset="-122"/>
                <a:ea typeface="华文楷体" pitchFamily="2" charset="-122"/>
              </a:rPr>
              <a:t>、排序表</a:t>
            </a:r>
            <a:r>
              <a:rPr lang="en-US" altLang="zh-CN" sz="2800" b="0" dirty="0">
                <a:latin typeface="华文楷体" pitchFamily="2" charset="-122"/>
                <a:ea typeface="华文楷体" pitchFamily="2" charset="-122"/>
              </a:rPr>
              <a:t>(Sorted List)</a:t>
            </a:r>
            <a:r>
              <a:rPr lang="zh-CN" altLang="zh-CN" sz="2800" b="0" dirty="0">
                <a:latin typeface="华文楷体" pitchFamily="2" charset="-122"/>
                <a:ea typeface="华文楷体" pitchFamily="2" charset="-122"/>
              </a:rPr>
              <a:t>、频率有序表</a:t>
            </a:r>
            <a:r>
              <a:rPr lang="en-US" altLang="zh-CN" sz="2800" b="0" dirty="0">
                <a:latin typeface="华文楷体" pitchFamily="2" charset="-122"/>
                <a:ea typeface="华文楷体" pitchFamily="2" charset="-122"/>
              </a:rPr>
              <a:t>(Frequency Ordered List)</a:t>
            </a:r>
            <a:r>
              <a:rPr lang="zh-CN" altLang="zh-CN" sz="2800" b="0" dirty="0">
                <a:latin typeface="华文楷体" pitchFamily="2" charset="-122"/>
                <a:ea typeface="华文楷体" pitchFamily="2" charset="-122"/>
              </a:rPr>
              <a:t>等。</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smtClean="0">
                <a:latin typeface="华文楷体" pitchFamily="2" charset="-122"/>
                <a:ea typeface="华文楷体" pitchFamily="2" charset="-122"/>
              </a:rPr>
              <a:t>线性表：</a:t>
            </a:r>
            <a:r>
              <a:rPr lang="zh-CN" altLang="zh-CN" sz="2800" b="0" dirty="0">
                <a:latin typeface="华文楷体" pitchFamily="2" charset="-122"/>
                <a:ea typeface="华文楷体" pitchFamily="2" charset="-122"/>
              </a:rPr>
              <a:t>通过元素之间的相对位置来确定它们之间相互</a:t>
            </a:r>
            <a:r>
              <a:rPr lang="zh-CN" altLang="zh-CN" sz="2800" b="0" dirty="0" smtClean="0">
                <a:latin typeface="华文楷体" pitchFamily="2" charset="-122"/>
                <a:ea typeface="华文楷体" pitchFamily="2" charset="-122"/>
              </a:rPr>
              <a:t>关系。 </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时间有序表</a:t>
            </a:r>
            <a:r>
              <a:rPr lang="zh-CN" altLang="en-US" sz="2800" dirty="0" smtClean="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按元素</a:t>
            </a:r>
            <a:r>
              <a:rPr lang="zh-CN" altLang="zh-CN" sz="2800" b="0" dirty="0">
                <a:latin typeface="华文楷体" pitchFamily="2" charset="-122"/>
                <a:ea typeface="华文楷体" pitchFamily="2" charset="-122"/>
              </a:rPr>
              <a:t>到达结构的时间先后</a:t>
            </a:r>
            <a:r>
              <a:rPr lang="zh-CN" altLang="zh-CN" sz="2800" b="0" dirty="0" smtClean="0">
                <a:latin typeface="华文楷体" pitchFamily="2" charset="-122"/>
                <a:ea typeface="华文楷体" pitchFamily="2" charset="-122"/>
              </a:rPr>
              <a:t>，确定</a:t>
            </a:r>
            <a:r>
              <a:rPr lang="zh-CN" altLang="zh-CN" sz="2800" b="0" dirty="0">
                <a:latin typeface="华文楷体" pitchFamily="2" charset="-122"/>
                <a:ea typeface="华文楷体" pitchFamily="2" charset="-122"/>
              </a:rPr>
              <a:t>元素</a:t>
            </a:r>
            <a:r>
              <a:rPr lang="zh-CN" altLang="zh-CN" sz="2800" b="0" dirty="0" smtClean="0">
                <a:latin typeface="华文楷体" pitchFamily="2" charset="-122"/>
                <a:ea typeface="华文楷体" pitchFamily="2" charset="-122"/>
              </a:rPr>
              <a:t>之间</a:t>
            </a:r>
            <a:r>
              <a:rPr lang="zh-CN" altLang="en-US" sz="2800" b="0" dirty="0" smtClean="0">
                <a:latin typeface="华文楷体" pitchFamily="2" charset="-122"/>
                <a:ea typeface="华文楷体" pitchFamily="2" charset="-122"/>
              </a:rPr>
              <a:t>的</a:t>
            </a:r>
            <a:r>
              <a:rPr lang="zh-CN" altLang="zh-CN" sz="2800" b="0" dirty="0" smtClean="0">
                <a:latin typeface="华文楷体" pitchFamily="2" charset="-122"/>
                <a:ea typeface="华文楷体" pitchFamily="2" charset="-122"/>
              </a:rPr>
              <a:t>关系</a:t>
            </a:r>
            <a:r>
              <a:rPr lang="zh-CN" altLang="en-US" sz="2800" b="0" dirty="0" smtClean="0">
                <a:latin typeface="华文楷体" pitchFamily="2" charset="-122"/>
                <a:ea typeface="华文楷体" pitchFamily="2" charset="-122"/>
              </a:rPr>
              <a:t>。栈</a:t>
            </a:r>
            <a:r>
              <a:rPr lang="en-US"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队列</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排序表</a:t>
            </a:r>
            <a:r>
              <a:rPr lang="zh-CN" altLang="en-US" sz="2800" dirty="0" smtClean="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据</a:t>
            </a:r>
            <a:r>
              <a:rPr lang="zh-CN" altLang="zh-CN" sz="2800" b="0" dirty="0">
                <a:latin typeface="华文楷体" pitchFamily="2" charset="-122"/>
                <a:ea typeface="华文楷体" pitchFamily="2" charset="-122"/>
              </a:rPr>
              <a:t>元素的关键字值来确定其间的关系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频率有序表</a:t>
            </a:r>
            <a:r>
              <a:rPr lang="zh-CN" altLang="en-US" sz="2800" dirty="0" smtClean="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按元素</a:t>
            </a:r>
            <a:r>
              <a:rPr lang="zh-CN" altLang="zh-CN" sz="2800" b="0" dirty="0">
                <a:latin typeface="华文楷体" pitchFamily="2" charset="-122"/>
                <a:ea typeface="华文楷体" pitchFamily="2" charset="-122"/>
              </a:rPr>
              <a:t>的使用频率确定它们之间的相互关系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常见的几种线性</a:t>
            </a:r>
            <a:r>
              <a:rPr lang="zh-CN" altLang="zh-CN" dirty="0" smtClean="0">
                <a:latin typeface="华文楷体" panose="02010600040101010101" pitchFamily="2" charset="-122"/>
                <a:ea typeface="华文楷体" panose="02010600040101010101" pitchFamily="2" charset="-122"/>
              </a:rPr>
              <a:t>结构</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8395093" y="2213733"/>
            <a:ext cx="3056075" cy="1018692"/>
          </a:xfrm>
          <a:prstGeom prst="rect">
            <a:avLst/>
          </a:prstGeom>
        </p:spPr>
      </p:pic>
    </p:spTree>
    <p:extLst>
      <p:ext uri="{BB962C8B-B14F-4D97-AF65-F5344CB8AC3E}">
        <p14:creationId xmlns:p14="http://schemas.microsoft.com/office/powerpoint/2010/main" val="373773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989"/>
            <a:ext cx="6172152" cy="5151228"/>
          </a:xfrm>
        </p:spPr>
        <p:txBody>
          <a:bodyPr>
            <a:noAutofit/>
          </a:bodyPr>
          <a:lstStyle/>
          <a:p>
            <a:pPr marL="0" indent="0">
              <a:buNone/>
            </a:pPr>
            <a:r>
              <a:rPr lang="zh-CN" altLang="en-US" sz="2800" dirty="0" smtClean="0">
                <a:latin typeface="华文楷体" pitchFamily="2" charset="-122"/>
                <a:ea typeface="华文楷体" pitchFamily="2" charset="-122"/>
              </a:rPr>
              <a:t>插入具体语句： </a:t>
            </a:r>
            <a:endParaRPr lang="en-US" altLang="zh-CN" sz="2800" dirty="0">
              <a:latin typeface="华文楷体" pitchFamily="2" charset="-122"/>
              <a:ea typeface="华文楷体" pitchFamily="2" charset="-122"/>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endParaRPr lang="en-US" altLang="zh-CN" b="0" dirty="0" smtClean="0">
              <a:cs typeface="Times New Roman" panose="02020603050405020304" pitchFamily="18" charset="0"/>
            </a:endParaRPr>
          </a:p>
          <a:p>
            <a:pPr marL="0" indent="0">
              <a:buNone/>
            </a:pPr>
            <a:r>
              <a:rPr lang="en-US" altLang="zh-CN" b="0" dirty="0" err="1" smtClean="0">
                <a:cs typeface="Times New Roman" panose="02020603050405020304" pitchFamily="18" charset="0"/>
              </a:rPr>
              <a:t>tmp</a:t>
            </a:r>
            <a:r>
              <a:rPr lang="en-US" altLang="zh-CN" b="0" dirty="0" smtClean="0">
                <a:cs typeface="Times New Roman" panose="02020603050405020304" pitchFamily="18" charset="0"/>
              </a:rPr>
              <a:t>-</a:t>
            </a:r>
            <a:r>
              <a:rPr lang="en-US" altLang="zh-CN" b="0" dirty="0">
                <a:cs typeface="Times New Roman" panose="02020603050405020304" pitchFamily="18" charset="0"/>
              </a:rPr>
              <a:t>&gt;data = </a:t>
            </a:r>
            <a:r>
              <a:rPr lang="en-US" altLang="zh-CN" b="0" dirty="0" smtClean="0">
                <a:cs typeface="Times New Roman" panose="02020603050405020304" pitchFamily="18" charset="0"/>
              </a:rPr>
              <a:t>x;</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-&gt;next =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smtClean="0">
              <a:cs typeface="Times New Roman" panose="02020603050405020304" pitchFamily="18" charset="0"/>
            </a:endParaRPr>
          </a:p>
          <a:p>
            <a:pPr marL="0" indent="0">
              <a:buNone/>
            </a:pPr>
            <a:r>
              <a:rPr lang="zh-CN" altLang="zh-CN" b="0" dirty="0" smtClean="0">
                <a:cs typeface="Times New Roman" panose="02020603050405020304" pitchFamily="18" charset="0"/>
              </a:rPr>
              <a:t>或者</a:t>
            </a:r>
            <a:r>
              <a:rPr lang="zh-CN" altLang="zh-CN" b="0" dirty="0">
                <a:cs typeface="Times New Roman" panose="02020603050405020304" pitchFamily="18" charset="0"/>
              </a:rPr>
              <a:t>：</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smtClean="0">
                <a:cs typeface="Times New Roman" panose="02020603050405020304" pitchFamily="18" charset="0"/>
              </a:rPr>
              <a:t>&gt;(x, </a:t>
            </a:r>
            <a:r>
              <a:rPr lang="en-US" altLang="zh-CN" b="0" dirty="0">
                <a:cs typeface="Times New Roman" panose="02020603050405020304" pitchFamily="18" charset="0"/>
              </a:rPr>
              <a:t>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flipH="1">
            <a:off x="5482993" y="150798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02871" y="3149439"/>
            <a:ext cx="5952354" cy="2246769"/>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当</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已经指向</a:t>
            </a:r>
            <a:r>
              <a:rPr lang="zh-CN" altLang="en-US" sz="2800" dirty="0" smtClean="0">
                <a:latin typeface="华文楷体" pitchFamily="2" charset="-122"/>
                <a:ea typeface="华文楷体" pitchFamily="2" charset="-122"/>
              </a:rPr>
              <a:t>了插入位置的前</a:t>
            </a:r>
            <a:r>
              <a:rPr lang="zh-CN" altLang="en-US" sz="2800" dirty="0">
                <a:latin typeface="华文楷体" pitchFamily="2" charset="-122"/>
                <a:ea typeface="华文楷体" pitchFamily="2" charset="-122"/>
              </a:rPr>
              <a:t>一个结点时</a:t>
            </a:r>
            <a:r>
              <a:rPr lang="zh-CN" altLang="en-US" sz="2800" dirty="0" smtClean="0">
                <a:latin typeface="华文楷体" pitchFamily="2" charset="-122"/>
                <a:ea typeface="华文楷体" pitchFamily="2" charset="-122"/>
              </a:rPr>
              <a:t>，插入操作</a:t>
            </a:r>
            <a:r>
              <a:rPr lang="zh-CN" altLang="en-US" sz="2800" dirty="0">
                <a:latin typeface="华文楷体" pitchFamily="2" charset="-122"/>
                <a:ea typeface="华文楷体" pitchFamily="2" charset="-122"/>
              </a:rPr>
              <a:t>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
        <p:nvSpPr>
          <p:cNvPr id="2" name="文本框 1"/>
          <p:cNvSpPr txBox="1"/>
          <p:nvPr/>
        </p:nvSpPr>
        <p:spPr>
          <a:xfrm>
            <a:off x="5601861" y="1819659"/>
            <a:ext cx="6152274" cy="1569660"/>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或者：</a:t>
            </a:r>
            <a:r>
              <a:rPr lang="zh-CN" altLang="en-US" sz="2400" dirty="0">
                <a:latin typeface="Times New Roman" panose="02020603050405020304" pitchFamily="18" charset="0"/>
                <a:cs typeface="Times New Roman" panose="02020603050405020304" pitchFamily="18" charset="0"/>
              </a:rPr>
              <a:t>一</a:t>
            </a:r>
            <a:r>
              <a:rPr lang="zh-CN" altLang="en-US" sz="2400" dirty="0" smtClean="0">
                <a:latin typeface="Times New Roman" panose="02020603050405020304" pitchFamily="18" charset="0"/>
                <a:cs typeface="Times New Roman" panose="02020603050405020304" pitchFamily="18" charset="0"/>
              </a:rPr>
              <a:t>个四合一语句</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p-&gt;next = new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smtClean="0">
                <a:latin typeface="Times New Roman" panose="02020603050405020304" pitchFamily="18" charset="0"/>
                <a:cs typeface="Times New Roman" panose="02020603050405020304" pitchFamily="18" charset="0"/>
              </a:rPr>
              <a:t>&gt;(x, </a:t>
            </a:r>
            <a:r>
              <a:rPr lang="en-US" altLang="zh-CN" sz="2400" dirty="0">
                <a:latin typeface="Times New Roman" panose="02020603050405020304" pitchFamily="18" charset="0"/>
                <a:cs typeface="Times New Roman" panose="02020603050405020304" pitchFamily="18" charset="0"/>
              </a:rPr>
              <a:t>p-&gt;next</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269799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361310"/>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return;//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j=0;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p=head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&gt;next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p-&gt;next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 p-&gt;next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680960" y="2978331"/>
            <a:ext cx="3135086"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五</a:t>
            </a:r>
            <a:r>
              <a:rPr lang="zh-CN" altLang="en-US" sz="2800" dirty="0" smtClean="0">
                <a:solidFill>
                  <a:srgbClr val="FF0000"/>
                </a:solidFill>
                <a:latin typeface="华文楷体" panose="02010600040101010101" pitchFamily="2" charset="-122"/>
                <a:ea typeface="华文楷体" panose="02010600040101010101" pitchFamily="2" charset="-122"/>
              </a:rPr>
              <a:t>步口诀法</a:t>
            </a:r>
            <a:r>
              <a:rPr lang="en-US" altLang="zh-CN" sz="2800" dirty="0">
                <a:solidFill>
                  <a:srgbClr val="FF0000"/>
                </a:solidFill>
                <a:latin typeface="华文楷体" panose="02010600040101010101" pitchFamily="2" charset="-122"/>
                <a:ea typeface="华文楷体" panose="02010600040101010101" pitchFamily="2" charset="-122"/>
              </a:rPr>
              <a:t>!</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3653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smtClean="0">
                <a:latin typeface="华文楷体" pitchFamily="2" charset="-122"/>
                <a:ea typeface="华文楷体" pitchFamily="2" charset="-122"/>
              </a:rPr>
              <a:t>删除</a:t>
            </a:r>
            <a:r>
              <a:rPr lang="zh-CN" altLang="zh-CN" sz="2800" dirty="0" smtClean="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smtClean="0">
                <a:latin typeface="华文楷体" pitchFamily="2" charset="-122"/>
                <a:ea typeface="华文楷体" pitchFamily="2" charset="-122"/>
              </a:rPr>
              <a:t>删除</a:t>
            </a:r>
            <a:r>
              <a:rPr lang="en-US" altLang="zh-CN" sz="2800" b="0" dirty="0" smtClean="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a:t>
            </a:r>
            <a:r>
              <a:rPr lang="zh-CN" altLang="en-US" sz="2800" b="0" dirty="0" smtClean="0">
                <a:latin typeface="华文楷体" pitchFamily="2" charset="-122"/>
                <a:ea typeface="华文楷体" pitchFamily="2" charset="-122"/>
              </a:rPr>
              <a:t>之后的那个结点</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126975" y="2307048"/>
            <a:ext cx="6003234" cy="972002"/>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2126975" y="3495233"/>
            <a:ext cx="6003234" cy="1450701"/>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2126975" y="5162117"/>
            <a:ext cx="6003234" cy="1380728"/>
          </a:xfrm>
          <a:prstGeom prst="rect">
            <a:avLst/>
          </a:prstGeom>
          <a:noFill/>
          <a:ln>
            <a:noFill/>
          </a:ln>
        </p:spPr>
      </p:pic>
      <p:sp>
        <p:nvSpPr>
          <p:cNvPr id="7" name="文本框 6"/>
          <p:cNvSpPr txBox="1"/>
          <p:nvPr/>
        </p:nvSpPr>
        <p:spPr>
          <a:xfrm>
            <a:off x="7641771" y="3321670"/>
            <a:ext cx="3879668" cy="523220"/>
          </a:xfrm>
          <a:prstGeom prst="rect">
            <a:avLst/>
          </a:prstGeom>
          <a:noFill/>
        </p:spPr>
        <p:txBody>
          <a:bodyPr wrap="square" rtlCol="0">
            <a:spAutoFit/>
          </a:bodyPr>
          <a:lstStyle/>
          <a:p>
            <a:r>
              <a:rPr lang="zh-CN" altLang="en-US" sz="2800" dirty="0" smtClean="0">
                <a:solidFill>
                  <a:srgbClr val="FF0000"/>
                </a:solidFill>
                <a:latin typeface="华文楷体" panose="02010600040101010101" pitchFamily="2" charset="-122"/>
                <a:ea typeface="华文楷体" panose="02010600040101010101" pitchFamily="2" charset="-122"/>
              </a:rPr>
              <a:t>摆龙门阵！找核心操作</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78803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5893855" cy="5190037"/>
          </a:xfrm>
        </p:spPr>
        <p:txBody>
          <a:bodyPr>
            <a:noAutofit/>
          </a:bodyPr>
          <a:lstStyle/>
          <a:p>
            <a:pPr marL="0" indent="0">
              <a:buNone/>
            </a:pPr>
            <a:r>
              <a:rPr lang="zh-CN" altLang="en-US" sz="2800" dirty="0" smtClean="0">
                <a:ea typeface="华文楷体" pitchFamily="2" charset="-122"/>
                <a:cs typeface="Times New Roman" panose="02020603050405020304" pitchFamily="18" charset="0"/>
              </a:rPr>
              <a:t>删除总结</a:t>
            </a:r>
            <a:r>
              <a:rPr lang="zh-CN" altLang="en-US" sz="2800" dirty="0">
                <a:ea typeface="华文楷体" pitchFamily="2" charset="-122"/>
                <a:cs typeface="Times New Roman" panose="02020603050405020304" pitchFamily="18" charset="0"/>
              </a:rPr>
              <a:t>： </a:t>
            </a:r>
            <a:endParaRPr lang="en-US" altLang="zh-CN" sz="280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smtClean="0">
                <a:ea typeface="华文楷体" pitchFamily="2" charset="-122"/>
                <a:cs typeface="Times New Roman" panose="02020603050405020304" pitchFamily="18" charset="0"/>
              </a:rPr>
              <a:t>记住待删除结点地址。</a:t>
            </a:r>
            <a:endParaRPr lang="en-US" altLang="zh-CN" sz="2800" b="0" dirty="0" smtClean="0">
              <a:ea typeface="华文楷体" pitchFamily="2" charset="-122"/>
              <a:cs typeface="Times New Roman" panose="02020603050405020304" pitchFamily="18" charset="0"/>
            </a:endParaRPr>
          </a:p>
          <a:p>
            <a:pPr marL="514350" indent="-514350">
              <a:buFont typeface="+mj-lt"/>
              <a:buAutoNum type="arabicPeriod"/>
            </a:pPr>
            <a:r>
              <a:rPr lang="zh-CN" altLang="zh-CN" sz="2800" b="0" dirty="0" smtClean="0">
                <a:ea typeface="华文楷体" pitchFamily="2" charset="-122"/>
                <a:cs typeface="Times New Roman" panose="02020603050405020304" pitchFamily="18" charset="0"/>
              </a:rPr>
              <a:t>将</a:t>
            </a:r>
            <a:r>
              <a:rPr lang="zh-CN" altLang="zh-CN" sz="2800" b="0" dirty="0">
                <a:ea typeface="华文楷体" pitchFamily="2" charset="-122"/>
                <a:cs typeface="Times New Roman" panose="02020603050405020304" pitchFamily="18" charset="0"/>
              </a:rPr>
              <a:t>值为</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的结点旁路掉。</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回收原本存储</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的结点占用的空间</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en-US" sz="2800" dirty="0" smtClean="0">
                <a:ea typeface="华文楷体" pitchFamily="2" charset="-122"/>
                <a:cs typeface="Times New Roman" panose="02020603050405020304" pitchFamily="18" charset="0"/>
              </a:rPr>
              <a:t>具体语句：</a:t>
            </a:r>
            <a:endParaRPr lang="en-US" altLang="zh-CN" sz="2800" dirty="0" smtClean="0">
              <a:ea typeface="华文楷体"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node *q=p-&gt;next;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p-&gt;next = q-&gt;next;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delete q;</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cxnSp>
        <p:nvCxnSpPr>
          <p:cNvPr id="3" name="直接连接符 2"/>
          <p:cNvCxnSpPr/>
          <p:nvPr/>
        </p:nvCxnSpPr>
        <p:spPr>
          <a:xfrm flipH="1">
            <a:off x="6162261"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0436" y="2700684"/>
            <a:ext cx="4591877" cy="2677656"/>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当</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已经指向了待删除结点的前一个结点时，删除操作和结点个数无关，时间复杂度为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Tree>
    <p:extLst>
      <p:ext uri="{BB962C8B-B14F-4D97-AF65-F5344CB8AC3E}">
        <p14:creationId xmlns:p14="http://schemas.microsoft.com/office/powerpoint/2010/main" val="2630202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546578"/>
            <a:ext cx="9479212" cy="4854222"/>
          </a:xfrm>
        </p:spPr>
        <p:txBody>
          <a:bodyPr>
            <a:normAutofit/>
          </a:bodyPr>
          <a:lstStyle/>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linkList</a:t>
            </a:r>
            <a:r>
              <a:rPr lang="en-US" altLang="zh-CN" sz="2800" b="0" dirty="0">
                <a:ea typeface="华文楷体" panose="02010600040101010101" pitchFamily="2" charset="-122"/>
                <a:cs typeface="Times New Roman" panose="02020603050405020304" pitchFamily="18" charset="0"/>
              </a:rPr>
              <a:t>&lt;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&gt;::remove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if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&lt;1) return;</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*p ;  p=head;</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j=0;</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while (p &amp;&amp; j&lt;</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-1){   p=p-&gt;next; </a:t>
            </a:r>
            <a:r>
              <a:rPr lang="en-US" altLang="zh-CN" sz="2800" b="0" dirty="0" err="1">
                <a:ea typeface="华文楷体" panose="02010600040101010101" pitchFamily="2" charset="-122"/>
                <a:cs typeface="Times New Roman" panose="02020603050405020304" pitchFamily="18" charset="0"/>
              </a:rPr>
              <a:t>j++</a:t>
            </a:r>
            <a:r>
              <a:rPr lang="en-US" altLang="zh-CN" sz="2800" b="0" dirty="0">
                <a:ea typeface="华文楷体" panose="02010600040101010101" pitchFamily="2" charset="-122"/>
                <a:cs typeface="Times New Roman" panose="02020603050405020304" pitchFamily="18" charset="0"/>
              </a:rPr>
              <a:t>;}</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if (!p) return;</a:t>
            </a:r>
          </a:p>
          <a:p>
            <a:pPr marL="0" indent="0">
              <a:buNone/>
            </a:pPr>
            <a:r>
              <a:rPr lang="en-US" altLang="zh-CN" dirty="0">
                <a:ea typeface="华文楷体" panose="02010600040101010101" pitchFamily="2" charset="-122"/>
                <a:cs typeface="Times New Roman" panose="02020603050405020304" pitchFamily="18" charset="0"/>
              </a:rPr>
              <a:t> </a:t>
            </a:r>
            <a:r>
              <a:rPr lang="en-US" altLang="zh-CN" dirty="0" smtClean="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3236577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546578"/>
            <a:ext cx="7948586" cy="5060598"/>
          </a:xfrm>
        </p:spPr>
        <p:txBody>
          <a:bodyPr>
            <a:normAutofit/>
          </a:bodyPr>
          <a:lstStyle/>
          <a:p>
            <a:pPr marL="0" indent="266700" eaLnBrk="0" fontAlgn="base" hangingPunct="0">
              <a:spcBef>
                <a:spcPct val="0"/>
              </a:spcBef>
              <a:spcAft>
                <a:spcPct val="0"/>
              </a:spcAft>
              <a:buNone/>
            </a:pPr>
            <a:r>
              <a:rPr lang="en-US" altLang="zh-CN"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*q ;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q = p-&gt;next;</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if </a:t>
            </a:r>
            <a:r>
              <a:rPr lang="en-US" altLang="zh-CN" sz="2800" b="0" dirty="0">
                <a:ea typeface="华文楷体" panose="02010600040101010101" pitchFamily="2" charset="-122"/>
                <a:cs typeface="Times New Roman" panose="02020603050405020304" pitchFamily="18" charset="0"/>
              </a:rPr>
              <a:t>(!q) return;</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p-&gt;next = q-&gt;next;</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delete q;  </a:t>
            </a:r>
            <a:endParaRPr lang="zh-CN" altLang="zh-CN" sz="2800" b="0" dirty="0">
              <a:ea typeface="华文楷体" panose="02010600040101010101" pitchFamily="2" charset="-122"/>
              <a:cs typeface="Times New Roman" panose="02020603050405020304" pitchFamily="18" charset="0"/>
            </a:endParaRP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a:t>
            </a:r>
            <a:endParaRPr lang="zh-CN" altLang="en-US" sz="28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561370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实现分析</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288284" y="1552431"/>
            <a:ext cx="10187559" cy="3539430"/>
          </a:xfrm>
          <a:prstGeom prst="rect">
            <a:avLst/>
          </a:prstGeom>
          <a:noFill/>
        </p:spPr>
        <p:txBody>
          <a:bodyPr wrap="square" rtlCol="0">
            <a:spAutoFit/>
          </a:bodyPr>
          <a:lstStyle/>
          <a:p>
            <a:r>
              <a:rPr lang="zh-CN" altLang="zh-CN" sz="2800" b="1" dirty="0">
                <a:latin typeface="华文楷体" pitchFamily="2" charset="-122"/>
                <a:ea typeface="华文楷体" pitchFamily="2" charset="-122"/>
              </a:rPr>
              <a:t>查找操作：</a:t>
            </a:r>
            <a:r>
              <a:rPr lang="zh-CN" altLang="zh-CN" sz="2800" dirty="0">
                <a:latin typeface="华文楷体" pitchFamily="2" charset="-122"/>
                <a:ea typeface="华文楷体" pitchFamily="2" charset="-122"/>
              </a:rPr>
              <a:t>找值为</a:t>
            </a:r>
            <a:r>
              <a:rPr lang="en-US" altLang="zh-CN" sz="2800" dirty="0">
                <a:latin typeface="华文楷体" pitchFamily="2" charset="-122"/>
                <a:ea typeface="华文楷体" pitchFamily="2" charset="-122"/>
              </a:rPr>
              <a:t>x</a:t>
            </a:r>
            <a:r>
              <a:rPr lang="zh-CN" altLang="zh-CN" sz="2800" dirty="0">
                <a:latin typeface="华文楷体" pitchFamily="2" charset="-122"/>
                <a:ea typeface="华文楷体" pitchFamily="2" charset="-122"/>
              </a:rPr>
              <a:t>的结点</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顺首结点逐个向后检查、匹配。</a:t>
            </a:r>
            <a:endParaRPr lang="en-US" altLang="zh-CN" sz="2800" dirty="0" smtClean="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en-US" altLang="zh-CN" sz="2800" dirty="0" smtClean="0">
                <a:latin typeface="华文楷体" pitchFamily="2" charset="-122"/>
                <a:ea typeface="华文楷体" pitchFamily="2" charset="-122"/>
              </a:rPr>
              <a:t>                   </a:t>
            </a:r>
            <a:r>
              <a:rPr lang="zh-CN" altLang="zh-CN" sz="2800" dirty="0" smtClean="0">
                <a:latin typeface="华文楷体" pitchFamily="2" charset="-122"/>
                <a:ea typeface="华文楷体" pitchFamily="2" charset="-122"/>
              </a:rPr>
              <a:t>单链表和</a:t>
            </a:r>
            <a:r>
              <a:rPr lang="zh-CN" altLang="zh-CN" sz="2800" dirty="0">
                <a:latin typeface="华文楷体" pitchFamily="2" charset="-122"/>
                <a:ea typeface="华文楷体" pitchFamily="2" charset="-122"/>
              </a:rPr>
              <a:t>顺序</a:t>
            </a:r>
            <a:r>
              <a:rPr lang="zh-CN" altLang="zh-CN" sz="2800" dirty="0" smtClean="0">
                <a:latin typeface="华文楷体" pitchFamily="2" charset="-122"/>
                <a:ea typeface="华文楷体" pitchFamily="2" charset="-122"/>
              </a:rPr>
              <a:t>表</a:t>
            </a:r>
            <a:r>
              <a:rPr lang="zh-CN" altLang="en-US" sz="2800" dirty="0" smtClean="0">
                <a:latin typeface="华文楷体" pitchFamily="2" charset="-122"/>
                <a:ea typeface="华文楷体" pitchFamily="2" charset="-122"/>
              </a:rPr>
              <a:t>中</a:t>
            </a:r>
            <a:r>
              <a:rPr lang="zh-CN" altLang="zh-CN" sz="2800" dirty="0" smtClean="0">
                <a:latin typeface="华文楷体" pitchFamily="2" charset="-122"/>
                <a:ea typeface="华文楷体" pitchFamily="2" charset="-122"/>
              </a:rPr>
              <a:t>，</a:t>
            </a:r>
            <a:r>
              <a:rPr lang="zh-CN" altLang="zh-CN" sz="2800" dirty="0">
                <a:latin typeface="华文楷体" pitchFamily="2" charset="-122"/>
                <a:ea typeface="华文楷体" pitchFamily="2" charset="-122"/>
              </a:rPr>
              <a:t>时间复杂</a:t>
            </a:r>
            <a:r>
              <a:rPr lang="zh-CN" altLang="zh-CN" sz="2800" dirty="0" smtClean="0">
                <a:latin typeface="华文楷体" pitchFamily="2" charset="-122"/>
                <a:ea typeface="华文楷体" pitchFamily="2" charset="-122"/>
              </a:rPr>
              <a:t>度</a:t>
            </a:r>
            <a:r>
              <a:rPr lang="zh-CN" altLang="en-US" sz="2800" dirty="0" smtClean="0">
                <a:latin typeface="华文楷体" pitchFamily="2" charset="-122"/>
                <a:ea typeface="华文楷体" pitchFamily="2" charset="-122"/>
              </a:rPr>
              <a:t>都</a:t>
            </a:r>
            <a:r>
              <a:rPr lang="zh-CN" altLang="zh-CN" sz="2800" dirty="0" smtClean="0">
                <a:latin typeface="华文楷体" pitchFamily="2" charset="-122"/>
                <a:ea typeface="华文楷体" pitchFamily="2" charset="-122"/>
              </a:rPr>
              <a:t>是</a:t>
            </a:r>
            <a:r>
              <a:rPr lang="en-US" altLang="zh-CN" sz="2800" dirty="0">
                <a:latin typeface="华文楷体" pitchFamily="2" charset="-122"/>
                <a:ea typeface="华文楷体" pitchFamily="2" charset="-122"/>
              </a:rPr>
              <a:t>O(n)</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找</a:t>
            </a:r>
            <a:r>
              <a:rPr lang="zh-CN" altLang="zh-CN" sz="2800" dirty="0" smtClean="0">
                <a:latin typeface="华文楷体" pitchFamily="2" charset="-122"/>
                <a:ea typeface="华文楷体" pitchFamily="2" charset="-122"/>
              </a:rPr>
              <a:t>第</a:t>
            </a:r>
            <a:r>
              <a:rPr lang="en-US" altLang="zh-CN" sz="2800" dirty="0">
                <a:latin typeface="华文楷体" pitchFamily="2" charset="-122"/>
                <a:ea typeface="华文楷体" pitchFamily="2" charset="-122"/>
              </a:rPr>
              <a:t>k</a:t>
            </a:r>
            <a:r>
              <a:rPr lang="zh-CN" altLang="zh-CN" sz="2800" dirty="0">
                <a:latin typeface="华文楷体" pitchFamily="2" charset="-122"/>
                <a:ea typeface="华文楷体" pitchFamily="2" charset="-122"/>
              </a:rPr>
              <a:t>个结点</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顺序表</a:t>
            </a:r>
            <a:r>
              <a:rPr lang="en-US" altLang="zh-CN" sz="2800" dirty="0" smtClean="0">
                <a:latin typeface="华文楷体" pitchFamily="2" charset="-122"/>
                <a:ea typeface="华文楷体" pitchFamily="2" charset="-122"/>
              </a:rPr>
              <a:t>O(1</a:t>
            </a:r>
            <a:r>
              <a:rPr lang="zh-CN" altLang="en-US" sz="2800" dirty="0" smtClean="0">
                <a:latin typeface="华文楷体" pitchFamily="2" charset="-122"/>
                <a:ea typeface="华文楷体" pitchFamily="2" charset="-122"/>
              </a:rPr>
              <a:t>），链表</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 </a:t>
            </a:r>
            <a:endParaRPr lang="en-US" altLang="zh-CN" sz="2800" dirty="0" smtClean="0">
              <a:latin typeface="华文楷体" pitchFamily="2" charset="-122"/>
              <a:ea typeface="华文楷体" pitchFamily="2" charset="-122"/>
            </a:endParaRPr>
          </a:p>
          <a:p>
            <a:endParaRPr lang="en-US" altLang="zh-CN" sz="2800" dirty="0" smtClean="0">
              <a:latin typeface="华文楷体" pitchFamily="2" charset="-122"/>
              <a:ea typeface="华文楷体" pitchFamily="2" charset="-122"/>
            </a:endParaRPr>
          </a:p>
          <a:p>
            <a:r>
              <a:rPr lang="zh-CN" altLang="zh-CN" sz="2800" b="1" dirty="0" smtClean="0">
                <a:latin typeface="华文楷体" pitchFamily="2" charset="-122"/>
                <a:ea typeface="华文楷体" pitchFamily="2" charset="-122"/>
              </a:rPr>
              <a:t>其他</a:t>
            </a:r>
            <a:r>
              <a:rPr lang="zh-CN" altLang="zh-CN" sz="2800" b="1" dirty="0">
                <a:latin typeface="华文楷体" pitchFamily="2" charset="-122"/>
                <a:ea typeface="华文楷体" pitchFamily="2" charset="-122"/>
              </a:rPr>
              <a:t>基本操作</a:t>
            </a:r>
            <a:r>
              <a:rPr lang="zh-CN" altLang="zh-CN"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en-US" altLang="zh-CN" sz="2800" dirty="0" smtClean="0">
                <a:latin typeface="华文楷体" pitchFamily="2" charset="-122"/>
                <a:ea typeface="华文楷体" pitchFamily="2" charset="-122"/>
              </a:rPr>
              <a:t> </a:t>
            </a:r>
            <a:r>
              <a:rPr lang="en-US" altLang="zh-CN" sz="2800" dirty="0" err="1" smtClean="0">
                <a:latin typeface="华文楷体" pitchFamily="2" charset="-122"/>
                <a:ea typeface="华文楷体" pitchFamily="2" charset="-122"/>
              </a:rPr>
              <a:t>isFull</a:t>
            </a:r>
            <a:r>
              <a:rPr lang="zh-CN" altLang="en-US" sz="2800" dirty="0" smtClean="0">
                <a:latin typeface="华文楷体" pitchFamily="2" charset="-122"/>
                <a:ea typeface="华文楷体" pitchFamily="2" charset="-122"/>
              </a:rPr>
              <a:t>：</a:t>
            </a:r>
            <a:r>
              <a:rPr lang="zh-CN" altLang="zh-CN" sz="2800" dirty="0" smtClean="0">
                <a:latin typeface="华文楷体" pitchFamily="2" charset="-122"/>
                <a:ea typeface="华文楷体" pitchFamily="2" charset="-122"/>
              </a:rPr>
              <a:t>因每次</a:t>
            </a:r>
            <a:r>
              <a:rPr lang="zh-CN" altLang="zh-CN" sz="2800" dirty="0">
                <a:latin typeface="华文楷体" pitchFamily="2" charset="-122"/>
                <a:ea typeface="华文楷体" pitchFamily="2" charset="-122"/>
              </a:rPr>
              <a:t>只申请一个</a:t>
            </a:r>
            <a:r>
              <a:rPr lang="zh-CN" altLang="zh-CN" sz="2800" dirty="0" smtClean="0">
                <a:latin typeface="华文楷体" pitchFamily="2" charset="-122"/>
                <a:ea typeface="华文楷体" pitchFamily="2" charset="-122"/>
              </a:rPr>
              <a:t>结点空间，</a:t>
            </a:r>
            <a:r>
              <a:rPr lang="zh-CN" altLang="en-US" sz="2800" dirty="0" smtClean="0">
                <a:latin typeface="华文楷体" pitchFamily="2" charset="-122"/>
                <a:ea typeface="华文楷体" pitchFamily="2" charset="-122"/>
              </a:rPr>
              <a:t>故总为</a:t>
            </a:r>
            <a:r>
              <a:rPr lang="en-US" altLang="zh-CN" sz="2800" dirty="0" smtClean="0">
                <a:latin typeface="华文楷体" pitchFamily="2" charset="-122"/>
                <a:ea typeface="华文楷体" pitchFamily="2" charset="-122"/>
              </a:rPr>
              <a:t>false</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                     clear</a:t>
            </a:r>
            <a:r>
              <a:rPr lang="zh-CN" altLang="en-US" sz="2800" dirty="0" smtClean="0">
                <a:latin typeface="华文楷体" pitchFamily="2" charset="-122"/>
                <a:ea typeface="华文楷体" pitchFamily="2" charset="-122"/>
              </a:rPr>
              <a:t>：除了头结点</a:t>
            </a:r>
            <a:r>
              <a:rPr lang="zh-CN" altLang="zh-CN" sz="2800" dirty="0" smtClean="0">
                <a:latin typeface="华文楷体" pitchFamily="2" charset="-122"/>
                <a:ea typeface="华文楷体" pitchFamily="2" charset="-122"/>
              </a:rPr>
              <a:t>删除</a:t>
            </a:r>
            <a:r>
              <a:rPr lang="zh-CN" altLang="zh-CN" sz="2800" dirty="0">
                <a:latin typeface="华文楷体" pitchFamily="2" charset="-122"/>
                <a:ea typeface="华文楷体" pitchFamily="2" charset="-122"/>
              </a:rPr>
              <a:t>并释放整个单</a:t>
            </a:r>
            <a:r>
              <a:rPr lang="zh-CN" altLang="zh-CN" sz="2800" dirty="0" smtClean="0">
                <a:latin typeface="华文楷体" pitchFamily="2" charset="-122"/>
                <a:ea typeface="华文楷体" pitchFamily="2" charset="-122"/>
              </a:rPr>
              <a:t>链表</a:t>
            </a:r>
            <a:r>
              <a:rPr lang="zh-CN" altLang="en-US" sz="2800" dirty="0" smtClean="0">
                <a:latin typeface="华文楷体" pitchFamily="2" charset="-122"/>
                <a:ea typeface="华文楷体" pitchFamily="2" charset="-122"/>
              </a:rPr>
              <a:t>中结点，</a:t>
            </a:r>
            <a:endParaRPr lang="en-US" altLang="zh-CN" sz="2800" dirty="0" smtClean="0">
              <a:latin typeface="华文楷体" pitchFamily="2" charset="-122"/>
              <a:ea typeface="华文楷体" pitchFamily="2" charset="-122"/>
            </a:endParaRPr>
          </a:p>
          <a:p>
            <a:pPr marL="1789113"/>
            <a:r>
              <a:rPr lang="zh-CN" altLang="en-US" sz="2800" dirty="0" smtClean="0">
                <a:latin typeface="华文楷体" pitchFamily="2" charset="-122"/>
                <a:ea typeface="华文楷体" pitchFamily="2" charset="-122"/>
              </a:rPr>
              <a:t>回到初始化后的状态。</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17900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36728"/>
            <a:ext cx="1183419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&gt;::length ()</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表的长度</a:t>
            </a: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count=0;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p=head-&gt;next;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count</a:t>
            </a:r>
            <a:r>
              <a:rPr lang="en-US" altLang="zh-CN" sz="2800" dirty="0" smtClean="0">
                <a:latin typeface="Times New Roman" panose="02020603050405020304" pitchFamily="18" charset="0"/>
                <a:cs typeface="Times New Roman" panose="02020603050405020304" pitchFamily="18" charset="0"/>
              </a:rPr>
              <a:t>++;    p=p-</a:t>
            </a:r>
            <a:r>
              <a:rPr lang="en-US" altLang="zh-CN" sz="2800" dirty="0">
                <a:latin typeface="Times New Roman" panose="02020603050405020304" pitchFamily="18" charset="0"/>
                <a:cs typeface="Times New Roman" panose="02020603050405020304" pitchFamily="18" charset="0"/>
              </a:rPr>
              <a:t>&gt;next</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count;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261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36632"/>
            <a:ext cx="1183419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注意：五步口诀法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首元素为第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p-&gt;data;</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00219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链表基本</a:t>
            </a:r>
            <a:r>
              <a:rPr lang="zh-CN" altLang="zh-CN" dirty="0" smtClean="0">
                <a:latin typeface="华文楷体" panose="02010600040101010101" pitchFamily="2" charset="-122"/>
                <a:ea typeface="华文楷体" panose="02010600040101010101" pitchFamily="2" charset="-122"/>
              </a:rPr>
              <a:t>操作的</a:t>
            </a:r>
            <a:r>
              <a:rPr lang="zh-CN" altLang="en-US" dirty="0" smtClean="0">
                <a:latin typeface="华文楷体" panose="02010600040101010101" pitchFamily="2" charset="-122"/>
                <a:ea typeface="华文楷体" panose="02010600040101010101" pitchFamily="2" charset="-122"/>
              </a:rPr>
              <a:t>实现代码</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80623"/>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if (p-&gt;data==e) break;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文本框 3"/>
          <p:cNvSpPr txBox="1"/>
          <p:nvPr/>
        </p:nvSpPr>
        <p:spPr>
          <a:xfrm>
            <a:off x="6248399" y="4353339"/>
            <a:ext cx="5559287" cy="1815882"/>
          </a:xfrm>
          <a:prstGeom prst="rect">
            <a:avLst/>
          </a:prstGeom>
          <a:solidFill>
            <a:schemeClr val="bg1"/>
          </a:solidFill>
          <a:ln>
            <a:solidFill>
              <a:schemeClr val="tx1"/>
            </a:solidFill>
          </a:ln>
        </p:spPr>
        <p:txBody>
          <a:bodyPr wrap="square" rtlCol="0">
            <a:spAutoFit/>
          </a:bodyPr>
          <a:lstStyle/>
          <a:p>
            <a:r>
              <a:rPr lang="en-US" altLang="zh-CN" sz="2800" b="1" dirty="0" smtClean="0"/>
              <a:t>While (p &amp;&amp; p-&gt;data !=e) </a:t>
            </a:r>
          </a:p>
          <a:p>
            <a:r>
              <a:rPr lang="en-US" altLang="zh-CN" sz="2800" b="1" dirty="0" smtClean="0"/>
              <a:t>{ p=p-&gt;next; </a:t>
            </a:r>
            <a:r>
              <a:rPr lang="en-US" altLang="zh-CN" sz="2800" b="1" dirty="0" err="1" smtClean="0"/>
              <a:t>i</a:t>
            </a:r>
            <a:r>
              <a:rPr lang="en-US" altLang="zh-CN" sz="2800" b="1" dirty="0" smtClean="0"/>
              <a:t>++}</a:t>
            </a:r>
          </a:p>
          <a:p>
            <a:endParaRPr lang="en-US" altLang="zh-CN" sz="2800" b="1" dirty="0"/>
          </a:p>
          <a:p>
            <a:r>
              <a:rPr lang="zh-CN" altLang="en-US" sz="2800" b="1" dirty="0" smtClean="0"/>
              <a:t>条件的顺序很重要</a:t>
            </a:r>
            <a:endParaRPr lang="zh-CN" altLang="en-US" sz="2800" b="1" dirty="0"/>
          </a:p>
        </p:txBody>
      </p:sp>
    </p:spTree>
    <p:extLst>
      <p:ext uri="{BB962C8B-B14F-4D97-AF65-F5344CB8AC3E}">
        <p14:creationId xmlns:p14="http://schemas.microsoft.com/office/powerpoint/2010/main" val="3678038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3919944"/>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一种仅由元素的相互位置确定它们之间相互关系的线性结构</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元素</a:t>
            </a:r>
            <a:r>
              <a:rPr lang="zh-CN" altLang="zh-CN" sz="2800" b="0" dirty="0">
                <a:latin typeface="华文楷体" pitchFamily="2" charset="-122"/>
                <a:ea typeface="华文楷体" pitchFamily="2" charset="-122"/>
              </a:rPr>
              <a:t>之间呈现出你先我后的关系。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smtClean="0">
                <a:latin typeface="华文楷体" pitchFamily="2" charset="-122"/>
                <a:ea typeface="华文楷体" pitchFamily="2" charset="-122"/>
              </a:rPr>
              <a:t>  </a:t>
            </a:r>
            <a:endParaRPr lang="en-US" altLang="zh-CN" sz="2800" dirty="0" smtClean="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线性表的</a:t>
            </a:r>
            <a:r>
              <a:rPr lang="zh-CN" altLang="zh-CN" sz="2800" dirty="0">
                <a:latin typeface="华文楷体" pitchFamily="2" charset="-122"/>
                <a:ea typeface="华文楷体" pitchFamily="2" charset="-122"/>
              </a:rPr>
              <a:t>规模或长度</a:t>
            </a:r>
            <a:r>
              <a:rPr lang="zh-CN" altLang="zh-CN" sz="2800" b="0" dirty="0">
                <a:latin typeface="华文楷体" pitchFamily="2" charset="-122"/>
                <a:ea typeface="华文楷体" pitchFamily="2" charset="-122"/>
              </a:rPr>
              <a:t>是指线性表中元素的个数</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特别</a:t>
            </a:r>
            <a:r>
              <a:rPr lang="zh-CN" altLang="zh-CN" sz="2800" b="0" dirty="0">
                <a:latin typeface="华文楷体" pitchFamily="2" charset="-122"/>
                <a:ea typeface="华文楷体" pitchFamily="2" charset="-122"/>
              </a:rPr>
              <a:t>地：当元素的个数为零时，该线性表称为</a:t>
            </a:r>
            <a:r>
              <a:rPr lang="zh-CN" altLang="zh-CN" sz="2800" dirty="0">
                <a:latin typeface="华文楷体" pitchFamily="2" charset="-122"/>
                <a:ea typeface="华文楷体" pitchFamily="2" charset="-122"/>
              </a:rPr>
              <a:t>空表</a:t>
            </a:r>
            <a:r>
              <a:rPr lang="zh-CN" altLang="zh-CN"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smtClean="0">
              <a:latin typeface="华文楷体" pitchFamily="2" charset="-122"/>
              <a:ea typeface="华文楷体" pitchFamily="2" charset="-122"/>
            </a:endParaRPr>
          </a:p>
        </p:txBody>
      </p:sp>
      <p:sp>
        <p:nvSpPr>
          <p:cNvPr id="2" name="标题 1"/>
          <p:cNvSpPr>
            <a:spLocks noGrp="1"/>
          </p:cNvSpPr>
          <p:nvPr>
            <p:ph type="title"/>
          </p:nvPr>
        </p:nvSpPr>
        <p:spPr>
          <a:xfrm>
            <a:off x="288284" y="832523"/>
            <a:ext cx="11162884" cy="574183"/>
          </a:xfrm>
        </p:spPr>
        <p:txBody>
          <a:bodyPr/>
          <a:lstStyle/>
          <a:p>
            <a:r>
              <a:rPr lang="zh-CN" altLang="en-US" dirty="0" smtClean="0"/>
              <a:t>线性表</a:t>
            </a:r>
            <a:endParaRPr lang="zh-CN" altLang="en-US" dirty="0"/>
          </a:p>
        </p:txBody>
      </p:sp>
    </p:spTree>
    <p:extLst>
      <p:ext uri="{BB962C8B-B14F-4D97-AF65-F5344CB8AC3E}">
        <p14:creationId xmlns:p14="http://schemas.microsoft.com/office/powerpoint/2010/main" val="160992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两种常用技巧：兄弟协同法、首席插入法</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09726"/>
            <a:ext cx="104029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兄弟协同法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p=head-&gt;next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head-&gt;next=NULL;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q=p-&gt;next;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6"/>
          <p:cNvSpPr>
            <a:spLocks noChangeArrowheads="1"/>
          </p:cNvSpPr>
          <p:nvPr/>
        </p:nvSpPr>
        <p:spPr bwMode="auto">
          <a:xfrm>
            <a:off x="3989115" y="5139465"/>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11" name="Rectangle 7"/>
          <p:cNvSpPr>
            <a:spLocks noChangeArrowheads="1"/>
          </p:cNvSpPr>
          <p:nvPr/>
        </p:nvSpPr>
        <p:spPr bwMode="auto">
          <a:xfrm>
            <a:off x="4436790" y="5139465"/>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13" name="Group 8"/>
          <p:cNvGrpSpPr>
            <a:grpSpLocks/>
          </p:cNvGrpSpPr>
          <p:nvPr/>
        </p:nvGrpSpPr>
        <p:grpSpPr bwMode="auto">
          <a:xfrm>
            <a:off x="5559152" y="5139465"/>
            <a:ext cx="896938" cy="503237"/>
            <a:chOff x="4680" y="5028"/>
            <a:chExt cx="720" cy="312"/>
          </a:xfrm>
        </p:grpSpPr>
        <p:sp>
          <p:nvSpPr>
            <p:cNvPr id="14"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5"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6" name="Group 11"/>
          <p:cNvGrpSpPr>
            <a:grpSpLocks/>
          </p:cNvGrpSpPr>
          <p:nvPr/>
        </p:nvGrpSpPr>
        <p:grpSpPr bwMode="auto">
          <a:xfrm>
            <a:off x="8696052" y="5139465"/>
            <a:ext cx="898525" cy="503237"/>
            <a:chOff x="4680" y="5028"/>
            <a:chExt cx="720" cy="312"/>
          </a:xfrm>
        </p:grpSpPr>
        <p:sp>
          <p:nvSpPr>
            <p:cNvPr id="17"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8"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9" name="Group 14"/>
          <p:cNvGrpSpPr>
            <a:grpSpLocks/>
          </p:cNvGrpSpPr>
          <p:nvPr/>
        </p:nvGrpSpPr>
        <p:grpSpPr bwMode="auto">
          <a:xfrm>
            <a:off x="10939190" y="5139465"/>
            <a:ext cx="896937" cy="503237"/>
            <a:chOff x="4680" y="5028"/>
            <a:chExt cx="720" cy="312"/>
          </a:xfrm>
        </p:grpSpPr>
        <p:sp>
          <p:nvSpPr>
            <p:cNvPr id="20"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21"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22" name="Group 17"/>
          <p:cNvGrpSpPr>
            <a:grpSpLocks/>
          </p:cNvGrpSpPr>
          <p:nvPr/>
        </p:nvGrpSpPr>
        <p:grpSpPr bwMode="auto">
          <a:xfrm>
            <a:off x="7129190" y="5139465"/>
            <a:ext cx="893762" cy="503237"/>
            <a:chOff x="4680" y="5028"/>
            <a:chExt cx="720" cy="312"/>
          </a:xfrm>
        </p:grpSpPr>
        <p:sp>
          <p:nvSpPr>
            <p:cNvPr id="23"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24"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5" name="Line 21"/>
          <p:cNvSpPr>
            <a:spLocks noChangeShapeType="1"/>
          </p:cNvSpPr>
          <p:nvPr/>
        </p:nvSpPr>
        <p:spPr bwMode="auto">
          <a:xfrm>
            <a:off x="6456090" y="5390290"/>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7802290" y="539029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9369152" y="5390290"/>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a:off x="10493102" y="5390290"/>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5"/>
          <p:cNvSpPr txBox="1">
            <a:spLocks noChangeArrowheads="1"/>
          </p:cNvSpPr>
          <p:nvPr/>
        </p:nvSpPr>
        <p:spPr bwMode="auto">
          <a:xfrm>
            <a:off x="5617890" y="5201377"/>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h</a:t>
            </a:r>
            <a:endParaRPr lang="en-US" altLang="zh-CN" sz="2400" b="1" dirty="0">
              <a:ea typeface="楷体_GB2312" pitchFamily="49" charset="-122"/>
            </a:endParaRPr>
          </a:p>
        </p:txBody>
      </p:sp>
      <p:sp>
        <p:nvSpPr>
          <p:cNvPr id="30" name="Text Box 26"/>
          <p:cNvSpPr txBox="1">
            <a:spLocks noChangeArrowheads="1"/>
          </p:cNvSpPr>
          <p:nvPr/>
        </p:nvSpPr>
        <p:spPr bwMode="auto">
          <a:xfrm>
            <a:off x="7219677"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e</a:t>
            </a:r>
            <a:endParaRPr lang="en-US" altLang="zh-CN" sz="2400" b="1" dirty="0">
              <a:ea typeface="楷体_GB2312" pitchFamily="49" charset="-122"/>
            </a:endParaRPr>
          </a:p>
        </p:txBody>
      </p:sp>
      <p:sp>
        <p:nvSpPr>
          <p:cNvPr id="31" name="Text Box 27"/>
          <p:cNvSpPr txBox="1">
            <a:spLocks noChangeArrowheads="1"/>
          </p:cNvSpPr>
          <p:nvPr/>
        </p:nvSpPr>
        <p:spPr bwMode="auto">
          <a:xfrm>
            <a:off x="10956652" y="5180740"/>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o</a:t>
            </a:r>
            <a:endParaRPr lang="en-US" altLang="zh-CN" sz="2400" b="1" dirty="0">
              <a:ea typeface="楷体_GB2312" pitchFamily="49" charset="-122"/>
            </a:endParaRPr>
          </a:p>
        </p:txBody>
      </p:sp>
      <p:sp>
        <p:nvSpPr>
          <p:cNvPr id="32" name="Text Box 28"/>
          <p:cNvSpPr txBox="1">
            <a:spLocks noChangeArrowheads="1"/>
          </p:cNvSpPr>
          <p:nvPr/>
        </p:nvSpPr>
        <p:spPr bwMode="auto">
          <a:xfrm>
            <a:off x="8734152"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33" name="Text Box 29"/>
          <p:cNvSpPr txBox="1">
            <a:spLocks noChangeArrowheads="1"/>
          </p:cNvSpPr>
          <p:nvPr/>
        </p:nvSpPr>
        <p:spPr bwMode="auto">
          <a:xfrm>
            <a:off x="11396390" y="521090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4" name="Group 30"/>
          <p:cNvGrpSpPr>
            <a:grpSpLocks/>
          </p:cNvGrpSpPr>
          <p:nvPr/>
        </p:nvGrpSpPr>
        <p:grpSpPr bwMode="auto">
          <a:xfrm>
            <a:off x="3989115" y="4131402"/>
            <a:ext cx="952500" cy="998538"/>
            <a:chOff x="2157" y="2844"/>
            <a:chExt cx="900" cy="780"/>
          </a:xfrm>
        </p:grpSpPr>
        <p:sp>
          <p:nvSpPr>
            <p:cNvPr id="35"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6"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34"/>
          <p:cNvSpPr txBox="1">
            <a:spLocks noChangeArrowheads="1"/>
          </p:cNvSpPr>
          <p:nvPr/>
        </p:nvSpPr>
        <p:spPr bwMode="auto">
          <a:xfrm>
            <a:off x="3989115" y="5715727"/>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8" name="文本框 37"/>
          <p:cNvSpPr txBox="1"/>
          <p:nvPr/>
        </p:nvSpPr>
        <p:spPr>
          <a:xfrm>
            <a:off x="5492098" y="4355340"/>
            <a:ext cx="641348" cy="523220"/>
          </a:xfrm>
          <a:prstGeom prst="rect">
            <a:avLst/>
          </a:prstGeom>
          <a:noFill/>
        </p:spPr>
        <p:txBody>
          <a:bodyPr wrap="square" rtlCol="0">
            <a:spAutoFit/>
          </a:bodyPr>
          <a:lstStyle/>
          <a:p>
            <a:r>
              <a:rPr lang="en-US" altLang="zh-CN" sz="2800" dirty="0" smtClean="0"/>
              <a:t>p</a:t>
            </a:r>
            <a:endParaRPr lang="zh-CN" altLang="en-US" sz="2800" dirty="0" err="1" smtClean="0"/>
          </a:p>
        </p:txBody>
      </p:sp>
      <p:sp>
        <p:nvSpPr>
          <p:cNvPr id="39" name="文本框 38"/>
          <p:cNvSpPr txBox="1"/>
          <p:nvPr/>
        </p:nvSpPr>
        <p:spPr>
          <a:xfrm>
            <a:off x="7220781" y="4349595"/>
            <a:ext cx="577153" cy="523220"/>
          </a:xfrm>
          <a:prstGeom prst="rect">
            <a:avLst/>
          </a:prstGeom>
          <a:noFill/>
        </p:spPr>
        <p:txBody>
          <a:bodyPr wrap="square" rtlCol="0">
            <a:spAutoFit/>
          </a:bodyPr>
          <a:lstStyle/>
          <a:p>
            <a:r>
              <a:rPr lang="en-US" altLang="zh-CN" sz="2800" dirty="0" smtClean="0"/>
              <a:t>q</a:t>
            </a:r>
            <a:endParaRPr lang="zh-CN" altLang="en-US" sz="2800" dirty="0" err="1" smtClean="0"/>
          </a:p>
        </p:txBody>
      </p:sp>
      <p:cxnSp>
        <p:nvCxnSpPr>
          <p:cNvPr id="40" name="直接连接符 39"/>
          <p:cNvCxnSpPr/>
          <p:nvPr/>
        </p:nvCxnSpPr>
        <p:spPr>
          <a:xfrm flipH="1">
            <a:off x="4544564" y="5316355"/>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623297" y="5313118"/>
            <a:ext cx="143336" cy="1476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9332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601982" y="978725"/>
            <a:ext cx="10540635" cy="4039141"/>
          </a:xfrm>
        </p:spPr>
        <p:txBody>
          <a:bodyPr>
            <a:normAutofit fontScale="25000" lnSpcReduction="20000"/>
          </a:bodyPr>
          <a:lstStyle/>
          <a:p>
            <a:pPr marL="0" indent="0">
              <a:buFontTx/>
              <a:buNone/>
            </a:pPr>
            <a:r>
              <a:rPr lang="zh-CN" altLang="en-US" sz="11200" dirty="0" smtClean="0">
                <a:latin typeface="华文楷体" panose="02010600040101010101" pitchFamily="2" charset="-122"/>
                <a:ea typeface="华文楷体" panose="02010600040101010101" pitchFamily="2" charset="-122"/>
              </a:rPr>
              <a:t>最</a:t>
            </a:r>
            <a:r>
              <a:rPr lang="zh-CN" altLang="en-US" sz="11200" dirty="0">
                <a:latin typeface="华文楷体" panose="02010600040101010101" pitchFamily="2" charset="-122"/>
                <a:ea typeface="华文楷体" panose="02010600040101010101" pitchFamily="2" charset="-122"/>
              </a:rPr>
              <a:t>速插入位置</a:t>
            </a:r>
            <a:r>
              <a:rPr lang="en-US" altLang="zh-CN" sz="11200" dirty="0">
                <a:latin typeface="华文楷体" panose="02010600040101010101" pitchFamily="2" charset="-122"/>
                <a:ea typeface="华文楷体" panose="02010600040101010101" pitchFamily="2" charset="-122"/>
              </a:rPr>
              <a:t>—</a:t>
            </a:r>
            <a:r>
              <a:rPr lang="zh-CN" altLang="en-US" sz="11200" dirty="0" smtClean="0">
                <a:latin typeface="华文楷体" panose="02010600040101010101" pitchFamily="2" charset="-122"/>
                <a:ea typeface="华文楷体" panose="02010600040101010101" pitchFamily="2" charset="-122"/>
              </a:rPr>
              <a:t>脖子</a:t>
            </a:r>
            <a:r>
              <a:rPr lang="en-US" altLang="zh-CN" sz="11200" dirty="0" smtClean="0">
                <a:latin typeface="华文楷体" panose="02010600040101010101" pitchFamily="2" charset="-122"/>
                <a:ea typeface="华文楷体" panose="02010600040101010101" pitchFamily="2" charset="-122"/>
              </a:rPr>
              <a:t>//</a:t>
            </a:r>
            <a:r>
              <a:rPr lang="zh-CN" altLang="en-US" sz="11200" dirty="0" smtClean="0">
                <a:solidFill>
                  <a:srgbClr val="FF0000"/>
                </a:solidFill>
                <a:latin typeface="华文楷体" panose="02010600040101010101" pitchFamily="2" charset="-122"/>
                <a:ea typeface="华文楷体" panose="02010600040101010101" pitchFamily="2" charset="-122"/>
              </a:rPr>
              <a:t>首席插入法</a:t>
            </a:r>
            <a:endParaRPr lang="en-US" altLang="zh-CN" sz="11200" dirty="0">
              <a:solidFill>
                <a:srgbClr val="FF0000"/>
              </a:solidFill>
              <a:latin typeface="华文楷体" panose="02010600040101010101" pitchFamily="2" charset="-122"/>
              <a:ea typeface="华文楷体" panose="02010600040101010101" pitchFamily="2" charset="-122"/>
            </a:endParaRPr>
          </a:p>
          <a:p>
            <a:pPr marL="0" indent="0">
              <a:buFontTx/>
              <a:buNone/>
            </a:pPr>
            <a:r>
              <a:rPr lang="en-US" altLang="zh-CN" sz="11200" b="0" dirty="0">
                <a:latin typeface="Times New Roman" panose="02020603050405020304" pitchFamily="18" charset="0"/>
                <a:cs typeface="Times New Roman" panose="02020603050405020304" pitchFamily="18" charset="0"/>
              </a:rPr>
              <a:t>template &lt;class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a:t>
            </a:r>
          </a:p>
          <a:p>
            <a:pPr marL="0" indent="0">
              <a:buFontTx/>
              <a:buNone/>
            </a:pPr>
            <a:r>
              <a:rPr lang="en-US" altLang="zh-CN" sz="11200" b="0" dirty="0">
                <a:latin typeface="Times New Roman" panose="02020603050405020304" pitchFamily="18" charset="0"/>
                <a:cs typeface="Times New Roman" panose="02020603050405020304" pitchFamily="18" charset="0"/>
              </a:rPr>
              <a:t>void </a:t>
            </a:r>
            <a:r>
              <a:rPr lang="en-US" altLang="zh-CN" sz="11200" b="0" dirty="0" err="1">
                <a:latin typeface="Times New Roman" panose="02020603050405020304" pitchFamily="18" charset="0"/>
                <a:cs typeface="Times New Roman" panose="02020603050405020304" pitchFamily="18" charset="0"/>
              </a:rPr>
              <a:t>linkList</a:t>
            </a:r>
            <a:r>
              <a:rPr lang="en-US" altLang="zh-CN" sz="11200" b="0" dirty="0">
                <a:latin typeface="Times New Roman" panose="02020603050405020304" pitchFamily="18" charset="0"/>
                <a:cs typeface="Times New Roman" panose="02020603050405020304" pitchFamily="18" charset="0"/>
              </a:rPr>
              <a:t>&lt;</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 </a:t>
            </a:r>
            <a:r>
              <a:rPr lang="en-US" altLang="zh-CN" sz="11200" b="0" dirty="0" smtClean="0">
                <a:latin typeface="Times New Roman" panose="02020603050405020304" pitchFamily="18" charset="0"/>
                <a:cs typeface="Times New Roman" panose="02020603050405020304" pitchFamily="18" charset="0"/>
              </a:rPr>
              <a:t>insert(</a:t>
            </a:r>
            <a:r>
              <a:rPr lang="en-US" altLang="zh-CN" sz="11200" b="0" dirty="0" err="1" smtClean="0">
                <a:latin typeface="Times New Roman" panose="02020603050405020304" pitchFamily="18" charset="0"/>
                <a:cs typeface="Times New Roman" panose="02020603050405020304" pitchFamily="18" charset="0"/>
              </a:rPr>
              <a:t>const</a:t>
            </a:r>
            <a:r>
              <a:rPr lang="en-US" altLang="zh-CN" sz="11200" b="0" dirty="0" smtClean="0">
                <a:latin typeface="Times New Roman" panose="02020603050405020304" pitchFamily="18" charset="0"/>
                <a:cs typeface="Times New Roman" panose="02020603050405020304" pitchFamily="18" charset="0"/>
              </a:rPr>
              <a:t> </a:t>
            </a:r>
            <a:r>
              <a:rPr lang="en-US" altLang="zh-CN" sz="11200" b="0" dirty="0" err="1" smtClean="0">
                <a:latin typeface="Times New Roman" panose="02020603050405020304" pitchFamily="18" charset="0"/>
                <a:cs typeface="Times New Roman" panose="02020603050405020304" pitchFamily="18" charset="0"/>
              </a:rPr>
              <a:t>elemType</a:t>
            </a:r>
            <a:r>
              <a:rPr lang="en-US" altLang="zh-CN" sz="11200" b="0" dirty="0" smtClean="0">
                <a:latin typeface="Times New Roman" panose="02020603050405020304" pitchFamily="18" charset="0"/>
                <a:cs typeface="Times New Roman" panose="02020603050405020304" pitchFamily="18" charset="0"/>
              </a:rPr>
              <a:t> </a:t>
            </a:r>
            <a:r>
              <a:rPr lang="en-US" altLang="zh-CN" sz="11200" b="0" dirty="0">
                <a:latin typeface="Times New Roman" panose="02020603050405020304" pitchFamily="18" charset="0"/>
                <a:cs typeface="Times New Roman" panose="02020603050405020304" pitchFamily="18" charset="0"/>
              </a:rPr>
              <a:t>a[],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n)</a:t>
            </a:r>
          </a:p>
          <a:p>
            <a:pPr marL="0" indent="0">
              <a:buFontTx/>
              <a:buNone/>
            </a:pPr>
            <a:r>
              <a:rPr lang="en-US" altLang="zh-CN" sz="11200" b="0" dirty="0">
                <a:latin typeface="Times New Roman" panose="02020603050405020304" pitchFamily="18" charset="0"/>
                <a:cs typeface="Times New Roman" panose="02020603050405020304" pitchFamily="18" charset="0"/>
              </a:rPr>
              <a:t>{ node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   for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=0;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&lt;n;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a:t>
            </a:r>
          </a:p>
          <a:p>
            <a:pPr marL="0" indent="0">
              <a:buFontTx/>
              <a:buNone/>
            </a:pPr>
            <a:r>
              <a:rPr lang="en-US" altLang="zh-CN" sz="11200" b="0" dirty="0">
                <a:latin typeface="Times New Roman" panose="02020603050405020304" pitchFamily="18" charset="0"/>
                <a:cs typeface="Times New Roman" panose="02020603050405020304" pitchFamily="18" charset="0"/>
              </a:rPr>
              <a: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 new node(a[</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 head-&gt;next</a:t>
            </a:r>
            <a:r>
              <a:rPr lang="en-US" altLang="zh-CN" sz="11200" b="0" dirty="0" smtClean="0">
                <a:latin typeface="Times New Roman" panose="02020603050405020304" pitchFamily="18" charset="0"/>
                <a:cs typeface="Times New Roman" panose="02020603050405020304" pitchFamily="18" charset="0"/>
              </a:rPr>
              <a:t>);   head-</a:t>
            </a:r>
            <a:r>
              <a:rPr lang="en-US" altLang="zh-CN" sz="11200" b="0" dirty="0">
                <a:latin typeface="Times New Roman" panose="02020603050405020304" pitchFamily="18" charset="0"/>
                <a:cs typeface="Times New Roman" panose="02020603050405020304" pitchFamily="18" charset="0"/>
              </a:rPr>
              <a:t>&gt;next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smtClean="0">
                <a:latin typeface="Times New Roman" panose="02020603050405020304" pitchFamily="18" charset="0"/>
                <a:cs typeface="Times New Roman" panose="02020603050405020304" pitchFamily="18" charset="0"/>
              </a:rPr>
              <a:t>;    </a:t>
            </a:r>
            <a:r>
              <a:rPr lang="en-US" altLang="zh-CN" sz="11200" b="0" dirty="0">
                <a:latin typeface="Times New Roman" panose="02020603050405020304" pitchFamily="18" charset="0"/>
                <a:cs typeface="Times New Roman" panose="02020603050405020304" pitchFamily="18" charset="0"/>
              </a:rPr>
              <a:t>}</a:t>
            </a:r>
          </a:p>
          <a:p>
            <a:pPr marL="0" indent="0">
              <a:buFontTx/>
              <a:buNone/>
            </a:pPr>
            <a:r>
              <a:rPr lang="en-US" altLang="zh-CN" sz="11200" b="0" dirty="0">
                <a:latin typeface="Times New Roman" panose="02020603050405020304" pitchFamily="18" charset="0"/>
                <a:cs typeface="Times New Roman" panose="02020603050405020304" pitchFamily="18" charset="0"/>
              </a:rPr>
              <a:t>}</a:t>
            </a:r>
          </a:p>
          <a:p>
            <a:pPr marL="0" indent="0">
              <a:lnSpc>
                <a:spcPct val="110000"/>
              </a:lnSpc>
              <a:buNone/>
              <a:defRPr/>
            </a:pPr>
            <a:endParaRPr lang="zh-CN" altLang="en-US" sz="11200" dirty="0"/>
          </a:p>
          <a:p>
            <a:endParaRPr lang="en-US" altLang="zh-CN" sz="3200" dirty="0" smtClean="0">
              <a:latin typeface="楷体_GB2312" pitchFamily="49" charset="-122"/>
              <a:ea typeface="楷体_GB2312" pitchFamily="49"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61</a:t>
            </a:fld>
            <a:endParaRPr kumimoji="0" lang="en-US" altLang="zh-CN" sz="1200">
              <a:latin typeface="Arial" panose="020B0604020202020204" pitchFamily="34" charset="0"/>
            </a:endParaRPr>
          </a:p>
        </p:txBody>
      </p:sp>
      <p:sp>
        <p:nvSpPr>
          <p:cNvPr id="2" name="文本框 1"/>
          <p:cNvSpPr txBox="1"/>
          <p:nvPr/>
        </p:nvSpPr>
        <p:spPr>
          <a:xfrm>
            <a:off x="221752" y="5645516"/>
            <a:ext cx="2939143" cy="523220"/>
          </a:xfrm>
          <a:prstGeom prst="rect">
            <a:avLst/>
          </a:prstGeom>
          <a:noFill/>
        </p:spPr>
        <p:txBody>
          <a:bodyPr wrap="square" rtlCol="0">
            <a:spAutoFit/>
          </a:bodyPr>
          <a:lstStyle/>
          <a:p>
            <a:r>
              <a:rPr lang="en-US" altLang="zh-CN" sz="2800" dirty="0"/>
              <a:t>a</a:t>
            </a:r>
            <a:r>
              <a:rPr lang="en-US" altLang="zh-CN" sz="2800" dirty="0" smtClean="0"/>
              <a:t>[5]={1,3,5,7,9}</a:t>
            </a:r>
            <a:endParaRPr lang="zh-CN" altLang="en-US" sz="2800" dirty="0" err="1" smtClean="0"/>
          </a:p>
        </p:txBody>
      </p:sp>
      <p:sp>
        <p:nvSpPr>
          <p:cNvPr id="6" name="Rectangle 6"/>
          <p:cNvSpPr>
            <a:spLocks noChangeArrowheads="1"/>
          </p:cNvSpPr>
          <p:nvPr/>
        </p:nvSpPr>
        <p:spPr bwMode="auto">
          <a:xfrm>
            <a:off x="2748145" y="5583604"/>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3195820" y="5583604"/>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4318182" y="5583604"/>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7455082" y="5583604"/>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698220" y="5583604"/>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888220" y="5583604"/>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3421245" y="5834429"/>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5215120" y="5834429"/>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6561320" y="5834429"/>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8128182" y="5834429"/>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9252132" y="5834429"/>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4376920" y="5645516"/>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9</a:t>
            </a:r>
            <a:endParaRPr lang="en-US" altLang="zh-CN" sz="2400" b="1" dirty="0">
              <a:ea typeface="楷体_GB2312" pitchFamily="49" charset="-122"/>
            </a:endParaRPr>
          </a:p>
        </p:txBody>
      </p:sp>
      <p:sp>
        <p:nvSpPr>
          <p:cNvPr id="26" name="Text Box 26"/>
          <p:cNvSpPr txBox="1">
            <a:spLocks noChangeArrowheads="1"/>
          </p:cNvSpPr>
          <p:nvPr/>
        </p:nvSpPr>
        <p:spPr bwMode="auto">
          <a:xfrm>
            <a:off x="5978707"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7</a:t>
            </a:r>
            <a:endParaRPr lang="en-US" altLang="zh-CN" sz="2400" b="1" dirty="0">
              <a:ea typeface="楷体_GB2312" pitchFamily="49" charset="-122"/>
            </a:endParaRPr>
          </a:p>
        </p:txBody>
      </p:sp>
      <p:sp>
        <p:nvSpPr>
          <p:cNvPr id="27" name="Text Box 27"/>
          <p:cNvSpPr txBox="1">
            <a:spLocks noChangeArrowheads="1"/>
          </p:cNvSpPr>
          <p:nvPr/>
        </p:nvSpPr>
        <p:spPr bwMode="auto">
          <a:xfrm>
            <a:off x="9715682" y="5624879"/>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1</a:t>
            </a:r>
            <a:endParaRPr lang="en-US" altLang="zh-CN" sz="2400" b="1" dirty="0">
              <a:ea typeface="楷体_GB2312" pitchFamily="49" charset="-122"/>
            </a:endParaRPr>
          </a:p>
        </p:txBody>
      </p:sp>
      <p:sp>
        <p:nvSpPr>
          <p:cNvPr id="28" name="Text Box 28"/>
          <p:cNvSpPr txBox="1">
            <a:spLocks noChangeArrowheads="1"/>
          </p:cNvSpPr>
          <p:nvPr/>
        </p:nvSpPr>
        <p:spPr bwMode="auto">
          <a:xfrm>
            <a:off x="7493182"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10155420" y="5655041"/>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748145" y="4575540"/>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7481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42594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4006847" y="4389277"/>
            <a:ext cx="7741205" cy="584775"/>
          </a:xfrm>
          <a:prstGeom prst="rect">
            <a:avLst/>
          </a:prstGeom>
          <a:noFill/>
        </p:spPr>
        <p:txBody>
          <a:bodyPr wrap="square" rtlCol="0">
            <a:spAutoFit/>
          </a:bodyPr>
          <a:lstStyle/>
          <a:p>
            <a:r>
              <a:rPr lang="en-US" altLang="zh-CN" sz="3200" dirty="0"/>
              <a:t>h</a:t>
            </a:r>
            <a:r>
              <a:rPr lang="en-US" altLang="zh-CN" sz="3200" dirty="0" smtClean="0"/>
              <a:t>ead-next = new node(x, head-&gt;next);</a:t>
            </a:r>
            <a:endParaRPr lang="zh-CN" altLang="en-US" sz="3200" dirty="0"/>
          </a:p>
        </p:txBody>
      </p:sp>
    </p:spTree>
    <p:extLst>
      <p:ext uri="{BB962C8B-B14F-4D97-AF65-F5344CB8AC3E}">
        <p14:creationId xmlns:p14="http://schemas.microsoft.com/office/powerpoint/2010/main" val="37407479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1175410" y="458187"/>
            <a:ext cx="9841180" cy="1143000"/>
          </a:xfrm>
        </p:spPr>
        <p:txBody>
          <a:bodyPr>
            <a:normAutofit fontScale="90000"/>
          </a:bodyPr>
          <a:lstStyle/>
          <a:p>
            <a:r>
              <a:rPr lang="zh-CN" altLang="en-US" sz="4000" dirty="0">
                <a:solidFill>
                  <a:srgbClr val="FF0000"/>
                </a:solidFill>
                <a:latin typeface="华文楷体" panose="02010600040101010101" pitchFamily="2" charset="-122"/>
                <a:ea typeface="华文楷体" panose="02010600040101010101" pitchFamily="2" charset="-122"/>
              </a:rPr>
              <a:t>练习：</a:t>
            </a:r>
            <a:r>
              <a:rPr lang="zh-CN" altLang="en-US" sz="4000" dirty="0">
                <a:latin typeface="华文楷体" panose="02010600040101010101" pitchFamily="2" charset="-122"/>
                <a:ea typeface="华文楷体" panose="02010600040101010101" pitchFamily="2" charset="-122"/>
              </a:rPr>
              <a:t>对一个单链表进行就地逆置</a:t>
            </a:r>
            <a:r>
              <a:rPr lang="en-US" altLang="zh-CN" sz="4000" dirty="0" smtClean="0">
                <a:latin typeface="华文楷体" panose="02010600040101010101" pitchFamily="2" charset="-122"/>
                <a:ea typeface="华文楷体" panose="02010600040101010101" pitchFamily="2" charset="-122"/>
              </a:rPr>
              <a:t>---</a:t>
            </a:r>
            <a:r>
              <a:rPr lang="zh-CN" altLang="en-US" sz="4000" dirty="0" smtClean="0">
                <a:latin typeface="华文楷体" panose="02010600040101010101" pitchFamily="2" charset="-122"/>
                <a:ea typeface="华文楷体" panose="02010600040101010101" pitchFamily="2" charset="-122"/>
              </a:rPr>
              <a:t>摆龙门阵</a:t>
            </a:r>
            <a:endParaRPr lang="zh-CN" altLang="en-US" sz="4000" b="1" dirty="0" smtClean="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648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62</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328453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328453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3284538"/>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3284538"/>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3284538"/>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3284538"/>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493778" y="353536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287653" y="353536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353536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353536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353536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334645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332581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335597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2276475"/>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3319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2" name="文本框 1"/>
          <p:cNvSpPr txBox="1"/>
          <p:nvPr/>
        </p:nvSpPr>
        <p:spPr>
          <a:xfrm>
            <a:off x="1820678" y="1541417"/>
            <a:ext cx="3140075" cy="523220"/>
          </a:xfrm>
          <a:prstGeom prst="rect">
            <a:avLst/>
          </a:prstGeom>
          <a:noFill/>
        </p:spPr>
        <p:txBody>
          <a:bodyPr wrap="square" rtlCol="0">
            <a:spAutoFit/>
          </a:bodyPr>
          <a:lstStyle/>
          <a:p>
            <a:r>
              <a:rPr lang="zh-CN" altLang="en-US" sz="2800" dirty="0" smtClean="0">
                <a:solidFill>
                  <a:srgbClr val="FF0000"/>
                </a:solidFill>
                <a:latin typeface="华文楷体" panose="02010600040101010101" pitchFamily="2" charset="-122"/>
                <a:ea typeface="华文楷体" panose="02010600040101010101" pitchFamily="2" charset="-122"/>
              </a:rPr>
              <a:t>存储映像图：</a:t>
            </a:r>
          </a:p>
        </p:txBody>
      </p:sp>
      <p:sp>
        <p:nvSpPr>
          <p:cNvPr id="35" name="Rectangle 6"/>
          <p:cNvSpPr>
            <a:spLocks noChangeArrowheads="1"/>
          </p:cNvSpPr>
          <p:nvPr/>
        </p:nvSpPr>
        <p:spPr bwMode="auto">
          <a:xfrm>
            <a:off x="1816322" y="539636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539636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5396368"/>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5396368"/>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5396368"/>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5396368"/>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564719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21"/>
          <p:cNvSpPr>
            <a:spLocks noChangeShapeType="1"/>
          </p:cNvSpPr>
          <p:nvPr/>
        </p:nvSpPr>
        <p:spPr bwMode="auto">
          <a:xfrm>
            <a:off x="4283297" y="564719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564719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564719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564719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545828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o</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l</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543764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h</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546780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4388305"/>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63" name="Text Box 35"/>
          <p:cNvSpPr txBox="1">
            <a:spLocks noChangeArrowheads="1"/>
          </p:cNvSpPr>
          <p:nvPr/>
        </p:nvSpPr>
        <p:spPr bwMode="auto">
          <a:xfrm>
            <a:off x="33276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3323661" y="2500413"/>
            <a:ext cx="2592372" cy="523220"/>
          </a:xfrm>
          <a:prstGeom prst="rect">
            <a:avLst/>
          </a:prstGeom>
          <a:noFill/>
        </p:spPr>
        <p:txBody>
          <a:bodyPr wrap="square" rtlCol="0">
            <a:spAutoFit/>
          </a:bodyPr>
          <a:lstStyle/>
          <a:p>
            <a:r>
              <a:rPr lang="en-US" altLang="zh-CN" sz="2800" dirty="0" smtClean="0"/>
              <a:t>hello</a:t>
            </a:r>
            <a:endParaRPr lang="zh-CN" altLang="en-US" sz="2800" dirty="0" err="1" smtClean="0"/>
          </a:p>
        </p:txBody>
      </p:sp>
      <p:sp>
        <p:nvSpPr>
          <p:cNvPr id="4" name="文本框 3"/>
          <p:cNvSpPr txBox="1"/>
          <p:nvPr/>
        </p:nvSpPr>
        <p:spPr>
          <a:xfrm>
            <a:off x="3367645" y="4414133"/>
            <a:ext cx="1280556" cy="523220"/>
          </a:xfrm>
          <a:prstGeom prst="rect">
            <a:avLst/>
          </a:prstGeom>
          <a:noFill/>
        </p:spPr>
        <p:txBody>
          <a:bodyPr wrap="square" rtlCol="0">
            <a:spAutoFit/>
          </a:bodyPr>
          <a:lstStyle/>
          <a:p>
            <a:r>
              <a:rPr lang="en-US" altLang="zh-CN" sz="2800" dirty="0" err="1" smtClean="0"/>
              <a:t>olleh</a:t>
            </a:r>
            <a:endParaRPr lang="zh-CN" altLang="en-US" sz="2800" dirty="0" err="1" smtClean="0"/>
          </a:p>
        </p:txBody>
      </p:sp>
    </p:spTree>
    <p:extLst>
      <p:ext uri="{BB962C8B-B14F-4D97-AF65-F5344CB8AC3E}">
        <p14:creationId xmlns:p14="http://schemas.microsoft.com/office/powerpoint/2010/main" val="39942763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4667792"/>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63</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170393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170393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1703930"/>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1703930"/>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1703930"/>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1703930"/>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1" name="Line 21"/>
          <p:cNvSpPr>
            <a:spLocks noChangeShapeType="1"/>
          </p:cNvSpPr>
          <p:nvPr/>
        </p:nvSpPr>
        <p:spPr bwMode="auto">
          <a:xfrm>
            <a:off x="4287653" y="1954755"/>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195475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195475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195475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176584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174520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177536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695867"/>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228019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5" name="Rectangle 6"/>
          <p:cNvSpPr>
            <a:spLocks noChangeArrowheads="1"/>
          </p:cNvSpPr>
          <p:nvPr/>
        </p:nvSpPr>
        <p:spPr bwMode="auto">
          <a:xfrm>
            <a:off x="1816322" y="381576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381576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3815760"/>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3815760"/>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3815760"/>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3815760"/>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4066585"/>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406658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406658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406658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387767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h</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e</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385703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388719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2807697"/>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439202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 name="文本框 2"/>
          <p:cNvSpPr txBox="1"/>
          <p:nvPr/>
        </p:nvSpPr>
        <p:spPr>
          <a:xfrm>
            <a:off x="3323661" y="919805"/>
            <a:ext cx="641348" cy="523220"/>
          </a:xfrm>
          <a:prstGeom prst="rect">
            <a:avLst/>
          </a:prstGeom>
          <a:noFill/>
        </p:spPr>
        <p:txBody>
          <a:bodyPr wrap="square" rtlCol="0">
            <a:spAutoFit/>
          </a:bodyPr>
          <a:lstStyle/>
          <a:p>
            <a:r>
              <a:rPr lang="en-US" altLang="zh-CN" sz="2800" dirty="0" smtClean="0"/>
              <a:t>p</a:t>
            </a:r>
            <a:endParaRPr lang="zh-CN" altLang="en-US" sz="2800" dirty="0" err="1" smtClean="0"/>
          </a:p>
        </p:txBody>
      </p:sp>
      <p:sp>
        <p:nvSpPr>
          <p:cNvPr id="4" name="文本框 3"/>
          <p:cNvSpPr txBox="1"/>
          <p:nvPr/>
        </p:nvSpPr>
        <p:spPr>
          <a:xfrm>
            <a:off x="5052344" y="914060"/>
            <a:ext cx="577153" cy="523220"/>
          </a:xfrm>
          <a:prstGeom prst="rect">
            <a:avLst/>
          </a:prstGeom>
          <a:noFill/>
        </p:spPr>
        <p:txBody>
          <a:bodyPr wrap="square" rtlCol="0">
            <a:spAutoFit/>
          </a:bodyPr>
          <a:lstStyle/>
          <a:p>
            <a:r>
              <a:rPr lang="en-US" altLang="zh-CN" sz="2800" dirty="0" smtClean="0"/>
              <a:t>q</a:t>
            </a:r>
            <a:endParaRPr lang="zh-CN" altLang="en-US" sz="2800" dirty="0" err="1" smtClean="0"/>
          </a:p>
        </p:txBody>
      </p:sp>
      <p:cxnSp>
        <p:nvCxnSpPr>
          <p:cNvPr id="12288" name="直接连接符 12287"/>
          <p:cNvCxnSpPr/>
          <p:nvPr/>
        </p:nvCxnSpPr>
        <p:spPr>
          <a:xfrm flipH="1">
            <a:off x="2376127" y="1880820"/>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12292" name="直接连接符 12291"/>
          <p:cNvCxnSpPr/>
          <p:nvPr/>
        </p:nvCxnSpPr>
        <p:spPr>
          <a:xfrm>
            <a:off x="2454860" y="1877583"/>
            <a:ext cx="143336" cy="147634"/>
          </a:xfrm>
          <a:prstGeom prst="line">
            <a:avLst/>
          </a:prstGeom>
        </p:spPr>
        <p:style>
          <a:lnRef idx="1">
            <a:schemeClr val="dk1"/>
          </a:lnRef>
          <a:fillRef idx="0">
            <a:schemeClr val="dk1"/>
          </a:fillRef>
          <a:effectRef idx="0">
            <a:schemeClr val="dk1"/>
          </a:effectRef>
          <a:fontRef idx="minor">
            <a:schemeClr val="tx1"/>
          </a:fontRef>
        </p:style>
      </p:cxnSp>
      <p:cxnSp>
        <p:nvCxnSpPr>
          <p:cNvPr id="12295" name="直接连接符 12294"/>
          <p:cNvCxnSpPr/>
          <p:nvPr/>
        </p:nvCxnSpPr>
        <p:spPr>
          <a:xfrm flipH="1">
            <a:off x="7798526" y="65309"/>
            <a:ext cx="65314"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7" name="直接连接符 12296"/>
          <p:cNvCxnSpPr/>
          <p:nvPr/>
        </p:nvCxnSpPr>
        <p:spPr>
          <a:xfrm flipH="1">
            <a:off x="3965009" y="3916451"/>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2299" name="直接连接符 12298"/>
          <p:cNvCxnSpPr/>
          <p:nvPr/>
        </p:nvCxnSpPr>
        <p:spPr>
          <a:xfrm>
            <a:off x="4076956" y="3916451"/>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84" name="文本框 83"/>
          <p:cNvSpPr txBox="1"/>
          <p:nvPr/>
        </p:nvSpPr>
        <p:spPr>
          <a:xfrm>
            <a:off x="5179837" y="3145210"/>
            <a:ext cx="670322" cy="523220"/>
          </a:xfrm>
          <a:prstGeom prst="rect">
            <a:avLst/>
          </a:prstGeom>
          <a:noFill/>
        </p:spPr>
        <p:txBody>
          <a:bodyPr wrap="square" rtlCol="0">
            <a:spAutoFit/>
          </a:bodyPr>
          <a:lstStyle/>
          <a:p>
            <a:r>
              <a:rPr lang="en-US" altLang="zh-CN" sz="2800" dirty="0" smtClean="0"/>
              <a:t>p</a:t>
            </a:r>
            <a:endParaRPr lang="zh-CN" altLang="en-US" sz="2800" dirty="0" err="1" smtClean="0"/>
          </a:p>
        </p:txBody>
      </p:sp>
      <p:sp>
        <p:nvSpPr>
          <p:cNvPr id="85" name="文本框 84"/>
          <p:cNvSpPr txBox="1"/>
          <p:nvPr/>
        </p:nvSpPr>
        <p:spPr>
          <a:xfrm>
            <a:off x="6747890" y="3156343"/>
            <a:ext cx="577153" cy="523220"/>
          </a:xfrm>
          <a:prstGeom prst="rect">
            <a:avLst/>
          </a:prstGeom>
          <a:noFill/>
        </p:spPr>
        <p:txBody>
          <a:bodyPr wrap="square" rtlCol="0">
            <a:spAutoFit/>
          </a:bodyPr>
          <a:lstStyle/>
          <a:p>
            <a:r>
              <a:rPr lang="en-US" altLang="zh-CN" sz="2800" dirty="0" smtClean="0"/>
              <a:t>q</a:t>
            </a:r>
            <a:endParaRPr lang="zh-CN" altLang="en-US" sz="2800" dirty="0" err="1" smtClean="0"/>
          </a:p>
        </p:txBody>
      </p:sp>
      <p:sp>
        <p:nvSpPr>
          <p:cNvPr id="87" name="Rectangle 6"/>
          <p:cNvSpPr>
            <a:spLocks noChangeArrowheads="1"/>
          </p:cNvSpPr>
          <p:nvPr/>
        </p:nvSpPr>
        <p:spPr bwMode="auto">
          <a:xfrm>
            <a:off x="1864219" y="5718586"/>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88" name="Rectangle 7"/>
          <p:cNvSpPr>
            <a:spLocks noChangeArrowheads="1"/>
          </p:cNvSpPr>
          <p:nvPr/>
        </p:nvSpPr>
        <p:spPr bwMode="auto">
          <a:xfrm>
            <a:off x="2311894" y="5718586"/>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9" name="Group 8"/>
          <p:cNvGrpSpPr>
            <a:grpSpLocks/>
          </p:cNvGrpSpPr>
          <p:nvPr/>
        </p:nvGrpSpPr>
        <p:grpSpPr bwMode="auto">
          <a:xfrm>
            <a:off x="3434256" y="5718586"/>
            <a:ext cx="896938" cy="503237"/>
            <a:chOff x="4680" y="5028"/>
            <a:chExt cx="720" cy="312"/>
          </a:xfrm>
        </p:grpSpPr>
        <p:sp>
          <p:nvSpPr>
            <p:cNvPr id="90"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1"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2" name="Group 11"/>
          <p:cNvGrpSpPr>
            <a:grpSpLocks/>
          </p:cNvGrpSpPr>
          <p:nvPr/>
        </p:nvGrpSpPr>
        <p:grpSpPr bwMode="auto">
          <a:xfrm>
            <a:off x="6571156" y="5718586"/>
            <a:ext cx="898525" cy="503237"/>
            <a:chOff x="4680" y="5028"/>
            <a:chExt cx="720" cy="312"/>
          </a:xfrm>
        </p:grpSpPr>
        <p:sp>
          <p:nvSpPr>
            <p:cNvPr id="93"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4"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5" name="Group 14"/>
          <p:cNvGrpSpPr>
            <a:grpSpLocks/>
          </p:cNvGrpSpPr>
          <p:nvPr/>
        </p:nvGrpSpPr>
        <p:grpSpPr bwMode="auto">
          <a:xfrm>
            <a:off x="8814294" y="5718586"/>
            <a:ext cx="896937" cy="503237"/>
            <a:chOff x="4680" y="5028"/>
            <a:chExt cx="720" cy="312"/>
          </a:xfrm>
        </p:grpSpPr>
        <p:sp>
          <p:nvSpPr>
            <p:cNvPr id="96"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7"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98" name="Group 17"/>
          <p:cNvGrpSpPr>
            <a:grpSpLocks/>
          </p:cNvGrpSpPr>
          <p:nvPr/>
        </p:nvGrpSpPr>
        <p:grpSpPr bwMode="auto">
          <a:xfrm>
            <a:off x="5004294" y="5718586"/>
            <a:ext cx="893762" cy="503237"/>
            <a:chOff x="4680" y="5028"/>
            <a:chExt cx="720" cy="312"/>
          </a:xfrm>
        </p:grpSpPr>
        <p:sp>
          <p:nvSpPr>
            <p:cNvPr id="99"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0"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01" name="Line 20"/>
          <p:cNvSpPr>
            <a:spLocks noChangeShapeType="1"/>
          </p:cNvSpPr>
          <p:nvPr/>
        </p:nvSpPr>
        <p:spPr bwMode="auto">
          <a:xfrm>
            <a:off x="2537319" y="5969411"/>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 name="Line 22"/>
          <p:cNvSpPr>
            <a:spLocks noChangeShapeType="1"/>
          </p:cNvSpPr>
          <p:nvPr/>
        </p:nvSpPr>
        <p:spPr bwMode="auto">
          <a:xfrm>
            <a:off x="4110532" y="595603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Line 23"/>
          <p:cNvSpPr>
            <a:spLocks noChangeShapeType="1"/>
          </p:cNvSpPr>
          <p:nvPr/>
        </p:nvSpPr>
        <p:spPr bwMode="auto">
          <a:xfrm>
            <a:off x="7244256" y="5969411"/>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 name="Line 24"/>
          <p:cNvSpPr>
            <a:spLocks noChangeShapeType="1"/>
          </p:cNvSpPr>
          <p:nvPr/>
        </p:nvSpPr>
        <p:spPr bwMode="auto">
          <a:xfrm>
            <a:off x="8368206" y="5969411"/>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 name="Text Box 25"/>
          <p:cNvSpPr txBox="1">
            <a:spLocks noChangeArrowheads="1"/>
          </p:cNvSpPr>
          <p:nvPr/>
        </p:nvSpPr>
        <p:spPr bwMode="auto">
          <a:xfrm>
            <a:off x="3492994" y="5780498"/>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e</a:t>
            </a:r>
            <a:endParaRPr lang="en-US" altLang="zh-CN" sz="2400" b="1" dirty="0">
              <a:ea typeface="楷体_GB2312" pitchFamily="49" charset="-122"/>
            </a:endParaRPr>
          </a:p>
        </p:txBody>
      </p:sp>
      <p:sp>
        <p:nvSpPr>
          <p:cNvPr id="106" name="Text Box 26"/>
          <p:cNvSpPr txBox="1">
            <a:spLocks noChangeArrowheads="1"/>
          </p:cNvSpPr>
          <p:nvPr/>
        </p:nvSpPr>
        <p:spPr bwMode="auto">
          <a:xfrm>
            <a:off x="5094781"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h</a:t>
            </a:r>
            <a:endParaRPr lang="en-US" altLang="zh-CN" sz="2400" b="1" dirty="0">
              <a:ea typeface="楷体_GB2312" pitchFamily="49" charset="-122"/>
            </a:endParaRPr>
          </a:p>
        </p:txBody>
      </p:sp>
      <p:sp>
        <p:nvSpPr>
          <p:cNvPr id="107" name="Text Box 27"/>
          <p:cNvSpPr txBox="1">
            <a:spLocks noChangeArrowheads="1"/>
          </p:cNvSpPr>
          <p:nvPr/>
        </p:nvSpPr>
        <p:spPr bwMode="auto">
          <a:xfrm>
            <a:off x="8831756" y="5759861"/>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108" name="Text Box 28"/>
          <p:cNvSpPr txBox="1">
            <a:spLocks noChangeArrowheads="1"/>
          </p:cNvSpPr>
          <p:nvPr/>
        </p:nvSpPr>
        <p:spPr bwMode="auto">
          <a:xfrm>
            <a:off x="6609256"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109" name="Text Box 29"/>
          <p:cNvSpPr txBox="1">
            <a:spLocks noChangeArrowheads="1"/>
          </p:cNvSpPr>
          <p:nvPr/>
        </p:nvSpPr>
        <p:spPr bwMode="auto">
          <a:xfrm>
            <a:off x="9271494" y="5790023"/>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110" name="Group 30"/>
          <p:cNvGrpSpPr>
            <a:grpSpLocks/>
          </p:cNvGrpSpPr>
          <p:nvPr/>
        </p:nvGrpSpPr>
        <p:grpSpPr bwMode="auto">
          <a:xfrm>
            <a:off x="1864219" y="4710523"/>
            <a:ext cx="952500" cy="998538"/>
            <a:chOff x="2157" y="2844"/>
            <a:chExt cx="900" cy="780"/>
          </a:xfrm>
        </p:grpSpPr>
        <p:sp>
          <p:nvSpPr>
            <p:cNvPr id="11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11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 name="Text Box 34"/>
          <p:cNvSpPr txBox="1">
            <a:spLocks noChangeArrowheads="1"/>
          </p:cNvSpPr>
          <p:nvPr/>
        </p:nvSpPr>
        <p:spPr bwMode="auto">
          <a:xfrm>
            <a:off x="1864219" y="6294848"/>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cxnSp>
        <p:nvCxnSpPr>
          <p:cNvPr id="114" name="直接连接符 113"/>
          <p:cNvCxnSpPr/>
          <p:nvPr/>
        </p:nvCxnSpPr>
        <p:spPr>
          <a:xfrm flipH="1">
            <a:off x="5593353" y="5896963"/>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681028" y="5896963"/>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116" name="文本框 115"/>
          <p:cNvSpPr txBox="1"/>
          <p:nvPr/>
        </p:nvSpPr>
        <p:spPr>
          <a:xfrm>
            <a:off x="6518367" y="5146768"/>
            <a:ext cx="646787" cy="523220"/>
          </a:xfrm>
          <a:prstGeom prst="rect">
            <a:avLst/>
          </a:prstGeom>
          <a:noFill/>
        </p:spPr>
        <p:txBody>
          <a:bodyPr wrap="square" rtlCol="0">
            <a:spAutoFit/>
          </a:bodyPr>
          <a:lstStyle/>
          <a:p>
            <a:r>
              <a:rPr lang="en-US" altLang="zh-CN" sz="2800" dirty="0" smtClean="0"/>
              <a:t>p</a:t>
            </a:r>
            <a:endParaRPr lang="zh-CN" altLang="en-US" sz="2800" dirty="0" err="1" smtClean="0"/>
          </a:p>
        </p:txBody>
      </p:sp>
      <p:sp>
        <p:nvSpPr>
          <p:cNvPr id="117" name="文本框 116"/>
          <p:cNvSpPr txBox="1"/>
          <p:nvPr/>
        </p:nvSpPr>
        <p:spPr>
          <a:xfrm>
            <a:off x="7772400" y="5133704"/>
            <a:ext cx="619443" cy="523220"/>
          </a:xfrm>
          <a:prstGeom prst="rect">
            <a:avLst/>
          </a:prstGeom>
          <a:noFill/>
        </p:spPr>
        <p:txBody>
          <a:bodyPr wrap="square" rtlCol="0">
            <a:spAutoFit/>
          </a:bodyPr>
          <a:lstStyle/>
          <a:p>
            <a:r>
              <a:rPr lang="en-US" altLang="zh-CN" sz="2800" dirty="0" smtClean="0"/>
              <a:t>q</a:t>
            </a:r>
            <a:endParaRPr lang="zh-CN" altLang="en-US" sz="2800" dirty="0" err="1" smtClean="0"/>
          </a:p>
        </p:txBody>
      </p:sp>
    </p:spTree>
    <p:extLst>
      <p:ext uri="{BB962C8B-B14F-4D97-AF65-F5344CB8AC3E}">
        <p14:creationId xmlns:p14="http://schemas.microsoft.com/office/powerpoint/2010/main" val="18396387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“兄弟协同法”</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“首席插入法”实现单链表的就地逆置</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643237"/>
            <a:ext cx="101379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Times New Roman" panose="02020603050405020304" pitchFamily="18" charset="0"/>
                <a:cs typeface="Times New Roman" panose="02020603050405020304" pitchFamily="18" charset="0"/>
              </a:rPr>
              <a:t>template </a:t>
            </a:r>
            <a:r>
              <a:rPr lang="en-US" altLang="zh-CN" sz="2800" dirty="0">
                <a:latin typeface="Times New Roman" panose="02020603050405020304" pitchFamily="18" charset="0"/>
                <a:cs typeface="Times New Roman" panose="02020603050405020304" pitchFamily="18" charset="0"/>
              </a:rPr>
              <a:t>&lt;class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&gt;::reverse()</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*p,*q;  //</a:t>
            </a:r>
            <a:r>
              <a:rPr lang="zh-CN" altLang="zh-CN" sz="2800" dirty="0">
                <a:latin typeface="Times New Roman" panose="02020603050405020304" pitchFamily="18" charset="0"/>
                <a:cs typeface="Times New Roman" panose="02020603050405020304" pitchFamily="18" charset="0"/>
              </a:rPr>
              <a:t>兄弟俩协同</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p=head-</a:t>
            </a:r>
            <a:r>
              <a:rPr lang="en-US" altLang="zh-CN" sz="2800" dirty="0">
                <a:latin typeface="Times New Roman" panose="02020603050405020304" pitchFamily="18" charset="0"/>
                <a:cs typeface="Times New Roman" panose="02020603050405020304" pitchFamily="18" charset="0"/>
              </a:rPr>
              <a:t>&gt;next;   head-&gt;next = NULL;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while </a:t>
            </a:r>
            <a:r>
              <a:rPr lang="en-US" altLang="zh-CN" sz="2800" dirty="0">
                <a:latin typeface="Times New Roman" panose="02020603050405020304" pitchFamily="18" charset="0"/>
                <a:cs typeface="Times New Roman" panose="02020603050405020304" pitchFamily="18" charset="0"/>
              </a:rPr>
              <a:t>(p)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q = p-&gt;next;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a:t>
            </a:r>
            <a:r>
              <a:rPr lang="en-US" altLang="zh-CN" sz="2800" dirty="0">
                <a:latin typeface="Times New Roman" panose="02020603050405020304" pitchFamily="18" charset="0"/>
                <a:cs typeface="Times New Roman" panose="02020603050405020304" pitchFamily="18" charset="0"/>
              </a:rPr>
              <a:t>&gt;next = head-&gt;next; head-&gt;next = p; //</a:t>
            </a:r>
            <a:r>
              <a:rPr lang="zh-CN" altLang="zh-CN" sz="2800" dirty="0">
                <a:latin typeface="Times New Roman" panose="02020603050405020304" pitchFamily="18" charset="0"/>
                <a:cs typeface="Times New Roman" panose="02020603050405020304" pitchFamily="18" charset="0"/>
              </a:rPr>
              <a:t>首席插入</a:t>
            </a: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p=q</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4051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常见错误：</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312873"/>
            <a:ext cx="117348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93725" indent="-514350">
              <a:buFont typeface="Wingdings" panose="05000000000000000000" pitchFamily="2" charset="2"/>
              <a:buChar char="Ø"/>
            </a:pP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未被初始化或者为空，读取其指向的字段如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p-&gt;data</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如</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循环检查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所指的结点中值是否</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可用</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p=head-&gt;next;   while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&amp;&amp; p-&gt;data!=x) p=p-&gt;next</a:t>
            </a:r>
            <a:r>
              <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插入时，</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首先指向了首结点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p=head-&gt;next </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，应该指向头结点</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p=head </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原本指向了一个结点，但其指向的结点空间已经释放，仍要读取其所指结点的字段。如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 delete p; p=</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p-&gt;next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&gt;next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非法访问了不能访问的内存空间</a:t>
            </a:r>
            <a:r>
              <a:rPr lang="zh-CN" altLang="zh-CN" sz="16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endParaRPr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椭圆 1"/>
          <p:cNvSpPr/>
          <p:nvPr/>
        </p:nvSpPr>
        <p:spPr>
          <a:xfrm>
            <a:off x="11341788" y="6217920"/>
            <a:ext cx="427846" cy="470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900181" y="3309693"/>
            <a:ext cx="7257278" cy="1319505"/>
          </a:xfrm>
          <a:prstGeom prst="rect">
            <a:avLst/>
          </a:prstGeom>
        </p:spPr>
      </p:pic>
    </p:spTree>
    <p:extLst>
      <p:ext uri="{BB962C8B-B14F-4D97-AF65-F5344CB8AC3E}">
        <p14:creationId xmlns:p14="http://schemas.microsoft.com/office/powerpoint/2010/main" val="3239171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617902" y="1674465"/>
            <a:ext cx="10540635" cy="750684"/>
          </a:xfrm>
        </p:spPr>
        <p:txBody>
          <a:bodyPr>
            <a:normAutofit fontScale="32500" lnSpcReduction="20000"/>
          </a:bodyPr>
          <a:lstStyle/>
          <a:p>
            <a:pPr marL="0" indent="0">
              <a:buFontTx/>
              <a:buNone/>
            </a:pPr>
            <a:r>
              <a:rPr lang="zh-CN" altLang="en-US" sz="11200" dirty="0" smtClean="0">
                <a:latin typeface="华文楷体" panose="02010600040101010101" pitchFamily="2" charset="-122"/>
                <a:ea typeface="华文楷体" panose="02010600040101010101" pitchFamily="2" charset="-122"/>
              </a:rPr>
              <a:t>练习：输出链表中倒数第</a:t>
            </a:r>
            <a:r>
              <a:rPr lang="en-US" altLang="zh-CN" sz="11200" dirty="0" smtClean="0">
                <a:latin typeface="华文楷体" panose="02010600040101010101" pitchFamily="2" charset="-122"/>
                <a:ea typeface="华文楷体" panose="02010600040101010101" pitchFamily="2" charset="-122"/>
              </a:rPr>
              <a:t>K</a:t>
            </a:r>
            <a:r>
              <a:rPr lang="zh-CN" altLang="en-US" sz="11200" dirty="0" smtClean="0">
                <a:latin typeface="华文楷体" panose="02010600040101010101" pitchFamily="2" charset="-122"/>
                <a:ea typeface="华文楷体" panose="02010600040101010101" pitchFamily="2" charset="-122"/>
              </a:rPr>
              <a:t>个元素的值   </a:t>
            </a:r>
            <a:r>
              <a:rPr lang="zh-CN" altLang="en-US" sz="11200" dirty="0" smtClean="0">
                <a:solidFill>
                  <a:srgbClr val="FF0000"/>
                </a:solidFill>
                <a:latin typeface="华文楷体" panose="02010600040101010101" pitchFamily="2" charset="-122"/>
                <a:ea typeface="华文楷体" panose="02010600040101010101" pitchFamily="2" charset="-122"/>
              </a:rPr>
              <a:t>思考！</a:t>
            </a:r>
            <a:endParaRPr lang="en-US" altLang="zh-CN" sz="11200" dirty="0" smtClean="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012093" y="4200938"/>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66</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2112038" y="3536142"/>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559713" y="3536142"/>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682075" y="3536142"/>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818975" y="3536142"/>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062113" y="3536142"/>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252113" y="3536142"/>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785138" y="3786967"/>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579013" y="3786967"/>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925213" y="3786967"/>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492075" y="3786967"/>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616025" y="3786967"/>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740813" y="3598054"/>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19</a:t>
            </a:r>
            <a:endParaRPr lang="en-US" altLang="zh-CN" sz="2400" b="1" dirty="0">
              <a:ea typeface="楷体_GB2312" pitchFamily="49" charset="-122"/>
            </a:endParaRPr>
          </a:p>
        </p:txBody>
      </p:sp>
      <p:sp>
        <p:nvSpPr>
          <p:cNvPr id="26" name="Text Box 26"/>
          <p:cNvSpPr txBox="1">
            <a:spLocks noChangeArrowheads="1"/>
          </p:cNvSpPr>
          <p:nvPr/>
        </p:nvSpPr>
        <p:spPr bwMode="auto">
          <a:xfrm>
            <a:off x="5342600" y="3598054"/>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72</a:t>
            </a:r>
            <a:endParaRPr lang="en-US" altLang="zh-CN" sz="2400" b="1" dirty="0">
              <a:ea typeface="楷体_GB2312" pitchFamily="49" charset="-122"/>
            </a:endParaRPr>
          </a:p>
        </p:txBody>
      </p:sp>
      <p:sp>
        <p:nvSpPr>
          <p:cNvPr id="27" name="Text Box 27"/>
          <p:cNvSpPr txBox="1">
            <a:spLocks noChangeArrowheads="1"/>
          </p:cNvSpPr>
          <p:nvPr/>
        </p:nvSpPr>
        <p:spPr bwMode="auto">
          <a:xfrm>
            <a:off x="9079575" y="3577417"/>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1</a:t>
            </a:r>
            <a:endParaRPr lang="en-US" altLang="zh-CN" sz="2400" b="1" dirty="0">
              <a:ea typeface="楷体_GB2312" pitchFamily="49" charset="-122"/>
            </a:endParaRPr>
          </a:p>
        </p:txBody>
      </p:sp>
      <p:sp>
        <p:nvSpPr>
          <p:cNvPr id="28" name="Text Box 28"/>
          <p:cNvSpPr txBox="1">
            <a:spLocks noChangeArrowheads="1"/>
          </p:cNvSpPr>
          <p:nvPr/>
        </p:nvSpPr>
        <p:spPr bwMode="auto">
          <a:xfrm>
            <a:off x="6857075" y="3598054"/>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519313" y="3607579"/>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112038" y="2528078"/>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112038" y="4112404"/>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623338" y="4112404"/>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Tree>
    <p:extLst>
      <p:ext uri="{BB962C8B-B14F-4D97-AF65-F5344CB8AC3E}">
        <p14:creationId xmlns:p14="http://schemas.microsoft.com/office/powerpoint/2010/main" val="19648327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1004006" y="3512462"/>
            <a:ext cx="10540635" cy="688476"/>
          </a:xfrm>
        </p:spPr>
        <p:txBody>
          <a:bodyPr>
            <a:normAutofit fontScale="32500" lnSpcReduction="20000"/>
          </a:bodyPr>
          <a:lstStyle/>
          <a:p>
            <a:pPr marL="0" indent="0">
              <a:buFontTx/>
              <a:buNone/>
            </a:pPr>
            <a:r>
              <a:rPr lang="zh-CN" altLang="en-US" sz="11200" dirty="0" smtClean="0">
                <a:solidFill>
                  <a:srgbClr val="FF0000"/>
                </a:solidFill>
                <a:latin typeface="华文楷体" panose="02010600040101010101" pitchFamily="2" charset="-122"/>
                <a:ea typeface="华文楷体" panose="02010600040101010101" pitchFamily="2" charset="-122"/>
              </a:rPr>
              <a:t>思路讨论？</a:t>
            </a:r>
            <a:endParaRPr lang="en-US" altLang="zh-CN" sz="11200" dirty="0" smtClean="0">
              <a:solidFill>
                <a:srgbClr val="FF0000"/>
              </a:solidFill>
              <a:latin typeface="华文楷体" panose="02010600040101010101" pitchFamily="2" charset="-122"/>
              <a:ea typeface="华文楷体" panose="02010600040101010101" pitchFamily="2" charset="-122"/>
            </a:endParaRPr>
          </a:p>
          <a:p>
            <a:pPr marL="0" indent="0">
              <a:buFontTx/>
              <a:buNone/>
            </a:pPr>
            <a:endParaRPr lang="en-US" altLang="zh-CN" sz="11200" dirty="0" smtClean="0">
              <a:solidFill>
                <a:srgbClr val="FF0000"/>
              </a:solidFill>
              <a:latin typeface="华文楷体" panose="02010600040101010101" pitchFamily="2" charset="-122"/>
              <a:ea typeface="华文楷体" panose="02010600040101010101" pitchFamily="2" charset="-122"/>
            </a:endParaRPr>
          </a:p>
        </p:txBody>
      </p:sp>
      <p:sp>
        <p:nvSpPr>
          <p:cNvPr id="12290" name="灯片编号占位符 4"/>
          <p:cNvSpPr>
            <a:spLocks noGrp="1"/>
          </p:cNvSpPr>
          <p:nvPr>
            <p:ph type="sldNum" sz="quarter" idx="12"/>
          </p:nvPr>
        </p:nvSpPr>
        <p:spPr>
          <a:xfrm>
            <a:off x="4012093" y="4200938"/>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67</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118124" y="2244051"/>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1565799" y="2244051"/>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2688161" y="2244051"/>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5825061" y="2244051"/>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068199" y="2244051"/>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4258199" y="2244051"/>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1791224" y="2494876"/>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3585099" y="2494876"/>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4931299" y="2494876"/>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6498161" y="2494876"/>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7622111" y="2494876"/>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2746899" y="2305963"/>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19</a:t>
            </a:r>
            <a:endParaRPr lang="en-US" altLang="zh-CN" sz="2400" b="1" dirty="0">
              <a:ea typeface="楷体_GB2312" pitchFamily="49" charset="-122"/>
            </a:endParaRPr>
          </a:p>
        </p:txBody>
      </p:sp>
      <p:sp>
        <p:nvSpPr>
          <p:cNvPr id="26" name="Text Box 26"/>
          <p:cNvSpPr txBox="1">
            <a:spLocks noChangeArrowheads="1"/>
          </p:cNvSpPr>
          <p:nvPr/>
        </p:nvSpPr>
        <p:spPr bwMode="auto">
          <a:xfrm>
            <a:off x="4348686" y="230596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72</a:t>
            </a:r>
            <a:endParaRPr lang="en-US" altLang="zh-CN" sz="2400" b="1" dirty="0">
              <a:ea typeface="楷体_GB2312" pitchFamily="49" charset="-122"/>
            </a:endParaRPr>
          </a:p>
        </p:txBody>
      </p:sp>
      <p:sp>
        <p:nvSpPr>
          <p:cNvPr id="27" name="Text Box 27"/>
          <p:cNvSpPr txBox="1">
            <a:spLocks noChangeArrowheads="1"/>
          </p:cNvSpPr>
          <p:nvPr/>
        </p:nvSpPr>
        <p:spPr bwMode="auto">
          <a:xfrm>
            <a:off x="8085661" y="2285326"/>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smtClean="0"/>
              <a:t>1</a:t>
            </a:r>
            <a:endParaRPr lang="en-US" altLang="zh-CN" sz="2400" b="1" dirty="0">
              <a:ea typeface="楷体_GB2312" pitchFamily="49" charset="-122"/>
            </a:endParaRPr>
          </a:p>
        </p:txBody>
      </p:sp>
      <p:sp>
        <p:nvSpPr>
          <p:cNvPr id="28" name="Text Box 28"/>
          <p:cNvSpPr txBox="1">
            <a:spLocks noChangeArrowheads="1"/>
          </p:cNvSpPr>
          <p:nvPr/>
        </p:nvSpPr>
        <p:spPr bwMode="auto">
          <a:xfrm>
            <a:off x="5863161" y="230596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8525399" y="2315488"/>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118124" y="1235987"/>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118124" y="282031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2629424" y="282031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Tree>
    <p:extLst>
      <p:ext uri="{BB962C8B-B14F-4D97-AF65-F5344CB8AC3E}">
        <p14:creationId xmlns:p14="http://schemas.microsoft.com/office/powerpoint/2010/main" val="4080685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末</a:t>
            </a:r>
            <a:r>
              <a:rPr lang="zh-CN" altLang="en-US" sz="2800" b="0" dirty="0" smtClean="0">
                <a:latin typeface="华文楷体" pitchFamily="2" charset="-122"/>
                <a:ea typeface="华文楷体" pitchFamily="2" charset="-122"/>
              </a:rPr>
              <a:t>结点的</a:t>
            </a:r>
            <a:r>
              <a:rPr lang="en-US" altLang="zh-CN" sz="2800" b="0" dirty="0" smtClean="0">
                <a:latin typeface="华文楷体" pitchFamily="2" charset="-122"/>
                <a:ea typeface="华文楷体" pitchFamily="2" charset="-122"/>
              </a:rPr>
              <a:t>next</a:t>
            </a:r>
            <a:r>
              <a:rPr lang="zh-CN" altLang="en-US" sz="2800" b="0" dirty="0" smtClean="0">
                <a:latin typeface="华文楷体" pitchFamily="2" charset="-122"/>
                <a:ea typeface="华文楷体" pitchFamily="2" charset="-122"/>
              </a:rPr>
              <a:t>不再指向空，而是指向头结点。</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单循环链表</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98663" y="2456898"/>
            <a:ext cx="7132154" cy="988615"/>
          </a:xfrm>
          <a:prstGeom prst="rect">
            <a:avLst/>
          </a:prstGeom>
          <a:noFill/>
          <a:ln>
            <a:noFill/>
          </a:ln>
        </p:spPr>
      </p:pic>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smtClean="0">
                <a:latin typeface="华文楷体" pitchFamily="2" charset="-122"/>
                <a:ea typeface="华文楷体" pitchFamily="2" charset="-122"/>
              </a:rPr>
              <a:t>空单向循环链表，只有头结点。</a:t>
            </a:r>
            <a:endParaRPr lang="en-US" altLang="zh-CN" sz="2800" b="0" dirty="0" smtClean="0">
              <a:latin typeface="华文楷体" pitchFamily="2" charset="-122"/>
              <a:ea typeface="华文楷体" pitchFamily="2" charset="-122"/>
            </a:endParaRPr>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3914153" y="4574595"/>
            <a:ext cx="2611921" cy="872913"/>
          </a:xfrm>
          <a:prstGeom prst="rect">
            <a:avLst/>
          </a:prstGeom>
          <a:noFill/>
          <a:ln>
            <a:noFill/>
          </a:ln>
        </p:spPr>
      </p:pic>
      <p:sp>
        <p:nvSpPr>
          <p:cNvPr id="2" name="矩形 1"/>
          <p:cNvSpPr/>
          <p:nvPr/>
        </p:nvSpPr>
        <p:spPr>
          <a:xfrm>
            <a:off x="710464" y="5907034"/>
            <a:ext cx="10898439" cy="523220"/>
          </a:xfrm>
          <a:prstGeom prst="rect">
            <a:avLst/>
          </a:prstGeom>
        </p:spPr>
        <p:txBody>
          <a:bodyPr wrap="square">
            <a:spAutoFit/>
          </a:bodyPr>
          <a:lstStyle/>
          <a:p>
            <a:r>
              <a:rPr lang="zh-CN" altLang="zh-CN" sz="2800" b="1" dirty="0" smtClean="0">
                <a:latin typeface="华文楷体" pitchFamily="2" charset="-122"/>
                <a:ea typeface="华文楷体" pitchFamily="2" charset="-122"/>
              </a:rPr>
              <a:t>优点</a:t>
            </a:r>
            <a:r>
              <a:rPr lang="zh-CN" altLang="en-US" sz="2800" b="1" dirty="0" smtClean="0">
                <a:latin typeface="华文楷体" pitchFamily="2" charset="-122"/>
                <a:ea typeface="华文楷体" pitchFamily="2" charset="-122"/>
              </a:rPr>
              <a:t>：</a:t>
            </a:r>
            <a:r>
              <a:rPr lang="zh-CN" altLang="zh-CN" sz="2800" dirty="0" smtClean="0">
                <a:latin typeface="华文楷体" pitchFamily="2" charset="-122"/>
                <a:ea typeface="华文楷体" pitchFamily="2" charset="-122"/>
              </a:rPr>
              <a:t>从</a:t>
            </a:r>
            <a:r>
              <a:rPr lang="zh-CN" altLang="zh-CN" sz="2800" dirty="0">
                <a:latin typeface="华文楷体" pitchFamily="2" charset="-122"/>
                <a:ea typeface="华文楷体" pitchFamily="2" charset="-122"/>
              </a:rPr>
              <a:t>表中任何一个结点出发，都可以</a:t>
            </a:r>
            <a:r>
              <a:rPr lang="zh-CN" altLang="zh-CN" sz="2800" dirty="0" smtClean="0">
                <a:latin typeface="华文楷体" pitchFamily="2" charset="-122"/>
                <a:ea typeface="华文楷体" pitchFamily="2" charset="-122"/>
              </a:rPr>
              <a:t>顺</a:t>
            </a:r>
            <a:r>
              <a:rPr lang="en-US" altLang="zh-CN" sz="2800" dirty="0" smtClean="0">
                <a:latin typeface="华文楷体" pitchFamily="2" charset="-122"/>
                <a:ea typeface="华文楷体" pitchFamily="2" charset="-122"/>
              </a:rPr>
              <a:t>next</a:t>
            </a:r>
            <a:r>
              <a:rPr lang="zh-CN" altLang="zh-CN" sz="2800" dirty="0" smtClean="0">
                <a:latin typeface="华文楷体" pitchFamily="2" charset="-122"/>
                <a:ea typeface="华文楷体" pitchFamily="2" charset="-122"/>
              </a:rPr>
              <a:t>指针访问到所有</a:t>
            </a:r>
            <a:r>
              <a:rPr lang="zh-CN" altLang="zh-CN" sz="2800" dirty="0">
                <a:latin typeface="华文楷体" pitchFamily="2" charset="-122"/>
                <a:ea typeface="华文楷体" pitchFamily="2" charset="-122"/>
              </a:rPr>
              <a:t>结点。</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88128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smtClean="0">
                <a:latin typeface="华文楷体" pitchFamily="2" charset="-122"/>
                <a:ea typeface="华文楷体" pitchFamily="2" charset="-122"/>
              </a:rPr>
              <a:t>为了循环方便，不带头结点的单循环链表居多，</a:t>
            </a:r>
            <a:r>
              <a:rPr lang="en-US" altLang="zh-CN" sz="2800" b="0" dirty="0" smtClean="0">
                <a:latin typeface="华文楷体" pitchFamily="2" charset="-122"/>
                <a:ea typeface="华文楷体" pitchFamily="2" charset="-122"/>
              </a:rPr>
              <a:t>head</a:t>
            </a:r>
            <a:r>
              <a:rPr lang="zh-CN" altLang="en-US" sz="2800" b="0" dirty="0" smtClean="0">
                <a:latin typeface="华文楷体" pitchFamily="2" charset="-122"/>
                <a:ea typeface="华文楷体" pitchFamily="2" charset="-122"/>
              </a:rPr>
              <a:t>直接指向首结点。</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不带头结点的单循环链表</a:t>
            </a:r>
            <a:endParaRPr lang="zh-CN" altLang="en-US" dirty="0">
              <a:latin typeface="华文楷体" panose="02010600040101010101" pitchFamily="2" charset="-122"/>
              <a:ea typeface="华文楷体" panose="02010600040101010101" pitchFamily="2" charset="-122"/>
            </a:endParaRPr>
          </a:p>
        </p:txBody>
      </p:sp>
      <p:sp>
        <p:nvSpPr>
          <p:cNvPr id="5" name="Rectangle 3"/>
          <p:cNvSpPr txBox="1">
            <a:spLocks noChangeArrowheads="1"/>
          </p:cNvSpPr>
          <p:nvPr/>
        </p:nvSpPr>
        <p:spPr>
          <a:xfrm>
            <a:off x="710464" y="3609649"/>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smtClean="0">
                <a:latin typeface="华文楷体" pitchFamily="2" charset="-122"/>
                <a:ea typeface="华文楷体" pitchFamily="2" charset="-122"/>
              </a:rPr>
              <a:t>空单向循环链表，</a:t>
            </a:r>
            <a:r>
              <a:rPr lang="en-US" altLang="zh-CN" sz="2800" b="0" dirty="0" smtClean="0">
                <a:latin typeface="华文楷体" pitchFamily="2" charset="-122"/>
                <a:ea typeface="华文楷体" pitchFamily="2" charset="-122"/>
              </a:rPr>
              <a:t>head</a:t>
            </a:r>
            <a:r>
              <a:rPr lang="zh-CN" altLang="en-US" sz="2800" b="0" dirty="0" smtClean="0">
                <a:latin typeface="华文楷体" pitchFamily="2" charset="-122"/>
                <a:ea typeface="华文楷体" pitchFamily="2" charset="-122"/>
              </a:rPr>
              <a:t>指向空。</a:t>
            </a:r>
            <a:endParaRPr lang="en-US" altLang="zh-CN" sz="2800" b="0" dirty="0" smtClean="0">
              <a:latin typeface="华文楷体" pitchFamily="2" charset="-122"/>
              <a:ea typeface="华文楷体"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21820" y="2389081"/>
            <a:ext cx="6584858" cy="925692"/>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3304552" y="4159626"/>
            <a:ext cx="2678804" cy="820105"/>
          </a:xfrm>
          <a:prstGeom prst="rect">
            <a:avLst/>
          </a:prstGeom>
          <a:noFill/>
          <a:ln>
            <a:noFill/>
          </a:ln>
        </p:spPr>
      </p:pic>
      <p:sp>
        <p:nvSpPr>
          <p:cNvPr id="2" name="文本框 1"/>
          <p:cNvSpPr txBox="1"/>
          <p:nvPr/>
        </p:nvSpPr>
        <p:spPr>
          <a:xfrm>
            <a:off x="854765" y="5303705"/>
            <a:ext cx="4347356" cy="584775"/>
          </a:xfrm>
          <a:prstGeom prst="rect">
            <a:avLst/>
          </a:prstGeom>
          <a:noFill/>
        </p:spPr>
        <p:txBody>
          <a:bodyPr wrap="square" rtlCol="0">
            <a:spAutoFit/>
          </a:bodyPr>
          <a:lstStyle/>
          <a:p>
            <a:r>
              <a:rPr lang="zh-CN" altLang="en-US" sz="3200" b="1" dirty="0" smtClean="0"/>
              <a:t>典型应用： 约瑟夫环</a:t>
            </a:r>
            <a:endParaRPr lang="zh-CN" altLang="en-US" sz="3200" b="1" dirty="0"/>
          </a:p>
        </p:txBody>
      </p:sp>
    </p:spTree>
    <p:extLst>
      <p:ext uri="{BB962C8B-B14F-4D97-AF65-F5344CB8AC3E}">
        <p14:creationId xmlns:p14="http://schemas.microsoft.com/office/powerpoint/2010/main" val="4108339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smtClean="0">
                <a:ea typeface="华文楷体" pitchFamily="2" charset="-122"/>
                <a:cs typeface="Times New Roman" panose="02020603050405020304" pitchFamily="18" charset="0"/>
              </a:rPr>
              <a:t>Data</a:t>
            </a:r>
            <a:r>
              <a:rPr lang="en-US" altLang="zh-CN" sz="2800" b="0" dirty="0">
                <a:ea typeface="华文楷体" pitchFamily="2" charset="-122"/>
                <a:cs typeface="Times New Roman" panose="02020603050405020304" pitchFamily="18" charset="0"/>
              </a:rPr>
              <a:t>: { xi | xi</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ElemSet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=1,2,3,……n, n &gt; 0} </a:t>
            </a:r>
            <a:r>
              <a:rPr lang="zh-CN" altLang="zh-CN" sz="2800" b="0" dirty="0">
                <a:ea typeface="华文楷体" pitchFamily="2" charset="-122"/>
                <a:cs typeface="Times New Roman" panose="02020603050405020304" pitchFamily="18" charset="0"/>
              </a:rPr>
              <a:t>或</a:t>
            </a:r>
            <a:r>
              <a:rPr lang="en-US" altLang="zh-CN" sz="2800" b="0" dirty="0">
                <a:ea typeface="华文楷体" pitchFamily="2" charset="-122"/>
                <a:cs typeface="Times New Roman" panose="02020603050405020304" pitchFamily="18" charset="0"/>
              </a:rPr>
              <a:t> Φ; </a:t>
            </a:r>
            <a:r>
              <a:rPr lang="en-US" altLang="zh-CN" sz="2800" b="0" dirty="0" err="1">
                <a:ea typeface="华文楷体" pitchFamily="2" charset="-122"/>
                <a:cs typeface="Times New Roman" panose="02020603050405020304" pitchFamily="18" charset="0"/>
              </a:rPr>
              <a:t>ElemSet</a:t>
            </a:r>
            <a:r>
              <a:rPr lang="zh-CN" altLang="zh-CN" sz="2800" b="0" dirty="0">
                <a:ea typeface="华文楷体" pitchFamily="2" charset="-122"/>
                <a:cs typeface="Times New Roman" panose="02020603050405020304" pitchFamily="18" charset="0"/>
              </a:rPr>
              <a:t>为元素集合。</a:t>
            </a:r>
          </a:p>
          <a:p>
            <a:pPr marL="0" indent="0">
              <a:buNone/>
            </a:pPr>
            <a:r>
              <a:rPr lang="en-US" altLang="zh-CN" sz="2800" b="0" dirty="0" smtClean="0">
                <a:ea typeface="华文楷体" pitchFamily="2" charset="-122"/>
                <a:cs typeface="Times New Roman" panose="02020603050405020304" pitchFamily="18" charset="0"/>
              </a:rPr>
              <a:t>Relation</a:t>
            </a:r>
            <a:r>
              <a:rPr lang="en-US" altLang="zh-CN" sz="2800" b="0" dirty="0">
                <a:ea typeface="华文楷体" pitchFamily="2" charset="-122"/>
                <a:cs typeface="Times New Roman" panose="02020603050405020304" pitchFamily="18" charset="0"/>
              </a:rPr>
              <a:t>: {&lt;xi,xi+1&gt;|xi,xi+1</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ElemSet,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n-1}, </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x1</a:t>
            </a:r>
            <a:r>
              <a:rPr lang="zh-CN" altLang="zh-CN" sz="2800" b="0" dirty="0">
                <a:ea typeface="华文楷体" pitchFamily="2" charset="-122"/>
                <a:cs typeface="Times New Roman" panose="02020603050405020304" pitchFamily="18" charset="0"/>
              </a:rPr>
              <a:t>为首元素，</a:t>
            </a:r>
            <a:r>
              <a:rPr lang="en-US" altLang="zh-CN" sz="2800" b="0" dirty="0" err="1">
                <a:ea typeface="华文楷体" pitchFamily="2" charset="-122"/>
                <a:cs typeface="Times New Roman" panose="02020603050405020304" pitchFamily="18" charset="0"/>
              </a:rPr>
              <a:t>xn</a:t>
            </a:r>
            <a:r>
              <a:rPr lang="zh-CN" altLang="zh-CN" sz="2800" b="0" dirty="0">
                <a:ea typeface="华文楷体" pitchFamily="2" charset="-122"/>
                <a:cs typeface="Times New Roman" panose="02020603050405020304" pitchFamily="18" charset="0"/>
              </a:rPr>
              <a:t>为尾元素。</a:t>
            </a:r>
          </a:p>
          <a:p>
            <a:pPr marL="0" indent="0">
              <a:buNone/>
            </a:pPr>
            <a:r>
              <a:rPr lang="en-US" altLang="zh-CN" sz="2800" b="0" dirty="0" smtClean="0">
                <a:ea typeface="华文楷体" pitchFamily="2" charset="-122"/>
                <a:cs typeface="Times New Roman" panose="02020603050405020304" pitchFamily="18" charset="0"/>
              </a:rPr>
              <a:t>Operations</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smtClean="0">
                <a:ea typeface="华文楷体" pitchFamily="2" charset="-122"/>
                <a:cs typeface="Times New Roman" panose="02020603050405020304" pitchFamily="18" charset="0"/>
              </a:rPr>
              <a:t>     initialize</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无或指定</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的规模</a:t>
            </a:r>
            <a:r>
              <a:rPr lang="zh-CN" altLang="zh-CN" sz="2800" b="0" dirty="0" smtClean="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分配相应空间及初始化</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smtClean="0">
                <a:ea typeface="华文楷体" pitchFamily="2" charset="-122"/>
                <a:cs typeface="Times New Roman" panose="02020603050405020304" pitchFamily="18" charset="0"/>
              </a:rPr>
              <a:t>     </a:t>
            </a:r>
            <a:r>
              <a:rPr lang="en-US" altLang="zh-CN" sz="2800" b="0" dirty="0" err="1" smtClean="0">
                <a:ea typeface="华文楷体" pitchFamily="2" charset="-122"/>
                <a:cs typeface="Times New Roman" panose="02020603050405020304" pitchFamily="18" charset="0"/>
              </a:rPr>
              <a:t>isEmpty</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为空返回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a:p>
            <a:pPr marL="0" indent="0">
              <a:buNone/>
            </a:pPr>
            <a:r>
              <a:rPr lang="en-US" altLang="zh-CN" sz="2800" b="0" dirty="0" smtClean="0">
                <a:ea typeface="华文楷体" pitchFamily="2" charset="-122"/>
                <a:cs typeface="Times New Roman" panose="02020603050405020304" pitchFamily="18" charset="0"/>
              </a:rPr>
              <a:t>     </a:t>
            </a:r>
            <a:r>
              <a:rPr lang="en-US" altLang="zh-CN" sz="2800" b="0" dirty="0" err="1" smtClean="0">
                <a:ea typeface="华文楷体" pitchFamily="2" charset="-122"/>
                <a:cs typeface="Times New Roman" panose="02020603050405020304" pitchFamily="18" charset="0"/>
              </a:rPr>
              <a:t>isFull</a:t>
            </a:r>
            <a:r>
              <a:rPr lang="en-US" altLang="zh-CN" sz="2800" b="0" dirty="0" smtClean="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为满返回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smtClean="0">
                <a:latin typeface="华文楷体" panose="02010600040101010101" pitchFamily="2" charset="-122"/>
                <a:ea typeface="华文楷体" panose="02010600040101010101" pitchFamily="2" charset="-122"/>
              </a:rPr>
              <a:t>：描述关系和关系操作</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02980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smtClean="0">
                <a:latin typeface="华文楷体" pitchFamily="2" charset="-122"/>
                <a:ea typeface="华文楷体" pitchFamily="2" charset="-122"/>
              </a:rPr>
              <a:t>每个结点有</a:t>
            </a:r>
            <a:r>
              <a:rPr lang="en-US" altLang="zh-CN" sz="2800" b="0" dirty="0" smtClean="0">
                <a:latin typeface="华文楷体" pitchFamily="2" charset="-122"/>
                <a:ea typeface="华文楷体" pitchFamily="2" charset="-122"/>
              </a:rPr>
              <a:t>prior</a:t>
            </a:r>
            <a:r>
              <a:rPr lang="zh-CN" altLang="en-US" sz="2800" b="0" dirty="0">
                <a:latin typeface="华文楷体" pitchFamily="2" charset="-122"/>
                <a:ea typeface="华文楷体" pitchFamily="2" charset="-122"/>
              </a:rPr>
              <a:t>和</a:t>
            </a:r>
            <a:r>
              <a:rPr lang="en-US" altLang="zh-CN" sz="2800" b="0" dirty="0" smtClean="0">
                <a:latin typeface="华文楷体" pitchFamily="2" charset="-122"/>
                <a:ea typeface="华文楷体" pitchFamily="2" charset="-122"/>
              </a:rPr>
              <a:t>next</a:t>
            </a:r>
            <a:r>
              <a:rPr lang="zh-CN" altLang="en-US" sz="2800" b="0" dirty="0" smtClean="0">
                <a:latin typeface="华文楷体" pitchFamily="2" charset="-122"/>
                <a:ea typeface="华文楷体" pitchFamily="2" charset="-122"/>
              </a:rPr>
              <a:t>两个指针，分别指向直接前驱和直接后继结点</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双向链表</a:t>
            </a:r>
            <a:endParaRPr lang="zh-CN" altLang="en-US" dirty="0">
              <a:latin typeface="华文楷体" panose="02010600040101010101" pitchFamily="2" charset="-122"/>
              <a:ea typeface="华文楷体" panose="02010600040101010101" pitchFamily="2" charset="-122"/>
            </a:endParaRP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smtClean="0">
                <a:latin typeface="华文楷体" pitchFamily="2" charset="-122"/>
                <a:ea typeface="华文楷体" pitchFamily="2" charset="-122"/>
              </a:rPr>
              <a:t>空双向链表，只有头、尾结点。</a:t>
            </a:r>
            <a:endParaRPr lang="en-US" altLang="zh-CN" sz="2800" b="0" dirty="0" smtClean="0">
              <a:latin typeface="华文楷体" pitchFamily="2" charset="-122"/>
              <a:ea typeface="华文楷体" pitchFamily="2" charset="-122"/>
            </a:endParaRPr>
          </a:p>
        </p:txBody>
      </p:sp>
      <p:sp>
        <p:nvSpPr>
          <p:cNvPr id="2" name="矩形 1"/>
          <p:cNvSpPr/>
          <p:nvPr/>
        </p:nvSpPr>
        <p:spPr>
          <a:xfrm>
            <a:off x="790920" y="5565913"/>
            <a:ext cx="10898439" cy="954107"/>
          </a:xfrm>
          <a:prstGeom prst="rect">
            <a:avLst/>
          </a:prstGeom>
        </p:spPr>
        <p:txBody>
          <a:bodyPr wrap="square">
            <a:spAutoFit/>
          </a:bodyPr>
          <a:lstStyle/>
          <a:p>
            <a:r>
              <a:rPr lang="zh-CN" altLang="zh-CN" sz="2800" b="1" dirty="0" smtClean="0">
                <a:latin typeface="华文楷体" pitchFamily="2" charset="-122"/>
                <a:ea typeface="华文楷体" pitchFamily="2" charset="-122"/>
              </a:rPr>
              <a:t>优点</a:t>
            </a:r>
            <a:r>
              <a:rPr lang="zh-CN" altLang="en-US" sz="2800" b="1"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根据待查元素在前或后半段，决定自</a:t>
            </a:r>
            <a:r>
              <a:rPr lang="en-US" altLang="zh-CN" sz="2800" dirty="0" smtClean="0">
                <a:latin typeface="华文楷体" pitchFamily="2" charset="-122"/>
                <a:ea typeface="华文楷体" pitchFamily="2" charset="-122"/>
              </a:rPr>
              <a:t>head</a:t>
            </a:r>
            <a:r>
              <a:rPr lang="zh-CN" altLang="en-US" sz="2800" dirty="0" smtClean="0">
                <a:latin typeface="华文楷体" pitchFamily="2" charset="-122"/>
                <a:ea typeface="华文楷体" pitchFamily="2" charset="-122"/>
              </a:rPr>
              <a:t>向后还是自</a:t>
            </a:r>
            <a:r>
              <a:rPr lang="en-US" altLang="zh-CN" sz="2800" dirty="0" smtClean="0">
                <a:latin typeface="华文楷体" pitchFamily="2" charset="-122"/>
                <a:ea typeface="华文楷体" pitchFamily="2" charset="-122"/>
              </a:rPr>
              <a:t>tail</a:t>
            </a:r>
            <a:r>
              <a:rPr lang="zh-CN" altLang="en-US" sz="2800" dirty="0" smtClean="0">
                <a:latin typeface="华文楷体" pitchFamily="2" charset="-122"/>
                <a:ea typeface="华文楷体" pitchFamily="2" charset="-122"/>
              </a:rPr>
              <a:t>向前。</a:t>
            </a:r>
            <a:endParaRPr lang="en-US" altLang="zh-CN" sz="2800" dirty="0" smtClean="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en-US" altLang="zh-CN" sz="2800"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需要一个参数</a:t>
            </a:r>
            <a:r>
              <a:rPr lang="en-US" altLang="zh-CN" sz="2800" b="1" dirty="0" smtClean="0">
                <a:latin typeface="华文楷体" pitchFamily="2" charset="-122"/>
                <a:ea typeface="华文楷体" pitchFamily="2" charset="-122"/>
              </a:rPr>
              <a:t>length</a:t>
            </a:r>
            <a:r>
              <a:rPr lang="zh-CN" altLang="en-US" sz="2800" b="1" dirty="0">
                <a:latin typeface="华文楷体" pitchFamily="2" charset="-122"/>
                <a:ea typeface="华文楷体" pitchFamily="2" charset="-122"/>
              </a:rPr>
              <a:t>来</a:t>
            </a:r>
            <a:r>
              <a:rPr lang="zh-CN" altLang="en-US" sz="2800" b="1" dirty="0" smtClean="0">
                <a:latin typeface="华文楷体" pitchFamily="2" charset="-122"/>
                <a:ea typeface="华文楷体" pitchFamily="2" charset="-122"/>
              </a:rPr>
              <a:t>辅助判断</a:t>
            </a:r>
            <a:endParaRPr lang="zh-CN" altLang="en-US" sz="2800" b="1" dirty="0">
              <a:latin typeface="华文楷体" pitchFamily="2" charset="-122"/>
              <a:ea typeface="华文楷体"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93465" y="2226365"/>
            <a:ext cx="7467370" cy="1184470"/>
          </a:xfrm>
          <a:prstGeom prst="rect">
            <a:avLst/>
          </a:prstGeom>
          <a:noFill/>
          <a:ln>
            <a:noFill/>
          </a:ln>
        </p:spPr>
      </p:pic>
      <p:pic>
        <p:nvPicPr>
          <p:cNvPr id="3" name="图片 2"/>
          <p:cNvPicPr>
            <a:picLocks noChangeAspect="1"/>
          </p:cNvPicPr>
          <p:nvPr/>
        </p:nvPicPr>
        <p:blipFill>
          <a:blip r:embed="rId4"/>
          <a:stretch>
            <a:fillRect/>
          </a:stretch>
        </p:blipFill>
        <p:spPr>
          <a:xfrm>
            <a:off x="3672507" y="4493567"/>
            <a:ext cx="3185493" cy="1072346"/>
          </a:xfrm>
          <a:prstGeom prst="rect">
            <a:avLst/>
          </a:prstGeom>
        </p:spPr>
      </p:pic>
    </p:spTree>
    <p:extLst>
      <p:ext uri="{BB962C8B-B14F-4D97-AF65-F5344CB8AC3E}">
        <p14:creationId xmlns:p14="http://schemas.microsoft.com/office/powerpoint/2010/main" val="283643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smtClean="0">
                <a:latin typeface="华文楷体" pitchFamily="2" charset="-122"/>
                <a:ea typeface="华文楷体" pitchFamily="2" charset="-122"/>
              </a:rPr>
              <a:t>不带头、尾结点的双向循环链表</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双向循环链表</a:t>
            </a:r>
            <a:endParaRPr lang="zh-CN" altLang="en-US" dirty="0">
              <a:latin typeface="华文楷体" panose="02010600040101010101" pitchFamily="2" charset="-122"/>
              <a:ea typeface="华文楷体" panose="02010600040101010101" pitchFamily="2" charset="-122"/>
            </a:endParaRP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smtClean="0">
                <a:latin typeface="华文楷体" pitchFamily="2" charset="-122"/>
                <a:ea typeface="华文楷体" pitchFamily="2" charset="-122"/>
              </a:rPr>
              <a:t>空双向链表</a:t>
            </a:r>
            <a:endParaRPr lang="en-US" altLang="zh-CN" sz="2800" b="0" dirty="0" smtClean="0">
              <a:latin typeface="华文楷体" pitchFamily="2" charset="-122"/>
              <a:ea typeface="华文楷体" pitchFamily="2" charset="-122"/>
            </a:endParaRPr>
          </a:p>
        </p:txBody>
      </p:sp>
      <p:pic>
        <p:nvPicPr>
          <p:cNvPr id="4" name="图片 3"/>
          <p:cNvPicPr>
            <a:picLocks noChangeAspect="1"/>
          </p:cNvPicPr>
          <p:nvPr/>
        </p:nvPicPr>
        <p:blipFill>
          <a:blip r:embed="rId3"/>
          <a:stretch>
            <a:fillRect/>
          </a:stretch>
        </p:blipFill>
        <p:spPr>
          <a:xfrm>
            <a:off x="710463" y="2456897"/>
            <a:ext cx="7220963" cy="1176630"/>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330678" y="4568474"/>
            <a:ext cx="2678804" cy="820105"/>
          </a:xfrm>
          <a:prstGeom prst="rect">
            <a:avLst/>
          </a:prstGeom>
          <a:noFill/>
          <a:ln>
            <a:noFill/>
          </a:ln>
        </p:spPr>
      </p:pic>
    </p:spTree>
    <p:extLst>
      <p:ext uri="{BB962C8B-B14F-4D97-AF65-F5344CB8AC3E}">
        <p14:creationId xmlns:p14="http://schemas.microsoft.com/office/powerpoint/2010/main" val="717796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双向链表</a:t>
            </a:r>
            <a:endParaRPr lang="zh-CN" altLang="en-US" dirty="0">
              <a:latin typeface="华文楷体" panose="02010600040101010101" pitchFamily="2" charset="-122"/>
              <a:ea typeface="华文楷体" panose="02010600040101010101" pitchFamily="2" charset="-122"/>
            </a:endParaRPr>
          </a:p>
        </p:txBody>
      </p:sp>
      <p:sp>
        <p:nvSpPr>
          <p:cNvPr id="5" name="Rectangle 3"/>
          <p:cNvSpPr txBox="1">
            <a:spLocks noChangeArrowheads="1"/>
          </p:cNvSpPr>
          <p:nvPr/>
        </p:nvSpPr>
        <p:spPr>
          <a:xfrm>
            <a:off x="7550371" y="1456300"/>
            <a:ext cx="4410856" cy="759980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t>node *</a:t>
            </a:r>
            <a:r>
              <a:rPr lang="en-US" altLang="zh-CN" b="0" dirty="0" err="1"/>
              <a:t>tmp</a:t>
            </a:r>
            <a:r>
              <a:rPr lang="en-US" altLang="zh-CN" b="0" dirty="0"/>
              <a:t> = new node()  //</a:t>
            </a:r>
            <a:r>
              <a:rPr lang="zh-CN" altLang="zh-CN" b="0" dirty="0"/>
              <a:t>（</a:t>
            </a:r>
            <a:r>
              <a:rPr lang="en-US" altLang="zh-CN" b="0" dirty="0"/>
              <a:t>1</a:t>
            </a:r>
            <a:r>
              <a:rPr lang="zh-CN" altLang="zh-CN" b="0" dirty="0" smtClean="0"/>
              <a:t>）</a:t>
            </a:r>
            <a:endParaRPr lang="en-US" altLang="zh-CN" b="0" dirty="0" smtClean="0"/>
          </a:p>
          <a:p>
            <a:pPr marL="0" indent="0">
              <a:buNone/>
            </a:pPr>
            <a:endParaRPr lang="en-US" altLang="zh-CN" b="0" dirty="0" smtClean="0"/>
          </a:p>
          <a:p>
            <a:pPr marL="0" indent="0">
              <a:buNone/>
            </a:pPr>
            <a:r>
              <a:rPr lang="en-US" altLang="zh-CN" b="0" dirty="0" err="1" smtClean="0"/>
              <a:t>tmp</a:t>
            </a:r>
            <a:r>
              <a:rPr lang="en-US" altLang="zh-CN" b="0" dirty="0" smtClean="0"/>
              <a:t>-</a:t>
            </a:r>
            <a:r>
              <a:rPr lang="en-US" altLang="zh-CN" b="0" dirty="0"/>
              <a:t>&gt;data = x;         // </a:t>
            </a:r>
            <a:r>
              <a:rPr lang="zh-CN" altLang="zh-CN" b="0" dirty="0"/>
              <a:t>（</a:t>
            </a:r>
            <a:r>
              <a:rPr lang="en-US" altLang="zh-CN" b="0" dirty="0"/>
              <a:t>2</a:t>
            </a:r>
            <a:r>
              <a:rPr lang="zh-CN" altLang="zh-CN" b="0" dirty="0" smtClean="0"/>
              <a:t>）</a:t>
            </a:r>
            <a:endParaRPr lang="en-US" altLang="zh-CN" b="0" dirty="0" smtClean="0"/>
          </a:p>
          <a:p>
            <a:pPr marL="0" indent="0">
              <a:buNone/>
            </a:pPr>
            <a:r>
              <a:rPr lang="en-US" altLang="zh-CN" b="0" dirty="0" err="1" smtClean="0"/>
              <a:t>tmp</a:t>
            </a:r>
            <a:r>
              <a:rPr lang="en-US" altLang="zh-CN" b="0" dirty="0" smtClean="0"/>
              <a:t>-</a:t>
            </a:r>
            <a:r>
              <a:rPr lang="en-US" altLang="zh-CN" b="0" dirty="0"/>
              <a:t>&gt;prior = p;        </a:t>
            </a:r>
            <a:endParaRPr lang="zh-CN" altLang="zh-CN" b="0" dirty="0"/>
          </a:p>
          <a:p>
            <a:pPr marL="0" indent="0">
              <a:buNone/>
            </a:pPr>
            <a:r>
              <a:rPr lang="en-US" altLang="zh-CN" b="0" dirty="0" err="1" smtClean="0"/>
              <a:t>tmp</a:t>
            </a:r>
            <a:r>
              <a:rPr lang="en-US" altLang="zh-CN" b="0" dirty="0" smtClean="0"/>
              <a:t>-</a:t>
            </a:r>
            <a:r>
              <a:rPr lang="en-US" altLang="zh-CN" b="0" dirty="0"/>
              <a:t>&gt;next =p-&gt;next;    </a:t>
            </a:r>
            <a:endParaRPr lang="zh-CN" altLang="zh-CN" b="0" dirty="0"/>
          </a:p>
          <a:p>
            <a:pPr marL="0" indent="0">
              <a:buNone/>
            </a:pPr>
            <a:endParaRPr lang="en-US" altLang="zh-CN" b="0" dirty="0" smtClean="0"/>
          </a:p>
          <a:p>
            <a:pPr marL="0" indent="0">
              <a:buNone/>
            </a:pPr>
            <a:r>
              <a:rPr lang="en-US" altLang="zh-CN" b="0" dirty="0" err="1" smtClean="0"/>
              <a:t>tmp</a:t>
            </a:r>
            <a:r>
              <a:rPr lang="en-US" altLang="zh-CN" b="0" dirty="0" smtClean="0"/>
              <a:t>-</a:t>
            </a:r>
            <a:r>
              <a:rPr lang="en-US" altLang="zh-CN" b="0" dirty="0"/>
              <a:t>&gt;prior-&gt;next =</a:t>
            </a:r>
            <a:r>
              <a:rPr lang="en-US" altLang="zh-CN" b="0" dirty="0" err="1"/>
              <a:t>tmp</a:t>
            </a:r>
            <a:r>
              <a:rPr lang="en-US" altLang="zh-CN" b="0" dirty="0"/>
              <a:t>;  // </a:t>
            </a:r>
            <a:r>
              <a:rPr lang="zh-CN" altLang="zh-CN" b="0" dirty="0"/>
              <a:t>（</a:t>
            </a:r>
            <a:r>
              <a:rPr lang="en-US" altLang="zh-CN" b="0" dirty="0"/>
              <a:t>3</a:t>
            </a:r>
            <a:r>
              <a:rPr lang="zh-CN" altLang="zh-CN" b="0" dirty="0" smtClean="0"/>
              <a:t>）</a:t>
            </a:r>
            <a:r>
              <a:rPr lang="en-US" altLang="zh-CN" b="0" dirty="0" err="1" smtClean="0"/>
              <a:t>tmp</a:t>
            </a:r>
            <a:r>
              <a:rPr lang="en-US" altLang="zh-CN" b="0" dirty="0" smtClean="0"/>
              <a:t>-</a:t>
            </a:r>
            <a:r>
              <a:rPr lang="en-US" altLang="zh-CN" b="0" dirty="0"/>
              <a:t>&gt;next-&gt;prior =</a:t>
            </a:r>
            <a:r>
              <a:rPr lang="en-US" altLang="zh-CN" b="0" dirty="0" err="1"/>
              <a:t>tmp</a:t>
            </a:r>
            <a:r>
              <a:rPr lang="en-US" altLang="zh-CN" b="0" dirty="0"/>
              <a:t>;  // </a:t>
            </a:r>
            <a:r>
              <a:rPr lang="zh-CN" altLang="zh-CN" b="0" dirty="0"/>
              <a:t>（</a:t>
            </a:r>
            <a:r>
              <a:rPr lang="en-US" altLang="zh-CN" b="0" dirty="0"/>
              <a:t>4</a:t>
            </a:r>
            <a:r>
              <a:rPr lang="zh-CN" altLang="zh-CN" b="0" dirty="0" smtClean="0"/>
              <a:t>）</a:t>
            </a:r>
            <a:endParaRPr lang="zh-CN" altLang="zh-CN" sz="3200" b="0" dirty="0"/>
          </a:p>
        </p:txBody>
      </p:sp>
      <p:sp>
        <p:nvSpPr>
          <p:cNvPr id="2" name="矩形 1"/>
          <p:cNvSpPr/>
          <p:nvPr/>
        </p:nvSpPr>
        <p:spPr>
          <a:xfrm>
            <a:off x="658700" y="1456300"/>
            <a:ext cx="7034188" cy="523220"/>
          </a:xfrm>
          <a:prstGeom prst="rect">
            <a:avLst/>
          </a:prstGeom>
        </p:spPr>
        <p:txBody>
          <a:bodyPr wrap="square">
            <a:spAutoFit/>
          </a:bodyPr>
          <a:lstStyle/>
          <a:p>
            <a:r>
              <a:rPr lang="zh-CN" altLang="en-US" sz="2800" b="1" dirty="0" smtClean="0">
                <a:latin typeface="华文楷体" pitchFamily="2" charset="-122"/>
                <a:ea typeface="华文楷体" pitchFamily="2" charset="-122"/>
              </a:rPr>
              <a:t>插入：</a:t>
            </a:r>
            <a:r>
              <a:rPr lang="zh-CN" altLang="en-US" sz="2800" dirty="0" smtClean="0">
                <a:latin typeface="华文楷体" pitchFamily="2" charset="-122"/>
                <a:ea typeface="华文楷体" pitchFamily="2" charset="-122"/>
              </a:rPr>
              <a:t>将元素</a:t>
            </a:r>
            <a:r>
              <a:rPr lang="en-US" altLang="zh-CN" sz="2800" dirty="0" smtClean="0">
                <a:latin typeface="华文楷体" pitchFamily="2" charset="-122"/>
                <a:ea typeface="华文楷体" pitchFamily="2" charset="-122"/>
              </a:rPr>
              <a:t>x</a:t>
            </a:r>
            <a:r>
              <a:rPr lang="zh-CN" altLang="en-US" sz="2800" dirty="0" smtClean="0">
                <a:latin typeface="华文楷体" pitchFamily="2" charset="-122"/>
                <a:ea typeface="华文楷体" pitchFamily="2" charset="-122"/>
              </a:rPr>
              <a:t>插入到</a:t>
            </a:r>
            <a:r>
              <a:rPr lang="en-US" altLang="zh-CN" sz="2800" dirty="0" smtClean="0">
                <a:latin typeface="华文楷体" pitchFamily="2" charset="-122"/>
                <a:ea typeface="华文楷体" pitchFamily="2" charset="-122"/>
              </a:rPr>
              <a:t>p</a:t>
            </a:r>
            <a:r>
              <a:rPr lang="zh-CN" altLang="en-US" sz="2800" dirty="0" smtClean="0">
                <a:latin typeface="华文楷体" pitchFamily="2" charset="-122"/>
                <a:ea typeface="华文楷体" pitchFamily="2" charset="-122"/>
              </a:rPr>
              <a:t>指针所指结点之后。</a:t>
            </a:r>
            <a:endParaRPr lang="zh-CN" altLang="en-US" sz="2800" dirty="0">
              <a:latin typeface="华文楷体" pitchFamily="2" charset="-122"/>
              <a:ea typeface="华文楷体" pitchFamily="2" charset="-122"/>
            </a:endParaRPr>
          </a:p>
        </p:txBody>
      </p:sp>
      <p:cxnSp>
        <p:nvCxnSpPr>
          <p:cNvPr id="7" name="直接连接符 6"/>
          <p:cNvCxnSpPr/>
          <p:nvPr/>
        </p:nvCxnSpPr>
        <p:spPr>
          <a:xfrm>
            <a:off x="7391840"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74428" y="2633619"/>
            <a:ext cx="6778759" cy="2233003"/>
          </a:xfrm>
          <a:prstGeom prst="rect">
            <a:avLst/>
          </a:prstGeom>
        </p:spPr>
      </p:pic>
      <p:sp>
        <p:nvSpPr>
          <p:cNvPr id="3" name="椭圆 2"/>
          <p:cNvSpPr/>
          <p:nvPr/>
        </p:nvSpPr>
        <p:spPr>
          <a:xfrm>
            <a:off x="11652069" y="6361611"/>
            <a:ext cx="309158" cy="3265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1734" y="5530614"/>
            <a:ext cx="6538936" cy="954107"/>
          </a:xfrm>
          <a:prstGeom prst="rect">
            <a:avLst/>
          </a:prstGeom>
          <a:noFill/>
        </p:spPr>
        <p:txBody>
          <a:bodyPr wrap="square" rtlCol="0">
            <a:spAutoFit/>
          </a:bodyPr>
          <a:lstStyle/>
          <a:p>
            <a:r>
              <a:rPr lang="zh-CN" altLang="en-US" sz="2800" dirty="0">
                <a:latin typeface="华文楷体" pitchFamily="2" charset="-122"/>
                <a:ea typeface="华文楷体" pitchFamily="2" charset="-122"/>
              </a:rPr>
              <a:t>如果新结点插入在首结点位置，操作又有不同，</a:t>
            </a:r>
            <a:r>
              <a:rPr lang="zh-CN" altLang="en-US" sz="2800" b="1" dirty="0">
                <a:latin typeface="华文楷体" pitchFamily="2" charset="-122"/>
                <a:ea typeface="华文楷体" pitchFamily="2" charset="-122"/>
              </a:rPr>
              <a:t>请课后练习</a:t>
            </a:r>
            <a:r>
              <a:rPr lang="zh-CN" altLang="en-US" sz="2800" dirty="0">
                <a:latin typeface="华文楷体" pitchFamily="2" charset="-122"/>
                <a:ea typeface="华文楷体" pitchFamily="2" charset="-122"/>
              </a:rPr>
              <a:t>。</a:t>
            </a:r>
          </a:p>
        </p:txBody>
      </p:sp>
    </p:spTree>
    <p:extLst>
      <p:ext uri="{BB962C8B-B14F-4D97-AF65-F5344CB8AC3E}">
        <p14:creationId xmlns:p14="http://schemas.microsoft.com/office/powerpoint/2010/main" val="1930481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一元多项式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稀疏矩阵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字符串</a:t>
            </a:r>
            <a:r>
              <a:rPr lang="en-US" altLang="zh-CN" sz="2800" dirty="0" smtClean="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4193602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77847" y="1602649"/>
            <a:ext cx="11724587" cy="4205833"/>
          </a:xfrm>
        </p:spPr>
        <p:txBody>
          <a:bodyPr>
            <a:normAutofit/>
          </a:bodyPr>
          <a:lstStyle/>
          <a:p>
            <a:pPr marL="0" indent="0">
              <a:buNone/>
            </a:pPr>
            <a:r>
              <a:rPr lang="zh-CN" altLang="zh-CN" sz="2800" b="0" dirty="0" smtClean="0">
                <a:ea typeface="华文楷体" panose="02010600040101010101" pitchFamily="2" charset="-122"/>
                <a:cs typeface="Times New Roman" panose="02020603050405020304" pitchFamily="18" charset="0"/>
              </a:rPr>
              <a:t>在</a:t>
            </a:r>
            <a:r>
              <a:rPr lang="zh-CN" altLang="zh-CN" sz="2800" b="0" dirty="0">
                <a:ea typeface="华文楷体" panose="02010600040101010101" pitchFamily="2" charset="-122"/>
                <a:cs typeface="Times New Roman" panose="02020603050405020304" pitchFamily="18" charset="0"/>
              </a:rPr>
              <a:t>数学上</a:t>
            </a:r>
            <a:r>
              <a:rPr lang="zh-CN" altLang="zh-CN" sz="2800" b="0" dirty="0" smtClean="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一元多项式</a:t>
            </a:r>
            <a:r>
              <a:rPr lang="zh-CN" altLang="zh-CN" sz="2800" b="0" dirty="0" smtClean="0">
                <a:ea typeface="华文楷体" panose="02010600040101010101" pitchFamily="2" charset="-122"/>
                <a:cs typeface="Times New Roman" panose="02020603050405020304" pitchFamily="18" charset="0"/>
              </a:rPr>
              <a:t>一般</a:t>
            </a:r>
            <a:r>
              <a:rPr lang="zh-CN" altLang="zh-CN" sz="2800" b="0" dirty="0">
                <a:ea typeface="华文楷体" panose="02010600040101010101" pitchFamily="2" charset="-122"/>
                <a:cs typeface="Times New Roman" panose="02020603050405020304" pitchFamily="18" charset="0"/>
              </a:rPr>
              <a:t>表示为如下形式：</a:t>
            </a:r>
          </a:p>
          <a:p>
            <a:pPr marL="0" indent="0">
              <a:buNone/>
            </a:pP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0</a:t>
            </a:r>
            <a:r>
              <a:rPr lang="en-GB" altLang="zh-CN" sz="2800" b="0" dirty="0">
                <a:ea typeface="华文楷体" panose="02010600040101010101" pitchFamily="2" charset="-122"/>
                <a:cs typeface="Times New Roman" panose="02020603050405020304" pitchFamily="18" charset="0"/>
              </a:rPr>
              <a:t> + p</a:t>
            </a:r>
            <a:r>
              <a:rPr lang="en-GB" altLang="zh-CN" sz="2800" b="0" baseline="-25000" dirty="0">
                <a:ea typeface="华文楷体" panose="02010600040101010101" pitchFamily="2" charset="-122"/>
                <a:cs typeface="Times New Roman" panose="02020603050405020304" pitchFamily="18" charset="0"/>
              </a:rPr>
              <a:t>1</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x</a:t>
            </a:r>
            <a:r>
              <a:rPr lang="en-GB" altLang="zh-CN" sz="2800" b="0" baseline="30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 </a:t>
            </a:r>
            <a:r>
              <a:rPr lang="en-GB"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err="1">
                <a:ea typeface="华文楷体" panose="02010600040101010101" pitchFamily="2" charset="-122"/>
                <a:cs typeface="Times New Roman" panose="02020603050405020304" pitchFamily="18" charset="0"/>
              </a:rPr>
              <a:t>x</a:t>
            </a:r>
            <a:r>
              <a:rPr lang="en-GB" altLang="zh-CN" sz="2800" b="0" baseline="30000" dirty="0" err="1">
                <a:ea typeface="华文楷体" panose="02010600040101010101" pitchFamily="2" charset="-122"/>
                <a:cs typeface="Times New Roman" panose="02020603050405020304" pitchFamily="18" charset="0"/>
              </a:rPr>
              <a:t>n</a:t>
            </a:r>
            <a:endParaRPr lang="zh-CN" altLang="zh-CN" sz="2800" b="0" baseline="30000" dirty="0">
              <a:ea typeface="华文楷体" panose="02010600040101010101" pitchFamily="2" charset="-122"/>
              <a:cs typeface="Times New Roman" panose="02020603050405020304" pitchFamily="18" charset="0"/>
            </a:endParaRPr>
          </a:p>
          <a:p>
            <a:pPr marL="0" indent="0">
              <a:buNone/>
            </a:pPr>
            <a:endParaRPr lang="en-US" altLang="zh-CN" sz="2800" b="0" dirty="0" smtClean="0">
              <a:ea typeface="华文楷体" panose="02010600040101010101" pitchFamily="2" charset="-122"/>
              <a:cs typeface="Times New Roman" panose="02020603050405020304" pitchFamily="18" charset="0"/>
            </a:endParaRPr>
          </a:p>
          <a:p>
            <a:pPr marL="0" indent="0">
              <a:buNone/>
            </a:pPr>
            <a:r>
              <a:rPr lang="zh-CN" altLang="zh-CN" sz="2800" b="0" dirty="0" smtClean="0">
                <a:ea typeface="华文楷体" panose="02010600040101010101" pitchFamily="2" charset="-122"/>
                <a:cs typeface="Times New Roman" panose="02020603050405020304" pitchFamily="18" charset="0"/>
              </a:rPr>
              <a:t>在</a:t>
            </a:r>
            <a:r>
              <a:rPr lang="zh-CN" altLang="zh-CN" sz="2800" b="0" dirty="0">
                <a:ea typeface="华文楷体" panose="02010600040101010101" pitchFamily="2" charset="-122"/>
                <a:cs typeface="Times New Roman" panose="02020603050405020304" pitchFamily="18" charset="0"/>
              </a:rPr>
              <a:t>计算机内实现时，可以用线性表来</a:t>
            </a:r>
            <a:r>
              <a:rPr lang="zh-CN" altLang="zh-CN" sz="2800" b="0" dirty="0" smtClean="0">
                <a:ea typeface="华文楷体" panose="02010600040101010101" pitchFamily="2" charset="-122"/>
                <a:cs typeface="Times New Roman" panose="02020603050405020304" pitchFamily="18" charset="0"/>
              </a:rPr>
              <a:t>表示</a:t>
            </a:r>
            <a:r>
              <a:rPr lang="en-US" altLang="zh-CN" sz="2800" b="0" dirty="0" smtClean="0">
                <a:ea typeface="华文楷体" panose="02010600040101010101" pitchFamily="2" charset="-122"/>
                <a:cs typeface="Times New Roman" panose="02020603050405020304" pitchFamily="18" charset="0"/>
              </a:rPr>
              <a:t>:</a:t>
            </a:r>
          </a:p>
          <a:p>
            <a:pPr marL="0" indent="0">
              <a:buNone/>
            </a:pPr>
            <a:r>
              <a:rPr lang="en-GB" altLang="zh-CN" sz="2800" b="0" dirty="0" smtClean="0">
                <a:ea typeface="华文楷体" panose="02010600040101010101" pitchFamily="2" charset="-122"/>
                <a:cs typeface="Times New Roman" panose="02020603050405020304" pitchFamily="18" charset="0"/>
              </a:rPr>
              <a:t>p </a:t>
            </a:r>
            <a:r>
              <a:rPr lang="en-GB" altLang="zh-CN" sz="2800" b="0" dirty="0">
                <a:ea typeface="华文楷体" panose="02010600040101010101" pitchFamily="2" charset="-122"/>
                <a:cs typeface="Times New Roman" panose="02020603050405020304" pitchFamily="18" charset="0"/>
              </a:rPr>
              <a:t>= ( p</a:t>
            </a:r>
            <a:r>
              <a:rPr lang="en-GB" altLang="zh-CN" sz="2800" b="0" baseline="-2500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2</a:t>
            </a:r>
            <a:r>
              <a:rPr lang="zh-CN" altLang="zh-CN" sz="2800" b="0" dirty="0" smtClean="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 </a:t>
            </a:r>
            <a:r>
              <a:rPr lang="en-GB" altLang="zh-CN" sz="2800" b="0" dirty="0" smtClean="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i</a:t>
            </a:r>
            <a:r>
              <a:rPr lang="zh-CN" altLang="zh-CN" sz="2800" b="0" dirty="0" smtClean="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a:t>
            </a:r>
            <a:r>
              <a:rPr lang="zh-CN" altLang="zh-CN" sz="2800" b="0" dirty="0" smtClean="0">
                <a:ea typeface="华文楷体" panose="02010600040101010101" pitchFamily="2" charset="-122"/>
                <a:cs typeface="Times New Roman" panose="02020603050405020304" pitchFamily="18" charset="0"/>
              </a:rPr>
              <a:t>，</a:t>
            </a:r>
            <a:r>
              <a:rPr lang="en-GB" altLang="zh-CN" sz="2800" b="0" dirty="0" err="1" smtClean="0">
                <a:ea typeface="华文楷体" panose="02010600040101010101" pitchFamily="2" charset="-122"/>
                <a:cs typeface="Times New Roman" panose="02020603050405020304" pitchFamily="18" charset="0"/>
              </a:rPr>
              <a:t>p</a:t>
            </a:r>
            <a:r>
              <a:rPr lang="en-GB" altLang="zh-CN" sz="2800" b="0" baseline="-25000" dirty="0" err="1" smtClean="0">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，其中结点</a:t>
            </a:r>
            <a:r>
              <a:rPr lang="en-GB" altLang="zh-CN" sz="2800" b="0" dirty="0">
                <a:ea typeface="华文楷体" panose="02010600040101010101" pitchFamily="2" charset="-122"/>
                <a:cs typeface="Times New Roman" panose="02020603050405020304" pitchFamily="18" charset="0"/>
              </a:rPr>
              <a:t>p</a:t>
            </a:r>
            <a:r>
              <a:rPr lang="en-US" altLang="zh-CN" sz="2800" b="0" baseline="-2500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n</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表示幂为</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项的系数。</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一元多项式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18924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41979"/>
          </a:xfrm>
        </p:spPr>
        <p:txBody>
          <a:bodyPr>
            <a:normAutofit lnSpcReduction="10000"/>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一种方法是：为了表示系数和项的对应</a:t>
            </a:r>
            <a:r>
              <a:rPr lang="zh-CN" altLang="zh-CN" sz="2800" b="0" dirty="0" smtClean="0">
                <a:latin typeface="华文楷体" panose="02010600040101010101" pitchFamily="2" charset="-122"/>
                <a:ea typeface="华文楷体" panose="02010600040101010101" pitchFamily="2" charset="-122"/>
              </a:rPr>
              <a:t>关系</a:t>
            </a:r>
            <a:r>
              <a:rPr lang="zh-CN" altLang="en-US"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indent="0">
              <a:buNone/>
            </a:pPr>
            <a:r>
              <a:rPr lang="en-GB" altLang="zh-CN" sz="2800" b="0" dirty="0" err="1" smtClean="0">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次幂项的系数</a:t>
            </a:r>
            <a:r>
              <a:rPr lang="en-GB" altLang="zh-CN" sz="2800" b="0" dirty="0">
                <a:latin typeface="华文楷体" panose="02010600040101010101" pitchFamily="2" charset="-122"/>
                <a:ea typeface="华文楷体" panose="02010600040101010101" pitchFamily="2" charset="-122"/>
              </a:rPr>
              <a:t>pi</a:t>
            </a:r>
            <a:r>
              <a:rPr lang="zh-CN" altLang="zh-CN" sz="2800" b="0" dirty="0">
                <a:latin typeface="华文楷体" panose="02010600040101010101" pitchFamily="2" charset="-122"/>
                <a:ea typeface="华文楷体" panose="02010600040101010101" pitchFamily="2" charset="-122"/>
              </a:rPr>
              <a:t>存放在下标为</a:t>
            </a: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的数组结点中，即便</a:t>
            </a:r>
            <a:r>
              <a:rPr lang="en-GB" altLang="zh-CN" sz="2800" b="0" dirty="0">
                <a:latin typeface="华文楷体" panose="02010600040101010101" pitchFamily="2" charset="-122"/>
                <a:ea typeface="华文楷体" panose="02010600040101010101" pitchFamily="2" charset="-122"/>
              </a:rPr>
              <a:t>pi</a:t>
            </a:r>
            <a:r>
              <a:rPr lang="zh-CN" altLang="zh-CN" sz="2800" b="0" dirty="0">
                <a:latin typeface="华文楷体" panose="02010600040101010101" pitchFamily="2" charset="-122"/>
                <a:ea typeface="华文楷体" panose="02010600040101010101" pitchFamily="2" charset="-122"/>
              </a:rPr>
              <a:t>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，相应的数组分量也不能挪作它用。</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另外一种处理方法是：只存储系数不为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的项，每一项除了存储它的系数，还要存储它的</a:t>
            </a:r>
            <a:r>
              <a:rPr lang="zh-CN" altLang="zh-CN" sz="2800" b="0" dirty="0" smtClean="0">
                <a:latin typeface="华文楷体" panose="02010600040101010101" pitchFamily="2" charset="-122"/>
                <a:ea typeface="华文楷体" panose="02010600040101010101" pitchFamily="2" charset="-122"/>
              </a:rPr>
              <a:t>幂</a:t>
            </a:r>
            <a:r>
              <a:rPr lang="zh-CN" altLang="en-US" sz="2800" b="0" dirty="0" smtClean="0">
                <a:latin typeface="华文楷体" panose="02010600040101010101" pitchFamily="2" charset="-122"/>
                <a:ea typeface="华文楷体" panose="02010600040101010101" pitchFamily="2" charset="-122"/>
              </a:rPr>
              <a:t>。</a:t>
            </a:r>
            <a:endParaRPr lang="en-US" altLang="zh-CN" sz="2800" b="0" dirty="0" smtClean="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en-US" altLang="zh-CN" sz="2800" b="0" dirty="0" smtClean="0">
                <a:latin typeface="华文楷体" panose="02010600040101010101" pitchFamily="2" charset="-122"/>
                <a:ea typeface="华文楷体" panose="02010600040101010101" pitchFamily="2" charset="-122"/>
              </a:rPr>
              <a:t>  </a:t>
            </a:r>
            <a:r>
              <a:rPr lang="zh-CN" altLang="zh-CN" sz="2800" b="0" dirty="0" smtClean="0">
                <a:latin typeface="华文楷体" panose="02010600040101010101" pitchFamily="2" charset="-122"/>
                <a:ea typeface="华文楷体" panose="02010600040101010101" pitchFamily="2" charset="-122"/>
              </a:rPr>
              <a:t>两</a:t>
            </a:r>
            <a:r>
              <a:rPr lang="zh-CN" altLang="zh-CN" sz="2800" b="0" dirty="0">
                <a:latin typeface="华文楷体" panose="02010600040101010101" pitchFamily="2" charset="-122"/>
                <a:ea typeface="华文楷体" panose="02010600040101010101" pitchFamily="2" charset="-122"/>
              </a:rPr>
              <a:t>个多项式的加法处理起来比第一种方法复杂</a:t>
            </a:r>
            <a:r>
              <a:rPr lang="zh-CN" altLang="zh-CN" sz="2800" b="0" dirty="0" smtClean="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smtClean="0">
                <a:latin typeface="华文楷体" panose="02010600040101010101" pitchFamily="2" charset="-122"/>
                <a:ea typeface="华文楷体" panose="02010600040101010101" pitchFamily="2" charset="-122"/>
              </a:rPr>
              <a:t>   </a:t>
            </a:r>
            <a:r>
              <a:rPr lang="zh-CN" altLang="en-US" sz="2800" b="0" dirty="0" smtClean="0">
                <a:latin typeface="华文楷体" panose="02010600040101010101" pitchFamily="2" charset="-122"/>
                <a:ea typeface="华文楷体" panose="02010600040101010101" pitchFamily="2" charset="-122"/>
              </a:rPr>
              <a:t>用数组时，要预估一个多项式的规模，分配足够的空间。</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一元多项式存储方法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7959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1162884" cy="4109850"/>
          </a:xfrm>
        </p:spPr>
        <p:txBody>
          <a:bodyPr>
            <a:normAutofit fontScale="70000" lnSpcReduction="20000"/>
          </a:bodyPr>
          <a:lstStyle/>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每个结点存放一元多项式中的一项的信息。信息包括该项的系数和幂，零系数项不予存储。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4000" b="0" smtClean="0">
                <a:latin typeface="华文楷体" panose="02010600040101010101" pitchFamily="2" charset="-122"/>
                <a:ea typeface="华文楷体" panose="02010600040101010101" pitchFamily="2" charset="-122"/>
              </a:rPr>
              <a:t>多项式的项数是不确定的，</a:t>
            </a:r>
            <a:r>
              <a:rPr lang="zh-CN" altLang="zh-CN" sz="4000" b="0" smtClean="0">
                <a:latin typeface="华文楷体" panose="02010600040101010101" pitchFamily="2" charset="-122"/>
                <a:ea typeface="华文楷体" panose="02010600040101010101" pitchFamily="2" charset="-122"/>
              </a:rPr>
              <a:t>链式</a:t>
            </a:r>
            <a:r>
              <a:rPr lang="zh-CN" altLang="zh-CN" sz="4000" b="0" dirty="0">
                <a:latin typeface="华文楷体" panose="02010600040101010101" pitchFamily="2" charset="-122"/>
                <a:ea typeface="华文楷体" panose="02010600040101010101" pitchFamily="2" charset="-122"/>
              </a:rPr>
              <a:t>存储的好处是多项式的项数可以动态地增长，不存在溢出问题。</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用单链表表示一元多项式。在存储实现时，按照幂由小到大的原则进行，这样该单链表便成为幂有序的单链表。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链表中的结点，包含两个部分：数据部分和指针部分。</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数据部分又包含了系数</a:t>
            </a:r>
            <a:r>
              <a:rPr lang="en-GB" altLang="zh-CN" sz="4000" b="0" dirty="0" err="1">
                <a:latin typeface="华文楷体" panose="02010600040101010101" pitchFamily="2" charset="-122"/>
                <a:ea typeface="华文楷体" panose="02010600040101010101" pitchFamily="2" charset="-122"/>
              </a:rPr>
              <a:t>coef</a:t>
            </a:r>
            <a:r>
              <a:rPr lang="zh-CN" altLang="zh-CN" sz="4000" b="0" dirty="0">
                <a:latin typeface="华文楷体" panose="02010600040101010101" pitchFamily="2" charset="-122"/>
                <a:ea typeface="华文楷体" panose="02010600040101010101" pitchFamily="2" charset="-122"/>
              </a:rPr>
              <a:t>和幂</a:t>
            </a:r>
            <a:r>
              <a:rPr lang="en-GB" altLang="zh-CN" sz="4000" b="0" dirty="0" err="1">
                <a:latin typeface="华文楷体" panose="02010600040101010101" pitchFamily="2" charset="-122"/>
                <a:ea typeface="华文楷体" panose="02010600040101010101" pitchFamily="2" charset="-122"/>
              </a:rPr>
              <a:t>exp</a:t>
            </a:r>
            <a:r>
              <a:rPr lang="zh-CN" altLang="zh-CN" sz="4000" b="0" dirty="0">
                <a:latin typeface="华文楷体" panose="02010600040101010101" pitchFamily="2" charset="-122"/>
                <a:ea typeface="华文楷体" panose="02010600040101010101" pitchFamily="2" charset="-122"/>
              </a:rPr>
              <a:t>二个字段</a:t>
            </a:r>
            <a:r>
              <a:rPr lang="zh-CN" altLang="en-US" sz="4000" b="0" dirty="0">
                <a:latin typeface="华文楷体" panose="02010600040101010101" pitchFamily="2" charset="-122"/>
                <a:ea typeface="华文楷体" panose="02010600040101010101" pitchFamily="2" charset="-122"/>
              </a:rPr>
              <a:t>。</a:t>
            </a:r>
            <a:endParaRPr lang="zh-CN"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一元多项式的链式存储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4312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一元多项式的链式存储</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51281" y="1571834"/>
            <a:ext cx="2303418" cy="947738"/>
          </a:xfrm>
          <a:prstGeom prst="rect">
            <a:avLst/>
          </a:prstGeom>
          <a:noFill/>
          <a:ln>
            <a:noFill/>
          </a:ln>
        </p:spPr>
      </p:pic>
      <p:sp>
        <p:nvSpPr>
          <p:cNvPr id="3" name="矩形 2"/>
          <p:cNvSpPr/>
          <p:nvPr/>
        </p:nvSpPr>
        <p:spPr>
          <a:xfrm>
            <a:off x="658699" y="2763078"/>
            <a:ext cx="6096000" cy="954107"/>
          </a:xfrm>
          <a:prstGeom prst="rect">
            <a:avLst/>
          </a:prstGeom>
        </p:spPr>
        <p:txBody>
          <a:bodyPr>
            <a:spAutoFit/>
          </a:bodyPr>
          <a:lstStyle/>
          <a:p>
            <a:pPr indent="266700" algn="just">
              <a:spcAft>
                <a:spcPts val="0"/>
              </a:spcAft>
            </a:pPr>
            <a:r>
              <a:rPr lang="zh-CN" altLang="zh-CN" sz="2800" kern="100" dirty="0">
                <a:latin typeface="华文楷体" panose="02010600040101010101" pitchFamily="2" charset="-122"/>
                <a:ea typeface="华文楷体" panose="02010600040101010101" pitchFamily="2" charset="-122"/>
              </a:rPr>
              <a:t>多项式如：</a:t>
            </a:r>
            <a:r>
              <a:rPr lang="en-US" altLang="zh-CN" sz="2800" kern="100" dirty="0">
                <a:latin typeface="Times New Roman" panose="02020603050405020304" pitchFamily="18" charset="0"/>
                <a:ea typeface="宋体" panose="02010600030101010101" pitchFamily="2" charset="-122"/>
              </a:rPr>
              <a:t>	A=7+3x+9x</a:t>
            </a:r>
            <a:r>
              <a:rPr lang="en-US" altLang="zh-CN" sz="2800" kern="100" baseline="30000" dirty="0">
                <a:latin typeface="Times New Roman" panose="02020603050405020304" pitchFamily="18" charset="0"/>
                <a:ea typeface="宋体" panose="02010600030101010101" pitchFamily="2" charset="-122"/>
              </a:rPr>
              <a:t>8</a:t>
            </a:r>
            <a:r>
              <a:rPr lang="en-US" altLang="zh-CN" sz="2800" kern="100" dirty="0">
                <a:latin typeface="Times New Roman" panose="02020603050405020304" pitchFamily="18" charset="0"/>
                <a:ea typeface="宋体" panose="02010600030101010101" pitchFamily="2" charset="-122"/>
              </a:rPr>
              <a:t>+5x</a:t>
            </a:r>
            <a:r>
              <a:rPr lang="en-US" altLang="zh-CN" sz="2800" kern="100" baseline="30000" dirty="0">
                <a:latin typeface="Times New Roman" panose="02020603050405020304" pitchFamily="18" charset="0"/>
                <a:ea typeface="宋体" panose="02010600030101010101" pitchFamily="2" charset="-122"/>
              </a:rPr>
              <a:t>17</a:t>
            </a:r>
            <a:endParaRPr lang="zh-CN" altLang="zh-CN" sz="2800" kern="100" dirty="0">
              <a:latin typeface="Times New Roman" panose="02020603050405020304" pitchFamily="18" charset="0"/>
              <a:ea typeface="宋体" panose="02010600030101010101" pitchFamily="2" charset="-122"/>
            </a:endParaRPr>
          </a:p>
          <a:p>
            <a:pPr indent="266700" algn="just">
              <a:spcAft>
                <a:spcPts val="0"/>
              </a:spcAft>
            </a:pPr>
            <a:r>
              <a:rPr lang="en-US" altLang="zh-CN" sz="2800" kern="100" dirty="0">
                <a:latin typeface="Times New Roman" panose="02020603050405020304" pitchFamily="18" charset="0"/>
                <a:ea typeface="宋体" panose="02010600030101010101" pitchFamily="2" charset="-122"/>
              </a:rPr>
              <a:t>			B=8x+22x</a:t>
            </a:r>
            <a:r>
              <a:rPr lang="en-US" altLang="zh-CN" sz="2800" kern="100" baseline="30000" dirty="0">
                <a:latin typeface="Times New Roman" panose="02020603050405020304" pitchFamily="18" charset="0"/>
                <a:ea typeface="宋体" panose="02010600030101010101" pitchFamily="2" charset="-122"/>
              </a:rPr>
              <a:t>7</a:t>
            </a:r>
            <a:r>
              <a:rPr lang="en-US" altLang="zh-CN" sz="2800" kern="100" dirty="0">
                <a:latin typeface="Times New Roman" panose="02020603050405020304" pitchFamily="18" charset="0"/>
                <a:ea typeface="宋体" panose="02010600030101010101" pitchFamily="2" charset="-122"/>
              </a:rPr>
              <a:t>-9x</a:t>
            </a:r>
            <a:r>
              <a:rPr lang="en-US" altLang="zh-CN" sz="2800" kern="100" baseline="30000" dirty="0">
                <a:latin typeface="Times New Roman" panose="02020603050405020304" pitchFamily="18" charset="0"/>
                <a:ea typeface="宋体" panose="02010600030101010101" pitchFamily="2" charset="-122"/>
              </a:rPr>
              <a:t>8</a:t>
            </a:r>
            <a:endParaRPr lang="zh-CN" altLang="zh-CN" sz="2800" kern="100" dirty="0">
              <a:latin typeface="Times New Roman" panose="02020603050405020304" pitchFamily="18" charset="0"/>
              <a:ea typeface="宋体" panose="02010600030101010101" pitchFamily="2" charset="-122"/>
            </a:endParaRPr>
          </a:p>
        </p:txBody>
      </p:sp>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1221076" y="4134830"/>
            <a:ext cx="8499394" cy="2034208"/>
          </a:xfrm>
          <a:prstGeom prst="rect">
            <a:avLst/>
          </a:prstGeom>
          <a:noFill/>
          <a:ln>
            <a:noFill/>
          </a:ln>
        </p:spPr>
      </p:pic>
    </p:spTree>
    <p:extLst>
      <p:ext uri="{BB962C8B-B14F-4D97-AF65-F5344CB8AC3E}">
        <p14:creationId xmlns:p14="http://schemas.microsoft.com/office/powerpoint/2010/main" val="393186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两个一元多项式相加</a:t>
            </a:r>
            <a:endParaRPr lang="zh-CN" altLang="en-US" dirty="0">
              <a:latin typeface="华文楷体" panose="02010600040101010101" pitchFamily="2" charset="-122"/>
              <a:ea typeface="华文楷体" panose="02010600040101010101" pitchFamily="2" charset="-122"/>
            </a:endParaRPr>
          </a:p>
        </p:txBody>
      </p:sp>
      <p:sp>
        <p:nvSpPr>
          <p:cNvPr id="2" name="矩形 1"/>
          <p:cNvSpPr/>
          <p:nvPr/>
        </p:nvSpPr>
        <p:spPr>
          <a:xfrm>
            <a:off x="658698" y="1546991"/>
            <a:ext cx="11533302" cy="4401205"/>
          </a:xfrm>
          <a:prstGeom prst="rect">
            <a:avLst/>
          </a:prstGeom>
        </p:spPr>
        <p:txBody>
          <a:bodyPr wrap="square">
            <a:spAutoFit/>
          </a:bodyPr>
          <a:lstStyle/>
          <a:p>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所指结点，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反复执行如下操作，直至其中一个单链表中的结点全部读取完毕</a:t>
            </a:r>
            <a:r>
              <a:rPr lang="zh-CN"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幂指数相等</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：如果这二个结点的系数之和为零，</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式中</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不增加项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，否则按照相加后的系数、相应幂指数创建一个新结点，作为和式单链表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后移。</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smtClean="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b="1" kern="100" dirty="0" smtClean="0">
                <a:latin typeface="Times New Roman" panose="02020603050405020304" pitchFamily="18" charset="0"/>
                <a:ea typeface="华文楷体" panose="02010600040101010101" pitchFamily="2" charset="-122"/>
                <a:cs typeface="Times New Roman" panose="02020603050405020304" pitchFamily="18" charset="0"/>
              </a:rPr>
              <a:t>幂</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err="1" smtClean="0">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b="1" kern="100" dirty="0" smtClean="0">
                <a:latin typeface="Times New Roman" panose="02020603050405020304" pitchFamily="18" charset="0"/>
                <a:ea typeface="华文楷体" panose="02010600040101010101" pitchFamily="2" charset="-122"/>
                <a:cs typeface="Times New Roman" panose="02020603050405020304" pitchFamily="18" charset="0"/>
              </a:rPr>
              <a:t>幂</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r>
              <a:rPr lang="zh-CN" altLang="zh-CN" sz="2800" kern="1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35852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两个一元多项式相加</a:t>
            </a:r>
            <a:endParaRPr lang="zh-CN" altLang="en-US" dirty="0">
              <a:latin typeface="华文楷体" panose="02010600040101010101" pitchFamily="2" charset="-122"/>
              <a:ea typeface="华文楷体" panose="02010600040101010101" pitchFamily="2" charset="-122"/>
            </a:endParaRPr>
          </a:p>
        </p:txBody>
      </p:sp>
      <p:sp>
        <p:nvSpPr>
          <p:cNvPr id="2" name="矩形 1"/>
          <p:cNvSpPr/>
          <p:nvPr/>
        </p:nvSpPr>
        <p:spPr>
          <a:xfrm>
            <a:off x="288281" y="1668455"/>
            <a:ext cx="11533302" cy="954107"/>
          </a:xfrm>
          <a:prstGeom prst="rect">
            <a:avLst/>
          </a:prstGeom>
        </p:spPr>
        <p:txBody>
          <a:bodyPr wrap="square">
            <a:spAutoFit/>
          </a:bodyPr>
          <a:lstStyle/>
          <a:p>
            <a:r>
              <a:rPr lang="zh-CN" altLang="zh-CN" sz="2800" kern="100" dirty="0" smtClean="0">
                <a:latin typeface="华文楷体" panose="02010600040101010101" pitchFamily="2" charset="-122"/>
                <a:ea typeface="华文楷体" panose="02010600040101010101" pitchFamily="2" charset="-122"/>
                <a:cs typeface="Times New Roman" panose="02020603050405020304" pitchFamily="18" charset="0"/>
              </a:rPr>
              <a:t>将</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非空多项式单链表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的单链表，也可能是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B</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中的剩余结点，按序逐个创建新结点插入在单链表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 C </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的尾部</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88885" y="2962689"/>
            <a:ext cx="7630975" cy="1191868"/>
          </a:xfrm>
          <a:prstGeom prst="rect">
            <a:avLst/>
          </a:prstGeom>
          <a:noFill/>
          <a:ln>
            <a:noFill/>
          </a:ln>
        </p:spPr>
      </p:pic>
    </p:spTree>
    <p:extLst>
      <p:ext uri="{BB962C8B-B14F-4D97-AF65-F5344CB8AC3E}">
        <p14:creationId xmlns:p14="http://schemas.microsoft.com/office/powerpoint/2010/main" val="1189876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11903716" cy="4973491"/>
          </a:xfrm>
        </p:spPr>
        <p:txBody>
          <a:bodyPr>
            <a:noAutofit/>
          </a:bodyPr>
          <a:lstStyle/>
          <a:p>
            <a:pPr marL="0" indent="0">
              <a:buNone/>
            </a:pPr>
            <a:r>
              <a:rPr lang="en-US" altLang="zh-CN" sz="2800" b="0" dirty="0" smtClean="0">
                <a:ea typeface="华文楷体" pitchFamily="2" charset="-122"/>
                <a:cs typeface="Times New Roman" panose="02020603050405020304" pitchFamily="18" charset="0"/>
              </a:rPr>
              <a:t>length</a:t>
            </a: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zh-CN" altLang="zh-CN" sz="2800" b="0" dirty="0" smtClean="0">
                <a:ea typeface="华文楷体" pitchFamily="2" charset="-122"/>
                <a:cs typeface="Times New Roman" panose="02020603050405020304" pitchFamily="18" charset="0"/>
              </a:rPr>
              <a:t>：返回</a:t>
            </a:r>
            <a:r>
              <a:rPr lang="zh-CN" altLang="zh-CN" sz="2800" b="0" dirty="0">
                <a:ea typeface="华文楷体" pitchFamily="2" charset="-122"/>
                <a:cs typeface="Times New Roman" panose="02020603050405020304" pitchFamily="18" charset="0"/>
              </a:rPr>
              <a:t>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中的元素个数</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get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前提</a:t>
            </a:r>
            <a:r>
              <a:rPr lang="zh-CN" altLang="zh-CN" sz="2800" b="0" dirty="0">
                <a:ea typeface="华文楷体" pitchFamily="2" charset="-122"/>
                <a:cs typeface="Times New Roman" panose="02020603050405020304" pitchFamily="18" charset="0"/>
              </a:rPr>
              <a:t>：已知元素序号。</a:t>
            </a:r>
            <a:r>
              <a:rPr lang="en-US" altLang="zh-CN" sz="2800" b="0" dirty="0">
                <a:ea typeface="华文楷体" pitchFamily="2" charset="-122"/>
                <a:cs typeface="Times New Roman" panose="02020603050405020304" pitchFamily="18" charset="0"/>
              </a:rPr>
              <a:t> </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结果</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如果该序号元素存在，则返回相应元素的数据值。</a:t>
            </a:r>
          </a:p>
          <a:p>
            <a:pPr marL="0" indent="0">
              <a:buNone/>
            </a:pPr>
            <a:r>
              <a:rPr lang="en-US" altLang="zh-CN" sz="2800" b="0" dirty="0">
                <a:ea typeface="华文楷体" pitchFamily="2" charset="-122"/>
                <a:cs typeface="Times New Roman" panose="02020603050405020304" pitchFamily="18" charset="0"/>
              </a:rPr>
              <a:t>find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前提</a:t>
            </a:r>
            <a:r>
              <a:rPr lang="zh-CN" altLang="zh-CN" sz="2800" b="0" dirty="0">
                <a:ea typeface="华文楷体" pitchFamily="2" charset="-122"/>
                <a:cs typeface="Times New Roman" panose="02020603050405020304" pitchFamily="18" charset="0"/>
              </a:rPr>
              <a:t>：已知元素的数据值</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结果</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查找成功，</a:t>
            </a:r>
            <a:r>
              <a:rPr lang="zh-CN" altLang="zh-CN" sz="2800" b="0" dirty="0" smtClean="0">
                <a:ea typeface="华文楷体" pitchFamily="2" charset="-122"/>
                <a:cs typeface="Times New Roman" panose="02020603050405020304" pitchFamily="18" charset="0"/>
              </a:rPr>
              <a:t>返回元素</a:t>
            </a:r>
            <a:r>
              <a:rPr lang="zh-CN" altLang="zh-CN" sz="2800" b="0" dirty="0">
                <a:ea typeface="华文楷体" pitchFamily="2" charset="-122"/>
                <a:cs typeface="Times New Roman" panose="02020603050405020304" pitchFamily="18" charset="0"/>
              </a:rPr>
              <a:t>的序号，否则返回查找失败标志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smtClean="0">
                <a:ea typeface="华文楷体" pitchFamily="2" charset="-122"/>
                <a:cs typeface="Times New Roman" panose="02020603050405020304" pitchFamily="18" charset="0"/>
              </a:rPr>
              <a:t>insert     </a:t>
            </a:r>
            <a:r>
              <a:rPr lang="zh-CN" altLang="zh-CN" sz="2800" b="0" dirty="0" smtClean="0">
                <a:ea typeface="华文楷体" pitchFamily="2" charset="-122"/>
                <a:cs typeface="Times New Roman" panose="02020603050405020304" pitchFamily="18" charset="0"/>
              </a:rPr>
              <a:t>前提</a:t>
            </a:r>
            <a:r>
              <a:rPr lang="zh-CN" altLang="zh-CN" sz="2800" b="0" dirty="0">
                <a:ea typeface="华文楷体" pitchFamily="2" charset="-122"/>
                <a:cs typeface="Times New Roman" panose="02020603050405020304" pitchFamily="18" charset="0"/>
              </a:rPr>
              <a:t>：已知待插入的元素及插入位置。</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结果</a:t>
            </a:r>
            <a:r>
              <a:rPr lang="zh-CN" altLang="zh-CN" sz="2800" b="0" dirty="0">
                <a:ea typeface="华文楷体" pitchFamily="2" charset="-122"/>
                <a:cs typeface="Times New Roman" panose="02020603050405020304" pitchFamily="18" charset="0"/>
              </a:rPr>
              <a:t>：如果插入位置</a:t>
            </a:r>
            <a:r>
              <a:rPr lang="zh-CN" altLang="zh-CN" sz="2800" b="0" dirty="0" smtClean="0">
                <a:ea typeface="华文楷体" pitchFamily="2" charset="-122"/>
                <a:cs typeface="Times New Roman" panose="02020603050405020304" pitchFamily="18" charset="0"/>
              </a:rPr>
              <a:t>合</a:t>
            </a:r>
            <a:r>
              <a:rPr lang="zh-CN" altLang="en-US" sz="2800" b="0" dirty="0" smtClean="0">
                <a:ea typeface="华文楷体" pitchFamily="2" charset="-122"/>
                <a:cs typeface="Times New Roman" panose="02020603050405020304" pitchFamily="18" charset="0"/>
              </a:rPr>
              <a:t>理</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在指定位置插入该元素。</a:t>
            </a:r>
            <a:endParaRPr lang="en-US" altLang="zh-CN" sz="2800" b="0" dirty="0">
              <a:ea typeface="华文楷体" pitchFamily="2" charset="-122"/>
              <a:cs typeface="Times New Roman" panose="02020603050405020304" pitchFamily="18" charset="0"/>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smtClean="0">
                <a:latin typeface="华文楷体" panose="02010600040101010101" pitchFamily="2" charset="-122"/>
                <a:ea typeface="华文楷体" panose="02010600040101010101" pitchFamily="2" charset="-122"/>
              </a:rPr>
              <a:t>：描述关系和关系操作</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6124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2059637"/>
            <a:ext cx="87331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ifndef</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#define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linklist.h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std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60744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28649" y="1595021"/>
            <a:ext cx="873318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Type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系数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幂指数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template </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data;</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 next;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136296" y="2146852"/>
            <a:ext cx="4114800" cy="58477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分开定义结点的好处</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2254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97092"/>
            <a:ext cx="106845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用于判断多项式输入结束。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从用户处获取结束标志并初始化多项式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50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多项式</a:t>
            </a:r>
            <a:r>
              <a:rPr lang="en-US" altLang="zh-CN" dirty="0">
                <a:latin typeface="华文楷体" panose="02010600040101010101" pitchFamily="2" charset="-122"/>
                <a:ea typeface="华文楷体" panose="02010600040101010101" pitchFamily="2" charset="-122"/>
              </a:rPr>
              <a:t>Polynomial </a:t>
            </a:r>
            <a:r>
              <a:rPr lang="zh-CN" altLang="zh-CN" dirty="0">
                <a:latin typeface="华文楷体" panose="02010600040101010101" pitchFamily="2" charset="-122"/>
                <a:ea typeface="华文楷体" panose="02010600040101010101" pitchFamily="2" charset="-122"/>
              </a:rPr>
              <a:t>及其部分基本操作的声明、定义（</a:t>
            </a:r>
            <a:r>
              <a:rPr lang="en-US" altLang="zh-CN" dirty="0" err="1">
                <a:latin typeface="华文楷体" panose="02010600040101010101" pitchFamily="2" charset="-122"/>
                <a:ea typeface="华文楷体" panose="02010600040101010101" pitchFamily="2" charset="-122"/>
              </a:rPr>
              <a:t>polynomial.h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68356" y="1634039"/>
            <a:ext cx="116552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addPoly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&amp;L2</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L3=L1+l2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dispPloy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释放多项式空间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~Polynomial(){clear(); delete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57445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3772"/>
            <a:ext cx="1165528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为外部函数，即非类成员函数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请输入系数、指数对作为结束标志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&gt;&gt;c&gt;&gt;e;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22024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2082" y="1472875"/>
            <a:ext cx="1165528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初始化多项式</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head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466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832438"/>
            <a:ext cx="1183419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p=head</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3200" dirty="0" smtClean="0">
                <a:latin typeface="Times New Roman" panose="02020603050405020304" pitchFamily="18" charset="0"/>
                <a:ea typeface="华文楷体" panose="02010600040101010101" pitchFamily="2" charset="-122"/>
                <a:cs typeface="Times New Roman" panose="02020603050405020304" pitchFamily="18" charset="0"/>
              </a:rPr>
              <a:t>请</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按照指数从小到大输入系数、指数</a:t>
            </a:r>
            <a:r>
              <a:rPr lang="zh-CN" altLang="zh-CN" sz="3200" dirty="0" smtClean="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smtClean="0">
                <a:latin typeface="Times New Roman" panose="02020603050405020304" pitchFamily="18" charset="0"/>
                <a:ea typeface="华文楷体" panose="02010600040101010101" pitchFamily="2" charset="-122"/>
                <a:cs typeface="Times New Roman" panose="02020603050405020304" pitchFamily="18" charset="0"/>
              </a:rPr>
              <a:t>          &lt;&lt;</a:t>
            </a:r>
            <a:r>
              <a:rPr lang="zh-CN" altLang="zh-CN" sz="3200" dirty="0" smtClean="0">
                <a:latin typeface="Times New Roman" panose="02020603050405020304" pitchFamily="18" charset="0"/>
                <a:ea typeface="华文楷体" panose="02010600040101010101" pitchFamily="2" charset="-122"/>
                <a:cs typeface="Times New Roman" panose="02020603050405020304" pitchFamily="18" charset="0"/>
              </a:rPr>
              <a:t>最后</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输入结束标志对结束：</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while (true)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241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1" y="1624626"/>
            <a:ext cx="911087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new Node&lt;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-&gt;next = NULL;</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p-&gt;next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4507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75741"/>
            <a:ext cx="1068125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template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Polynomial&lt;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addPoly</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&amp;La,</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La+Lb</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见教材</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2892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Polynomial</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相加主程序（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main.cpp</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799"/>
          <p:cNvCxnSpPr>
            <a:cxnSpLocks noChangeShapeType="1"/>
          </p:cNvCxnSpPr>
          <p:nvPr/>
        </p:nvCxnSpPr>
        <p:spPr bwMode="auto">
          <a:xfrm>
            <a:off x="1371600" y="88588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152400" y="1385776"/>
            <a:ext cx="1114507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polynomial.h</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main()</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Type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getStop</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读入停止标志对</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Polynomial&lt;Type&gt; L1(</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L1.getPoly(); //</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读入第一个多项式</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L2.getPoly(); //</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读入第二个多项式</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L3.addPoly(L1,L2); //L1 = L2 +L3</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L3.dispPloy(); //</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显示多项式</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L3</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的内容</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return 0;</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48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18927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smtClean="0">
                <a:ea typeface="华文楷体" pitchFamily="2" charset="-122"/>
                <a:cs typeface="Times New Roman" panose="02020603050405020304" pitchFamily="18" charset="0"/>
              </a:rPr>
              <a:t>remove       </a:t>
            </a:r>
            <a:r>
              <a:rPr lang="zh-CN" altLang="zh-CN" sz="2800" b="0" dirty="0" smtClean="0">
                <a:ea typeface="华文楷体" pitchFamily="2" charset="-122"/>
                <a:cs typeface="Times New Roman" panose="02020603050405020304" pitchFamily="18" charset="0"/>
              </a:rPr>
              <a:t>前提</a:t>
            </a:r>
            <a:r>
              <a:rPr lang="zh-CN" altLang="zh-CN" sz="2800" b="0" dirty="0">
                <a:ea typeface="华文楷体" pitchFamily="2" charset="-122"/>
                <a:cs typeface="Times New Roman" panose="02020603050405020304" pitchFamily="18" charset="0"/>
              </a:rPr>
              <a:t>：已知被删元素的值</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结果</a:t>
            </a:r>
            <a:r>
              <a:rPr lang="zh-CN" altLang="zh-CN" sz="2800" b="0" dirty="0">
                <a:ea typeface="华文楷体" pitchFamily="2" charset="-122"/>
                <a:cs typeface="Times New Roman" panose="02020603050405020304" pitchFamily="18" charset="0"/>
              </a:rPr>
              <a:t>：首先按值查找相应元素，查找成功则删除该元素。</a:t>
            </a:r>
          </a:p>
          <a:p>
            <a:pPr marL="0" indent="0">
              <a:buNone/>
            </a:pPr>
            <a:r>
              <a:rPr lang="en-US" altLang="zh-CN" sz="2800" b="0" dirty="0">
                <a:ea typeface="华文楷体" pitchFamily="2" charset="-122"/>
                <a:cs typeface="Times New Roman" panose="02020603050405020304" pitchFamily="18" charset="0"/>
              </a:rPr>
              <a:t>clear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无</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结果：删除</a:t>
            </a:r>
            <a:r>
              <a:rPr lang="zh-CN" altLang="zh-CN" sz="2800" b="0" dirty="0">
                <a:ea typeface="华文楷体" pitchFamily="2" charset="-122"/>
                <a:cs typeface="Times New Roman" panose="02020603050405020304" pitchFamily="18" charset="0"/>
              </a:rPr>
              <a:t>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中的所有元素</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常见</a:t>
            </a:r>
            <a:r>
              <a:rPr lang="zh-CN" altLang="zh-CN" sz="2800" b="0" dirty="0">
                <a:ea typeface="华文楷体" pitchFamily="2" charset="-122"/>
                <a:cs typeface="Times New Roman" panose="02020603050405020304" pitchFamily="18" charset="0"/>
              </a:rPr>
              <a:t>的基本操作来源于生活中对这种结构的了解</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基本</a:t>
            </a:r>
            <a:r>
              <a:rPr lang="zh-CN" altLang="zh-CN" sz="2800" b="0" dirty="0">
                <a:ea typeface="华文楷体" pitchFamily="2" charset="-122"/>
                <a:cs typeface="Times New Roman" panose="02020603050405020304" pitchFamily="18" charset="0"/>
              </a:rPr>
              <a:t>操作可以分为几大类型</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zh-CN" sz="2800" dirty="0" smtClean="0">
                <a:ea typeface="华文楷体" pitchFamily="2" charset="-122"/>
                <a:cs typeface="Times New Roman" panose="02020603050405020304" pitchFamily="18" charset="0"/>
              </a:rPr>
              <a:t>结构类</a:t>
            </a:r>
            <a:r>
              <a:rPr lang="zh-CN" altLang="zh-CN" sz="2800" dirty="0">
                <a:ea typeface="华文楷体" pitchFamily="2" charset="-122"/>
                <a:cs typeface="Times New Roman" panose="02020603050405020304" pitchFamily="18" charset="0"/>
              </a:rPr>
              <a:t>、属性类、数据操纵类、遍历类和典型应用类</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smtClean="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smtClean="0">
                <a:latin typeface="华文楷体" panose="02010600040101010101" pitchFamily="2" charset="-122"/>
                <a:ea typeface="华文楷体" panose="02010600040101010101" pitchFamily="2" charset="-122"/>
              </a:rPr>
              <a:t>：描述关系和关系操作</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69618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稀疏矩阵</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字符串</a:t>
            </a:r>
            <a:r>
              <a:rPr lang="en-US" altLang="zh-CN" sz="2800" dirty="0" smtClean="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658700" y="1638375"/>
                <a:ext cx="10434869" cy="4841938"/>
              </a:xfrm>
            </p:spPr>
            <p:txBody>
              <a:bodyPr>
                <a:noAutofit/>
              </a:bodyPr>
              <a:lstStyle/>
              <a:p>
                <a:pPr marL="0" indent="0">
                  <a:lnSpc>
                    <a:spcPct val="115000"/>
                  </a:lnSpc>
                  <a:buNone/>
                  <a:defRPr/>
                </a:pPr>
                <a:r>
                  <a:rPr lang="zh-CN" altLang="zh-CN" sz="2800" b="0" dirty="0" smtClean="0">
                    <a:ea typeface="华文楷体" pitchFamily="2" charset="-122"/>
                    <a:cs typeface="Times New Roman" panose="02020603050405020304" pitchFamily="18" charset="0"/>
                  </a:rPr>
                  <a:t>矩阵</a:t>
                </a:r>
                <a:r>
                  <a:rPr lang="zh-CN" altLang="zh-CN" sz="2800" b="0" dirty="0">
                    <a:ea typeface="华文楷体" pitchFamily="2" charset="-122"/>
                    <a:cs typeface="Times New Roman" panose="02020603050405020304" pitchFamily="18" charset="0"/>
                  </a:rPr>
                  <a:t>中的非零元素个数远远小于矩阵元素总数，并且非零元素的分布没有</a:t>
                </a:r>
                <a:r>
                  <a:rPr lang="zh-CN" altLang="zh-CN" sz="2800" b="0" dirty="0" smtClean="0">
                    <a:ea typeface="华文楷体" pitchFamily="2" charset="-122"/>
                    <a:cs typeface="Times New Roman" panose="02020603050405020304" pitchFamily="18" charset="0"/>
                  </a:rPr>
                  <a:t>规律。</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稀疏矩阵存储</a:t>
                </a:r>
                <a:r>
                  <a:rPr lang="zh-CN" altLang="zh-CN" sz="2800" b="0" dirty="0" smtClean="0">
                    <a:ea typeface="华文楷体" pitchFamily="2" charset="-122"/>
                    <a:cs typeface="Times New Roman" panose="02020603050405020304" pitchFamily="18" charset="0"/>
                  </a:rPr>
                  <a:t>的直观方法</a:t>
                </a:r>
                <a:r>
                  <a:rPr lang="zh-CN" altLang="zh-CN" sz="2800" b="0" dirty="0">
                    <a:ea typeface="华文楷体" pitchFamily="2" charset="-122"/>
                    <a:cs typeface="Times New Roman" panose="02020603050405020304" pitchFamily="18" charset="0"/>
                  </a:rPr>
                  <a:t>是只存储其中的非零元素和非零元素所在的位置。</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每个非</a:t>
                </a:r>
                <a:r>
                  <a:rPr lang="zh-CN" altLang="zh-CN" sz="2800" b="0" dirty="0" smtClean="0">
                    <a:ea typeface="华文楷体" pitchFamily="2" charset="-122"/>
                    <a:cs typeface="Times New Roman" panose="02020603050405020304" pitchFamily="18" charset="0"/>
                  </a:rPr>
                  <a:t>零元素</a:t>
                </a:r>
                <a14:m>
                  <m:oMath xmlns:m="http://schemas.openxmlformats.org/officeDocument/2006/math">
                    <m:sSub>
                      <m:sSubPr>
                        <m:ctrlPr>
                          <a:rPr lang="en-US" altLang="zh-CN" sz="2800" b="0" i="1" smtClean="0">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smtClean="0">
                            <a:latin typeface="Cambria Math" panose="02040503050406030204" pitchFamily="18" charset="0"/>
                            <a:ea typeface="华文楷体" pitchFamily="2" charset="-122"/>
                          </a:rPr>
                          <m:t>ij</m:t>
                        </m:r>
                      </m:sub>
                    </m:sSub>
                  </m:oMath>
                </a14:m>
                <a:r>
                  <a:rPr lang="zh-CN" altLang="zh-CN" sz="2800" b="0" dirty="0" smtClean="0">
                    <a:ea typeface="华文楷体" pitchFamily="2" charset="-122"/>
                    <a:cs typeface="Times New Roman" panose="02020603050405020304" pitchFamily="18" charset="0"/>
                  </a:rPr>
                  <a:t>可以</a:t>
                </a:r>
                <a:r>
                  <a:rPr lang="zh-CN" altLang="zh-CN" sz="2800" b="0" dirty="0">
                    <a:ea typeface="华文楷体" pitchFamily="2" charset="-122"/>
                    <a:cs typeface="Times New Roman" panose="02020603050405020304" pitchFamily="18" charset="0"/>
                  </a:rPr>
                  <a:t>用一个三元组来表示：（</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 </a:t>
                </a:r>
                <a14:m>
                  <m:oMath xmlns:m="http://schemas.openxmlformats.org/officeDocument/2006/math">
                    <m:sSub>
                      <m:sSubPr>
                        <m:ctrlPr>
                          <a:rPr lang="en-US" altLang="zh-CN" sz="2800" b="0" i="1">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然后将此三元组按照一定的次序排列，如先按照行序再按照列序排列。</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smtClean="0">
                    <a:ea typeface="华文楷体" pitchFamily="2" charset="-122"/>
                    <a:cs typeface="Times New Roman" panose="02020603050405020304" pitchFamily="18" charset="0"/>
                  </a:rPr>
                  <a:t>如：</a:t>
                </a:r>
                <a:r>
                  <a:rPr lang="zh-CN" altLang="zh-CN" sz="2800" b="0" dirty="0" smtClean="0">
                    <a:ea typeface="华文楷体" pitchFamily="2" charset="-122"/>
                    <a:cs typeface="Times New Roman" panose="02020603050405020304" pitchFamily="18" charset="0"/>
                  </a:rPr>
                  <a:t>一</a:t>
                </a:r>
                <a:r>
                  <a:rPr lang="zh-CN" altLang="zh-CN" sz="2800" b="0" dirty="0">
                    <a:ea typeface="华文楷体" pitchFamily="2" charset="-122"/>
                    <a:cs typeface="Times New Roman" panose="02020603050405020304" pitchFamily="18" charset="0"/>
                  </a:rPr>
                  <a:t>个二维矩阵可以用一组三元组</a:t>
                </a:r>
                <a:r>
                  <a:rPr lang="en-US" altLang="zh-CN" sz="2800" b="0" dirty="0">
                    <a:ea typeface="华文楷体" pitchFamily="2" charset="-122"/>
                    <a:cs typeface="Times New Roman" panose="02020603050405020304" pitchFamily="18" charset="0"/>
                  </a:rPr>
                  <a:t>(0,2,5),(0,3,8),(1,0,6),(2,1,5),(2,4,-5)</a:t>
                </a:r>
                <a:r>
                  <a:rPr lang="zh-CN" altLang="zh-CN" sz="2800" b="0" dirty="0">
                    <a:ea typeface="华文楷体" pitchFamily="2" charset="-122"/>
                    <a:cs typeface="Times New Roman" panose="02020603050405020304" pitchFamily="18" charset="0"/>
                  </a:rPr>
                  <a:t>表示</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658700" y="1638375"/>
                <a:ext cx="10434869" cy="4841938"/>
              </a:xfrm>
              <a:blipFill>
                <a:blip r:embed="rId3"/>
                <a:stretch>
                  <a:fillRect l="-1168" t="-630" r="-75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稀疏矩阵</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278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38375"/>
            <a:ext cx="11162883" cy="4841938"/>
          </a:xfrm>
        </p:spPr>
        <p:txBody>
          <a:bodyPr>
            <a:noAutofit/>
          </a:bodyPr>
          <a:lstStyle/>
          <a:p>
            <a:pPr marL="0" indent="0">
              <a:buNone/>
            </a:pPr>
            <a:r>
              <a:rPr lang="zh-CN" altLang="zh-CN" sz="2800" b="0" dirty="0">
                <a:ea typeface="华文楷体" pitchFamily="2" charset="-122"/>
                <a:cs typeface="Times New Roman" panose="02020603050405020304" pitchFamily="18" charset="0"/>
              </a:rPr>
              <a:t>可以首先定义一个结构体来表示三元组：</a:t>
            </a:r>
          </a:p>
          <a:p>
            <a:pPr marL="0" indent="0">
              <a:buNone/>
            </a:pPr>
            <a:r>
              <a:rPr lang="en-US" altLang="zh-CN" sz="2800" b="0" dirty="0" err="1">
                <a:ea typeface="华文楷体" pitchFamily="2" charset="-122"/>
                <a:cs typeface="Times New Roman" panose="02020603050405020304" pitchFamily="18" charset="0"/>
              </a:rPr>
              <a:t>struct</a:t>
            </a:r>
            <a:r>
              <a:rPr lang="en-US" altLang="zh-CN" sz="2800" b="0" dirty="0">
                <a:ea typeface="华文楷体" pitchFamily="2" charset="-122"/>
                <a:cs typeface="Times New Roman" panose="02020603050405020304" pitchFamily="18" charset="0"/>
              </a:rPr>
              <a:t> triple</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row,col</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data;</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将三元组作为</a:t>
            </a:r>
            <a:r>
              <a:rPr lang="en-US" altLang="zh-CN" sz="2800" b="0" dirty="0" err="1">
                <a:ea typeface="华文楷体" pitchFamily="2" charset="-122"/>
                <a:cs typeface="Times New Roman" panose="02020603050405020304" pitchFamily="18" charset="0"/>
              </a:rPr>
              <a:t>elemType</a:t>
            </a:r>
            <a:r>
              <a:rPr lang="zh-CN" altLang="zh-CN" sz="2800" b="0" dirty="0">
                <a:ea typeface="华文楷体" pitchFamily="2" charset="-122"/>
                <a:cs typeface="Times New Roman" panose="02020603050405020304" pitchFamily="18" charset="0"/>
              </a:rPr>
              <a:t>放在顺序表或者链表中。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利用两种不同结构存储稀疏矩阵并分别完成矩阵的加法、乘法、转置任务可以作为课后练习完成。</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稀疏矩阵</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821583" y="6480313"/>
            <a:ext cx="209308" cy="2731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4311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对于</a:t>
            </a:r>
            <a:r>
              <a:rPr lang="zh-CN" altLang="en-US" sz="2800" b="0" dirty="0" smtClean="0">
                <a:ea typeface="华文楷体" pitchFamily="2" charset="-122"/>
                <a:cs typeface="Times New Roman" panose="02020603050405020304" pitchFamily="18" charset="0"/>
              </a:rPr>
              <a:t>最一般的线性结构</a:t>
            </a:r>
            <a:r>
              <a:rPr lang="en-US" altLang="zh-CN"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线性表</a:t>
            </a:r>
            <a:r>
              <a:rPr lang="zh-CN" altLang="zh-CN" sz="2800" b="0" dirty="0">
                <a:ea typeface="华文楷体" pitchFamily="2" charset="-122"/>
                <a:cs typeface="Times New Roman" panose="02020603050405020304" pitchFamily="18" charset="0"/>
              </a:rPr>
              <a:t>，从逻辑</a:t>
            </a:r>
            <a:r>
              <a:rPr lang="zh-CN" altLang="zh-CN" sz="2800" b="0" dirty="0" smtClean="0">
                <a:ea typeface="华文楷体" pitchFamily="2" charset="-122"/>
                <a:cs typeface="Times New Roman" panose="02020603050405020304" pitchFamily="18" charset="0"/>
              </a:rPr>
              <a:t>结构</a:t>
            </a:r>
            <a:r>
              <a:rPr lang="en-US"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基本操作</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a:t>
            </a:r>
            <a:r>
              <a:rPr lang="zh-CN" altLang="zh-CN" sz="2800" b="0" dirty="0" smtClean="0">
                <a:ea typeface="华文楷体" pitchFamily="2" charset="-122"/>
                <a:cs typeface="Times New Roman" panose="02020603050405020304" pitchFamily="18" charset="0"/>
              </a:rPr>
              <a:t>。常见</a:t>
            </a:r>
            <a:r>
              <a:rPr lang="zh-CN" altLang="zh-CN" sz="2800" b="0" dirty="0">
                <a:ea typeface="华文楷体" pitchFamily="2" charset="-122"/>
                <a:cs typeface="Times New Roman" panose="02020603050405020304" pitchFamily="18" charset="0"/>
              </a:rPr>
              <a:t>基本操作</a:t>
            </a:r>
            <a:r>
              <a:rPr lang="zh-CN" altLang="zh-CN" sz="2800" b="0" dirty="0" smtClean="0">
                <a:ea typeface="华文楷体" pitchFamily="2" charset="-122"/>
                <a:cs typeface="Times New Roman" panose="02020603050405020304" pitchFamily="18" charset="0"/>
              </a:rPr>
              <a:t>，源自</a:t>
            </a:r>
            <a:r>
              <a:rPr lang="zh-CN" altLang="zh-CN" sz="2800" b="0" dirty="0">
                <a:ea typeface="华文楷体" pitchFamily="2" charset="-122"/>
                <a:cs typeface="Times New Roman" panose="02020603050405020304" pitchFamily="18" charset="0"/>
              </a:rPr>
              <a:t>于人类在生活中的观察和积累。一般分为结构构造类、属性类、数据操纵类、遍历类和典型应用类基本操作</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6854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物理结构分析中</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讨论</a:t>
            </a:r>
            <a:r>
              <a:rPr lang="zh-CN" altLang="zh-CN" sz="2800" b="0" dirty="0">
                <a:ea typeface="华文楷体" pitchFamily="2" charset="-122"/>
                <a:cs typeface="Times New Roman" panose="02020603050405020304" pitchFamily="18" charset="0"/>
              </a:rPr>
              <a:t>了将数据存储在内存中连续的空间并利用存储位置的先和后来体现元素关系先后的顺序存储法</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讨论</a:t>
            </a:r>
            <a:r>
              <a:rPr lang="zh-CN" altLang="zh-CN" sz="2800" b="0" dirty="0">
                <a:ea typeface="华文楷体" pitchFamily="2" charset="-122"/>
                <a:cs typeface="Times New Roman" panose="02020603050405020304" pitchFamily="18" charset="0"/>
              </a:rPr>
              <a:t>了将元素分别存储在内存中不连续的地方，通过对每个元素附加指针的方法存储元素间关系的链式存储法</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详细</a:t>
            </a:r>
            <a:r>
              <a:rPr lang="zh-CN" altLang="zh-CN" sz="2800" b="0" dirty="0">
                <a:ea typeface="华文楷体" pitchFamily="2" charset="-122"/>
                <a:cs typeface="Times New Roman" panose="02020603050405020304" pitchFamily="18" charset="0"/>
              </a:rPr>
              <a:t>讨论了两种结构的不同特征描述，并给出了两种结构的</a:t>
            </a:r>
            <a:r>
              <a:rPr lang="zh-CN" altLang="zh-CN" sz="2800" b="0" dirty="0" smtClean="0">
                <a:ea typeface="华文楷体" pitchFamily="2" charset="-122"/>
                <a:cs typeface="Times New Roman" panose="02020603050405020304" pitchFamily="18" charset="0"/>
              </a:rPr>
              <a:t>类描述。</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a:t>
            </a:r>
            <a:r>
              <a:rPr lang="zh-CN" altLang="zh-CN" sz="2800" b="0" dirty="0" smtClean="0">
                <a:ea typeface="华文楷体" pitchFamily="2" charset="-122"/>
                <a:cs typeface="Times New Roman" panose="02020603050405020304" pitchFamily="18" charset="0"/>
              </a:rPr>
              <a:t>复习</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0737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基本操作实现及分析中</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数据分别在顺序结构和链式结构存储时的常见典型操作，进行了算法设计</a:t>
            </a:r>
            <a:r>
              <a:rPr lang="zh-CN"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代码</a:t>
            </a:r>
            <a:r>
              <a:rPr lang="zh-CN" altLang="zh-CN" sz="2800" b="0" dirty="0" smtClean="0">
                <a:ea typeface="华文楷体" pitchFamily="2" charset="-122"/>
                <a:cs typeface="Times New Roman" panose="02020603050405020304" pitchFamily="18" charset="0"/>
              </a:rPr>
              <a:t>实现</a:t>
            </a:r>
            <a:r>
              <a:rPr lang="zh-CN" altLang="zh-CN" sz="2800" b="0" dirty="0">
                <a:ea typeface="华文楷体" pitchFamily="2" charset="-122"/>
                <a:cs typeface="Times New Roman" panose="02020603050405020304" pitchFamily="18" charset="0"/>
              </a:rPr>
              <a:t>和算法复杂度分析</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掌握</a:t>
            </a:r>
            <a:r>
              <a:rPr lang="zh-CN" altLang="zh-CN" sz="2800" b="0" dirty="0">
                <a:ea typeface="华文楷体" pitchFamily="2" charset="-122"/>
                <a:cs typeface="Times New Roman" panose="02020603050405020304" pitchFamily="18" charset="0"/>
              </a:rPr>
              <a:t>利用参数分析、空间检查、核心操作、对其他属性的影响、正确返回的“五步口诀法”，设计一个相对完整的程序</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通过</a:t>
            </a:r>
            <a:r>
              <a:rPr lang="zh-CN" altLang="zh-CN" sz="2800" b="0" dirty="0">
                <a:ea typeface="华文楷体" pitchFamily="2" charset="-122"/>
                <a:cs typeface="Times New Roman" panose="02020603050405020304" pitchFamily="18" charset="0"/>
              </a:rPr>
              <a:t>对算法的复杂度分析，了解两种不同存储结构的优缺点和适用</a:t>
            </a:r>
            <a:r>
              <a:rPr lang="zh-CN" altLang="zh-CN" sz="2800" b="0" dirty="0" smtClean="0">
                <a:ea typeface="华文楷体" pitchFamily="2" charset="-122"/>
                <a:cs typeface="Times New Roman" panose="02020603050405020304" pitchFamily="18" charset="0"/>
              </a:rPr>
              <a:t>场合</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0141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典型</a:t>
            </a:r>
            <a:r>
              <a:rPr lang="zh-CN" altLang="zh-CN" sz="2800" b="0" dirty="0">
                <a:ea typeface="华文楷体" pitchFamily="2" charset="-122"/>
                <a:cs typeface="Times New Roman" panose="02020603050405020304" pitchFamily="18" charset="0"/>
              </a:rPr>
              <a:t>应用</a:t>
            </a:r>
            <a:r>
              <a:rPr lang="zh-CN" altLang="zh-CN" sz="2800" b="0" dirty="0" smtClean="0">
                <a:ea typeface="华文楷体" pitchFamily="2" charset="-122"/>
                <a:cs typeface="Times New Roman" panose="02020603050405020304" pitchFamily="18" charset="0"/>
              </a:rPr>
              <a:t>中</a:t>
            </a:r>
            <a:r>
              <a:rPr lang="en-US" altLang="zh-CN" sz="2800" b="0" dirty="0" smtClean="0">
                <a:ea typeface="华文楷体" pitchFamily="2" charset="-122"/>
                <a:cs typeface="Times New Roman" panose="02020603050405020304" pitchFamily="18" charset="0"/>
              </a:rPr>
              <a:t>:</a:t>
            </a:r>
          </a:p>
          <a:p>
            <a:pPr marL="0" indent="0">
              <a:buNone/>
            </a:pPr>
            <a:r>
              <a:rPr lang="zh-CN" altLang="zh-CN" sz="2800" b="0" dirty="0" smtClean="0">
                <a:ea typeface="华文楷体" pitchFamily="2" charset="-122"/>
                <a:cs typeface="Times New Roman" panose="02020603050405020304" pitchFamily="18" charset="0"/>
              </a:rPr>
              <a:t>详细</a:t>
            </a:r>
            <a:r>
              <a:rPr lang="zh-CN" altLang="zh-CN" sz="2800" b="0" dirty="0">
                <a:ea typeface="华文楷体" pitchFamily="2" charset="-122"/>
                <a:cs typeface="Times New Roman" panose="02020603050405020304" pitchFamily="18" charset="0"/>
              </a:rPr>
              <a:t>讨论了一元多项式</a:t>
            </a:r>
            <a:r>
              <a:rPr lang="zh-CN" altLang="zh-CN" sz="2800" b="0" dirty="0" smtClean="0">
                <a:ea typeface="华文楷体" pitchFamily="2" charset="-122"/>
                <a:cs typeface="Times New Roman" panose="02020603050405020304" pitchFamily="18" charset="0"/>
              </a:rPr>
              <a:t>、稀疏矩阵的</a:t>
            </a:r>
            <a:r>
              <a:rPr lang="zh-CN" altLang="zh-CN" sz="2800" b="0" dirty="0">
                <a:ea typeface="华文楷体" pitchFamily="2" charset="-122"/>
                <a:cs typeface="Times New Roman" panose="02020603050405020304" pitchFamily="18" charset="0"/>
              </a:rPr>
              <a:t>存储和运算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3567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7405</TotalTime>
  <Words>6148</Words>
  <Application>Microsoft Office PowerPoint</Application>
  <PresentationFormat>宽屏</PresentationFormat>
  <Paragraphs>990</Paragraphs>
  <Slides>96</Slides>
  <Notes>88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96</vt:i4>
      </vt:variant>
    </vt:vector>
  </HeadingPairs>
  <TitlesOfParts>
    <vt:vector size="110" baseType="lpstr">
      <vt:lpstr>等线</vt:lpstr>
      <vt:lpstr>等线 Light</vt:lpstr>
      <vt:lpstr>华文楷体</vt:lpstr>
      <vt:lpstr>楷体_GB2312</vt:lpstr>
      <vt:lpstr>宋体</vt:lpstr>
      <vt:lpstr>微软雅黑</vt:lpstr>
      <vt:lpstr>Arial</vt:lpstr>
      <vt:lpstr>Calibri</vt:lpstr>
      <vt:lpstr>Cambria Math</vt:lpstr>
      <vt:lpstr>Garamond</vt:lpstr>
      <vt:lpstr>Symbol</vt:lpstr>
      <vt:lpstr>Times New Roman</vt:lpstr>
      <vt:lpstr>Wingdings</vt:lpstr>
      <vt:lpstr>2016-VI主题-蓝</vt:lpstr>
      <vt:lpstr>第二章  线性表-上</vt:lpstr>
      <vt:lpstr>线性表这章的任务和目标：</vt:lpstr>
      <vt:lpstr>PowerPoint 演示文稿</vt:lpstr>
      <vt:lpstr> 线性结构定义：</vt:lpstr>
      <vt:lpstr>常见的几种线性结构：</vt:lpstr>
      <vt:lpstr>线性表</vt:lpstr>
      <vt:lpstr>线性表List的ADT ：描述关系和关系操作</vt:lpstr>
      <vt:lpstr>线性表List的ADT ：描述关系和关系操作</vt:lpstr>
      <vt:lpstr>线性表List的ADT ：描述关系和关系操作</vt:lpstr>
      <vt:lpstr>线性表这章的任务和目标：</vt:lpstr>
      <vt:lpstr>PowerPoint 演示文稿</vt:lpstr>
      <vt:lpstr>顺序结构</vt:lpstr>
      <vt:lpstr>顺序表的存储映像图</vt:lpstr>
      <vt:lpstr>顺序表seqList及操作的定义（seqList.h）</vt:lpstr>
      <vt:lpstr>顺序表seqList及操作的定义（seqList.h）</vt:lpstr>
      <vt:lpstr>顺序表seqList及操作的定义（seqList.h）</vt:lpstr>
      <vt:lpstr>顺序表seqList及操作的定义（seqList.h）</vt:lpstr>
      <vt:lpstr>顺序表seqList及操作的定义（seqList.h）</vt:lpstr>
      <vt:lpstr>顺序表基本操作的实现代码 （seqList.h）</vt:lpstr>
      <vt:lpstr>顺序表基本操作的实现代码</vt:lpstr>
      <vt:lpstr>顺序表基本操作的实现分析</vt:lpstr>
      <vt:lpstr>顺序表基本操作的实现代码</vt:lpstr>
      <vt:lpstr>顺序表基本操作的实现分析</vt:lpstr>
      <vt:lpstr>顺序表基本操作的实现代码</vt:lpstr>
      <vt:lpstr>顺序表基本操作的实现代码</vt:lpstr>
      <vt:lpstr>顺序表基本操作的实现分析</vt:lpstr>
      <vt:lpstr>顺序表基本操作的实现代码</vt:lpstr>
      <vt:lpstr>顺序表基本操作的实现代码</vt:lpstr>
      <vt:lpstr>顺序表基本操作的实现代码</vt:lpstr>
      <vt:lpstr>顺序表应用---基本操作的测试    main.cpp</vt:lpstr>
      <vt:lpstr>PowerPoint 演示文稿</vt:lpstr>
      <vt:lpstr>PowerPoint 演示文稿</vt:lpstr>
      <vt:lpstr>PowerPoint 演示文稿</vt:lpstr>
      <vt:lpstr>PowerPoint 演示文稿</vt:lpstr>
      <vt:lpstr>PowerPoint 演示文稿</vt:lpstr>
      <vt:lpstr>链式结构</vt:lpstr>
      <vt:lpstr>链表的存储映像图</vt:lpstr>
      <vt:lpstr>结构类型，结构变量，结构指针</vt:lpstr>
      <vt:lpstr>PowerPoint 演示文稿</vt:lpstr>
      <vt:lpstr>结点和链表：</vt:lpstr>
      <vt:lpstr>单链表特点：</vt:lpstr>
      <vt:lpstr>单链表类：</vt:lpstr>
      <vt:lpstr>单链表结点类： （linkList.h）</vt:lpstr>
      <vt:lpstr>单链表结点类：</vt:lpstr>
      <vt:lpstr>单链表类： （linkList.h）</vt:lpstr>
      <vt:lpstr>单链表类：</vt:lpstr>
      <vt:lpstr>链表基本操作的实现代码（linkList.h）</vt:lpstr>
      <vt:lpstr>链表基本操作的实现分析</vt:lpstr>
      <vt:lpstr>链表基本操作的实现分析</vt:lpstr>
      <vt:lpstr>链表基本操作的实现分析</vt:lpstr>
      <vt:lpstr>链表基本操作的实现代码</vt:lpstr>
      <vt:lpstr>链表基本操作的实现分析</vt:lpstr>
      <vt:lpstr>链表基本操作的实现分析</vt:lpstr>
      <vt:lpstr>PowerPoint 演示文稿</vt:lpstr>
      <vt:lpstr>PowerPoint 演示文稿</vt:lpstr>
      <vt:lpstr>链表基本操作的实现分析</vt:lpstr>
      <vt:lpstr>链表基本操作的实现代码</vt:lpstr>
      <vt:lpstr>链表基本操作的实现代码</vt:lpstr>
      <vt:lpstr>链表基本操作的实现代码</vt:lpstr>
      <vt:lpstr>两种常用技巧：兄弟协同法、首席插入法</vt:lpstr>
      <vt:lpstr>PowerPoint 演示文稿</vt:lpstr>
      <vt:lpstr>练习：对一个单链表进行就地逆置---摆龙门阵</vt:lpstr>
      <vt:lpstr>PowerPoint 演示文稿</vt:lpstr>
      <vt:lpstr>“兄弟协同法”+“首席插入法”实现单链表的就地逆置</vt:lpstr>
      <vt:lpstr>常见错误：</vt:lpstr>
      <vt:lpstr>PowerPoint 演示文稿</vt:lpstr>
      <vt:lpstr>PowerPoint 演示文稿</vt:lpstr>
      <vt:lpstr>单循环链表</vt:lpstr>
      <vt:lpstr>不带头结点的单循环链表</vt:lpstr>
      <vt:lpstr>双向链表</vt:lpstr>
      <vt:lpstr>双向循环链表</vt:lpstr>
      <vt:lpstr>双向链表</vt:lpstr>
      <vt:lpstr>PowerPoint 演示文稿</vt:lpstr>
      <vt:lpstr>一元多项式</vt:lpstr>
      <vt:lpstr>一元多项式存储方法</vt:lpstr>
      <vt:lpstr>一元多项式的链式存储</vt:lpstr>
      <vt:lpstr>一元多项式的链式存储</vt:lpstr>
      <vt:lpstr>两个一元多项式相加</vt:lpstr>
      <vt:lpstr>两个一元多项式相加</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多项式Polynomial相加主程序（main.cpp）</vt:lpstr>
      <vt:lpstr>PowerPoint 演示文稿</vt:lpstr>
      <vt:lpstr>稀疏矩阵</vt:lpstr>
      <vt:lpstr>稀疏矩阵</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484</cp:revision>
  <dcterms:created xsi:type="dcterms:W3CDTF">2016-04-20T02:59:17Z</dcterms:created>
  <dcterms:modified xsi:type="dcterms:W3CDTF">2023-02-08T08:53:22Z</dcterms:modified>
</cp:coreProperties>
</file>