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58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1633-2440-878A-E309-83E8FA35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0F501-8CC0-BF46-E300-C8459B6B7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920A8-0445-9E88-B606-CA0458DA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7824-7CA0-4EBE-ADD3-F2AFD91B72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4574-E6EC-DA76-7207-326EABF8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5512-5373-CAD1-6FA2-ADE9039F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4DC9-C3AE-49D4-B0CA-379DF432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5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727E-38B8-718A-9433-363DE0C4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BE1CE-4588-2C60-BF12-BF8CDA2C9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D78A-5F4A-F789-904E-4CD83AA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7824-7CA0-4EBE-ADD3-F2AFD91B72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44BE0-A9B2-A03B-1594-FFC92689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5328-46FF-FF5A-B9AF-489B235B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4DC9-C3AE-49D4-B0CA-379DF432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7E0DB-95C3-8CAE-1729-762F410C3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F6A8B-A738-01C9-793F-FDCF5001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752B-D970-6BD9-186E-874E61E5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7824-7CA0-4EBE-ADD3-F2AFD91B72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E48F-2B2D-CCF8-E9EA-BAFFC160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BD92-EDDA-9DD3-1BF9-AA7E69DC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4DC9-C3AE-49D4-B0CA-379DF432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A1DF-F2B7-91E8-2B12-93EEA335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D2F-5527-6E1D-E15A-C8D5B2FB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5BC2-7A5C-47DD-07CA-053B51D0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7824-7CA0-4EBE-ADD3-F2AFD91B72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1C91-6A41-4490-FE60-17A3764E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34E7-C37D-7E2D-EE08-61537B2D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4DC9-C3AE-49D4-B0CA-379DF432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96D4-7D7E-807C-6A1B-AF2E67BE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C034F-AC15-30F2-44CA-24029B2E1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66E2-9162-3792-F462-66F1096C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7824-7CA0-4EBE-ADD3-F2AFD91B72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8211-C4BC-7526-190D-FDC19647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7D63-6A49-1A34-6EE4-D52F3C47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4DC9-C3AE-49D4-B0CA-379DF432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0AC8-BABC-DCB5-3573-9522D919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0277-BC18-A4DC-4434-445E6BC11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1167-EB73-9B0B-5711-C4B9126D4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CF5F9-6114-0298-B744-24AB0965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7824-7CA0-4EBE-ADD3-F2AFD91B72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B594-845F-A33D-9262-487B429C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0F38-84C3-3519-4F3D-66E5608C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4DC9-C3AE-49D4-B0CA-379DF432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9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46D7-490C-78D7-F01F-D79B646B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5320E-1A71-0D26-0296-146BC8AB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CC6BA-559C-9178-B45C-FF2A49CF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70898-8660-5287-E5E3-C27AF35CE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C32AA-4B2C-0532-C846-D30987B35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2B3CE-007B-D384-F366-6003FD8C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7824-7CA0-4EBE-ADD3-F2AFD91B72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BF64-DCC6-28A8-5FE3-17372983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945DA-CF47-DF3A-9917-7098DEB8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4DC9-C3AE-49D4-B0CA-379DF432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2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F6A8-55D4-EC2F-C56A-F387442D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03B29-6971-0260-5502-CF85CBA0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7824-7CA0-4EBE-ADD3-F2AFD91B72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89FDE-F99B-5707-7874-28EA77A5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562DF-D7DB-C517-70C4-DF83A975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4DC9-C3AE-49D4-B0CA-379DF432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BFC28-7BEA-1E42-81A2-4F6B346F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7824-7CA0-4EBE-ADD3-F2AFD91B72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FA751-E661-14EA-CB4D-BC59DE94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F949E-4E63-A4FB-FD3F-CB0D5E75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4DC9-C3AE-49D4-B0CA-379DF432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7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3048-BEE2-BA12-97C5-2446EB3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1B20-D380-AE7C-AA96-34363CE4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9BDEE-789E-23E7-A68C-50BDB0036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55A5F-4CA0-7FE9-A718-ADD9AF50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7824-7CA0-4EBE-ADD3-F2AFD91B72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EB3A2-57C0-B2C8-DFDD-B25D9FA6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38A-FC6D-5B0E-F4AA-0B2ABEBD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4DC9-C3AE-49D4-B0CA-379DF432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8DBD-4FB7-4AFF-5117-8DBC8799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E0BE-9495-0BFE-95D8-BE0264FD1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870AC-02DD-40C2-7692-642FFB4AE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4BE74-5502-9D3F-3398-2AEB08C2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7824-7CA0-4EBE-ADD3-F2AFD91B72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BE466-A450-BCB9-E5EE-A9237C48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A8076-922F-EF4B-026E-B641DCC0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4DC9-C3AE-49D4-B0CA-379DF432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B7C4D-74F8-A1B0-9DC3-E1BE4619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E6C6C-CFD9-96B5-C114-78DF20A52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20E7-E625-C25F-354A-4AF97A30F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7824-7CA0-4EBE-ADD3-F2AFD91B72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8EBB-DE01-3B1C-48A0-792761B38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B923-4C3A-141F-4711-BF327B3DB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4DC9-C3AE-49D4-B0CA-379DF432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B5C6E-5FF4-9AB4-76AC-7C9D04460D33}"/>
              </a:ext>
            </a:extLst>
          </p:cNvPr>
          <p:cNvSpPr txBox="1"/>
          <p:nvPr/>
        </p:nvSpPr>
        <p:spPr>
          <a:xfrm>
            <a:off x="1408921" y="2138370"/>
            <a:ext cx="96758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b="0" i="0" dirty="0">
                <a:solidFill>
                  <a:srgbClr val="3C3C3C"/>
                </a:solidFill>
                <a:effectLst/>
                <a:latin typeface="arial" panose="020B0604020202020204" pitchFamily="34" charset="0"/>
              </a:rPr>
              <a:t>Một công ty làm sản phẩm thực hiện phân phối các loại sản phẩm của mình qua kênh </a:t>
            </a:r>
            <a:r>
              <a:rPr lang="vi-VN" sz="3000" b="0" i="0" dirty="0" err="1">
                <a:solidFill>
                  <a:srgbClr val="3C3C3C"/>
                </a:solidFill>
                <a:effectLst/>
                <a:latin typeface="arial" panose="020B0604020202020204" pitchFamily="34" charset="0"/>
              </a:rPr>
              <a:t>Online</a:t>
            </a:r>
            <a:r>
              <a:rPr lang="vi-VN" sz="3000" b="0" i="0" dirty="0">
                <a:solidFill>
                  <a:srgbClr val="3C3C3C"/>
                </a:solidFill>
                <a:effectLst/>
                <a:latin typeface="arial" panose="020B0604020202020204" pitchFamily="34" charset="0"/>
              </a:rPr>
              <a:t>. Công ty này nhận thấy </a:t>
            </a:r>
            <a:r>
              <a:rPr lang="vi-VN" sz="3000" b="0" i="0" dirty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số lượng đơn hàng giảm đột biến trong tháng 12 của năm gần nhất (2011).</a:t>
            </a:r>
            <a:endParaRPr lang="en-US" sz="3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709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43900-9B22-26E8-241C-7103496A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Tình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kinh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doanh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của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cửa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hàng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năm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năm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2011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như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thế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nào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F5B23-BA59-B5A6-F997-EFF4A16EDADD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Tháng 12/2011 số đơn hàng giảm đột biến dẫn đến doanh thu cũng giảm đáng kể và điều này cũng làm ảnh hưởng đến doanh thu của tháng này</a:t>
            </a: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3D480415-31AD-08E1-50BD-55C90D84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86" y="2734056"/>
            <a:ext cx="7183220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3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AC56E-3703-4E5A-F425-0D0935C0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Doanh thu trung bình hằng tháng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4E3DC-6D7B-3589-2981-665681081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135644"/>
              </p:ext>
            </p:extLst>
          </p:nvPr>
        </p:nvGraphicFramePr>
        <p:xfrm>
          <a:off x="1763292" y="2620397"/>
          <a:ext cx="8660817" cy="24858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86939">
                  <a:extLst>
                    <a:ext uri="{9D8B030D-6E8A-4147-A177-3AD203B41FA5}">
                      <a16:colId xmlns:a16="http://schemas.microsoft.com/office/drawing/2014/main" val="1092803737"/>
                    </a:ext>
                  </a:extLst>
                </a:gridCol>
                <a:gridCol w="2886939">
                  <a:extLst>
                    <a:ext uri="{9D8B030D-6E8A-4147-A177-3AD203B41FA5}">
                      <a16:colId xmlns:a16="http://schemas.microsoft.com/office/drawing/2014/main" val="1388255198"/>
                    </a:ext>
                  </a:extLst>
                </a:gridCol>
                <a:gridCol w="2886939">
                  <a:extLst>
                    <a:ext uri="{9D8B030D-6E8A-4147-A177-3AD203B41FA5}">
                      <a16:colId xmlns:a16="http://schemas.microsoft.com/office/drawing/2014/main" val="1330583151"/>
                    </a:ext>
                  </a:extLst>
                </a:gridCol>
              </a:tblGrid>
              <a:tr h="87651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3800" b="0" i="0" u="none" strike="noStrike" cap="none" spc="6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Doanh</a:t>
                      </a:r>
                      <a:r>
                        <a:rPr lang="en-US" sz="38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3800" b="0" i="0" u="none" strike="noStrike" cap="none" spc="6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thu</a:t>
                      </a:r>
                      <a:r>
                        <a:rPr lang="en-US" sz="38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3800" b="0" i="0" u="none" strike="noStrike" cap="none" spc="6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trung</a:t>
                      </a:r>
                      <a:r>
                        <a:rPr lang="en-US" sz="38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3800" b="0" i="0" u="none" strike="noStrike" cap="none" spc="6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bình</a:t>
                      </a:r>
                      <a:r>
                        <a:rPr lang="en-US" sz="38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3800" b="0" i="0" u="none" strike="noStrike" cap="none" spc="6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mỗi</a:t>
                      </a:r>
                      <a:r>
                        <a:rPr lang="en-US" sz="38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3800" b="0" i="0" u="none" strike="noStrike" cap="none" spc="6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tháng</a:t>
                      </a:r>
                      <a:endParaRPr lang="en-US" sz="3800" b="0" i="0" u="none" strike="noStrike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61" marR="17961" marT="2155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29554"/>
                  </a:ext>
                </a:extLst>
              </a:tr>
              <a:tr h="804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17961" marR="17961" marT="2155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17961" marR="17961" marT="2155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7961" marR="17961" marT="2155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090320"/>
                  </a:ext>
                </a:extLst>
              </a:tr>
              <a:tr h="804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799847</a:t>
                      </a:r>
                    </a:p>
                  </a:txBody>
                  <a:tcPr marL="17961" marR="17961" marT="2155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790716</a:t>
                      </a:r>
                    </a:p>
                  </a:txBody>
                  <a:tcPr marL="17961" marR="17961" marT="2155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723670</a:t>
                      </a:r>
                    </a:p>
                  </a:txBody>
                  <a:tcPr marL="17961" marR="17961" marT="2155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71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06E5-3555-346B-D942-908D408C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A66373-9853-3492-D038-AE8AE442A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701788"/>
              </p:ext>
            </p:extLst>
          </p:nvPr>
        </p:nvGraphicFramePr>
        <p:xfrm>
          <a:off x="1231641" y="2108718"/>
          <a:ext cx="9626859" cy="4053960"/>
        </p:xfrm>
        <a:graphic>
          <a:graphicData uri="http://schemas.openxmlformats.org/drawingml/2006/table">
            <a:tbl>
              <a:tblPr/>
              <a:tblGrid>
                <a:gridCol w="2708392">
                  <a:extLst>
                    <a:ext uri="{9D8B030D-6E8A-4147-A177-3AD203B41FA5}">
                      <a16:colId xmlns:a16="http://schemas.microsoft.com/office/drawing/2014/main" val="936299967"/>
                    </a:ext>
                  </a:extLst>
                </a:gridCol>
                <a:gridCol w="1850288">
                  <a:extLst>
                    <a:ext uri="{9D8B030D-6E8A-4147-A177-3AD203B41FA5}">
                      <a16:colId xmlns:a16="http://schemas.microsoft.com/office/drawing/2014/main" val="2344530506"/>
                    </a:ext>
                  </a:extLst>
                </a:gridCol>
                <a:gridCol w="1689393">
                  <a:extLst>
                    <a:ext uri="{9D8B030D-6E8A-4147-A177-3AD203B41FA5}">
                      <a16:colId xmlns:a16="http://schemas.microsoft.com/office/drawing/2014/main" val="1782515493"/>
                    </a:ext>
                  </a:extLst>
                </a:gridCol>
                <a:gridCol w="1716209">
                  <a:extLst>
                    <a:ext uri="{9D8B030D-6E8A-4147-A177-3AD203B41FA5}">
                      <a16:colId xmlns:a16="http://schemas.microsoft.com/office/drawing/2014/main" val="3773491618"/>
                    </a:ext>
                  </a:extLst>
                </a:gridCol>
                <a:gridCol w="1662577">
                  <a:extLst>
                    <a:ext uri="{9D8B030D-6E8A-4147-A177-3AD203B41FA5}">
                      <a16:colId xmlns:a16="http://schemas.microsoft.com/office/drawing/2014/main" val="3315291260"/>
                    </a:ext>
                  </a:extLst>
                </a:gridCol>
              </a:tblGrid>
              <a:tr h="620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Tổng đơn hàng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Doanh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Tổng đơn hàng (%)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Doanh thu (%)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21372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963819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16105600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91.92%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84.89%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335396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609217.58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023870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410917.561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361824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323426.72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913046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536796.93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847534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91588.05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423204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99728.76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123190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62467.08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62749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51771.78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251618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167129.07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348797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 Islands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41259.46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78614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30478.9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87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1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55D1-F5A2-7633-EDD5-3BE25EA8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86731" cy="530614"/>
          </a:xfrm>
        </p:spPr>
        <p:txBody>
          <a:bodyPr>
            <a:normAutofit/>
          </a:bodyPr>
          <a:lstStyle/>
          <a:p>
            <a:r>
              <a:rPr lang="en-US" sz="2000" dirty="0"/>
              <a:t>3.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United Kingdom 3 </a:t>
            </a:r>
            <a:r>
              <a:rPr lang="en-US" sz="2000" dirty="0" err="1"/>
              <a:t>tháng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năm</a:t>
            </a:r>
            <a:r>
              <a:rPr lang="en-US" sz="2000" dirty="0"/>
              <a:t> 2011 </a:t>
            </a:r>
            <a:r>
              <a:rPr lang="en-US" sz="2000" dirty="0" err="1"/>
              <a:t>là</a:t>
            </a:r>
            <a:r>
              <a:rPr lang="en-US" sz="2000" dirty="0"/>
              <a:t> bao </a:t>
            </a:r>
            <a:r>
              <a:rPr lang="en-US" sz="2000" dirty="0" err="1"/>
              <a:t>nhiêu</a:t>
            </a:r>
            <a:r>
              <a:rPr lang="en-US" sz="2000" dirty="0"/>
              <a:t>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E4492B4-E517-4128-604A-5261AADAF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941977"/>
              </p:ext>
            </p:extLst>
          </p:nvPr>
        </p:nvGraphicFramePr>
        <p:xfrm>
          <a:off x="838200" y="1078303"/>
          <a:ext cx="4206875" cy="2285998"/>
        </p:xfrm>
        <a:graphic>
          <a:graphicData uri="http://schemas.openxmlformats.org/drawingml/2006/table">
            <a:tbl>
              <a:tblPr/>
              <a:tblGrid>
                <a:gridCol w="1307368">
                  <a:extLst>
                    <a:ext uri="{9D8B030D-6E8A-4147-A177-3AD203B41FA5}">
                      <a16:colId xmlns:a16="http://schemas.microsoft.com/office/drawing/2014/main" val="1541427179"/>
                    </a:ext>
                  </a:extLst>
                </a:gridCol>
                <a:gridCol w="1216757">
                  <a:extLst>
                    <a:ext uri="{9D8B030D-6E8A-4147-A177-3AD203B41FA5}">
                      <a16:colId xmlns:a16="http://schemas.microsoft.com/office/drawing/2014/main" val="410976430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172804690"/>
                    </a:ext>
                  </a:extLst>
                </a:gridCol>
              </a:tblGrid>
              <a:tr h="17584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THÁNG 10/2011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95586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Tổng đơn hàng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Tỷ lệ tổng đơn hàng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207670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64317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691607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61052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55446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193618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914891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693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55106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023816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42844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638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3FF937-D8BD-6F6D-0ECA-CF64CCAAC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38526"/>
              </p:ext>
            </p:extLst>
          </p:nvPr>
        </p:nvGraphicFramePr>
        <p:xfrm>
          <a:off x="6139120" y="1078303"/>
          <a:ext cx="4206240" cy="2285998"/>
        </p:xfrm>
        <a:graphic>
          <a:graphicData uri="http://schemas.openxmlformats.org/drawingml/2006/table">
            <a:tbl>
              <a:tblPr/>
              <a:tblGrid>
                <a:gridCol w="1307169">
                  <a:extLst>
                    <a:ext uri="{9D8B030D-6E8A-4147-A177-3AD203B41FA5}">
                      <a16:colId xmlns:a16="http://schemas.microsoft.com/office/drawing/2014/main" val="2663828822"/>
                    </a:ext>
                  </a:extLst>
                </a:gridCol>
                <a:gridCol w="1216575">
                  <a:extLst>
                    <a:ext uri="{9D8B030D-6E8A-4147-A177-3AD203B41FA5}">
                      <a16:colId xmlns:a16="http://schemas.microsoft.com/office/drawing/2014/main" val="116369243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565445291"/>
                    </a:ext>
                  </a:extLst>
                </a:gridCol>
              </a:tblGrid>
              <a:tr h="17584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THÁNG 11/2011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57024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Tổng đơn hàng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Tỷ lệ tổng đơn hàng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79390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92.83%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3022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67669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45246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038199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053684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334006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64577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60004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118411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520587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0494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DC6772-5F93-0C4C-F68B-4D716F619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0714"/>
              </p:ext>
            </p:extLst>
          </p:nvPr>
        </p:nvGraphicFramePr>
        <p:xfrm>
          <a:off x="3116420" y="3546864"/>
          <a:ext cx="4911216" cy="2194560"/>
        </p:xfrm>
        <a:graphic>
          <a:graphicData uri="http://schemas.openxmlformats.org/drawingml/2006/table">
            <a:tbl>
              <a:tblPr/>
              <a:tblGrid>
                <a:gridCol w="1498588">
                  <a:extLst>
                    <a:ext uri="{9D8B030D-6E8A-4147-A177-3AD203B41FA5}">
                      <a16:colId xmlns:a16="http://schemas.microsoft.com/office/drawing/2014/main" val="3573447954"/>
                    </a:ext>
                  </a:extLst>
                </a:gridCol>
                <a:gridCol w="1483751">
                  <a:extLst>
                    <a:ext uri="{9D8B030D-6E8A-4147-A177-3AD203B41FA5}">
                      <a16:colId xmlns:a16="http://schemas.microsoft.com/office/drawing/2014/main" val="2990605404"/>
                    </a:ext>
                  </a:extLst>
                </a:gridCol>
                <a:gridCol w="1928877">
                  <a:extLst>
                    <a:ext uri="{9D8B030D-6E8A-4147-A177-3AD203B41FA5}">
                      <a16:colId xmlns:a16="http://schemas.microsoft.com/office/drawing/2014/main" val="883661088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THÁNG 12/2011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91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Tổng đơn hàng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Tỷ lệ tổng đơn hàng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1783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482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8352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45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7298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405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1786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Finland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086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600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656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Cyprus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09967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3ADC301-4876-6C1B-0D2C-AE48F34FB9E7}"/>
              </a:ext>
            </a:extLst>
          </p:cNvPr>
          <p:cNvSpPr txBox="1">
            <a:spLocks/>
          </p:cNvSpPr>
          <p:nvPr/>
        </p:nvSpPr>
        <p:spPr>
          <a:xfrm>
            <a:off x="346788" y="6015425"/>
            <a:ext cx="9686731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err="1">
                <a:highlight>
                  <a:srgbClr val="FFFF00"/>
                </a:highlight>
              </a:rPr>
              <a:t>Tỷ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lệ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đơn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hàng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của</a:t>
            </a:r>
            <a:r>
              <a:rPr lang="en-US" sz="1500" dirty="0">
                <a:highlight>
                  <a:srgbClr val="FFFF00"/>
                </a:highlight>
              </a:rPr>
              <a:t> United Kingdom </a:t>
            </a:r>
            <a:r>
              <a:rPr lang="en-US" sz="1500" dirty="0" err="1">
                <a:highlight>
                  <a:srgbClr val="FFFF00"/>
                </a:highlight>
              </a:rPr>
              <a:t>vẫn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chiếm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đa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số</a:t>
            </a:r>
            <a:r>
              <a:rPr lang="en-US" sz="1500" dirty="0">
                <a:highlight>
                  <a:srgbClr val="FFFF00"/>
                </a:highlight>
              </a:rPr>
              <a:t> &gt; 88% </a:t>
            </a:r>
            <a:r>
              <a:rPr lang="en-US" sz="1500" dirty="0" err="1">
                <a:highlight>
                  <a:srgbClr val="FFFF00"/>
                </a:highlight>
              </a:rPr>
              <a:t>nhưng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lượng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đơn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hàng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bán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đi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rất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thấp</a:t>
            </a:r>
            <a:r>
              <a:rPr lang="en-US" sz="1500" dirty="0">
                <a:highlight>
                  <a:srgbClr val="FFFF00"/>
                </a:highlight>
              </a:rPr>
              <a:t> so </a:t>
            </a:r>
            <a:r>
              <a:rPr lang="en-US" sz="1500" dirty="0" err="1">
                <a:highlight>
                  <a:srgbClr val="FFFF00"/>
                </a:highlight>
              </a:rPr>
              <a:t>với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các</a:t>
            </a:r>
            <a:r>
              <a:rPr lang="en-US" sz="1500" dirty="0">
                <a:highlight>
                  <a:srgbClr val="FFFF00"/>
                </a:highlight>
              </a:rPr>
              <a:t> 2 </a:t>
            </a:r>
            <a:r>
              <a:rPr lang="en-US" sz="1500" dirty="0" err="1">
                <a:highlight>
                  <a:srgbClr val="FFFF00"/>
                </a:highlight>
              </a:rPr>
              <a:t>tháng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gần</a:t>
            </a: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nhất</a:t>
            </a:r>
            <a:endParaRPr lang="en-US" sz="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659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F3E9-2ED7-2A52-599C-C4FCBD29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4.Nguyên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8059-8B48-CC85-9309-19E355DA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Theo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endParaRPr lang="en-US" dirty="0"/>
          </a:p>
          <a:p>
            <a:r>
              <a:rPr lang="en-US" dirty="0" err="1"/>
              <a:t>Tháng</a:t>
            </a:r>
            <a:r>
              <a:rPr lang="en-US" dirty="0"/>
              <a:t> 12/2011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3 </a:t>
            </a:r>
            <a:r>
              <a:rPr lang="en-US" dirty="0" err="1">
                <a:highlight>
                  <a:srgbClr val="FFFF00"/>
                </a:highlight>
              </a:rPr>
              <a:t>ngày</a:t>
            </a:r>
            <a:r>
              <a:rPr lang="en-US" dirty="0">
                <a:highlight>
                  <a:srgbClr val="FFFF00"/>
                </a:highlight>
              </a:rPr>
              <a:t> 1/12, 2/12 </a:t>
            </a:r>
            <a:r>
              <a:rPr lang="en-US" dirty="0" err="1">
                <a:highlight>
                  <a:srgbClr val="FFFF00"/>
                </a:highlight>
              </a:rPr>
              <a:t>và</a:t>
            </a:r>
            <a:r>
              <a:rPr lang="en-US" dirty="0">
                <a:highlight>
                  <a:srgbClr val="FFFF00"/>
                </a:highlight>
              </a:rPr>
              <a:t> 4/12 </a:t>
            </a:r>
            <a:r>
              <a:rPr lang="en-US" dirty="0" err="1">
                <a:highlight>
                  <a:srgbClr val="FFFF00"/>
                </a:highlight>
              </a:rPr>
              <a:t>trên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tổng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số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ngày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của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tháng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-&gt; </a:t>
            </a:r>
            <a:r>
              <a:rPr lang="en-US" dirty="0" err="1">
                <a:highlight>
                  <a:srgbClr val="FFFF00"/>
                </a:highlight>
              </a:rPr>
              <a:t>Số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đơn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hàng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bị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giảm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đột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biến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vè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thời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gian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bán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của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cửa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hàng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quá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ít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858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A46E-9A2B-8BD4-4101-82C8732F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đo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F0BA-B4F3-E59F-FB84-E7602A42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  <a:p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  <a:p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endParaRPr lang="en-US" dirty="0"/>
          </a:p>
          <a:p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endParaRPr lang="en-US" dirty="0"/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3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7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6333-ABA3-B470-3C14-DE80458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2.Nguồn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CA59-516F-BC1D-3FBC-95E14587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United Kingdom -&gt;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10B3-DCD6-C994-5127-B6C54C44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022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assignment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12/2011. </a:t>
            </a:r>
          </a:p>
        </p:txBody>
      </p:sp>
    </p:spTree>
    <p:extLst>
      <p:ext uri="{BB962C8B-B14F-4D97-AF65-F5344CB8AC3E}">
        <p14:creationId xmlns:p14="http://schemas.microsoft.com/office/powerpoint/2010/main" val="229145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605</Words>
  <Application>Microsoft Office PowerPoint</Application>
  <PresentationFormat>Widescreen</PresentationFormat>
  <Paragraphs>207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 Theme</vt:lpstr>
      <vt:lpstr>PowerPoint Presentation</vt:lpstr>
      <vt:lpstr>1. Tình hình kinh doanh của cửa hàng các năm và  trong năm 2011 như thế nào ?</vt:lpstr>
      <vt:lpstr>Doanh thu trung bình hằng tháng</vt:lpstr>
      <vt:lpstr>2. Doanh thu của cửa hàng đến từ quốc gia nào?</vt:lpstr>
      <vt:lpstr>3. Đơn hàng của United Kingdom 3 tháng cuối năm 2011 là bao nhiêu?</vt:lpstr>
      <vt:lpstr>4.Nguyên nhân dẫn đến việc số hóa đơn giảm  là gì?</vt:lpstr>
      <vt:lpstr>6. Thước đo</vt:lpstr>
      <vt:lpstr>2.Nguồn dữ liệu bổ sung</vt:lpstr>
      <vt:lpstr>Câu hỏi của assignment yêu cầu 2 thuộc về phân tích chuẩn đoán. Tìm ra  nguyên nhân vì sao có sự giảm đột biến đơn hàng như vậy tháng 12/2011.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CHÂU HOÀNG NGỌC HẢO</dc:creator>
  <cp:lastModifiedBy>CHÂU HOÀNG NGỌC HẢO</cp:lastModifiedBy>
  <cp:revision>5</cp:revision>
  <dcterms:created xsi:type="dcterms:W3CDTF">2023-04-10T13:51:01Z</dcterms:created>
  <dcterms:modified xsi:type="dcterms:W3CDTF">2023-04-11T02:49:42Z</dcterms:modified>
</cp:coreProperties>
</file>