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8" r:id="rId10"/>
    <p:sldId id="271" r:id="rId11"/>
    <p:sldId id="269" r:id="rId12"/>
    <p:sldId id="270"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51561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32934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104828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72268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04393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126850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961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48148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83712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219642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65520AEA-082F-409B-90C3-E8DFFAA4913B}" type="datetimeFigureOut">
              <a:rPr lang="ko-KR" altLang="en-US" smtClean="0"/>
              <a:t>2022-04-05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356733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20AEA-082F-409B-90C3-E8DFFAA4913B}" type="datetimeFigureOut">
              <a:rPr lang="ko-KR" altLang="en-US" smtClean="0"/>
              <a:t>2022-04-05</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B5580-B76B-4E10-8125-AEAD2EA59944}" type="slidenum">
              <a:rPr lang="ko-KR" altLang="en-US" smtClean="0"/>
              <a:t>‹#›</a:t>
            </a:fld>
            <a:endParaRPr lang="ko-KR" altLang="en-US"/>
          </a:p>
        </p:txBody>
      </p:sp>
    </p:spTree>
    <p:extLst>
      <p:ext uri="{BB962C8B-B14F-4D97-AF65-F5344CB8AC3E}">
        <p14:creationId xmlns:p14="http://schemas.microsoft.com/office/powerpoint/2010/main" val="42988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zure/object-anchors/over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3294" y="334880"/>
            <a:ext cx="4928785" cy="369332"/>
          </a:xfrm>
          <a:prstGeom prst="rect">
            <a:avLst/>
          </a:prstGeom>
        </p:spPr>
        <p:txBody>
          <a:bodyPr wrap="none">
            <a:spAutoFit/>
          </a:bodyPr>
          <a:lstStyle/>
          <a:p>
            <a:r>
              <a:rPr lang="en-US" altLang="ko-KR" b="1" i="0" u="sng" dirty="0" smtClean="0">
                <a:solidFill>
                  <a:srgbClr val="171717"/>
                </a:solidFill>
                <a:effectLst/>
                <a:latin typeface="Segoe UI" panose="020B0502040204020203" pitchFamily="34" charset="0"/>
              </a:rPr>
              <a:t>Azure mixed reality </a:t>
            </a:r>
            <a:r>
              <a:rPr lang="en-US" altLang="ko-KR" b="1" i="0" dirty="0" smtClean="0">
                <a:solidFill>
                  <a:srgbClr val="171717"/>
                </a:solidFill>
                <a:effectLst/>
                <a:latin typeface="Segoe UI" panose="020B0502040204020203" pitchFamily="34" charset="0"/>
              </a:rPr>
              <a:t>cloud services overview</a:t>
            </a:r>
            <a:endParaRPr lang="en-US" altLang="ko-KR" b="1" i="0" dirty="0">
              <a:solidFill>
                <a:srgbClr val="171717"/>
              </a:solidFill>
              <a:effectLst/>
              <a:latin typeface="Segoe UI" panose="020B0502040204020203" pitchFamily="34" charset="0"/>
            </a:endParaRPr>
          </a:p>
        </p:txBody>
      </p:sp>
      <p:sp>
        <p:nvSpPr>
          <p:cNvPr id="5" name="TextBox 4"/>
          <p:cNvSpPr txBox="1"/>
          <p:nvPr/>
        </p:nvSpPr>
        <p:spPr>
          <a:xfrm>
            <a:off x="739833" y="1770611"/>
            <a:ext cx="4305992" cy="923330"/>
          </a:xfrm>
          <a:prstGeom prst="rect">
            <a:avLst/>
          </a:prstGeom>
          <a:noFill/>
        </p:spPr>
        <p:txBody>
          <a:bodyPr wrap="square" rtlCol="0">
            <a:spAutoFit/>
          </a:bodyPr>
          <a:lstStyle/>
          <a:p>
            <a:r>
              <a:rPr lang="en-US" altLang="ko-KR" dirty="0" smtClean="0"/>
              <a:t>+</a:t>
            </a:r>
            <a:r>
              <a:rPr lang="en-US" altLang="ko-KR" b="1" dirty="0"/>
              <a:t>Azure Remote </a:t>
            </a:r>
            <a:r>
              <a:rPr lang="en-US" altLang="ko-KR" b="1" dirty="0" smtClean="0"/>
              <a:t>Rendering</a:t>
            </a:r>
          </a:p>
          <a:p>
            <a:r>
              <a:rPr lang="en-US" altLang="ko-KR" b="1" dirty="0" smtClean="0"/>
              <a:t>+</a:t>
            </a:r>
            <a:r>
              <a:rPr lang="en-US" altLang="ko-KR" b="1" dirty="0"/>
              <a:t>Azure Spatial </a:t>
            </a:r>
            <a:r>
              <a:rPr lang="en-US" altLang="ko-KR" b="1" dirty="0" smtClean="0"/>
              <a:t>Anchors</a:t>
            </a:r>
          </a:p>
          <a:p>
            <a:endParaRPr lang="ko-KR" altLang="en-US" dirty="0"/>
          </a:p>
        </p:txBody>
      </p:sp>
    </p:spTree>
    <p:extLst>
      <p:ext uri="{BB962C8B-B14F-4D97-AF65-F5344CB8AC3E}">
        <p14:creationId xmlns:p14="http://schemas.microsoft.com/office/powerpoint/2010/main" val="320609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8562" y="1020353"/>
            <a:ext cx="9983639" cy="4707115"/>
          </a:xfrm>
          <a:prstGeom prst="rect">
            <a:avLst/>
          </a:prstGeom>
        </p:spPr>
      </p:pic>
    </p:spTree>
    <p:extLst>
      <p:ext uri="{BB962C8B-B14F-4D97-AF65-F5344CB8AC3E}">
        <p14:creationId xmlns:p14="http://schemas.microsoft.com/office/powerpoint/2010/main" val="274520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74112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97632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6798" y="93810"/>
            <a:ext cx="4030975" cy="369332"/>
          </a:xfrm>
          <a:prstGeom prst="rect">
            <a:avLst/>
          </a:prstGeom>
        </p:spPr>
        <p:txBody>
          <a:bodyPr wrap="none">
            <a:spAutoFit/>
          </a:bodyPr>
          <a:lstStyle/>
          <a:p>
            <a:r>
              <a:rPr lang="en-US" altLang="ko-KR" b="1" dirty="0" smtClean="0"/>
              <a:t>Azure Spatial Anchors Application </a:t>
            </a:r>
            <a:endParaRPr lang="en-US" altLang="ko-KR" b="1" dirty="0" smtClean="0"/>
          </a:p>
        </p:txBody>
      </p:sp>
      <p:sp>
        <p:nvSpPr>
          <p:cNvPr id="5" name="Rectangle 4"/>
          <p:cNvSpPr/>
          <p:nvPr/>
        </p:nvSpPr>
        <p:spPr>
          <a:xfrm>
            <a:off x="870064" y="897743"/>
            <a:ext cx="10584873" cy="1754326"/>
          </a:xfrm>
          <a:prstGeom prst="rect">
            <a:avLst/>
          </a:prstGeom>
        </p:spPr>
        <p:txBody>
          <a:bodyPr wrap="square">
            <a:spAutoFit/>
          </a:bodyPr>
          <a:lstStyle/>
          <a:p>
            <a:pPr>
              <a:buFont typeface="Arial" panose="020B0604020202020204" pitchFamily="34" charset="0"/>
              <a:buChar char="•"/>
            </a:pPr>
            <a:r>
              <a:rPr lang="en-US" altLang="ko-KR" b="1" i="0" dirty="0" smtClean="0">
                <a:solidFill>
                  <a:srgbClr val="171717"/>
                </a:solidFill>
                <a:effectLst/>
                <a:latin typeface="Segoe UI" panose="020B0502040204020203" pitchFamily="34" charset="0"/>
              </a:rPr>
              <a:t>Way-finding</a:t>
            </a:r>
            <a:r>
              <a:rPr lang="en-US" altLang="ko-KR" b="0" i="0" dirty="0" smtClean="0">
                <a:solidFill>
                  <a:srgbClr val="171717"/>
                </a:solidFill>
                <a:effectLst/>
                <a:latin typeface="Segoe UI" panose="020B0502040204020203" pitchFamily="34" charset="0"/>
              </a:rPr>
              <a:t>: Where two or more spatial anchors could be connected to create a task list or points of interest a user must interact with.</a:t>
            </a:r>
          </a:p>
          <a:p>
            <a:pPr>
              <a:buFont typeface="Arial" panose="020B0604020202020204" pitchFamily="34" charset="0"/>
              <a:buChar char="•"/>
            </a:pPr>
            <a:r>
              <a:rPr lang="en-US" altLang="ko-KR" b="1" i="0" dirty="0" smtClean="0">
                <a:solidFill>
                  <a:srgbClr val="FF0000"/>
                </a:solidFill>
                <a:effectLst/>
                <a:latin typeface="Segoe UI" panose="020B0502040204020203" pitchFamily="34" charset="0"/>
              </a:rPr>
              <a:t>Multi-user experiences</a:t>
            </a:r>
            <a:r>
              <a:rPr lang="en-US" altLang="ko-KR" b="0" i="0" dirty="0" smtClean="0">
                <a:solidFill>
                  <a:srgbClr val="171717"/>
                </a:solidFill>
                <a:effectLst/>
                <a:latin typeface="Segoe UI" panose="020B0502040204020203" pitchFamily="34" charset="0"/>
              </a:rPr>
              <a:t>: Where users could pass moves back and forth by interacting with objects in the same virtual space.</a:t>
            </a:r>
          </a:p>
          <a:p>
            <a:pPr>
              <a:buFont typeface="Arial" panose="020B0604020202020204" pitchFamily="34" charset="0"/>
              <a:buChar char="•"/>
            </a:pPr>
            <a:r>
              <a:rPr lang="en-US" altLang="ko-KR" b="1" i="0" dirty="0" smtClean="0">
                <a:solidFill>
                  <a:srgbClr val="FF0000"/>
                </a:solidFill>
                <a:effectLst/>
                <a:latin typeface="Segoe UI" panose="020B0502040204020203" pitchFamily="34" charset="0"/>
              </a:rPr>
              <a:t>Persisting virtual content in the real-world</a:t>
            </a:r>
            <a:r>
              <a:rPr lang="en-US" altLang="ko-KR" b="0" i="0" dirty="0" smtClean="0">
                <a:solidFill>
                  <a:srgbClr val="FF0000"/>
                </a:solidFill>
                <a:effectLst/>
                <a:latin typeface="Segoe UI" panose="020B0502040204020203" pitchFamily="34" charset="0"/>
              </a:rPr>
              <a:t>: </a:t>
            </a:r>
            <a:r>
              <a:rPr lang="en-US" altLang="ko-KR" b="0" i="0" dirty="0" smtClean="0">
                <a:solidFill>
                  <a:srgbClr val="171717"/>
                </a:solidFill>
                <a:effectLst/>
                <a:latin typeface="Segoe UI" panose="020B0502040204020203" pitchFamily="34" charset="0"/>
              </a:rPr>
              <a:t>Where users could place virtual objects in the real-world that are viewable from other supported devices.</a:t>
            </a:r>
            <a:endParaRPr lang="en-US" altLang="ko-KR"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4083954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9084" y="241069"/>
            <a:ext cx="3117272" cy="646331"/>
          </a:xfrm>
          <a:prstGeom prst="rect">
            <a:avLst/>
          </a:prstGeom>
          <a:noFill/>
        </p:spPr>
        <p:txBody>
          <a:bodyPr wrap="square" rtlCol="0">
            <a:spAutoFit/>
          </a:bodyPr>
          <a:lstStyle/>
          <a:p>
            <a:r>
              <a:rPr lang="en-US" altLang="ko-KR" b="1" dirty="0"/>
              <a:t>Azure Object Anchors</a:t>
            </a:r>
          </a:p>
          <a:p>
            <a:endParaRPr lang="ko-KR" altLang="en-US" dirty="0"/>
          </a:p>
        </p:txBody>
      </p:sp>
      <p:sp>
        <p:nvSpPr>
          <p:cNvPr id="5" name="TextBox 4"/>
          <p:cNvSpPr txBox="1"/>
          <p:nvPr/>
        </p:nvSpPr>
        <p:spPr>
          <a:xfrm>
            <a:off x="706582" y="1205345"/>
            <a:ext cx="10631978" cy="3970318"/>
          </a:xfrm>
          <a:prstGeom prst="rect">
            <a:avLst/>
          </a:prstGeom>
          <a:noFill/>
        </p:spPr>
        <p:txBody>
          <a:bodyPr wrap="square" rtlCol="0">
            <a:spAutoFit/>
          </a:bodyPr>
          <a:lstStyle/>
          <a:p>
            <a:r>
              <a:rPr lang="en-US" altLang="ko-KR" dirty="0" smtClean="0"/>
              <a:t>+ </a:t>
            </a:r>
            <a:r>
              <a:rPr lang="en-US" altLang="ko-KR" u="sng" dirty="0" smtClean="0"/>
              <a:t>Automatically </a:t>
            </a:r>
            <a:r>
              <a:rPr lang="en-US" altLang="ko-KR" u="sng" dirty="0"/>
              <a:t>aligning 3D content with physical </a:t>
            </a:r>
            <a:r>
              <a:rPr lang="en-US" altLang="ko-KR" u="sng" dirty="0" smtClean="0"/>
              <a:t>objects </a:t>
            </a:r>
            <a:r>
              <a:rPr lang="en-US" altLang="ko-KR" dirty="0" smtClean="0"/>
              <a:t>(</a:t>
            </a:r>
            <a:r>
              <a:rPr lang="en-US" altLang="ko-KR" dirty="0"/>
              <a:t>Gain contextual understanding of objects without the need for markers or manual alignment. Save significant touch labor, reduce alignment errors, and improve user experiences by building mixed reality applications with Object </a:t>
            </a:r>
            <a:r>
              <a:rPr lang="en-US" altLang="ko-KR" dirty="0" smtClean="0"/>
              <a:t>Anchors).</a:t>
            </a:r>
          </a:p>
          <a:p>
            <a:endParaRPr lang="en-US" altLang="ko-KR" dirty="0" smtClean="0"/>
          </a:p>
          <a:p>
            <a:endParaRPr lang="en-US" altLang="ko-KR" dirty="0"/>
          </a:p>
          <a:p>
            <a:r>
              <a:rPr lang="en-US" altLang="ko-KR" b="1" dirty="0"/>
              <a:t>Training</a:t>
            </a:r>
            <a:r>
              <a:rPr lang="en-US" altLang="ko-KR" dirty="0"/>
              <a:t>: Create Mixed Reality training experiences for your workers, without the need to place markers or spend time manually adjusting hologram alignment.</a:t>
            </a:r>
          </a:p>
          <a:p>
            <a:r>
              <a:rPr lang="en-US" altLang="ko-KR" b="1" dirty="0"/>
              <a:t>Task Guidance</a:t>
            </a:r>
            <a:r>
              <a:rPr lang="en-US" altLang="ko-KR" dirty="0"/>
              <a:t>: Walking employees through a set of tasks can be greatly simplified when using Mixed Reality.</a:t>
            </a:r>
          </a:p>
          <a:p>
            <a:r>
              <a:rPr lang="en-US" altLang="ko-KR" b="1" dirty="0"/>
              <a:t>Asset Finding</a:t>
            </a:r>
            <a:r>
              <a:rPr lang="en-US" altLang="ko-KR" dirty="0"/>
              <a:t>: If you already have a 3D model of some object in your physical space, Azure Object Anchors can enable you to locate and track instances of that object in your physical environment.</a:t>
            </a:r>
          </a:p>
          <a:p>
            <a:r>
              <a:rPr lang="en-US" altLang="ko-KR" dirty="0" smtClean="0"/>
              <a:t/>
            </a:r>
            <a:br>
              <a:rPr lang="en-US" altLang="ko-KR" dirty="0" smtClean="0"/>
            </a:br>
            <a:endParaRPr lang="ko-KR" altLang="en-US" dirty="0"/>
          </a:p>
        </p:txBody>
      </p:sp>
    </p:spTree>
    <p:extLst>
      <p:ext uri="{BB962C8B-B14F-4D97-AF65-F5344CB8AC3E}">
        <p14:creationId xmlns:p14="http://schemas.microsoft.com/office/powerpoint/2010/main" val="261155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8933" y="343193"/>
            <a:ext cx="3588868" cy="369332"/>
          </a:xfrm>
          <a:prstGeom prst="rect">
            <a:avLst/>
          </a:prstGeom>
        </p:spPr>
        <p:txBody>
          <a:bodyPr wrap="none">
            <a:spAutoFit/>
          </a:bodyPr>
          <a:lstStyle/>
          <a:p>
            <a:r>
              <a:rPr lang="en-US" altLang="ko-KR" b="1" i="0" dirty="0" smtClean="0">
                <a:solidFill>
                  <a:srgbClr val="171717"/>
                </a:solidFill>
                <a:effectLst/>
                <a:latin typeface="Segoe UI" panose="020B0502040204020203" pitchFamily="34" charset="0"/>
              </a:rPr>
              <a:t>Azure Object Anchors overview</a:t>
            </a:r>
            <a:endParaRPr lang="en-US" altLang="ko-KR" b="1" i="0" dirty="0">
              <a:solidFill>
                <a:srgbClr val="171717"/>
              </a:solidFill>
              <a:effectLst/>
              <a:latin typeface="Segoe UI" panose="020B0502040204020203" pitchFamily="34" charset="0"/>
            </a:endParaRPr>
          </a:p>
        </p:txBody>
      </p:sp>
      <p:sp>
        <p:nvSpPr>
          <p:cNvPr id="5" name="Rectangle 4"/>
          <p:cNvSpPr/>
          <p:nvPr/>
        </p:nvSpPr>
        <p:spPr>
          <a:xfrm>
            <a:off x="645621" y="5716032"/>
            <a:ext cx="6096000" cy="923330"/>
          </a:xfrm>
          <a:prstGeom prst="rect">
            <a:avLst/>
          </a:prstGeom>
        </p:spPr>
        <p:txBody>
          <a:bodyPr>
            <a:spAutoFit/>
          </a:bodyPr>
          <a:lstStyle/>
          <a:p>
            <a:r>
              <a:rPr lang="ko-KR" altLang="en-US" dirty="0" smtClean="0">
                <a:hlinkClick r:id="rId2"/>
              </a:rPr>
              <a:t>https://docs.microsoft.com/en-us/azure/object-anchors/overview</a:t>
            </a:r>
            <a:endParaRPr lang="en-US" altLang="ko-KR" dirty="0" smtClean="0"/>
          </a:p>
          <a:p>
            <a:endParaRPr lang="ko-KR" altLang="en-US" dirty="0"/>
          </a:p>
        </p:txBody>
      </p:sp>
      <p:sp>
        <p:nvSpPr>
          <p:cNvPr id="6" name="Rectangle 5"/>
          <p:cNvSpPr/>
          <p:nvPr/>
        </p:nvSpPr>
        <p:spPr>
          <a:xfrm>
            <a:off x="645621" y="1293797"/>
            <a:ext cx="10734502" cy="1754326"/>
          </a:xfrm>
          <a:prstGeom prst="rect">
            <a:avLst/>
          </a:prstGeom>
        </p:spPr>
        <p:txBody>
          <a:bodyPr wrap="square">
            <a:spAutoFit/>
          </a:bodyPr>
          <a:lstStyle/>
          <a:p>
            <a:r>
              <a:rPr lang="en-US" altLang="ko-KR" b="0" i="0" dirty="0" smtClean="0">
                <a:solidFill>
                  <a:srgbClr val="171717"/>
                </a:solidFill>
                <a:effectLst/>
                <a:latin typeface="Segoe UI" panose="020B0502040204020203" pitchFamily="34" charset="0"/>
              </a:rPr>
              <a:t>Azure Object Anchors enables an application to detect an object in the physical world using a 3D model and estimate its 6DoF pose. </a:t>
            </a:r>
            <a:r>
              <a:rPr lang="en-US" altLang="ko-KR" b="0" i="0" dirty="0" smtClean="0">
                <a:solidFill>
                  <a:srgbClr val="FF0000"/>
                </a:solidFill>
                <a:effectLst/>
                <a:latin typeface="Segoe UI" panose="020B0502040204020203" pitchFamily="34" charset="0"/>
              </a:rPr>
              <a:t>The 6DoF (6 degrees of freedom) pose is defined as a rotation and translation between a 3D model and its physical counterpart, the real object</a:t>
            </a:r>
            <a:r>
              <a:rPr lang="en-US" altLang="ko-KR" b="0" i="0" dirty="0" smtClean="0">
                <a:solidFill>
                  <a:srgbClr val="171717"/>
                </a:solidFill>
                <a:effectLst/>
                <a:latin typeface="Segoe UI" panose="020B0502040204020203" pitchFamily="34" charset="0"/>
              </a:rPr>
              <a:t>.</a:t>
            </a:r>
          </a:p>
          <a:p>
            <a:endParaRPr lang="en-US" altLang="ko-KR" dirty="0">
              <a:solidFill>
                <a:srgbClr val="171717"/>
              </a:solidFill>
              <a:latin typeface="Segoe UI" panose="020B0502040204020203" pitchFamily="34" charset="0"/>
            </a:endParaRPr>
          </a:p>
          <a:p>
            <a:r>
              <a:rPr lang="en-US" altLang="ko-KR" dirty="0"/>
              <a:t>The Azure Object Anchors model is used along with the runtime SDK to enable a HoloLens application to load </a:t>
            </a:r>
            <a:r>
              <a:rPr lang="en-US" altLang="ko-KR" dirty="0">
                <a:solidFill>
                  <a:srgbClr val="FF0000"/>
                </a:solidFill>
              </a:rPr>
              <a:t>an object model, detect, and track instance(s) of that model in the physical world</a:t>
            </a:r>
            <a:r>
              <a:rPr lang="en-US" altLang="ko-KR" dirty="0"/>
              <a:t>.</a:t>
            </a:r>
            <a:endParaRPr lang="ko-KR" altLang="en-US" dirty="0"/>
          </a:p>
        </p:txBody>
      </p:sp>
    </p:spTree>
    <p:extLst>
      <p:ext uri="{BB962C8B-B14F-4D97-AF65-F5344CB8AC3E}">
        <p14:creationId xmlns:p14="http://schemas.microsoft.com/office/powerpoint/2010/main" val="387980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age fl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127" y="1216410"/>
            <a:ext cx="7896277" cy="44416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44517" y="368130"/>
            <a:ext cx="1388072" cy="369332"/>
          </a:xfrm>
          <a:prstGeom prst="rect">
            <a:avLst/>
          </a:prstGeom>
        </p:spPr>
        <p:txBody>
          <a:bodyPr wrap="none">
            <a:spAutoFit/>
          </a:bodyPr>
          <a:lstStyle/>
          <a:p>
            <a:r>
              <a:rPr lang="en-US" altLang="ko-KR" b="1" i="0" dirty="0" smtClean="0">
                <a:solidFill>
                  <a:srgbClr val="171717"/>
                </a:solidFill>
                <a:effectLst/>
                <a:latin typeface="Segoe UI" panose="020B0502040204020203" pitchFamily="34" charset="0"/>
              </a:rPr>
              <a:t>Usage flow</a:t>
            </a:r>
            <a:endParaRPr lang="en-US" altLang="ko-KR" b="1"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37929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18757" y="1242891"/>
            <a:ext cx="773914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1"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Asset requirements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FF0000"/>
                </a:solidFill>
                <a:effectLst/>
                <a:latin typeface="Segoe UI" panose="020B0502040204020203" pitchFamily="34" charset="0"/>
                <a:cs typeface="Segoe UI" panose="020B0502040204020203" pitchFamily="34" charset="0"/>
              </a:rPr>
              <a:t>Each dimension of an asset should be between 1 meter to 10 meters</a:t>
            </a: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and the file size should be less than 150 MB.</a:t>
            </a:r>
            <a:endParaRPr kumimoji="0" lang="ko-KR" altLang="ko-K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The asset formats currently supported are: </a:t>
            </a:r>
            <a:r>
              <a:rPr kumimoji="0" lang="ko-KR" altLang="ko-KR" sz="900" b="0" i="0" u="none" strike="noStrike" cap="none" normalizeH="0" baseline="0" dirty="0" smtClean="0">
                <a:ln>
                  <a:noFill/>
                </a:ln>
                <a:solidFill>
                  <a:srgbClr val="171717"/>
                </a:solidFill>
                <a:effectLst/>
                <a:latin typeface="Arial Unicode MS" panose="020B0604020202020204" pitchFamily="34" charset="-128"/>
                <a:ea typeface="SFMono-Regular"/>
                <a:cs typeface="Segoe UI" panose="020B0502040204020203" pitchFamily="34" charset="0"/>
              </a:rPr>
              <a:t>fbx</a:t>
            </a: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t>
            </a:r>
            <a:r>
              <a:rPr kumimoji="0" lang="ko-KR" altLang="ko-KR" sz="900" b="0" i="0" u="none" strike="noStrike" cap="none" normalizeH="0" baseline="0" dirty="0" smtClean="0">
                <a:ln>
                  <a:noFill/>
                </a:ln>
                <a:solidFill>
                  <a:srgbClr val="171717"/>
                </a:solidFill>
                <a:effectLst/>
                <a:latin typeface="Arial Unicode MS" panose="020B0604020202020204" pitchFamily="34" charset="-128"/>
                <a:ea typeface="SFMono-Regular"/>
                <a:cs typeface="Segoe UI" panose="020B0502040204020203" pitchFamily="34" charset="0"/>
              </a:rPr>
              <a:t>ply</a:t>
            </a: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t>
            </a:r>
            <a:r>
              <a:rPr kumimoji="0" lang="ko-KR" altLang="ko-KR" sz="900" b="0" i="0" u="none" strike="noStrike" cap="none" normalizeH="0" baseline="0" dirty="0" smtClean="0">
                <a:ln>
                  <a:noFill/>
                </a:ln>
                <a:solidFill>
                  <a:srgbClr val="171717"/>
                </a:solidFill>
                <a:effectLst/>
                <a:latin typeface="Arial Unicode MS" panose="020B0604020202020204" pitchFamily="34" charset="-128"/>
                <a:ea typeface="SFMono-Regular"/>
                <a:cs typeface="Segoe UI" panose="020B0502040204020203" pitchFamily="34" charset="0"/>
              </a:rPr>
              <a:t>obj</a:t>
            </a: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 and </a:t>
            </a:r>
            <a:r>
              <a:rPr kumimoji="0" lang="ko-KR" altLang="ko-KR" sz="900" b="0" i="0" u="none" strike="noStrike" cap="none" normalizeH="0" baseline="0" dirty="0" smtClean="0">
                <a:ln>
                  <a:noFill/>
                </a:ln>
                <a:solidFill>
                  <a:srgbClr val="171717"/>
                </a:solidFill>
                <a:effectLst/>
                <a:latin typeface="Arial Unicode MS" panose="020B0604020202020204" pitchFamily="34" charset="-128"/>
                <a:ea typeface="SFMono-Regular"/>
                <a:cs typeface="Segoe UI" panose="020B0502040204020203" pitchFamily="34" charset="0"/>
              </a:rPr>
              <a:t>glb</a:t>
            </a:r>
            <a:r>
              <a:rPr kumimoji="0" lang="ko-KR" altLang="ko-KR" sz="1200" b="0" i="0" u="none" strike="noStrike" cap="none" normalizeH="0" baseline="0" dirty="0" smtClean="0">
                <a:ln>
                  <a:noFill/>
                </a:ln>
                <a:solidFill>
                  <a:srgbClr val="171717"/>
                </a:solidFill>
                <a:effectLst/>
                <a:latin typeface="Segoe UI" panose="020B0502040204020203" pitchFamily="34" charset="0"/>
                <a:cs typeface="Segoe UI" panose="020B0502040204020203" pitchFamily="34" charset="0"/>
              </a:rPr>
              <a:t>.</a:t>
            </a:r>
            <a:endParaRPr kumimoji="0" lang="ko-KR" alt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073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551" y="1235473"/>
            <a:ext cx="9894917" cy="369332"/>
          </a:xfrm>
          <a:prstGeom prst="rect">
            <a:avLst/>
          </a:prstGeom>
        </p:spPr>
        <p:txBody>
          <a:bodyPr wrap="square">
            <a:spAutoFit/>
          </a:bodyPr>
          <a:lstStyle/>
          <a:p>
            <a:r>
              <a:rPr lang="en-US" altLang="ko-KR" b="0" i="0" dirty="0" smtClean="0">
                <a:solidFill>
                  <a:srgbClr val="171717"/>
                </a:solidFill>
                <a:effectLst/>
                <a:latin typeface="Segoe UI" panose="020B0502040204020203" pitchFamily="34" charset="0"/>
              </a:rPr>
              <a:t>+ Enable object-aware mixed reality experiences for the HoloLens</a:t>
            </a:r>
            <a:endParaRPr lang="ko-KR" altLang="en-US" dirty="0"/>
          </a:p>
        </p:txBody>
      </p:sp>
      <p:sp>
        <p:nvSpPr>
          <p:cNvPr id="5" name="Rectangle 4"/>
          <p:cNvSpPr/>
          <p:nvPr/>
        </p:nvSpPr>
        <p:spPr>
          <a:xfrm>
            <a:off x="1219200" y="528890"/>
            <a:ext cx="8639694" cy="369332"/>
          </a:xfrm>
          <a:prstGeom prst="rect">
            <a:avLst/>
          </a:prstGeom>
        </p:spPr>
        <p:txBody>
          <a:bodyPr wrap="square">
            <a:spAutoFit/>
          </a:bodyPr>
          <a:lstStyle/>
          <a:p>
            <a:r>
              <a:rPr lang="en-US" altLang="ko-KR" b="1" i="0" dirty="0" smtClean="0">
                <a:solidFill>
                  <a:srgbClr val="171717"/>
                </a:solidFill>
                <a:effectLst/>
                <a:latin typeface="Segoe UI" panose="020B0502040204020203" pitchFamily="34" charset="0"/>
              </a:rPr>
              <a:t>Create a HoloLens app with Azure Object Anchors, in Unity with MRTK</a:t>
            </a:r>
            <a:endParaRPr lang="en-US" altLang="ko-KR" b="1" i="0" dirty="0">
              <a:solidFill>
                <a:srgbClr val="171717"/>
              </a:solidFill>
              <a:effectLst/>
              <a:latin typeface="Segoe UI" panose="020B0502040204020203" pitchFamily="34" charset="0"/>
            </a:endParaRPr>
          </a:p>
        </p:txBody>
      </p:sp>
      <p:sp>
        <p:nvSpPr>
          <p:cNvPr id="6" name="Rectangle 5"/>
          <p:cNvSpPr/>
          <p:nvPr/>
        </p:nvSpPr>
        <p:spPr>
          <a:xfrm>
            <a:off x="917269" y="3485405"/>
            <a:ext cx="3374770" cy="369332"/>
          </a:xfrm>
          <a:prstGeom prst="rect">
            <a:avLst/>
          </a:prstGeom>
        </p:spPr>
        <p:txBody>
          <a:bodyPr wrap="none">
            <a:spAutoFit/>
          </a:bodyPr>
          <a:lstStyle/>
          <a:p>
            <a:r>
              <a:rPr lang="ko-KR" altLang="en-US" dirty="0" smtClean="0"/>
              <a:t>eastus2.mixedreality.azure.com</a:t>
            </a:r>
            <a:endParaRPr lang="ko-KR" altLang="en-US" dirty="0"/>
          </a:p>
        </p:txBody>
      </p:sp>
      <p:sp>
        <p:nvSpPr>
          <p:cNvPr id="7" name="TextBox 6"/>
          <p:cNvSpPr txBox="1"/>
          <p:nvPr/>
        </p:nvSpPr>
        <p:spPr>
          <a:xfrm>
            <a:off x="1066898" y="2970014"/>
            <a:ext cx="4064924" cy="369332"/>
          </a:xfrm>
          <a:prstGeom prst="rect">
            <a:avLst/>
          </a:prstGeom>
          <a:noFill/>
        </p:spPr>
        <p:txBody>
          <a:bodyPr wrap="square" rtlCol="0">
            <a:spAutoFit/>
          </a:bodyPr>
          <a:lstStyle/>
          <a:p>
            <a:r>
              <a:rPr lang="en-US" altLang="ko-KR" dirty="0" smtClean="0"/>
              <a:t>Account domain </a:t>
            </a:r>
            <a:endParaRPr lang="ko-KR" altLang="en-US" dirty="0"/>
          </a:p>
        </p:txBody>
      </p:sp>
      <p:sp>
        <p:nvSpPr>
          <p:cNvPr id="8" name="TextBox 7"/>
          <p:cNvSpPr txBox="1"/>
          <p:nvPr/>
        </p:nvSpPr>
        <p:spPr>
          <a:xfrm>
            <a:off x="1039138" y="3929173"/>
            <a:ext cx="8625741" cy="646331"/>
          </a:xfrm>
          <a:prstGeom prst="rect">
            <a:avLst/>
          </a:prstGeom>
          <a:noFill/>
        </p:spPr>
        <p:txBody>
          <a:bodyPr wrap="square" rtlCol="0">
            <a:spAutoFit/>
          </a:bodyPr>
          <a:lstStyle/>
          <a:p>
            <a:r>
              <a:rPr lang="en-US" altLang="ko-KR" dirty="0" smtClean="0"/>
              <a:t>Account ID </a:t>
            </a:r>
          </a:p>
          <a:p>
            <a:r>
              <a:rPr lang="en-US" altLang="ko-KR" dirty="0" smtClean="0"/>
              <a:t>424d414d-0b1f-46c2-ae5d-f19b46ad8955</a:t>
            </a:r>
            <a:endParaRPr lang="ko-KR" altLang="en-US" dirty="0"/>
          </a:p>
        </p:txBody>
      </p:sp>
      <p:sp>
        <p:nvSpPr>
          <p:cNvPr id="9" name="TextBox 8"/>
          <p:cNvSpPr txBox="1"/>
          <p:nvPr/>
        </p:nvSpPr>
        <p:spPr>
          <a:xfrm>
            <a:off x="1066898" y="4704555"/>
            <a:ext cx="9684328" cy="646331"/>
          </a:xfrm>
          <a:prstGeom prst="rect">
            <a:avLst/>
          </a:prstGeom>
          <a:noFill/>
        </p:spPr>
        <p:txBody>
          <a:bodyPr wrap="square" rtlCol="0">
            <a:spAutoFit/>
          </a:bodyPr>
          <a:lstStyle/>
          <a:p>
            <a:r>
              <a:rPr lang="en-US" altLang="ko-KR" dirty="0" smtClean="0"/>
              <a:t>Primary key</a:t>
            </a:r>
          </a:p>
          <a:p>
            <a:r>
              <a:rPr lang="en-US" altLang="ko-KR" dirty="0"/>
              <a:t>ra1sJxYeWHNiSep4yKj/rMUvKX2Ipwbl0MzL7UwVjew=</a:t>
            </a:r>
            <a:endParaRPr lang="ko-KR" altLang="en-US" dirty="0"/>
          </a:p>
        </p:txBody>
      </p:sp>
    </p:spTree>
    <p:extLst>
      <p:ext uri="{BB962C8B-B14F-4D97-AF65-F5344CB8AC3E}">
        <p14:creationId xmlns:p14="http://schemas.microsoft.com/office/powerpoint/2010/main" val="17393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086" y="196380"/>
            <a:ext cx="11285913" cy="369332"/>
          </a:xfrm>
          <a:prstGeom prst="rect">
            <a:avLst/>
          </a:prstGeom>
        </p:spPr>
        <p:txBody>
          <a:bodyPr wrap="square">
            <a:spAutoFit/>
          </a:bodyPr>
          <a:lstStyle/>
          <a:p>
            <a:r>
              <a:rPr lang="en-US" altLang="ko-KR" b="1" i="0" u="sng" dirty="0" smtClean="0">
                <a:effectLst/>
                <a:latin typeface="Roboto"/>
              </a:rPr>
              <a:t>Connect </a:t>
            </a:r>
            <a:r>
              <a:rPr lang="en-US" altLang="ko-KR" b="1" i="0" u="sng" dirty="0" err="1" smtClean="0">
                <a:effectLst/>
                <a:latin typeface="Roboto"/>
              </a:rPr>
              <a:t>IoT</a:t>
            </a:r>
            <a:r>
              <a:rPr lang="en-US" altLang="ko-KR" b="1" i="0" u="sng" dirty="0" smtClean="0">
                <a:effectLst/>
                <a:latin typeface="Roboto"/>
              </a:rPr>
              <a:t> data to HoloLens 2 with Azure Digital Twins and Unity | CON064</a:t>
            </a:r>
            <a:endParaRPr lang="en-US" altLang="ko-KR" b="1" i="0" u="sng" dirty="0">
              <a:effectLst/>
              <a:latin typeface="Roboto"/>
            </a:endParaRPr>
          </a:p>
        </p:txBody>
      </p:sp>
      <p:sp>
        <p:nvSpPr>
          <p:cNvPr id="5" name="Rectangle 4"/>
          <p:cNvSpPr/>
          <p:nvPr/>
        </p:nvSpPr>
        <p:spPr>
          <a:xfrm>
            <a:off x="0" y="6220290"/>
            <a:ext cx="5388719" cy="369332"/>
          </a:xfrm>
          <a:prstGeom prst="rect">
            <a:avLst/>
          </a:prstGeom>
        </p:spPr>
        <p:txBody>
          <a:bodyPr wrap="none">
            <a:spAutoFit/>
          </a:bodyPr>
          <a:lstStyle/>
          <a:p>
            <a:r>
              <a:rPr lang="ko-KR" altLang="en-US" dirty="0" smtClean="0"/>
              <a:t>https://www.youtube.com/watch?v=z887pR8pVSA</a:t>
            </a:r>
            <a:endParaRPr lang="ko-KR" altLang="en-US" dirty="0"/>
          </a:p>
        </p:txBody>
      </p:sp>
      <p:pic>
        <p:nvPicPr>
          <p:cNvPr id="6" name="Picture 5"/>
          <p:cNvPicPr>
            <a:picLocks noChangeAspect="1"/>
          </p:cNvPicPr>
          <p:nvPr/>
        </p:nvPicPr>
        <p:blipFill>
          <a:blip r:embed="rId2"/>
          <a:stretch>
            <a:fillRect/>
          </a:stretch>
        </p:blipFill>
        <p:spPr>
          <a:xfrm>
            <a:off x="1454027" y="1138002"/>
            <a:ext cx="8759543" cy="4223707"/>
          </a:xfrm>
          <a:prstGeom prst="rect">
            <a:avLst/>
          </a:prstGeom>
        </p:spPr>
      </p:pic>
    </p:spTree>
    <p:extLst>
      <p:ext uri="{BB962C8B-B14F-4D97-AF65-F5344CB8AC3E}">
        <p14:creationId xmlns:p14="http://schemas.microsoft.com/office/powerpoint/2010/main" val="426837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9207" y="4268997"/>
            <a:ext cx="4899523" cy="2198305"/>
          </a:xfrm>
          <a:prstGeom prst="rect">
            <a:avLst/>
          </a:prstGeom>
        </p:spPr>
      </p:pic>
      <p:pic>
        <p:nvPicPr>
          <p:cNvPr id="6" name="Picture 5"/>
          <p:cNvPicPr>
            <a:picLocks noChangeAspect="1"/>
          </p:cNvPicPr>
          <p:nvPr/>
        </p:nvPicPr>
        <p:blipFill>
          <a:blip r:embed="rId3"/>
          <a:stretch>
            <a:fillRect/>
          </a:stretch>
        </p:blipFill>
        <p:spPr>
          <a:xfrm>
            <a:off x="3195798" y="896197"/>
            <a:ext cx="6584135" cy="3672058"/>
          </a:xfrm>
          <a:prstGeom prst="rect">
            <a:avLst/>
          </a:prstGeom>
        </p:spPr>
      </p:pic>
    </p:spTree>
    <p:extLst>
      <p:ext uri="{BB962C8B-B14F-4D97-AF65-F5344CB8AC3E}">
        <p14:creationId xmlns:p14="http://schemas.microsoft.com/office/powerpoint/2010/main" val="29039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4319</TotalTime>
  <Words>400</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Malgun Gothic</vt:lpstr>
      <vt:lpstr>Roboto</vt:lpstr>
      <vt:lpstr>SFMono-Regular</vt: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2022-04-05T07:10:38Z</dcterms:created>
  <dcterms:modified xsi:type="dcterms:W3CDTF">2022-04-08T07:09:41Z</dcterms:modified>
</cp:coreProperties>
</file>