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0"/>
  </p:notesMasterIdLst>
  <p:handoutMasterIdLst>
    <p:handoutMasterId r:id="rId51"/>
  </p:handoutMasterIdLst>
  <p:sldIdLst>
    <p:sldId id="346" r:id="rId5"/>
    <p:sldId id="344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4" r:id="rId17"/>
    <p:sldId id="363" r:id="rId18"/>
    <p:sldId id="376" r:id="rId19"/>
    <p:sldId id="365" r:id="rId20"/>
    <p:sldId id="366" r:id="rId21"/>
    <p:sldId id="367" r:id="rId22"/>
    <p:sldId id="368" r:id="rId23"/>
    <p:sldId id="369" r:id="rId24"/>
    <p:sldId id="377" r:id="rId25"/>
    <p:sldId id="370" r:id="rId26"/>
    <p:sldId id="371" r:id="rId27"/>
    <p:sldId id="372" r:id="rId28"/>
    <p:sldId id="373" r:id="rId29"/>
    <p:sldId id="374" r:id="rId30"/>
    <p:sldId id="375" r:id="rId31"/>
    <p:sldId id="378" r:id="rId32"/>
    <p:sldId id="379" r:id="rId33"/>
    <p:sldId id="380" r:id="rId34"/>
    <p:sldId id="381" r:id="rId35"/>
    <p:sldId id="399" r:id="rId36"/>
    <p:sldId id="387" r:id="rId37"/>
    <p:sldId id="389" r:id="rId38"/>
    <p:sldId id="390" r:id="rId39"/>
    <p:sldId id="391" r:id="rId40"/>
    <p:sldId id="392" r:id="rId41"/>
    <p:sldId id="393" r:id="rId42"/>
    <p:sldId id="394" r:id="rId43"/>
    <p:sldId id="395" r:id="rId44"/>
    <p:sldId id="396" r:id="rId45"/>
    <p:sldId id="397" r:id="rId46"/>
    <p:sldId id="398" r:id="rId47"/>
    <p:sldId id="400" r:id="rId48"/>
    <p:sldId id="352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E43"/>
    <a:srgbClr val="3963AA"/>
    <a:srgbClr val="FFFFFF"/>
    <a:srgbClr val="E7C45F"/>
    <a:srgbClr val="CD3331"/>
    <a:srgbClr val="CCCCCC"/>
    <a:srgbClr val="356154"/>
    <a:srgbClr val="0098CA"/>
    <a:srgbClr val="8EA7C3"/>
    <a:srgbClr val="74D8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2687B0-8952-4A8B-A952-4D16D0A07460}" v="27" dt="2021-04-29T02:41:34.470"/>
    <p1510:client id="{9EC59322-4FC3-4A7A-8994-0B8C9C6AE8A6}" v="19" dt="2021-04-29T05:19:42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204" autoAdjust="0"/>
  </p:normalViewPr>
  <p:slideViewPr>
    <p:cSldViewPr snapToGrid="0">
      <p:cViewPr varScale="1">
        <p:scale>
          <a:sx n="73" d="100"/>
          <a:sy n="73" d="100"/>
        </p:scale>
        <p:origin x="102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9" d="100"/>
          <a:sy n="49" d="100"/>
        </p:scale>
        <p:origin x="298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A37C04-92BC-4055-97FE-510C00A858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50478-EB01-4877-9F98-DBCC8BEE2C5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F93FD-9B07-4FA3-8939-62C983D36162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13A81E-5269-404A-9FA7-76BEAFDE8F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33504-B475-4B63-A3C4-0FDCEAC2D8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373BC-CC95-41E2-ADB5-BA4C83671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6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C4216-D418-4EC3-929A-C2AE397A95B0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6BD82-1A69-40ED-A2D3-9FA29ED4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51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However, there are some differences. In this article, we will go through some of them which you should be aware of when dealing with a string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should be aware of the time complexity of these built-in operations.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instance, if the length of the string is N, the time complexity of both finding operation and substring operation is </a:t>
            </a:r>
            <a:r>
              <a:rPr lang="en-GB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O(N).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in languages which the string is immutable, you should be careful with the concatenation operation (we will explain this in next article as well).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Never forget to take the time complexity of built-in operations into consideration when you compute the time complexity for your solution.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BD82-1A69-40ED-A2D3-9FA29ED45D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16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BD82-1A69-40ED-A2D3-9FA29ED45D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86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BD82-1A69-40ED-A2D3-9FA29ED45D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43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BD82-1A69-40ED-A2D3-9FA29ED45D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54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BD82-1A69-40ED-A2D3-9FA29ED45D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51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BD82-1A69-40ED-A2D3-9FA29ED45D4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92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BD82-1A69-40ED-A2D3-9FA29ED45D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25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BD82-1A69-40ED-A2D3-9FA29ED45D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76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BD82-1A69-40ED-A2D3-9FA29ED45D4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0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BD82-1A69-40ED-A2D3-9FA29ED45D4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164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BD82-1A69-40ED-A2D3-9FA29ED45D4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75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BD82-1A69-40ED-A2D3-9FA29ED45D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741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BD82-1A69-40ED-A2D3-9FA29ED45D4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856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BD82-1A69-40ED-A2D3-9FA29ED45D4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49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BD82-1A69-40ED-A2D3-9FA29ED45D4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418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BD82-1A69-40ED-A2D3-9FA29ED45D4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043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BD82-1A69-40ED-A2D3-9FA29ED45D4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25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BD82-1A69-40ED-A2D3-9FA29ED45D4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903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BD82-1A69-40ED-A2D3-9FA29ED45D4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429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BD82-1A69-40ED-A2D3-9FA29ED45D4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876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BD82-1A69-40ED-A2D3-9FA29ED45D4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064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BD82-1A69-40ED-A2D3-9FA29ED45D4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20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BD82-1A69-40ED-A2D3-9FA29ED45D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963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BD82-1A69-40ED-A2D3-9FA29ED45D4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438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BD82-1A69-40ED-A2D3-9FA29ED45D4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716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BD82-1A69-40ED-A2D3-9FA29ED45D4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770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BD82-1A69-40ED-A2D3-9FA29ED45D4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048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BD82-1A69-40ED-A2D3-9FA29ED45D4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190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BD82-1A69-40ED-A2D3-9FA29ED45D4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848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BD82-1A69-40ED-A2D3-9FA29ED45D4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97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BD82-1A69-40ED-A2D3-9FA29ED45D4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91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BD82-1A69-40ED-A2D3-9FA29ED45D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77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BD82-1A69-40ED-A2D3-9FA29ED45D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42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BD82-1A69-40ED-A2D3-9FA29ED45D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90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BD82-1A69-40ED-A2D3-9FA29ED45D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79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BD82-1A69-40ED-A2D3-9FA29ED45D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65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BD82-1A69-40ED-A2D3-9FA29ED45D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21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853D4D6-1769-4A98-A5BC-AF2A2551FB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8" r="7894"/>
          <a:stretch/>
        </p:blipFill>
        <p:spPr>
          <a:xfrm>
            <a:off x="6354225" y="-3022"/>
            <a:ext cx="5820957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9349" y="6323177"/>
            <a:ext cx="607147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09e-BM/DT/FSOFT - @FPT SOFTWARE - FPT Software Acadademy - Internal Use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4BE391D0-E514-43A8-909D-4554ECFBC930}"/>
              </a:ext>
            </a:extLst>
          </p:cNvPr>
          <p:cNvSpPr/>
          <p:nvPr userDrawn="1"/>
        </p:nvSpPr>
        <p:spPr>
          <a:xfrm>
            <a:off x="3195747" y="6293862"/>
            <a:ext cx="1350028" cy="564138"/>
          </a:xfrm>
          <a:prstGeom prst="parallelogram">
            <a:avLst>
              <a:gd name="adj" fmla="val 85423"/>
            </a:avLst>
          </a:prstGeom>
          <a:solidFill>
            <a:srgbClr val="76B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9AB1E96-AC5C-4524-A956-775F6B28C827}"/>
              </a:ext>
            </a:extLst>
          </p:cNvPr>
          <p:cNvSpPr/>
          <p:nvPr userDrawn="1"/>
        </p:nvSpPr>
        <p:spPr>
          <a:xfrm>
            <a:off x="0" y="6295819"/>
            <a:ext cx="4325150" cy="575254"/>
          </a:xfrm>
          <a:custGeom>
            <a:avLst/>
            <a:gdLst>
              <a:gd name="connsiteX0" fmla="*/ 0 w 4325150"/>
              <a:gd name="connsiteY0" fmla="*/ 0 h 575254"/>
              <a:gd name="connsiteX1" fmla="*/ 3811653 w 4325150"/>
              <a:gd name="connsiteY1" fmla="*/ 0 h 575254"/>
              <a:gd name="connsiteX2" fmla="*/ 4325150 w 4325150"/>
              <a:gd name="connsiteY2" fmla="*/ 0 h 575254"/>
              <a:gd name="connsiteX3" fmla="*/ 3811653 w 4325150"/>
              <a:gd name="connsiteY3" fmla="*/ 575254 h 575254"/>
              <a:gd name="connsiteX4" fmla="*/ 3811653 w 4325150"/>
              <a:gd name="connsiteY4" fmla="*/ 564140 h 575254"/>
              <a:gd name="connsiteX5" fmla="*/ 0 w 4325150"/>
              <a:gd name="connsiteY5" fmla="*/ 564140 h 575254"/>
              <a:gd name="connsiteX6" fmla="*/ 0 w 4325150"/>
              <a:gd name="connsiteY6" fmla="*/ 0 h 57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5150" h="575254">
                <a:moveTo>
                  <a:pt x="0" y="0"/>
                </a:moveTo>
                <a:lnTo>
                  <a:pt x="3811653" y="0"/>
                </a:lnTo>
                <a:lnTo>
                  <a:pt x="4325150" y="0"/>
                </a:lnTo>
                <a:lnTo>
                  <a:pt x="3811653" y="575254"/>
                </a:lnTo>
                <a:lnTo>
                  <a:pt x="3811653" y="564140"/>
                </a:lnTo>
                <a:lnTo>
                  <a:pt x="0" y="564140"/>
                </a:lnTo>
                <a:lnTo>
                  <a:pt x="0" y="0"/>
                </a:lnTo>
                <a:close/>
              </a:path>
            </a:pathLst>
          </a:custGeom>
          <a:solidFill>
            <a:srgbClr val="396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5B5763-43D7-467E-9CD1-08FB57025AC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92" y="6439169"/>
            <a:ext cx="2257466" cy="28855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EC2033F-152D-464B-8E17-4E68EDAAF7E1}"/>
              </a:ext>
            </a:extLst>
          </p:cNvPr>
          <p:cNvSpPr/>
          <p:nvPr userDrawn="1"/>
        </p:nvSpPr>
        <p:spPr>
          <a:xfrm>
            <a:off x="9601200" y="0"/>
            <a:ext cx="2590800" cy="1032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55C60A1-484E-424A-9DC8-6CB6B6EC9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737" y="4301941"/>
            <a:ext cx="6528619" cy="564138"/>
          </a:xfrm>
        </p:spPr>
        <p:txBody>
          <a:bodyPr>
            <a:normAutofit/>
          </a:bodyPr>
          <a:lstStyle>
            <a:lvl1pPr marL="0" indent="0" algn="l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729F0D-8E43-4BE3-9E48-7C6F7D344E9A}"/>
              </a:ext>
            </a:extLst>
          </p:cNvPr>
          <p:cNvSpPr/>
          <p:nvPr userDrawn="1"/>
        </p:nvSpPr>
        <p:spPr>
          <a:xfrm>
            <a:off x="0" y="0"/>
            <a:ext cx="602960" cy="1344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D270FD-5558-48C6-A7C5-6F578E7ACC6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80" y="259214"/>
            <a:ext cx="1535088" cy="78618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A11D7E9-137A-4356-B0D8-F80D077CE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549" y="2781430"/>
            <a:ext cx="10515600" cy="966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138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02BF936-9122-4F42-9C1A-73CE236A2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01329" y="6320400"/>
            <a:ext cx="6071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09e-BM/DT/FSOFT - @FPT SOFTWARE - FPT Software Acadademy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270353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692E51-65A5-4DC3-AB45-C7F52BEA6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59201"/>
            <a:ext cx="10515600" cy="966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902FDD9-B1E4-4CA7-9EB3-F48A566E6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01329" y="6320400"/>
            <a:ext cx="6071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09e-BM/DT/FSOFT - @FPT SOFTWARE - FPT Software Acadademy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2490294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4321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8C6B84B-1AB4-4230-9D84-6E2D98390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01329" y="6320400"/>
            <a:ext cx="6071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09e-BM/DT/FSOFT - @FPT SOFTWARE - FPT Software Acadademy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113715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1CB4C66-D3F5-4BC0-A111-AE6CEB5B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39349" y="6323177"/>
            <a:ext cx="6071471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09e-BM/DT/FSOFT - @FPT SOFTWARE - FPT Software </a:t>
            </a:r>
            <a:r>
              <a:rPr lang="en-US" dirty="0" err="1"/>
              <a:t>Acadademy</a:t>
            </a:r>
            <a:r>
              <a:rPr lang="en-US" dirty="0"/>
              <a:t>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197779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300"/>
            <a:ext cx="10515600" cy="966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8972"/>
            <a:ext cx="10515600" cy="50149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EFDA9D-3256-4B09-AD67-BC13A2BD1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01329" y="6320400"/>
            <a:ext cx="6071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09e-BM/DT/FSOFT - @FPT SOFTWARE - FPT Software Acadademy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1559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768832"/>
            <a:ext cx="10515600" cy="2666531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2847"/>
            <a:ext cx="10515600" cy="735985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24ED51-80BC-45B7-BF13-7863F1C0058D}"/>
              </a:ext>
            </a:extLst>
          </p:cNvPr>
          <p:cNvSpPr/>
          <p:nvPr userDrawn="1"/>
        </p:nvSpPr>
        <p:spPr>
          <a:xfrm>
            <a:off x="0" y="103239"/>
            <a:ext cx="486697" cy="943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634E65-81C3-4903-94C6-20182E22C995}"/>
              </a:ext>
            </a:extLst>
          </p:cNvPr>
          <p:cNvSpPr/>
          <p:nvPr userDrawn="1"/>
        </p:nvSpPr>
        <p:spPr>
          <a:xfrm>
            <a:off x="0" y="2032847"/>
            <a:ext cx="213695" cy="648945"/>
          </a:xfrm>
          <a:prstGeom prst="rect">
            <a:avLst/>
          </a:prstGeom>
          <a:solidFill>
            <a:srgbClr val="396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E77C91-7B10-4D08-B05A-38C1EDFCEE6B}"/>
              </a:ext>
            </a:extLst>
          </p:cNvPr>
          <p:cNvSpPr/>
          <p:nvPr userDrawn="1"/>
        </p:nvSpPr>
        <p:spPr>
          <a:xfrm>
            <a:off x="300710" y="2032847"/>
            <a:ext cx="126993" cy="648945"/>
          </a:xfrm>
          <a:prstGeom prst="rect">
            <a:avLst/>
          </a:prstGeom>
          <a:solidFill>
            <a:srgbClr val="76B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56C839EE-3AFB-42ED-A396-BB8BFF7AB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01329" y="6320400"/>
            <a:ext cx="6071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09e-BM/DT/FSOFT - @FPT SOFTWARE - FPT Software Acadademy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368086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594"/>
            <a:ext cx="10515600" cy="966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87556"/>
            <a:ext cx="5181600" cy="4966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87555"/>
            <a:ext cx="5181600" cy="4966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E5354D4-AE78-4FA0-A247-75C8A048D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01329" y="6320400"/>
            <a:ext cx="6071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09e-BM/DT/FSOFT - @FPT SOFTWARE - FPT Software Acadademy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342155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157496"/>
            <a:ext cx="5157787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360" y="2025654"/>
            <a:ext cx="5157787" cy="42578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7772" y="1157496"/>
            <a:ext cx="5183188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7772" y="1981408"/>
            <a:ext cx="5183188" cy="42578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366CE84-F229-4519-9CAF-24D911C14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72475"/>
            <a:ext cx="10515600" cy="966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90C2898-BD78-4B78-B83A-332AEA95B79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901329" y="6320400"/>
            <a:ext cx="6071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09e-BM/DT/FSOFT - @FPT SOFTWARE - FPT Software Acadademy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189556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DB8FF0-427D-448C-8CE4-358B460FA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248"/>
            <a:ext cx="10515600" cy="966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CEFD97-C22E-4E5E-A71E-FAB68258B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01329" y="6320400"/>
            <a:ext cx="6071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09e-BM/DT/FSOFT - @FPT SOFTWARE - FPT Software Acadademy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18848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5BFEF-8812-4F3D-A2DC-BB1E2B2C7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01329" y="6320400"/>
            <a:ext cx="6071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09e-BM/DT/FSOFT - @FPT SOFTWARE - FPT Software Acadademy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145806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016CDC3-A8A7-4440-845D-1E61FFB3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01329" y="6320400"/>
            <a:ext cx="6071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09e-BM/DT/FSOFT - @FPT SOFTWARE - FPT Software Acadademy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1666028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9F1A27CD-428A-4866-A2D0-3874BC60AD1A}"/>
              </a:ext>
            </a:extLst>
          </p:cNvPr>
          <p:cNvSpPr/>
          <p:nvPr userDrawn="1"/>
        </p:nvSpPr>
        <p:spPr>
          <a:xfrm>
            <a:off x="3195747" y="6293862"/>
            <a:ext cx="1350028" cy="564138"/>
          </a:xfrm>
          <a:prstGeom prst="parallelogram">
            <a:avLst>
              <a:gd name="adj" fmla="val 85423"/>
            </a:avLst>
          </a:prstGeom>
          <a:solidFill>
            <a:srgbClr val="76B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5215" y="223220"/>
            <a:ext cx="10515600" cy="966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215" y="1275030"/>
            <a:ext cx="10515600" cy="4850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933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01329" y="6320400"/>
            <a:ext cx="6071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09e-BM/DT/FSOFT - @FPT SOFTWARE - FPT Software Acadademy - Internal Use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7806384-FA12-4C89-B6CF-0DEEAB0E4C61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247" y="172475"/>
            <a:ext cx="1535088" cy="78618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2800" y="6320400"/>
            <a:ext cx="614337" cy="365125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86DAB0F-01A5-4AB0-84E3-BA9DDAF204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2329F25-E96C-407E-B0FF-AF25CE2FD0EB}"/>
              </a:ext>
            </a:extLst>
          </p:cNvPr>
          <p:cNvSpPr/>
          <p:nvPr userDrawn="1"/>
        </p:nvSpPr>
        <p:spPr>
          <a:xfrm>
            <a:off x="0" y="6295819"/>
            <a:ext cx="4325150" cy="575254"/>
          </a:xfrm>
          <a:custGeom>
            <a:avLst/>
            <a:gdLst>
              <a:gd name="connsiteX0" fmla="*/ 0 w 4325150"/>
              <a:gd name="connsiteY0" fmla="*/ 0 h 575254"/>
              <a:gd name="connsiteX1" fmla="*/ 3811653 w 4325150"/>
              <a:gd name="connsiteY1" fmla="*/ 0 h 575254"/>
              <a:gd name="connsiteX2" fmla="*/ 4325150 w 4325150"/>
              <a:gd name="connsiteY2" fmla="*/ 0 h 575254"/>
              <a:gd name="connsiteX3" fmla="*/ 3811653 w 4325150"/>
              <a:gd name="connsiteY3" fmla="*/ 575254 h 575254"/>
              <a:gd name="connsiteX4" fmla="*/ 3811653 w 4325150"/>
              <a:gd name="connsiteY4" fmla="*/ 564140 h 575254"/>
              <a:gd name="connsiteX5" fmla="*/ 0 w 4325150"/>
              <a:gd name="connsiteY5" fmla="*/ 564140 h 575254"/>
              <a:gd name="connsiteX6" fmla="*/ 0 w 4325150"/>
              <a:gd name="connsiteY6" fmla="*/ 0 h 57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5150" h="575254">
                <a:moveTo>
                  <a:pt x="0" y="0"/>
                </a:moveTo>
                <a:lnTo>
                  <a:pt x="3811653" y="0"/>
                </a:lnTo>
                <a:lnTo>
                  <a:pt x="4325150" y="0"/>
                </a:lnTo>
                <a:lnTo>
                  <a:pt x="3811653" y="575254"/>
                </a:lnTo>
                <a:lnTo>
                  <a:pt x="3811653" y="564140"/>
                </a:lnTo>
                <a:lnTo>
                  <a:pt x="0" y="564140"/>
                </a:lnTo>
                <a:lnTo>
                  <a:pt x="0" y="0"/>
                </a:lnTo>
                <a:close/>
              </a:path>
            </a:pathLst>
          </a:custGeom>
          <a:solidFill>
            <a:srgbClr val="396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175E484-83D1-437E-8BBE-28FE7038A28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92" y="6439169"/>
            <a:ext cx="2257466" cy="28855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CD96676-B619-470C-B76F-330ABB78DE8E}"/>
              </a:ext>
            </a:extLst>
          </p:cNvPr>
          <p:cNvSpPr/>
          <p:nvPr userDrawn="1"/>
        </p:nvSpPr>
        <p:spPr>
          <a:xfrm>
            <a:off x="0" y="-14748"/>
            <a:ext cx="838200" cy="752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AA4583-D6FE-4548-AE65-48B7C43BFF08}"/>
              </a:ext>
            </a:extLst>
          </p:cNvPr>
          <p:cNvSpPr/>
          <p:nvPr userDrawn="1"/>
        </p:nvSpPr>
        <p:spPr>
          <a:xfrm>
            <a:off x="0" y="223220"/>
            <a:ext cx="213695" cy="648945"/>
          </a:xfrm>
          <a:prstGeom prst="rect">
            <a:avLst/>
          </a:prstGeom>
          <a:solidFill>
            <a:srgbClr val="396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6BB50D-ACB4-4E38-B030-8B8D13B19B95}"/>
              </a:ext>
            </a:extLst>
          </p:cNvPr>
          <p:cNvSpPr/>
          <p:nvPr userDrawn="1"/>
        </p:nvSpPr>
        <p:spPr>
          <a:xfrm>
            <a:off x="300710" y="223220"/>
            <a:ext cx="126993" cy="648945"/>
          </a:xfrm>
          <a:prstGeom prst="rect">
            <a:avLst/>
          </a:prstGeom>
          <a:solidFill>
            <a:srgbClr val="76B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5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963AA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8D96832-A222-4BA9-A513-02C98716E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091" y="1002573"/>
            <a:ext cx="8498701" cy="1301011"/>
          </a:xfrm>
        </p:spPr>
        <p:txBody>
          <a:bodyPr>
            <a:normAutofit/>
          </a:bodyPr>
          <a:lstStyle/>
          <a:p>
            <a:r>
              <a:rPr lang="en-GB" sz="3200" dirty="0"/>
              <a:t>DATA STRUCTURES </a:t>
            </a:r>
            <a:r>
              <a:rPr lang="en-GB" sz="3200" dirty="0" smtClean="0"/>
              <a:t>&amp; ALGORITHMS</a:t>
            </a:r>
            <a:r>
              <a:rPr lang="en-GB" sz="3200" dirty="0"/>
              <a:t/>
            </a:r>
            <a:br>
              <a:rPr lang="en-GB" sz="3200" dirty="0"/>
            </a:br>
            <a:r>
              <a:rPr lang="en-GB" sz="3200" dirty="0"/>
              <a:t>WITH JAVA </a:t>
            </a:r>
            <a:endParaRPr lang="en-US" sz="32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C2A07EC-2A88-4C73-B271-FB6F18BFC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544" y="2640195"/>
            <a:ext cx="6528619" cy="5641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Lesson 03: String Searching Improvement 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17BF7D-6272-4F91-8314-9E1A4051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08869" y="6429857"/>
            <a:ext cx="6071471" cy="365125"/>
          </a:xfrm>
        </p:spPr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3662637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 </a:t>
            </a:r>
            <a:r>
              <a:rPr lang="en-US" dirty="0" err="1"/>
              <a:t>strStr</a:t>
            </a:r>
            <a:r>
              <a:rPr lang="en-US" dirty="0"/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Given two strings </a:t>
            </a:r>
            <a:r>
              <a:rPr lang="en-GB" dirty="0">
                <a:solidFill>
                  <a:srgbClr val="FF0000"/>
                </a:solidFill>
              </a:rPr>
              <a:t>needle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haystack</a:t>
            </a:r>
            <a:r>
              <a:rPr lang="en-GB" dirty="0"/>
              <a:t>, return the index of the first occurrence of </a:t>
            </a:r>
            <a:r>
              <a:rPr lang="en-GB" dirty="0">
                <a:solidFill>
                  <a:srgbClr val="FF0000"/>
                </a:solidFill>
              </a:rPr>
              <a:t>needle</a:t>
            </a:r>
            <a:r>
              <a:rPr lang="en-GB" dirty="0"/>
              <a:t> in </a:t>
            </a:r>
            <a:r>
              <a:rPr lang="en-GB" dirty="0" smtClean="0">
                <a:solidFill>
                  <a:srgbClr val="FF0000"/>
                </a:solidFill>
              </a:rPr>
              <a:t>haystack</a:t>
            </a:r>
            <a:r>
              <a:rPr lang="en-GB" dirty="0"/>
              <a:t>, or </a:t>
            </a:r>
            <a:r>
              <a:rPr lang="en-GB" dirty="0">
                <a:solidFill>
                  <a:srgbClr val="FF0000"/>
                </a:solidFill>
              </a:rPr>
              <a:t>-1 </a:t>
            </a:r>
            <a:r>
              <a:rPr lang="en-GB" dirty="0"/>
              <a:t>if </a:t>
            </a:r>
            <a:r>
              <a:rPr lang="en-GB" dirty="0">
                <a:solidFill>
                  <a:srgbClr val="FF0000"/>
                </a:solidFill>
              </a:rPr>
              <a:t>needle</a:t>
            </a:r>
            <a:r>
              <a:rPr lang="en-GB" dirty="0"/>
              <a:t> is not part of haystack</a:t>
            </a:r>
            <a:r>
              <a:rPr lang="en-GB" dirty="0" smtClean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10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541F9B-98F1-43FC-9943-20C52AEBC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115" y="1231895"/>
            <a:ext cx="9607770" cy="41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82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 </a:t>
            </a:r>
            <a:r>
              <a:rPr lang="en-US" dirty="0" err="1"/>
              <a:t>strStr</a:t>
            </a:r>
            <a:r>
              <a:rPr lang="en-US" dirty="0"/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Example 1:</a:t>
            </a:r>
          </a:p>
          <a:p>
            <a:pPr marL="0" indent="0">
              <a:buNone/>
            </a:pPr>
            <a:r>
              <a:rPr lang="en-GB" dirty="0"/>
              <a:t>Input: haystack = "</a:t>
            </a:r>
            <a:r>
              <a:rPr lang="en-GB" dirty="0" err="1"/>
              <a:t>sadbutsad</a:t>
            </a:r>
            <a:r>
              <a:rPr lang="en-GB" dirty="0"/>
              <a:t>", needle = "sad"</a:t>
            </a:r>
          </a:p>
          <a:p>
            <a:pPr marL="0" indent="0">
              <a:buNone/>
            </a:pPr>
            <a:r>
              <a:rPr lang="en-GB" dirty="0"/>
              <a:t>Output: 0</a:t>
            </a:r>
          </a:p>
          <a:p>
            <a:pPr marL="0" indent="0">
              <a:buNone/>
            </a:pPr>
            <a:r>
              <a:rPr lang="en-GB" dirty="0"/>
              <a:t>Explanation: "sad" occurs at index 0 and 6.</a:t>
            </a:r>
          </a:p>
          <a:p>
            <a:pPr marL="0" indent="0">
              <a:buNone/>
            </a:pPr>
            <a:r>
              <a:rPr lang="en-GB" dirty="0"/>
              <a:t>The first occurrence is at index 0, so we return 0.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Example </a:t>
            </a:r>
            <a:r>
              <a:rPr lang="en-US" b="1" dirty="0"/>
              <a:t>2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GB" dirty="0"/>
              <a:t>Input: haystack = "</a:t>
            </a:r>
            <a:r>
              <a:rPr lang="en-GB" dirty="0" err="1"/>
              <a:t>leetcode</a:t>
            </a:r>
            <a:r>
              <a:rPr lang="en-GB" dirty="0"/>
              <a:t>", needle = "</a:t>
            </a:r>
            <a:r>
              <a:rPr lang="en-GB" dirty="0" err="1"/>
              <a:t>leeto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Output: -1</a:t>
            </a:r>
          </a:p>
          <a:p>
            <a:pPr marL="0" indent="0">
              <a:buNone/>
            </a:pPr>
            <a:r>
              <a:rPr lang="en-GB" dirty="0"/>
              <a:t>Explanation: "</a:t>
            </a:r>
            <a:r>
              <a:rPr lang="en-GB" dirty="0" err="1"/>
              <a:t>leeto</a:t>
            </a:r>
            <a:r>
              <a:rPr lang="en-GB" dirty="0"/>
              <a:t>" did not occur in "</a:t>
            </a:r>
            <a:r>
              <a:rPr lang="en-GB" dirty="0" err="1"/>
              <a:t>leetcode</a:t>
            </a:r>
            <a:r>
              <a:rPr lang="en-GB" dirty="0"/>
              <a:t>", so we return -1.</a:t>
            </a:r>
            <a:endParaRPr lang="en-GB" dirty="0" smtClean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11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541F9B-98F1-43FC-9943-20C52AEBC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19033362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Longest Common Prefix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Write a function to find the longest common prefix string amongst an array of </a:t>
            </a:r>
            <a:r>
              <a:rPr lang="en-GB" dirty="0" smtClean="0"/>
              <a:t>strings. If </a:t>
            </a:r>
            <a:r>
              <a:rPr lang="en-GB" dirty="0"/>
              <a:t>there is no common prefix, return an empty string </a:t>
            </a:r>
            <a:r>
              <a:rPr lang="en-GB" dirty="0" smtClean="0"/>
              <a:t>"".</a:t>
            </a:r>
          </a:p>
          <a:p>
            <a:pPr marL="0" indent="0">
              <a:buNone/>
            </a:pPr>
            <a:r>
              <a:rPr lang="en-US" b="1" dirty="0"/>
              <a:t>Example 1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GB" dirty="0"/>
              <a:t>Input: </a:t>
            </a:r>
            <a:r>
              <a:rPr lang="en-GB" dirty="0" err="1"/>
              <a:t>strs</a:t>
            </a:r>
            <a:r>
              <a:rPr lang="en-GB" dirty="0"/>
              <a:t> = ["</a:t>
            </a:r>
            <a:r>
              <a:rPr lang="en-GB" dirty="0" err="1"/>
              <a:t>flower","flow","flight</a:t>
            </a:r>
            <a:r>
              <a:rPr lang="en-GB" dirty="0"/>
              <a:t>"]</a:t>
            </a:r>
          </a:p>
          <a:p>
            <a:pPr marL="0" indent="0">
              <a:buNone/>
            </a:pPr>
            <a:r>
              <a:rPr lang="en-GB" dirty="0"/>
              <a:t>Output: "</a:t>
            </a:r>
            <a:r>
              <a:rPr lang="en-GB" dirty="0" err="1" smtClean="0"/>
              <a:t>fl</a:t>
            </a:r>
            <a:r>
              <a:rPr lang="en-GB" dirty="0" smtClean="0"/>
              <a:t>“</a:t>
            </a:r>
          </a:p>
          <a:p>
            <a:pPr marL="0" indent="0">
              <a:buNone/>
            </a:pPr>
            <a:r>
              <a:rPr lang="en-US" b="1" dirty="0"/>
              <a:t>Example 2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GB" dirty="0"/>
              <a:t>Input: </a:t>
            </a:r>
            <a:r>
              <a:rPr lang="en-GB" dirty="0" err="1"/>
              <a:t>strs</a:t>
            </a:r>
            <a:r>
              <a:rPr lang="en-GB" dirty="0"/>
              <a:t> = ["dog","</a:t>
            </a:r>
            <a:r>
              <a:rPr lang="en-GB" dirty="0" err="1"/>
              <a:t>racecar</a:t>
            </a:r>
            <a:r>
              <a:rPr lang="en-GB" dirty="0"/>
              <a:t>","car"]</a:t>
            </a:r>
          </a:p>
          <a:p>
            <a:pPr marL="0" indent="0">
              <a:buNone/>
            </a:pPr>
            <a:r>
              <a:rPr lang="en-GB" dirty="0"/>
              <a:t>Output: ""</a:t>
            </a:r>
          </a:p>
          <a:p>
            <a:pPr marL="0" indent="0">
              <a:buNone/>
            </a:pPr>
            <a:r>
              <a:rPr lang="en-GB" dirty="0"/>
              <a:t>Explanation: There is no common prefix among the input strings.</a:t>
            </a:r>
            <a:endParaRPr lang="en-GB" dirty="0" smtClean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12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541F9B-98F1-43FC-9943-20C52AEBC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960" y="2193699"/>
            <a:ext cx="6138040" cy="214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67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text searching?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• Text searching is a technique used to find within a text t a match for a</a:t>
            </a:r>
            <a:br>
              <a:rPr lang="en-GB" dirty="0"/>
            </a:br>
            <a:r>
              <a:rPr lang="en-GB" dirty="0">
                <a:solidFill>
                  <a:srgbClr val="FF0000"/>
                </a:solidFill>
              </a:rPr>
              <a:t>pattern p</a:t>
            </a:r>
            <a:r>
              <a:rPr lang="en-GB" dirty="0"/>
              <a:t>, where </a:t>
            </a:r>
            <a:r>
              <a:rPr lang="en-GB" dirty="0">
                <a:solidFill>
                  <a:srgbClr val="FF0000"/>
                </a:solidFill>
              </a:rPr>
              <a:t>text</a:t>
            </a:r>
            <a:r>
              <a:rPr lang="en-GB" dirty="0"/>
              <a:t>, </a:t>
            </a:r>
            <a:r>
              <a:rPr lang="en-GB" dirty="0">
                <a:solidFill>
                  <a:srgbClr val="FF0000"/>
                </a:solidFill>
              </a:rPr>
              <a:t>pattern</a:t>
            </a:r>
            <a:r>
              <a:rPr lang="en-GB" dirty="0"/>
              <a:t>, and </a:t>
            </a:r>
            <a:r>
              <a:rPr lang="en-GB" dirty="0">
                <a:solidFill>
                  <a:srgbClr val="FF0000"/>
                </a:solidFill>
              </a:rPr>
              <a:t>match</a:t>
            </a:r>
            <a:r>
              <a:rPr lang="en-GB" dirty="0"/>
              <a:t> can be interpreted in different</a:t>
            </a:r>
            <a:br>
              <a:rPr lang="en-GB" dirty="0"/>
            </a:br>
            <a:r>
              <a:rPr lang="en-GB" dirty="0"/>
              <a:t>ways. </a:t>
            </a:r>
            <a:br>
              <a:rPr lang="en-GB" dirty="0"/>
            </a:br>
            <a:endParaRPr lang="en-GB" dirty="0" smtClean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13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541F9B-98F1-43FC-9943-20C52AEBC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87" y="3656438"/>
            <a:ext cx="2714625" cy="1685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081" y="3389737"/>
            <a:ext cx="20574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804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Searching Examples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• Search for a customer's name in a customers list</a:t>
            </a:r>
            <a:br>
              <a:rPr lang="en-GB" dirty="0"/>
            </a:br>
            <a:r>
              <a:rPr lang="en-GB" dirty="0"/>
              <a:t>• Search for a word or phrase in a document</a:t>
            </a:r>
            <a:br>
              <a:rPr lang="en-GB" dirty="0"/>
            </a:br>
            <a:r>
              <a:rPr lang="en-GB" dirty="0"/>
              <a:t>• Search for approximate file name in a directory</a:t>
            </a:r>
            <a:br>
              <a:rPr lang="en-GB" dirty="0"/>
            </a:br>
            <a:r>
              <a:rPr lang="en-GB" dirty="0"/>
              <a:t>• Search for a phone number in a form </a:t>
            </a:r>
            <a:br>
              <a:rPr lang="en-GB" dirty="0"/>
            </a:br>
            <a:endParaRPr lang="en-GB" dirty="0" smtClean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14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541F9B-98F1-43FC-9943-20C52AEBC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949" y="3898845"/>
            <a:ext cx="16668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296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/>
              <a:t>Simple Text </a:t>
            </a:r>
            <a:r>
              <a:rPr lang="en-GB" dirty="0" smtClean="0"/>
              <a:t>Searching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/>
              <a:t>Brute </a:t>
            </a:r>
            <a:r>
              <a:rPr lang="en-GB" dirty="0" smtClean="0"/>
              <a:t>Force Algorithm</a:t>
            </a:r>
            <a:r>
              <a:rPr lang="en-GB" dirty="0"/>
              <a:t>)</a:t>
            </a:r>
            <a:r>
              <a:rPr lang="en-GB" sz="6000" dirty="0"/>
              <a:t> </a:t>
            </a:r>
            <a:endParaRPr lang="en-US" sz="6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rPr lang="en-US" altLang="en-US" i="1"/>
              <a:t>S</a:t>
            </a:r>
            <a:r>
              <a:rPr lang="en-US" altLang="en-US" sz="2400" i="1">
                <a:latin typeface="Arial" panose="020B0604020202020204" pitchFamily="34" charset="0"/>
                <a:cs typeface="Arial" panose="020B0604020202020204" pitchFamily="34" charset="0"/>
              </a:rPr>
              <a:t>ection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15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EA9581-2598-4BE9-9AAB-958B1230E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21275632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▪ The idea of algorithm</a:t>
            </a:r>
            <a:br>
              <a:rPr lang="en-GB" dirty="0"/>
            </a:br>
            <a:r>
              <a:rPr lang="en-GB" dirty="0"/>
              <a:t>▪ Implementation</a:t>
            </a:r>
            <a:br>
              <a:rPr lang="en-GB" dirty="0"/>
            </a:br>
            <a:r>
              <a:rPr lang="en-GB" dirty="0"/>
              <a:t>▪ Pros and cons </a:t>
            </a:r>
            <a:br>
              <a:rPr lang="en-GB" dirty="0"/>
            </a:br>
            <a:endParaRPr lang="en-GB" dirty="0" smtClean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16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541F9B-98F1-43FC-9943-20C52AEBC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25394446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1. The idea of algorithm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• The simplest to implement</a:t>
            </a:r>
            <a:br>
              <a:rPr lang="en-GB" dirty="0"/>
            </a:br>
            <a:r>
              <a:rPr lang="en-GB" dirty="0"/>
              <a:t>• Compare t against p letter by letter until match or end of text is found. </a:t>
            </a:r>
            <a:br>
              <a:rPr lang="en-GB" dirty="0"/>
            </a:br>
            <a:endParaRPr lang="en-GB" dirty="0" smtClean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17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541F9B-98F1-43FC-9943-20C52AEBC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615" y="2596054"/>
            <a:ext cx="4131551" cy="337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51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Brute-Force String Searching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1144" y="1469339"/>
            <a:ext cx="8471337" cy="411165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18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541F9B-98F1-43FC-9943-20C52AEBC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1541432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Brute-Force Search - Example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66455" y="1149350"/>
            <a:ext cx="7459089" cy="501491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19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541F9B-98F1-43FC-9943-20C52AEBC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20033744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 Objectives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▪ Text Searching Introduction</a:t>
            </a:r>
            <a:br>
              <a:rPr lang="en-US" dirty="0"/>
            </a:br>
            <a:r>
              <a:rPr lang="en-US" dirty="0"/>
              <a:t>▪ Different ways for text searching</a:t>
            </a:r>
            <a:br>
              <a:rPr lang="en-US" dirty="0"/>
            </a:br>
            <a:r>
              <a:rPr lang="en-US" dirty="0" smtClean="0"/>
              <a:t>	✓</a:t>
            </a:r>
            <a:r>
              <a:rPr lang="en-US" dirty="0"/>
              <a:t>Simple text searching</a:t>
            </a:r>
            <a:br>
              <a:rPr lang="en-US" dirty="0"/>
            </a:br>
            <a:r>
              <a:rPr lang="en-US" dirty="0" smtClean="0"/>
              <a:t>	✓</a:t>
            </a:r>
            <a:r>
              <a:rPr lang="en-US" dirty="0"/>
              <a:t>Rabin-Karp Algorithm</a:t>
            </a:r>
            <a:br>
              <a:rPr lang="en-US" dirty="0"/>
            </a:br>
            <a:r>
              <a:rPr lang="en-US" dirty="0" smtClean="0"/>
              <a:t>	✓</a:t>
            </a:r>
            <a:r>
              <a:rPr lang="en-US" dirty="0"/>
              <a:t>Knuth-Morris-Pratt (KMP) Algorithm</a:t>
            </a:r>
            <a:br>
              <a:rPr lang="en-US" dirty="0"/>
            </a:br>
            <a:r>
              <a:rPr lang="en-US" dirty="0" smtClean="0"/>
              <a:t>	✓</a:t>
            </a:r>
            <a:r>
              <a:rPr lang="en-US" dirty="0"/>
              <a:t>Boyer-Moore Algorithm</a:t>
            </a:r>
            <a:br>
              <a:rPr lang="en-US" dirty="0"/>
            </a:br>
            <a:r>
              <a:rPr lang="en-US" dirty="0"/>
              <a:t>▪ Best practices for string searching 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541F9B-98F1-43FC-9943-20C52AEBC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2244071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Pros &amp; Cons of Brute-Force Search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• Very easy to implement</a:t>
            </a:r>
            <a:br>
              <a:rPr lang="en-GB" dirty="0"/>
            </a:br>
            <a:r>
              <a:rPr lang="en-GB" dirty="0"/>
              <a:t>• This algorithm runs in </a:t>
            </a:r>
            <a:r>
              <a:rPr lang="en-GB" dirty="0">
                <a:solidFill>
                  <a:srgbClr val="FF0000"/>
                </a:solidFill>
              </a:rPr>
              <a:t>O(m*n)</a:t>
            </a:r>
            <a:r>
              <a:rPr lang="en-GB" dirty="0"/>
              <a:t> since for each character in t we need to start</a:t>
            </a:r>
            <a:br>
              <a:rPr lang="en-GB" dirty="0"/>
            </a:br>
            <a:r>
              <a:rPr lang="en-GB" dirty="0"/>
              <a:t>matching with p until mismatch or until end of text.</a:t>
            </a:r>
            <a:br>
              <a:rPr lang="en-GB" dirty="0"/>
            </a:br>
            <a:r>
              <a:rPr lang="en-GB" dirty="0"/>
              <a:t>• For large documents and length of the pattern, this can be really slow. </a:t>
            </a:r>
            <a:br>
              <a:rPr lang="en-GB" dirty="0"/>
            </a:br>
            <a:endParaRPr lang="en-GB" dirty="0" smtClean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20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541F9B-98F1-43FC-9943-20C52AEBC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832" y="3656438"/>
            <a:ext cx="3933497" cy="23694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092" y="376958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0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Rabin Karp Algorithm </a:t>
            </a:r>
            <a:endParaRPr lang="en-US" sz="6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rPr lang="en-US" altLang="en-US" i="1" dirty="0"/>
              <a:t>S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ection </a:t>
            </a:r>
            <a:r>
              <a:rPr lang="en-US" alt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21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EA9581-2598-4BE9-9AAB-958B1230E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3061854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▪ Overview</a:t>
            </a:r>
            <a:br>
              <a:rPr lang="en-US" dirty="0"/>
            </a:br>
            <a:r>
              <a:rPr lang="en-US" dirty="0"/>
              <a:t>▪ The idea of algorithm</a:t>
            </a:r>
            <a:br>
              <a:rPr lang="en-US" dirty="0"/>
            </a:br>
            <a:r>
              <a:rPr lang="en-US" dirty="0"/>
              <a:t>▪ Implementation</a:t>
            </a:r>
            <a:br>
              <a:rPr lang="en-US" dirty="0"/>
            </a:br>
            <a:r>
              <a:rPr lang="en-US" dirty="0"/>
              <a:t>▪ Pros and Cons</a:t>
            </a:r>
            <a:br>
              <a:rPr lang="en-US" dirty="0"/>
            </a:br>
            <a:r>
              <a:rPr lang="en-US" dirty="0"/>
              <a:t>▪ Rabin-Karp algorithm applications </a:t>
            </a:r>
            <a:br>
              <a:rPr lang="en-US" dirty="0"/>
            </a:br>
            <a:endParaRPr lang="en-GB" dirty="0" smtClean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22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541F9B-98F1-43FC-9943-20C52AEBC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2756695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Rabin-Karp Algorithm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• The Rabin-Karp algorithm is a string searching algorithm that utilizes</a:t>
            </a:r>
            <a:br>
              <a:rPr lang="en-GB" dirty="0"/>
            </a:br>
            <a:r>
              <a:rPr lang="en-GB" dirty="0"/>
              <a:t>hashing to compare the pattern with substrings of the text efficiently.</a:t>
            </a:r>
            <a:br>
              <a:rPr lang="en-GB" dirty="0"/>
            </a:br>
            <a:r>
              <a:rPr lang="en-GB" dirty="0"/>
              <a:t>• Hash value is used to efficiently check for potential matches between a</a:t>
            </a:r>
            <a:br>
              <a:rPr lang="en-GB" dirty="0"/>
            </a:br>
            <a:r>
              <a:rPr lang="en-GB" dirty="0"/>
              <a:t>pattern and substrings of a larger text. </a:t>
            </a:r>
            <a:br>
              <a:rPr lang="en-GB" dirty="0"/>
            </a:br>
            <a:endParaRPr lang="en-GB" dirty="0" smtClean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23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541F9B-98F1-43FC-9943-20C52AEBC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2104157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Rabin-Karp Algorithm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5000" y="1299369"/>
            <a:ext cx="8382000" cy="471487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24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541F9B-98F1-43FC-9943-20C52AEBC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27836068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idea of algorithm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• Create a fingerprint for every substring in t that has the same length as p.</a:t>
            </a:r>
            <a:br>
              <a:rPr lang="en-GB" dirty="0"/>
            </a:br>
            <a:r>
              <a:rPr lang="en-GB" dirty="0"/>
              <a:t>• Compare the letters only when the fingerprint match.</a:t>
            </a:r>
            <a:br>
              <a:rPr lang="en-GB" dirty="0"/>
            </a:br>
            <a:r>
              <a:rPr lang="en-GB" dirty="0"/>
              <a:t>• We need to find fingerprint function that </a:t>
            </a:r>
            <a:r>
              <a:rPr lang="en-GB" dirty="0" err="1"/>
              <a:t>fulfills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	✓</a:t>
            </a:r>
            <a:r>
              <a:rPr lang="en-GB" dirty="0"/>
              <a:t>Maps strings with length m to q values</a:t>
            </a:r>
            <a:br>
              <a:rPr lang="en-GB" dirty="0"/>
            </a:br>
            <a:r>
              <a:rPr lang="en-GB" dirty="0" smtClean="0"/>
              <a:t>	✓</a:t>
            </a:r>
            <a:r>
              <a:rPr lang="en-GB" dirty="0"/>
              <a:t>Distribute the string evenly among the q values</a:t>
            </a:r>
            <a:br>
              <a:rPr lang="en-GB" dirty="0"/>
            </a:br>
            <a:r>
              <a:rPr lang="en-GB" dirty="0" smtClean="0"/>
              <a:t>	✓</a:t>
            </a:r>
            <a:r>
              <a:rPr lang="en-GB" dirty="0"/>
              <a:t>Easy to compute </a:t>
            </a:r>
            <a:br>
              <a:rPr lang="en-GB" dirty="0"/>
            </a:br>
            <a:endParaRPr lang="en-GB" dirty="0" smtClean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25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541F9B-98F1-43FC-9943-20C52AEBC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279484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idea of algorithm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26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541F9B-98F1-43FC-9943-20C52AEBC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348837"/>
            <a:ext cx="10134599" cy="477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19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Rabin Karp Algorithm - Example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4618" y="1148972"/>
            <a:ext cx="9525000" cy="47625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27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541F9B-98F1-43FC-9943-20C52AEBC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1562091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Rabin Karp Algorithm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28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541F9B-98F1-43FC-9943-20C52AEBC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193" y="1148972"/>
            <a:ext cx="7338684" cy="495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741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Rabin Karp Complexity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• The average case and best case complexity of Rabin-Karp algorithm is</a:t>
            </a:r>
            <a:br>
              <a:rPr lang="en-GB" dirty="0"/>
            </a:br>
            <a:r>
              <a:rPr lang="en-GB" dirty="0"/>
              <a:t>O(m + n).</a:t>
            </a:r>
            <a:br>
              <a:rPr lang="en-GB" dirty="0"/>
            </a:br>
            <a:r>
              <a:rPr lang="en-GB" dirty="0"/>
              <a:t>• The worst case complexity is O(</a:t>
            </a:r>
            <a:r>
              <a:rPr lang="en-GB" dirty="0" err="1"/>
              <a:t>mn</a:t>
            </a:r>
            <a:r>
              <a:rPr lang="en-GB" dirty="0"/>
              <a:t>). </a:t>
            </a:r>
            <a:br>
              <a:rPr lang="en-GB" dirty="0"/>
            </a:br>
            <a:endParaRPr lang="en-GB" dirty="0" smtClean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29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541F9B-98F1-43FC-9943-20C52AEBC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28775021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Discussion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Different ways to perform string search operations?</a:t>
            </a:r>
            <a:br>
              <a:rPr lang="en-GB" dirty="0"/>
            </a:br>
            <a:r>
              <a:rPr lang="en-GB" dirty="0"/>
              <a:t>2. Ways to compare string?</a:t>
            </a:r>
            <a:br>
              <a:rPr lang="en-GB" dirty="0"/>
            </a:br>
            <a:r>
              <a:rPr lang="en-GB" dirty="0"/>
              <a:t>3. Common string search methods?</a:t>
            </a:r>
            <a:br>
              <a:rPr lang="en-GB" dirty="0"/>
            </a:br>
            <a:r>
              <a:rPr lang="en-GB" dirty="0"/>
              <a:t>4. Text searching approach</a:t>
            </a:r>
            <a:br>
              <a:rPr lang="en-GB" dirty="0"/>
            </a:br>
            <a:r>
              <a:rPr lang="en-GB" dirty="0"/>
              <a:t>5. List some of the text searching applications.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541F9B-98F1-43FC-9943-20C52AEBC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95" y="4074502"/>
            <a:ext cx="2638425" cy="1733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95" y="4226902"/>
            <a:ext cx="26384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63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 &amp; Cons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• </a:t>
            </a:r>
            <a:r>
              <a:rPr lang="en-GB" b="1" dirty="0"/>
              <a:t>Advantages</a:t>
            </a:r>
            <a:br>
              <a:rPr lang="en-GB" b="1" dirty="0"/>
            </a:br>
            <a:r>
              <a:rPr lang="en-GB" dirty="0" smtClean="0"/>
              <a:t>✓</a:t>
            </a:r>
            <a:r>
              <a:rPr lang="en-GB" dirty="0"/>
              <a:t>Efficiency</a:t>
            </a:r>
            <a:br>
              <a:rPr lang="en-GB" dirty="0"/>
            </a:br>
            <a:r>
              <a:rPr lang="en-GB" dirty="0" smtClean="0"/>
              <a:t>✓</a:t>
            </a:r>
            <a:r>
              <a:rPr lang="en-GB" dirty="0"/>
              <a:t>Multiple Pattern Processing</a:t>
            </a:r>
            <a:br>
              <a:rPr lang="en-GB" dirty="0"/>
            </a:br>
            <a:r>
              <a:rPr lang="en-GB" dirty="0" smtClean="0"/>
              <a:t>✓</a:t>
            </a:r>
            <a:r>
              <a:rPr lang="en-GB" dirty="0"/>
              <a:t>Hash-based comparison</a:t>
            </a:r>
            <a:br>
              <a:rPr lang="en-GB" dirty="0"/>
            </a:br>
            <a:r>
              <a:rPr lang="en-GB" dirty="0"/>
              <a:t>• </a:t>
            </a:r>
            <a:r>
              <a:rPr lang="en-GB" b="1" dirty="0"/>
              <a:t>Disadvantages</a:t>
            </a:r>
            <a:br>
              <a:rPr lang="en-GB" b="1" dirty="0"/>
            </a:br>
            <a:r>
              <a:rPr lang="en-GB" dirty="0" smtClean="0"/>
              <a:t>✓</a:t>
            </a:r>
            <a:r>
              <a:rPr lang="en-GB" dirty="0"/>
              <a:t>Hash collisions</a:t>
            </a:r>
            <a:br>
              <a:rPr lang="en-GB" dirty="0"/>
            </a:br>
            <a:r>
              <a:rPr lang="en-GB" dirty="0" smtClean="0"/>
              <a:t>✓</a:t>
            </a:r>
            <a:r>
              <a:rPr lang="en-GB" dirty="0"/>
              <a:t>Space complexity : requires extra space to store hash values for patterns and text</a:t>
            </a:r>
            <a:br>
              <a:rPr lang="en-GB" dirty="0"/>
            </a:br>
            <a:r>
              <a:rPr lang="en-GB" dirty="0"/>
              <a:t>substrings.</a:t>
            </a:r>
            <a:br>
              <a:rPr lang="en-GB" dirty="0"/>
            </a:br>
            <a:r>
              <a:rPr lang="en-GB" dirty="0"/>
              <a:t>✓Slow in the worst case: all characters in the text and figure are the same. </a:t>
            </a:r>
            <a:br>
              <a:rPr lang="en-GB" dirty="0"/>
            </a:br>
            <a:endParaRPr lang="en-GB" dirty="0" smtClean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30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541F9B-98F1-43FC-9943-20C52AEBC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979952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Rabin-Karp Algorithm Applications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• Pattern matching</a:t>
            </a:r>
            <a:br>
              <a:rPr lang="en-GB" dirty="0"/>
            </a:br>
            <a:r>
              <a:rPr lang="en-GB" dirty="0"/>
              <a:t>• Searching string in a bigger text </a:t>
            </a:r>
            <a:br>
              <a:rPr lang="en-GB" dirty="0"/>
            </a:br>
            <a:endParaRPr lang="en-GB" dirty="0" smtClean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31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541F9B-98F1-43FC-9943-20C52AEBC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062" y="2360831"/>
            <a:ext cx="5770179" cy="380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487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Knuth-Morris-Pratt (KMP)</a:t>
            </a:r>
            <a:br>
              <a:rPr lang="en-US" dirty="0"/>
            </a:br>
            <a:r>
              <a:rPr lang="en-US" dirty="0"/>
              <a:t>Algorithm</a:t>
            </a:r>
            <a:r>
              <a:rPr lang="en-US" sz="6000" dirty="0"/>
              <a:t> </a:t>
            </a:r>
            <a:endParaRPr lang="en-US" sz="6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just"/>
            <a:r>
              <a:rPr lang="en-US" dirty="0"/>
              <a:t>Section 3</a:t>
            </a:r>
            <a:r>
              <a:rPr lang="en-US" dirty="0"/>
              <a:t> </a:t>
            </a:r>
            <a:endParaRPr lang="en-US" alt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32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EA9581-2598-4BE9-9AAB-958B1230E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30515888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▪ Overview</a:t>
            </a:r>
            <a:br>
              <a:rPr lang="en-GB" dirty="0"/>
            </a:br>
            <a:r>
              <a:rPr lang="en-GB" dirty="0"/>
              <a:t>▪ The idea of algorithm</a:t>
            </a:r>
            <a:br>
              <a:rPr lang="en-GB" dirty="0"/>
            </a:br>
            <a:r>
              <a:rPr lang="en-GB" dirty="0"/>
              <a:t>▪ Implementation</a:t>
            </a:r>
            <a:br>
              <a:rPr lang="en-GB" dirty="0"/>
            </a:br>
            <a:r>
              <a:rPr lang="en-GB" dirty="0"/>
              <a:t>▪ Pros and Cons</a:t>
            </a:r>
            <a:br>
              <a:rPr lang="en-GB" dirty="0"/>
            </a:br>
            <a:r>
              <a:rPr lang="en-GB" dirty="0"/>
              <a:t>▪ KMP applications</a:t>
            </a:r>
            <a:r>
              <a:rPr lang="en-GB" dirty="0"/>
              <a:t> </a:t>
            </a:r>
            <a:endParaRPr lang="en-GB" dirty="0" smtClean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33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541F9B-98F1-43FC-9943-20C52AEBC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3400082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Knuth Morris Pratt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• Knuth Morris Pratt (KMP) is an algorithm, which checks the characters</a:t>
            </a:r>
            <a:br>
              <a:rPr lang="en-GB" dirty="0"/>
            </a:br>
            <a:r>
              <a:rPr lang="en-GB" dirty="0"/>
              <a:t>from left to right.</a:t>
            </a:r>
            <a:br>
              <a:rPr lang="en-GB" dirty="0"/>
            </a:br>
            <a:r>
              <a:rPr lang="en-GB" dirty="0"/>
              <a:t>• When a mismatch occurs, it uses a </a:t>
            </a:r>
            <a:r>
              <a:rPr lang="en-GB" dirty="0" err="1"/>
              <a:t>preprocessed</a:t>
            </a:r>
            <a:r>
              <a:rPr lang="en-GB" dirty="0"/>
              <a:t> table called "</a:t>
            </a:r>
            <a:r>
              <a:rPr lang="en-GB" dirty="0">
                <a:solidFill>
                  <a:srgbClr val="FF0000"/>
                </a:solidFill>
              </a:rPr>
              <a:t>Prefix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Table</a:t>
            </a:r>
            <a:r>
              <a:rPr lang="en-GB" dirty="0"/>
              <a:t>" to skip character.rs comparison while matching</a:t>
            </a:r>
            <a:r>
              <a:rPr lang="en-GB" dirty="0"/>
              <a:t> </a:t>
            </a:r>
            <a:br>
              <a:rPr lang="en-GB" dirty="0"/>
            </a:br>
            <a:endParaRPr lang="en-GB" dirty="0" smtClean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34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541F9B-98F1-43FC-9943-20C52AEBC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17319215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idea of KMP</a:t>
            </a:r>
            <a:r>
              <a:rPr lang="en-US" dirty="0"/>
              <a:t> 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30905"/>
            <a:ext cx="10515600" cy="178156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35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541F9B-98F1-43FC-9943-20C52AEBC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1664977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idea of KMP 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52750" y="1761331"/>
            <a:ext cx="6286500" cy="379095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36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541F9B-98F1-43FC-9943-20C52AEBC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42542551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Calculate Longest Proper Prefix</a:t>
            </a:r>
            <a:r>
              <a:rPr lang="en-US" dirty="0"/>
              <a:t> 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67556" y="1149350"/>
            <a:ext cx="8056887" cy="501491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37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541F9B-98F1-43FC-9943-20C52AEBC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38625763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KMP Search</a:t>
            </a:r>
            <a:r>
              <a:rPr lang="en-US" dirty="0"/>
              <a:t> 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20652" y="1149350"/>
            <a:ext cx="6350696" cy="501491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38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541F9B-98F1-43FC-9943-20C52AEBC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5299058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Complexity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• The algorithm runs in O(</a:t>
            </a:r>
            <a:r>
              <a:rPr lang="en-GB" dirty="0" err="1"/>
              <a:t>n+m</a:t>
            </a:r>
            <a:r>
              <a:rPr lang="en-GB" dirty="0"/>
              <a:t>) time.</a:t>
            </a:r>
            <a:br>
              <a:rPr lang="en-GB" dirty="0"/>
            </a:br>
            <a:r>
              <a:rPr lang="en-GB" dirty="0"/>
              <a:t>• O(m) for computing function f.</a:t>
            </a:r>
            <a:br>
              <a:rPr lang="en-GB" dirty="0"/>
            </a:br>
            <a:r>
              <a:rPr lang="en-GB" dirty="0"/>
              <a:t>• O(n) for searching p</a:t>
            </a:r>
            <a:r>
              <a:rPr lang="en-GB" dirty="0"/>
              <a:t> </a:t>
            </a:r>
            <a:br>
              <a:rPr lang="en-GB" dirty="0"/>
            </a:br>
            <a:endParaRPr lang="en-GB" dirty="0" smtClean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39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541F9B-98F1-43FC-9943-20C52AEBC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32940038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String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string is actually an array of </a:t>
            </a:r>
            <a:r>
              <a:rPr lang="en-GB" dirty="0" err="1">
                <a:solidFill>
                  <a:srgbClr val="FF0000"/>
                </a:solidFill>
              </a:rPr>
              <a:t>unicode</a:t>
            </a:r>
            <a:r>
              <a:rPr lang="en-GB" dirty="0">
                <a:solidFill>
                  <a:srgbClr val="FF0000"/>
                </a:solidFill>
              </a:rPr>
              <a:t> characters</a:t>
            </a:r>
            <a:r>
              <a:rPr lang="en-GB" dirty="0"/>
              <a:t>. You can perform almost all the operations we used in an array. </a:t>
            </a:r>
            <a:endParaRPr lang="en-GB" dirty="0" smtClean="0"/>
          </a:p>
          <a:p>
            <a:r>
              <a:rPr lang="en-GB" dirty="0" smtClean="0"/>
              <a:t>Compare function</a:t>
            </a:r>
          </a:p>
          <a:p>
            <a:pPr marL="0" indent="0">
              <a:buNone/>
            </a:pPr>
            <a:r>
              <a:rPr lang="en-GB" dirty="0" smtClean="0"/>
              <a:t>	Can </a:t>
            </a:r>
            <a:r>
              <a:rPr lang="en-GB" dirty="0"/>
              <a:t>we use </a:t>
            </a:r>
            <a:r>
              <a:rPr lang="en-GB" dirty="0">
                <a:solidFill>
                  <a:srgbClr val="FF0000"/>
                </a:solidFill>
              </a:rPr>
              <a:t>"=="</a:t>
            </a:r>
            <a:r>
              <a:rPr lang="en-GB" dirty="0"/>
              <a:t> to compare two strings?</a:t>
            </a:r>
            <a:endParaRPr lang="en-GB" dirty="0" smtClean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541F9B-98F1-43FC-9943-20C52AEBC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6260648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 and Cons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• </a:t>
            </a:r>
            <a:r>
              <a:rPr lang="en-GB" b="1" dirty="0"/>
              <a:t>Advantages</a:t>
            </a:r>
            <a:br>
              <a:rPr lang="en-GB" b="1" dirty="0"/>
            </a:br>
            <a:r>
              <a:rPr lang="en-GB" dirty="0"/>
              <a:t>✓Very fast as compared to any other exact string matching algorithm.</a:t>
            </a:r>
            <a:br>
              <a:rPr lang="en-GB" dirty="0"/>
            </a:br>
            <a:r>
              <a:rPr lang="en-GB" dirty="0"/>
              <a:t>✓No worse case or accidental inputs exist here</a:t>
            </a:r>
            <a:br>
              <a:rPr lang="en-GB" dirty="0"/>
            </a:br>
            <a:r>
              <a:rPr lang="en-GB" dirty="0"/>
              <a:t>• </a:t>
            </a:r>
            <a:r>
              <a:rPr lang="en-GB" b="1" dirty="0"/>
              <a:t>Disadvantages</a:t>
            </a:r>
            <a:br>
              <a:rPr lang="en-GB" b="1" dirty="0"/>
            </a:br>
            <a:r>
              <a:rPr lang="en-GB" dirty="0"/>
              <a:t>✓Quite complex to understand</a:t>
            </a:r>
            <a:r>
              <a:rPr lang="en-GB" dirty="0"/>
              <a:t> </a:t>
            </a:r>
            <a:br>
              <a:rPr lang="en-GB" dirty="0"/>
            </a:br>
            <a:endParaRPr lang="en-GB" dirty="0" smtClean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40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541F9B-98F1-43FC-9943-20C52AEBC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1026134145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Applications of the KMP Algorithm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• Checking for Plagiarism in documents</a:t>
            </a:r>
            <a:br>
              <a:rPr lang="en-GB" dirty="0"/>
            </a:br>
            <a:r>
              <a:rPr lang="en-GB" dirty="0"/>
              <a:t>• Spelling checkers</a:t>
            </a:r>
            <a:br>
              <a:rPr lang="en-GB" dirty="0"/>
            </a:br>
            <a:r>
              <a:rPr lang="en-GB" dirty="0"/>
              <a:t>• Search engines</a:t>
            </a:r>
            <a:br>
              <a:rPr lang="en-GB" dirty="0"/>
            </a:br>
            <a:r>
              <a:rPr lang="en-GB" dirty="0"/>
              <a:t>• Searching content in large databases</a:t>
            </a:r>
            <a:r>
              <a:rPr lang="en-GB" dirty="0"/>
              <a:t> </a:t>
            </a:r>
            <a:br>
              <a:rPr lang="en-GB" dirty="0"/>
            </a:br>
            <a:endParaRPr lang="en-GB" dirty="0" smtClean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41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541F9B-98F1-43FC-9943-20C52AEBC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610" y="3919865"/>
            <a:ext cx="2752725" cy="1666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006" y="3819852"/>
            <a:ext cx="2457450" cy="1866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253" y="3427603"/>
            <a:ext cx="21907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48052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42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541F9B-98F1-43FC-9943-20C52AEBC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2026032990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43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541F9B-98F1-43FC-9943-20C52AEBC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1947552547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en-US" sz="6000">
                <a:latin typeface="Arial" panose="020B0604020202020204" pitchFamily="34" charset="0"/>
                <a:cs typeface="Arial" panose="020B0604020202020204" pitchFamily="34" charset="0"/>
              </a:rPr>
              <a:t>&lt;CONTENT #1&gt;</a:t>
            </a:r>
            <a:endParaRPr lang="en-US" sz="60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rPr lang="en-US" altLang="en-US" i="1"/>
              <a:t>S</a:t>
            </a:r>
            <a:r>
              <a:rPr lang="en-US" altLang="en-US" sz="2400" i="1">
                <a:latin typeface="Arial" panose="020B0604020202020204" pitchFamily="34" charset="0"/>
                <a:cs typeface="Arial" panose="020B0604020202020204" pitchFamily="34" charset="0"/>
              </a:rPr>
              <a:t>ection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44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EA9581-2598-4BE9-9AAB-958B1230E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1235563298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737" y="1908181"/>
            <a:ext cx="6528619" cy="23937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en-US" sz="720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sz="8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538FD-282F-4D83-A27C-856458967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BD79DE-D5B1-43D7-B4E7-964F3706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09e-BM/DT/FSOFT - @FPT SOFTWARE - FPT </a:t>
            </a:r>
            <a:r>
              <a:rPr lang="en-US"/>
              <a:t>Software Academy </a:t>
            </a:r>
            <a:r>
              <a:rPr lang="en-US" dirty="0"/>
              <a:t>- Internal Use</a:t>
            </a:r>
          </a:p>
        </p:txBody>
      </p:sp>
    </p:spTree>
    <p:extLst>
      <p:ext uri="{BB962C8B-B14F-4D97-AF65-F5344CB8AC3E}">
        <p14:creationId xmlns:p14="http://schemas.microsoft.com/office/powerpoint/2010/main" val="139777167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Immutable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Beware of String </a:t>
            </a:r>
            <a:r>
              <a:rPr lang="en-GB" dirty="0" smtClean="0"/>
              <a:t>Concatenation </a:t>
            </a:r>
            <a:r>
              <a:rPr lang="en-GB" dirty="0"/>
              <a:t>in Java</a:t>
            </a:r>
            <a:endParaRPr lang="en-GB" dirty="0" smtClean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5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541F9B-98F1-43FC-9943-20C52AEBC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2" y="2322786"/>
            <a:ext cx="10005848" cy="323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243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Immutable </a:t>
            </a:r>
            <a:r>
              <a:rPr lang="en-US" dirty="0" smtClean="0"/>
              <a:t>String - </a:t>
            </a:r>
            <a:r>
              <a:rPr lang="en-US" dirty="0"/>
              <a:t>Problems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In Java, since the string is </a:t>
            </a:r>
            <a:r>
              <a:rPr lang="en-GB" dirty="0">
                <a:solidFill>
                  <a:srgbClr val="FF0000"/>
                </a:solidFill>
              </a:rPr>
              <a:t>immutable</a:t>
            </a:r>
            <a:r>
              <a:rPr lang="en-GB" dirty="0"/>
              <a:t>, concatenation works by first allocating enough space for the new string, copy the contents from the old string and append to the new string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Therefore</a:t>
            </a:r>
            <a:r>
              <a:rPr lang="en-GB" dirty="0"/>
              <a:t>, the time complexity in total will be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  </a:t>
            </a:r>
            <a:r>
              <a:rPr lang="en-GB" dirty="0"/>
              <a:t>5 + 5 × 2 + 5 × 3 + … + 5 × n</a:t>
            </a:r>
          </a:p>
          <a:p>
            <a:pPr marL="0" indent="0">
              <a:buNone/>
            </a:pPr>
            <a:r>
              <a:rPr lang="en-GB" dirty="0"/>
              <a:t>= 5 × (1 + 2 + 3 + … + n)</a:t>
            </a:r>
          </a:p>
          <a:p>
            <a:pPr marL="0" indent="0">
              <a:buNone/>
            </a:pPr>
            <a:r>
              <a:rPr lang="en-GB" dirty="0"/>
              <a:t>= 5 × n × (n + 1) / 2,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which is O(n2).</a:t>
            </a:r>
            <a:endParaRPr lang="en-GB" dirty="0" smtClean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6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541F9B-98F1-43FC-9943-20C52AEBC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8853966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Immutable String -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string as </a:t>
            </a:r>
            <a:r>
              <a:rPr lang="en-US" dirty="0" smtClean="0">
                <a:solidFill>
                  <a:srgbClr val="FF0000"/>
                </a:solidFill>
              </a:rPr>
              <a:t>mutable</a:t>
            </a:r>
          </a:p>
          <a:p>
            <a:r>
              <a:rPr lang="en-GB" dirty="0"/>
              <a:t>C</a:t>
            </a:r>
            <a:r>
              <a:rPr lang="en-GB" dirty="0" smtClean="0"/>
              <a:t>onvert it </a:t>
            </a:r>
            <a:r>
              <a:rPr lang="en-GB" dirty="0"/>
              <a:t>to a </a:t>
            </a:r>
            <a:r>
              <a:rPr lang="en-GB" b="1" dirty="0"/>
              <a:t>char array</a:t>
            </a:r>
            <a:r>
              <a:rPr lang="en-GB" dirty="0"/>
              <a:t>.</a:t>
            </a:r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7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541F9B-98F1-43FC-9943-20C52AEBC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415" y="2701159"/>
            <a:ext cx="7379084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019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Immutable String - </a:t>
            </a:r>
            <a:r>
              <a:rPr lang="en-US" dirty="0" err="1"/>
              <a:t>StringBuilder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If you have to concatenate strings often, it will be better to use some other data structures like </a:t>
            </a:r>
            <a:r>
              <a:rPr lang="en-GB" dirty="0" err="1"/>
              <a:t>StringBuilder</a:t>
            </a:r>
            <a:r>
              <a:rPr lang="en-GB" dirty="0"/>
              <a:t>. Code runs in </a:t>
            </a:r>
            <a:r>
              <a:rPr lang="en-GB" dirty="0">
                <a:solidFill>
                  <a:srgbClr val="FF0000"/>
                </a:solidFill>
              </a:rPr>
              <a:t>O(n)</a:t>
            </a:r>
            <a:r>
              <a:rPr lang="en-GB" dirty="0"/>
              <a:t> complexity.</a:t>
            </a:r>
            <a:endParaRPr lang="en-GB" dirty="0" smtClean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8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541F9B-98F1-43FC-9943-20C52AEBC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167" y="2627586"/>
            <a:ext cx="8198068" cy="256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48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Binary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Given two binary strings a and b, return their sum as a binary string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Example 1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GB" dirty="0"/>
              <a:t>Input: a = "11", b = "1"</a:t>
            </a:r>
          </a:p>
          <a:p>
            <a:pPr marL="0" indent="0">
              <a:buNone/>
            </a:pPr>
            <a:r>
              <a:rPr lang="en-GB" dirty="0"/>
              <a:t>Output: "</a:t>
            </a:r>
            <a:r>
              <a:rPr lang="en-GB" dirty="0" smtClean="0"/>
              <a:t>100“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US" b="1" dirty="0"/>
              <a:t>Example 2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GB" dirty="0"/>
              <a:t>Input: a = "1010", b = "1011"</a:t>
            </a:r>
          </a:p>
          <a:p>
            <a:pPr marL="0" indent="0">
              <a:buNone/>
            </a:pPr>
            <a:r>
              <a:rPr lang="en-GB" dirty="0"/>
              <a:t>Output: "10101"</a:t>
            </a:r>
            <a:endParaRPr lang="en-GB" dirty="0" smtClean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9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541F9B-98F1-43FC-9943-20C52AEBC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184" y="1744716"/>
            <a:ext cx="6973095" cy="210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431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A_2">
      <a:dk1>
        <a:sysClr val="windowText" lastClr="000000"/>
      </a:dk1>
      <a:lt1>
        <a:sysClr val="window" lastClr="FFFFFF"/>
      </a:lt1>
      <a:dk2>
        <a:srgbClr val="373545"/>
      </a:dk2>
      <a:lt2>
        <a:srgbClr val="C5E799"/>
      </a:lt2>
      <a:accent1>
        <a:srgbClr val="0070C0"/>
      </a:accent1>
      <a:accent2>
        <a:srgbClr val="50771B"/>
      </a:accent2>
      <a:accent3>
        <a:srgbClr val="75BDA7"/>
      </a:accent3>
      <a:accent4>
        <a:srgbClr val="A9DB66"/>
      </a:accent4>
      <a:accent5>
        <a:srgbClr val="84ACB6"/>
      </a:accent5>
      <a:accent6>
        <a:srgbClr val="774D0F"/>
      </a:accent6>
      <a:hlink>
        <a:srgbClr val="6B9F25"/>
      </a:hlink>
      <a:folHlink>
        <a:srgbClr val="9F6715"/>
      </a:folHlink>
    </a:clrScheme>
    <a:fontScheme name="FA_Template_Slide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ED11F7E1B81C45B695346F9B249E70" ma:contentTypeVersion="11" ma:contentTypeDescription="Create a new document." ma:contentTypeScope="" ma:versionID="ba02105900557db091bf702b642ebff5">
  <xsd:schema xmlns:xsd="http://www.w3.org/2001/XMLSchema" xmlns:xs="http://www.w3.org/2001/XMLSchema" xmlns:p="http://schemas.microsoft.com/office/2006/metadata/properties" xmlns:ns3="a63a8fc3-5317-4590-81fe-e8f47d064825" xmlns:ns4="e0cd0512-3177-44a2-b64a-14df5803efa2" targetNamespace="http://schemas.microsoft.com/office/2006/metadata/properties" ma:root="true" ma:fieldsID="87153a95357864200ad9de18e2243f77" ns3:_="" ns4:_="">
    <xsd:import namespace="a63a8fc3-5317-4590-81fe-e8f47d064825"/>
    <xsd:import namespace="e0cd0512-3177-44a2-b64a-14df5803efa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3a8fc3-5317-4590-81fe-e8f47d0648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cd0512-3177-44a2-b64a-14df5803efa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10F656-F0A1-4F04-A62D-2EFFEA478E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3a8fc3-5317-4590-81fe-e8f47d064825"/>
    <ds:schemaRef ds:uri="e0cd0512-3177-44a2-b64a-14df5803ef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3CACC64-8AC0-4E07-B24D-F72EA57ACE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4D4774-CB51-419C-92F6-71187B614882}">
  <ds:schemaRefs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a63a8fc3-5317-4590-81fe-e8f47d064825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e0cd0512-3177-44a2-b64a-14df5803efa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4170</TotalTime>
  <Words>1968</Words>
  <Application>Microsoft Office PowerPoint</Application>
  <PresentationFormat>Widescreen</PresentationFormat>
  <Paragraphs>239</Paragraphs>
  <Slides>45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Roboto Condensed</vt:lpstr>
      <vt:lpstr>Office Theme</vt:lpstr>
      <vt:lpstr>DATA STRUCTURES &amp; ALGORITHMS WITH JAVA </vt:lpstr>
      <vt:lpstr>Lesson Objectives </vt:lpstr>
      <vt:lpstr>Discussion </vt:lpstr>
      <vt:lpstr>Introduction to String</vt:lpstr>
      <vt:lpstr>Immutable String</vt:lpstr>
      <vt:lpstr>Immutable String - Problems</vt:lpstr>
      <vt:lpstr>Immutable String - Solution</vt:lpstr>
      <vt:lpstr>Immutable String - StringBuilder</vt:lpstr>
      <vt:lpstr>Add Binary</vt:lpstr>
      <vt:lpstr>Implement strStr()</vt:lpstr>
      <vt:lpstr>Implement strStr()</vt:lpstr>
      <vt:lpstr>Longest Common Prefix</vt:lpstr>
      <vt:lpstr>What is text searching? </vt:lpstr>
      <vt:lpstr>Text Searching Examples </vt:lpstr>
      <vt:lpstr>Simple Text Searching (Brute Force Algorithm) </vt:lpstr>
      <vt:lpstr>Content </vt:lpstr>
      <vt:lpstr>1. The idea of algorithm </vt:lpstr>
      <vt:lpstr>Brute-Force String Searching </vt:lpstr>
      <vt:lpstr>Brute-Force Search - Example </vt:lpstr>
      <vt:lpstr>Pros &amp; Cons of Brute-Force Search </vt:lpstr>
      <vt:lpstr>Rabin Karp Algorithm </vt:lpstr>
      <vt:lpstr>Content </vt:lpstr>
      <vt:lpstr>Rabin-Karp Algorithm </vt:lpstr>
      <vt:lpstr>Rabin-Karp Algorithm </vt:lpstr>
      <vt:lpstr>The idea of algorithm </vt:lpstr>
      <vt:lpstr>The idea of algorithm </vt:lpstr>
      <vt:lpstr>Rabin Karp Algorithm - Example </vt:lpstr>
      <vt:lpstr>Rabin Karp Algorithm </vt:lpstr>
      <vt:lpstr>Rabin Karp Complexity </vt:lpstr>
      <vt:lpstr>Pros &amp; Cons </vt:lpstr>
      <vt:lpstr>Rabin-Karp Algorithm Applications </vt:lpstr>
      <vt:lpstr>Knuth-Morris-Pratt (KMP) Algorithm </vt:lpstr>
      <vt:lpstr>Content </vt:lpstr>
      <vt:lpstr>Knuth Morris Pratt </vt:lpstr>
      <vt:lpstr>The idea of KMP </vt:lpstr>
      <vt:lpstr>The idea of KMP </vt:lpstr>
      <vt:lpstr>Calculate Longest Proper Prefix </vt:lpstr>
      <vt:lpstr>KMP Search </vt:lpstr>
      <vt:lpstr>Complexity </vt:lpstr>
      <vt:lpstr>Pros and Cons </vt:lpstr>
      <vt:lpstr>Applications of the KMP Algorithm </vt:lpstr>
      <vt:lpstr>PowerPoint Presentation</vt:lpstr>
      <vt:lpstr>PowerPoint Presentation</vt:lpstr>
      <vt:lpstr>&lt;CONTENT #1&gt;</vt:lpstr>
      <vt:lpstr>THANK YOU!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9Slide.vn</dc:subject>
  <dc:creator>HP</dc:creator>
  <dc:description>9Slide.vn</dc:description>
  <cp:lastModifiedBy>Mi Tom PC</cp:lastModifiedBy>
  <cp:revision>185</cp:revision>
  <dcterms:created xsi:type="dcterms:W3CDTF">2019-08-06T02:53:49Z</dcterms:created>
  <dcterms:modified xsi:type="dcterms:W3CDTF">2023-11-27T13:13:09Z</dcterms:modified>
  <cp:category>9Slide.vn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0x01010043ED11F7E1B81C45B695346F9B249E70</vt:lpwstr>
  </property>
</Properties>
</file>