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346" r:id="rId5"/>
    <p:sldId id="347" r:id="rId6"/>
    <p:sldId id="345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4" r:id="rId15"/>
    <p:sldId id="365" r:id="rId16"/>
    <p:sldId id="366" r:id="rId17"/>
    <p:sldId id="367" r:id="rId18"/>
    <p:sldId id="360" r:id="rId19"/>
    <p:sldId id="361" r:id="rId20"/>
    <p:sldId id="362" r:id="rId21"/>
    <p:sldId id="363" r:id="rId22"/>
    <p:sldId id="368" r:id="rId23"/>
    <p:sldId id="34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50" r:id="rId36"/>
    <p:sldId id="351" r:id="rId37"/>
    <p:sldId id="35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E43"/>
    <a:srgbClr val="3963AA"/>
    <a:srgbClr val="FFFFFF"/>
    <a:srgbClr val="E7C45F"/>
    <a:srgbClr val="CD3331"/>
    <a:srgbClr val="CCCCCC"/>
    <a:srgbClr val="356154"/>
    <a:srgbClr val="0098CA"/>
    <a:srgbClr val="8EA7C3"/>
    <a:srgbClr val="74D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687B0-8952-4A8B-A952-4D16D0A07460}" v="27" dt="2021-04-29T02:41:34.470"/>
    <p1510:client id="{9EC59322-4FC3-4A7A-8994-0B8C9C6AE8A6}" v="19" dt="2021-04-29T05:19:42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74" autoAdjust="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9" d="100"/>
          <a:sy n="49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A37C04-92BC-4055-97FE-510C00A858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50478-EB01-4877-9F98-DBCC8BEE2C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F93FD-9B07-4FA3-8939-62C983D36162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3A81E-5269-404A-9FA7-76BEAFDE8F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33504-B475-4B63-A3C4-0FDCEAC2D8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373BC-CC95-41E2-ADB5-BA4C836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C4216-D418-4EC3-929A-C2AE397A95B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6BD82-1A69-40ED-A2D3-9FA29ED4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5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9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fact(10) is called, it will call fact(9), fact(8), fact(7), and so on but the number will never reach 100. 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base case is not reached. If the memory is exhausted by these functions on the stack, it will cause a stack overflow error.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BD82-1A69-40ED-A2D3-9FA29ED45D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2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853D4D6-1769-4A98-A5BC-AF2A2551FB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8" r="7894"/>
          <a:stretch/>
        </p:blipFill>
        <p:spPr>
          <a:xfrm>
            <a:off x="6354225" y="-3022"/>
            <a:ext cx="582095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9349" y="6323177"/>
            <a:ext cx="60714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09e-BM/DT/FSOFT - @FPT SOFTWARE - FPT Software Acadademy - Internal Use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BE391D0-E514-43A8-909D-4554ECFBC930}"/>
              </a:ext>
            </a:extLst>
          </p:cNvPr>
          <p:cNvSpPr/>
          <p:nvPr userDrawn="1"/>
        </p:nvSpPr>
        <p:spPr>
          <a:xfrm>
            <a:off x="3195747" y="6293862"/>
            <a:ext cx="1350028" cy="564138"/>
          </a:xfrm>
          <a:prstGeom prst="parallelogram">
            <a:avLst>
              <a:gd name="adj" fmla="val 85423"/>
            </a:avLst>
          </a:prstGeom>
          <a:solidFill>
            <a:srgbClr val="76B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9AB1E96-AC5C-4524-A956-775F6B28C827}"/>
              </a:ext>
            </a:extLst>
          </p:cNvPr>
          <p:cNvSpPr/>
          <p:nvPr userDrawn="1"/>
        </p:nvSpPr>
        <p:spPr>
          <a:xfrm>
            <a:off x="0" y="6295819"/>
            <a:ext cx="4325150" cy="575254"/>
          </a:xfrm>
          <a:custGeom>
            <a:avLst/>
            <a:gdLst>
              <a:gd name="connsiteX0" fmla="*/ 0 w 4325150"/>
              <a:gd name="connsiteY0" fmla="*/ 0 h 575254"/>
              <a:gd name="connsiteX1" fmla="*/ 3811653 w 4325150"/>
              <a:gd name="connsiteY1" fmla="*/ 0 h 575254"/>
              <a:gd name="connsiteX2" fmla="*/ 4325150 w 4325150"/>
              <a:gd name="connsiteY2" fmla="*/ 0 h 575254"/>
              <a:gd name="connsiteX3" fmla="*/ 3811653 w 4325150"/>
              <a:gd name="connsiteY3" fmla="*/ 575254 h 575254"/>
              <a:gd name="connsiteX4" fmla="*/ 3811653 w 4325150"/>
              <a:gd name="connsiteY4" fmla="*/ 564140 h 575254"/>
              <a:gd name="connsiteX5" fmla="*/ 0 w 4325150"/>
              <a:gd name="connsiteY5" fmla="*/ 564140 h 575254"/>
              <a:gd name="connsiteX6" fmla="*/ 0 w 4325150"/>
              <a:gd name="connsiteY6" fmla="*/ 0 h 57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5150" h="575254">
                <a:moveTo>
                  <a:pt x="0" y="0"/>
                </a:moveTo>
                <a:lnTo>
                  <a:pt x="3811653" y="0"/>
                </a:lnTo>
                <a:lnTo>
                  <a:pt x="4325150" y="0"/>
                </a:lnTo>
                <a:lnTo>
                  <a:pt x="3811653" y="575254"/>
                </a:lnTo>
                <a:lnTo>
                  <a:pt x="3811653" y="564140"/>
                </a:lnTo>
                <a:lnTo>
                  <a:pt x="0" y="564140"/>
                </a:lnTo>
                <a:lnTo>
                  <a:pt x="0" y="0"/>
                </a:lnTo>
                <a:close/>
              </a:path>
            </a:pathLst>
          </a:custGeom>
          <a:solidFill>
            <a:srgbClr val="396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5B5763-43D7-467E-9CD1-08FB57025A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2" y="6439169"/>
            <a:ext cx="2257466" cy="2885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C2033F-152D-464B-8E17-4E68EDAAF7E1}"/>
              </a:ext>
            </a:extLst>
          </p:cNvPr>
          <p:cNvSpPr/>
          <p:nvPr userDrawn="1"/>
        </p:nvSpPr>
        <p:spPr>
          <a:xfrm>
            <a:off x="9601200" y="0"/>
            <a:ext cx="2590800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55C60A1-484E-424A-9DC8-6CB6B6EC9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737" y="4301941"/>
            <a:ext cx="6528619" cy="564138"/>
          </a:xfrm>
        </p:spPr>
        <p:txBody>
          <a:bodyPr>
            <a:normAutofit/>
          </a:bodyPr>
          <a:lstStyle>
            <a:lvl1pPr marL="0" indent="0" algn="l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729F0D-8E43-4BE3-9E48-7C6F7D344E9A}"/>
              </a:ext>
            </a:extLst>
          </p:cNvPr>
          <p:cNvSpPr/>
          <p:nvPr userDrawn="1"/>
        </p:nvSpPr>
        <p:spPr>
          <a:xfrm>
            <a:off x="0" y="0"/>
            <a:ext cx="602960" cy="1344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D270FD-5558-48C6-A7C5-6F578E7ACC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0" y="259214"/>
            <a:ext cx="1535088" cy="78618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A11D7E9-137A-4356-B0D8-F80D077C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49" y="2781430"/>
            <a:ext cx="10515600" cy="966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38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2BF936-9122-4F42-9C1A-73CE236A2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70353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692E51-65A5-4DC3-AB45-C7F52BEA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59201"/>
            <a:ext cx="10515600" cy="966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902FDD9-B1E4-4CA7-9EB3-F48A566E6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490294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4321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8C6B84B-1AB4-4230-9D84-6E2D98390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13715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CB4C66-D3F5-4BC0-A111-AE6CEB5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9349" y="6323177"/>
            <a:ext cx="60714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09e-BM/DT/FSOFT - @FPT SOFTWARE - FPT Software </a:t>
            </a:r>
            <a:r>
              <a:rPr lang="en-US" dirty="0" err="1"/>
              <a:t>Acadademy</a:t>
            </a:r>
            <a:r>
              <a:rPr lang="en-US" dirty="0"/>
              <a:t>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97779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300"/>
            <a:ext cx="10515600" cy="966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972"/>
            <a:ext cx="10515600" cy="5014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EFDA9D-3256-4B09-AD67-BC13A2BD1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559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768832"/>
            <a:ext cx="10515600" cy="2666531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2847"/>
            <a:ext cx="10515600" cy="73598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24ED51-80BC-45B7-BF13-7863F1C0058D}"/>
              </a:ext>
            </a:extLst>
          </p:cNvPr>
          <p:cNvSpPr/>
          <p:nvPr userDrawn="1"/>
        </p:nvSpPr>
        <p:spPr>
          <a:xfrm>
            <a:off x="0" y="103239"/>
            <a:ext cx="486697" cy="943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634E65-81C3-4903-94C6-20182E22C995}"/>
              </a:ext>
            </a:extLst>
          </p:cNvPr>
          <p:cNvSpPr/>
          <p:nvPr userDrawn="1"/>
        </p:nvSpPr>
        <p:spPr>
          <a:xfrm>
            <a:off x="0" y="2032847"/>
            <a:ext cx="213695" cy="648945"/>
          </a:xfrm>
          <a:prstGeom prst="rect">
            <a:avLst/>
          </a:prstGeom>
          <a:solidFill>
            <a:srgbClr val="396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E77C91-7B10-4D08-B05A-38C1EDFCEE6B}"/>
              </a:ext>
            </a:extLst>
          </p:cNvPr>
          <p:cNvSpPr/>
          <p:nvPr userDrawn="1"/>
        </p:nvSpPr>
        <p:spPr>
          <a:xfrm>
            <a:off x="300710" y="2032847"/>
            <a:ext cx="126993" cy="648945"/>
          </a:xfrm>
          <a:prstGeom prst="rect">
            <a:avLst/>
          </a:prstGeom>
          <a:solidFill>
            <a:srgbClr val="76B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6C839EE-3AFB-42ED-A396-BB8BFF7AB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68086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594"/>
            <a:ext cx="10515600" cy="966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7556"/>
            <a:ext cx="5181600" cy="4966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7555"/>
            <a:ext cx="5181600" cy="4966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5354D4-AE78-4FA0-A247-75C8A048D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42155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157496"/>
            <a:ext cx="5157787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2025654"/>
            <a:ext cx="5157787" cy="4257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7772" y="1157496"/>
            <a:ext cx="518318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7772" y="1981408"/>
            <a:ext cx="5183188" cy="4257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66CE84-F229-4519-9CAF-24D911C1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2475"/>
            <a:ext cx="10515600" cy="966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90C2898-BD78-4B78-B83A-332AEA95B79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89556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DB8FF0-427D-448C-8CE4-358B460F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48"/>
            <a:ext cx="10515600" cy="966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CEFD97-C22E-4E5E-A71E-FAB68258B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8848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BFEF-8812-4F3D-A2DC-BB1E2B2C7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45806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016CDC3-A8A7-4440-845D-1E61FFB3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66602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F1A27CD-428A-4866-A2D0-3874BC60AD1A}"/>
              </a:ext>
            </a:extLst>
          </p:cNvPr>
          <p:cNvSpPr/>
          <p:nvPr userDrawn="1"/>
        </p:nvSpPr>
        <p:spPr>
          <a:xfrm>
            <a:off x="3195747" y="6293862"/>
            <a:ext cx="1350028" cy="564138"/>
          </a:xfrm>
          <a:prstGeom prst="parallelogram">
            <a:avLst>
              <a:gd name="adj" fmla="val 85423"/>
            </a:avLst>
          </a:prstGeom>
          <a:solidFill>
            <a:srgbClr val="76B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5215" y="223220"/>
            <a:ext cx="10515600" cy="96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15" y="1275030"/>
            <a:ext cx="10515600" cy="4850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933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1329" y="6320400"/>
            <a:ext cx="607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09e-BM/DT/FSOFT - @FPT SOFTWARE - FPT Software Acadademy - Internal Use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7806384-FA12-4C89-B6CF-0DEEAB0E4C6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47" y="172475"/>
            <a:ext cx="1535088" cy="7861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20400"/>
            <a:ext cx="614337" cy="365125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6DAB0F-01A5-4AB0-84E3-BA9DDAF204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2329F25-E96C-407E-B0FF-AF25CE2FD0EB}"/>
              </a:ext>
            </a:extLst>
          </p:cNvPr>
          <p:cNvSpPr/>
          <p:nvPr userDrawn="1"/>
        </p:nvSpPr>
        <p:spPr>
          <a:xfrm>
            <a:off x="0" y="6295819"/>
            <a:ext cx="4325150" cy="575254"/>
          </a:xfrm>
          <a:custGeom>
            <a:avLst/>
            <a:gdLst>
              <a:gd name="connsiteX0" fmla="*/ 0 w 4325150"/>
              <a:gd name="connsiteY0" fmla="*/ 0 h 575254"/>
              <a:gd name="connsiteX1" fmla="*/ 3811653 w 4325150"/>
              <a:gd name="connsiteY1" fmla="*/ 0 h 575254"/>
              <a:gd name="connsiteX2" fmla="*/ 4325150 w 4325150"/>
              <a:gd name="connsiteY2" fmla="*/ 0 h 575254"/>
              <a:gd name="connsiteX3" fmla="*/ 3811653 w 4325150"/>
              <a:gd name="connsiteY3" fmla="*/ 575254 h 575254"/>
              <a:gd name="connsiteX4" fmla="*/ 3811653 w 4325150"/>
              <a:gd name="connsiteY4" fmla="*/ 564140 h 575254"/>
              <a:gd name="connsiteX5" fmla="*/ 0 w 4325150"/>
              <a:gd name="connsiteY5" fmla="*/ 564140 h 575254"/>
              <a:gd name="connsiteX6" fmla="*/ 0 w 4325150"/>
              <a:gd name="connsiteY6" fmla="*/ 0 h 57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5150" h="575254">
                <a:moveTo>
                  <a:pt x="0" y="0"/>
                </a:moveTo>
                <a:lnTo>
                  <a:pt x="3811653" y="0"/>
                </a:lnTo>
                <a:lnTo>
                  <a:pt x="4325150" y="0"/>
                </a:lnTo>
                <a:lnTo>
                  <a:pt x="3811653" y="575254"/>
                </a:lnTo>
                <a:lnTo>
                  <a:pt x="3811653" y="564140"/>
                </a:lnTo>
                <a:lnTo>
                  <a:pt x="0" y="564140"/>
                </a:lnTo>
                <a:lnTo>
                  <a:pt x="0" y="0"/>
                </a:lnTo>
                <a:close/>
              </a:path>
            </a:pathLst>
          </a:custGeom>
          <a:solidFill>
            <a:srgbClr val="396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75E484-83D1-437E-8BBE-28FE7038A28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2" y="6439169"/>
            <a:ext cx="2257466" cy="2885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D96676-B619-470C-B76F-330ABB78DE8E}"/>
              </a:ext>
            </a:extLst>
          </p:cNvPr>
          <p:cNvSpPr/>
          <p:nvPr userDrawn="1"/>
        </p:nvSpPr>
        <p:spPr>
          <a:xfrm>
            <a:off x="0" y="-14748"/>
            <a:ext cx="838200" cy="752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AA4583-D6FE-4548-AE65-48B7C43BFF08}"/>
              </a:ext>
            </a:extLst>
          </p:cNvPr>
          <p:cNvSpPr/>
          <p:nvPr userDrawn="1"/>
        </p:nvSpPr>
        <p:spPr>
          <a:xfrm>
            <a:off x="0" y="223220"/>
            <a:ext cx="213695" cy="648945"/>
          </a:xfrm>
          <a:prstGeom prst="rect">
            <a:avLst/>
          </a:prstGeom>
          <a:solidFill>
            <a:srgbClr val="396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6BB50D-ACB4-4E38-B030-8B8D13B19B95}"/>
              </a:ext>
            </a:extLst>
          </p:cNvPr>
          <p:cNvSpPr/>
          <p:nvPr userDrawn="1"/>
        </p:nvSpPr>
        <p:spPr>
          <a:xfrm>
            <a:off x="300710" y="223220"/>
            <a:ext cx="126993" cy="648945"/>
          </a:xfrm>
          <a:prstGeom prst="rect">
            <a:avLst/>
          </a:prstGeom>
          <a:solidFill>
            <a:srgbClr val="76B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963A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abulation-vs-memoization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D96832-A222-4BA9-A513-02C98716E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37" y="694592"/>
            <a:ext cx="6528619" cy="2725617"/>
          </a:xfrm>
        </p:spPr>
        <p:txBody>
          <a:bodyPr>
            <a:normAutofit/>
          </a:bodyPr>
          <a:lstStyle/>
          <a:p>
            <a:r>
              <a:rPr lang="en-GB" sz="2800" dirty="0"/>
              <a:t>DATA STRUCTURES &amp; ALGORITHMS</a:t>
            </a:r>
            <a:br>
              <a:rPr lang="en-GB" sz="2800" dirty="0"/>
            </a:br>
            <a:r>
              <a:rPr lang="en-GB" sz="2800" dirty="0"/>
              <a:t>WITH </a:t>
            </a:r>
            <a:r>
              <a:rPr lang="en-GB" sz="2800" dirty="0" smtClean="0"/>
              <a:t>JAVA</a:t>
            </a:r>
            <a:endParaRPr lang="en-US" sz="2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2A07EC-2A88-4C73-B271-FB6F18BFC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737" y="3138140"/>
            <a:ext cx="6528619" cy="5641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Lesson 4: Recursion &amp; Dynamic Programing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17BF7D-6272-4F91-8314-9E1A4051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08869" y="6429857"/>
            <a:ext cx="6071471" cy="365125"/>
          </a:xfrm>
        </p:spPr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662637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olved </a:t>
            </a:r>
            <a:r>
              <a:rPr lang="en-US" dirty="0"/>
              <a:t>using recursion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en-GB" dirty="0"/>
              <a:t>The idea is to represent a problem in terms of one or more smaller problems, and add one or more base conditions that stop the </a:t>
            </a:r>
            <a:r>
              <a:rPr lang="en-GB" dirty="0" smtClean="0"/>
              <a:t>recursion.</a:t>
            </a:r>
          </a:p>
          <a:p>
            <a:pPr algn="just"/>
            <a:r>
              <a:rPr lang="en-GB" dirty="0"/>
              <a:t>For example, we compute factorial n if we know the factorial of (n-1). The base case for factorial would be n = 0. We return 1 when n = 0. 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6F96B-9772-45D8-B455-28C256A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738138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Stack </a:t>
            </a:r>
            <a:r>
              <a:rPr lang="en-US" dirty="0" smtClean="0"/>
              <a:t>Overflow Error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GB" dirty="0"/>
              <a:t>If the base case is not reached or not defined, then the stack overflow problem may </a:t>
            </a:r>
            <a:r>
              <a:rPr lang="en-GB" dirty="0" smtClean="0"/>
              <a:t>arise.</a:t>
            </a:r>
            <a:endParaRPr lang="en-US" i="1" dirty="0"/>
          </a:p>
          <a:p>
            <a:pPr marL="0" indent="0" algn="just">
              <a:buNone/>
            </a:pPr>
            <a:r>
              <a:rPr lang="en-US" i="1" dirty="0"/>
              <a:t>	</a:t>
            </a:r>
            <a:r>
              <a:rPr lang="en-US" i="1" dirty="0" smtClean="0"/>
              <a:t>		     </a:t>
            </a:r>
            <a:r>
              <a:rPr lang="en-GB" i="1" dirty="0" err="1" smtClean="0"/>
              <a:t>int</a:t>
            </a:r>
            <a:r>
              <a:rPr lang="en-GB" i="1" dirty="0" smtClean="0"/>
              <a:t> </a:t>
            </a:r>
            <a:r>
              <a:rPr lang="en-GB" i="1" dirty="0"/>
              <a:t>fact(</a:t>
            </a:r>
            <a:r>
              <a:rPr lang="en-GB" i="1" dirty="0" err="1"/>
              <a:t>int</a:t>
            </a:r>
            <a:r>
              <a:rPr lang="en-GB" i="1" dirty="0"/>
              <a:t> n)</a:t>
            </a:r>
          </a:p>
          <a:p>
            <a:pPr marL="3657600" lvl="8" indent="0" algn="just">
              <a:buNone/>
            </a:pPr>
            <a:r>
              <a:rPr lang="en-GB" i="1" dirty="0"/>
              <a:t>{</a:t>
            </a:r>
          </a:p>
          <a:p>
            <a:pPr marL="3657600" lvl="8" indent="0" algn="just">
              <a:buNone/>
            </a:pPr>
            <a:r>
              <a:rPr lang="en-GB" i="1" dirty="0"/>
              <a:t>    // wrong base case (it may cause</a:t>
            </a:r>
          </a:p>
          <a:p>
            <a:pPr marL="3657600" lvl="8" indent="0" algn="just">
              <a:buNone/>
            </a:pPr>
            <a:r>
              <a:rPr lang="en-GB" i="1" dirty="0"/>
              <a:t>    // stack overflow).</a:t>
            </a:r>
          </a:p>
          <a:p>
            <a:pPr marL="3657600" lvl="8" indent="0" algn="just">
              <a:buNone/>
            </a:pPr>
            <a:r>
              <a:rPr lang="en-GB" i="1" dirty="0"/>
              <a:t>    if (n == 100) </a:t>
            </a:r>
          </a:p>
          <a:p>
            <a:pPr marL="3657600" lvl="8" indent="0" algn="just">
              <a:buNone/>
            </a:pPr>
            <a:r>
              <a:rPr lang="en-GB" i="1" dirty="0"/>
              <a:t>        return 1;</a:t>
            </a:r>
          </a:p>
          <a:p>
            <a:pPr marL="3657600" lvl="8" indent="0" algn="just">
              <a:buNone/>
            </a:pPr>
            <a:endParaRPr lang="en-GB" i="1" dirty="0"/>
          </a:p>
          <a:p>
            <a:pPr marL="3657600" lvl="8" indent="0" algn="just">
              <a:buNone/>
            </a:pPr>
            <a:r>
              <a:rPr lang="en-GB" i="1" dirty="0"/>
              <a:t>    else</a:t>
            </a:r>
          </a:p>
          <a:p>
            <a:pPr marL="3657600" lvl="8" indent="0" algn="just">
              <a:buNone/>
            </a:pPr>
            <a:r>
              <a:rPr lang="en-GB" i="1" dirty="0"/>
              <a:t>        return n*fact(n-1);</a:t>
            </a:r>
          </a:p>
          <a:p>
            <a:pPr marL="3657600" lvl="8" indent="0" algn="just">
              <a:buNone/>
            </a:pPr>
            <a:r>
              <a:rPr lang="en-GB" i="1" dirty="0"/>
              <a:t>}</a:t>
            </a:r>
            <a:endParaRPr lang="en-GB" i="1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6F96B-9772-45D8-B455-28C256A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282012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irect </a:t>
            </a:r>
            <a:r>
              <a:rPr lang="en-US" dirty="0"/>
              <a:t>and indirect recursion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GB" sz="1800" dirty="0"/>
              <a:t>A function fun is called direct recursive if it calls the same function fun</a:t>
            </a:r>
            <a:r>
              <a:rPr lang="en-GB" sz="1800" dirty="0" smtClean="0"/>
              <a:t>.</a:t>
            </a:r>
          </a:p>
          <a:p>
            <a:pPr algn="just"/>
            <a:r>
              <a:rPr lang="en-GB" sz="1800" dirty="0"/>
              <a:t>A function fun is called indirect recursive if it calls another function say </a:t>
            </a:r>
            <a:r>
              <a:rPr lang="en-GB" sz="1800" dirty="0" err="1"/>
              <a:t>fun_new</a:t>
            </a:r>
            <a:r>
              <a:rPr lang="en-GB" sz="1800" dirty="0"/>
              <a:t> and </a:t>
            </a:r>
            <a:r>
              <a:rPr lang="en-GB" sz="1800" dirty="0" err="1"/>
              <a:t>fun_new</a:t>
            </a:r>
            <a:r>
              <a:rPr lang="en-GB" sz="1800" dirty="0"/>
              <a:t> calls fun directly or indirectly.</a:t>
            </a:r>
            <a:endParaRPr lang="en-US" altLang="en-US" sz="1800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6F96B-9772-45D8-B455-28C256A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806" y="2209475"/>
            <a:ext cx="4718537" cy="2893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12" y="2209475"/>
            <a:ext cx="4839119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5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Tail </a:t>
            </a:r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b="1" i="1" dirty="0"/>
              <a:t>Tail recursion</a:t>
            </a:r>
            <a:r>
              <a:rPr lang="en-GB" i="1" dirty="0"/>
              <a:t> is defined as a recursive function in which the recursive call is the last statement that is executed by the function. So basically </a:t>
            </a:r>
            <a:r>
              <a:rPr lang="en-GB" i="1" dirty="0">
                <a:solidFill>
                  <a:srgbClr val="FF0000"/>
                </a:solidFill>
              </a:rPr>
              <a:t>nothing</a:t>
            </a:r>
            <a:r>
              <a:rPr lang="en-GB" i="1" dirty="0"/>
              <a:t> is left to execute after the recursion call</a:t>
            </a:r>
            <a:r>
              <a:rPr lang="en-GB" i="1" dirty="0" smtClean="0"/>
              <a:t>.</a:t>
            </a:r>
          </a:p>
          <a:p>
            <a:pPr marL="0" indent="0" algn="just">
              <a:buNone/>
            </a:pPr>
            <a:r>
              <a:rPr lang="en-GB" altLang="en-US" b="1" dirty="0" smtClean="0">
                <a:solidFill>
                  <a:schemeClr val="tx1"/>
                </a:solidFill>
              </a:rPr>
              <a:t>	</a:t>
            </a:r>
            <a:r>
              <a:rPr lang="en-GB" altLang="en-US" sz="1900" b="1" dirty="0" smtClean="0">
                <a:solidFill>
                  <a:schemeClr val="tx1"/>
                </a:solidFill>
              </a:rPr>
              <a:t>static </a:t>
            </a:r>
            <a:r>
              <a:rPr lang="en-GB" altLang="en-US" sz="1900" b="1" dirty="0">
                <a:solidFill>
                  <a:schemeClr val="tx1"/>
                </a:solidFill>
              </a:rPr>
              <a:t>void print(</a:t>
            </a:r>
            <a:r>
              <a:rPr lang="en-GB" altLang="en-US" sz="1900" b="1" dirty="0" err="1">
                <a:solidFill>
                  <a:schemeClr val="tx1"/>
                </a:solidFill>
              </a:rPr>
              <a:t>int</a:t>
            </a:r>
            <a:r>
              <a:rPr lang="en-GB" altLang="en-US" sz="1900" b="1" dirty="0">
                <a:solidFill>
                  <a:schemeClr val="tx1"/>
                </a:solidFill>
              </a:rPr>
              <a:t> n)</a:t>
            </a:r>
          </a:p>
          <a:p>
            <a:pPr marL="914400" lvl="2" indent="0" algn="just">
              <a:buNone/>
            </a:pPr>
            <a:r>
              <a:rPr lang="en-GB" altLang="en-US" sz="1900" b="1" dirty="0">
                <a:solidFill>
                  <a:schemeClr val="tx1"/>
                </a:solidFill>
              </a:rPr>
              <a:t>{</a:t>
            </a:r>
          </a:p>
          <a:p>
            <a:pPr marL="914400" lvl="2" indent="0" algn="just">
              <a:buNone/>
            </a:pPr>
            <a:r>
              <a:rPr lang="en-GB" altLang="en-US" sz="1900" b="1" dirty="0">
                <a:solidFill>
                  <a:schemeClr val="tx1"/>
                </a:solidFill>
              </a:rPr>
              <a:t>	if (n &lt; 0)</a:t>
            </a:r>
          </a:p>
          <a:p>
            <a:pPr marL="914400" lvl="2" indent="0" algn="just">
              <a:buNone/>
            </a:pPr>
            <a:r>
              <a:rPr lang="en-GB" altLang="en-US" sz="1900" b="1" dirty="0">
                <a:solidFill>
                  <a:schemeClr val="tx1"/>
                </a:solidFill>
              </a:rPr>
              <a:t>	</a:t>
            </a:r>
            <a:r>
              <a:rPr lang="en-GB" altLang="en-US" sz="1900" b="1" dirty="0" smtClean="0">
                <a:solidFill>
                  <a:schemeClr val="tx1"/>
                </a:solidFill>
              </a:rPr>
              <a:t>return;</a:t>
            </a:r>
            <a:endParaRPr lang="en-GB" altLang="en-US" sz="1900" b="1" dirty="0">
              <a:solidFill>
                <a:schemeClr val="tx1"/>
              </a:solidFill>
            </a:endParaRPr>
          </a:p>
          <a:p>
            <a:pPr marL="914400" lvl="2" indent="0" algn="just">
              <a:buNone/>
            </a:pPr>
            <a:r>
              <a:rPr lang="en-GB" altLang="en-US" sz="1900" b="1" dirty="0">
                <a:solidFill>
                  <a:schemeClr val="tx1"/>
                </a:solidFill>
              </a:rPr>
              <a:t>	</a:t>
            </a:r>
            <a:r>
              <a:rPr lang="en-GB" altLang="en-US" sz="1900" b="1" dirty="0" err="1">
                <a:solidFill>
                  <a:schemeClr val="tx1"/>
                </a:solidFill>
              </a:rPr>
              <a:t>System.out.print</a:t>
            </a:r>
            <a:r>
              <a:rPr lang="en-GB" altLang="en-US" sz="1900" b="1" dirty="0">
                <a:solidFill>
                  <a:schemeClr val="tx1"/>
                </a:solidFill>
              </a:rPr>
              <a:t>(" " + n</a:t>
            </a:r>
            <a:r>
              <a:rPr lang="en-GB" altLang="en-US" sz="1900" b="1" dirty="0" smtClean="0">
                <a:solidFill>
                  <a:schemeClr val="tx1"/>
                </a:solidFill>
              </a:rPr>
              <a:t>);</a:t>
            </a:r>
            <a:endParaRPr lang="en-GB" altLang="en-US" sz="1900" b="1" dirty="0">
              <a:solidFill>
                <a:schemeClr val="tx1"/>
              </a:solidFill>
            </a:endParaRPr>
          </a:p>
          <a:p>
            <a:pPr marL="914400" lvl="2" indent="0" algn="just">
              <a:buNone/>
            </a:pPr>
            <a:r>
              <a:rPr lang="en-GB" altLang="en-US" sz="1900" b="1" i="1" dirty="0">
                <a:solidFill>
                  <a:schemeClr val="tx1"/>
                </a:solidFill>
              </a:rPr>
              <a:t>	// The last executed </a:t>
            </a:r>
            <a:r>
              <a:rPr lang="en-GB" altLang="en-US" sz="1900" b="1" i="1" dirty="0" smtClean="0">
                <a:solidFill>
                  <a:schemeClr val="tx1"/>
                </a:solidFill>
              </a:rPr>
              <a:t>statement is </a:t>
            </a:r>
            <a:r>
              <a:rPr lang="en-GB" altLang="en-US" sz="1900" b="1" i="1" dirty="0">
                <a:solidFill>
                  <a:schemeClr val="tx1"/>
                </a:solidFill>
              </a:rPr>
              <a:t>recursive </a:t>
            </a:r>
            <a:r>
              <a:rPr lang="en-GB" altLang="en-US" sz="1900" b="1" i="1" dirty="0" smtClean="0">
                <a:solidFill>
                  <a:schemeClr val="tx1"/>
                </a:solidFill>
              </a:rPr>
              <a:t>call</a:t>
            </a:r>
          </a:p>
          <a:p>
            <a:pPr marL="914400" lvl="2" indent="0" algn="just">
              <a:buNone/>
            </a:pPr>
            <a:r>
              <a:rPr lang="en-GB" altLang="en-US" sz="1900" b="1" dirty="0">
                <a:solidFill>
                  <a:schemeClr val="tx1"/>
                </a:solidFill>
              </a:rPr>
              <a:t>	</a:t>
            </a:r>
            <a:r>
              <a:rPr lang="en-GB" altLang="en-US" sz="1900" b="1" dirty="0" smtClean="0">
                <a:solidFill>
                  <a:schemeClr val="tx1"/>
                </a:solidFill>
              </a:rPr>
              <a:t>print(n </a:t>
            </a:r>
            <a:r>
              <a:rPr lang="en-GB" altLang="en-US" sz="1900" b="1" dirty="0">
                <a:solidFill>
                  <a:schemeClr val="tx1"/>
                </a:solidFill>
              </a:rPr>
              <a:t>- 1);</a:t>
            </a:r>
          </a:p>
          <a:p>
            <a:pPr marL="914400" lvl="2" indent="0" algn="just">
              <a:buNone/>
            </a:pPr>
            <a:r>
              <a:rPr lang="en-GB" altLang="en-US" sz="1900" b="1" dirty="0">
                <a:solidFill>
                  <a:schemeClr val="tx1"/>
                </a:solidFill>
              </a:rPr>
              <a:t>}</a:t>
            </a:r>
            <a:endParaRPr lang="en-US" altLang="en-US" sz="19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6F96B-9772-45D8-B455-28C256A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10104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Recursion VS Iteration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70" y="1376624"/>
            <a:ext cx="9978014" cy="44011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6F96B-9772-45D8-B455-28C256A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77261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800" b="1" dirty="0" smtClean="0"/>
              <a:t>Problem 1:</a:t>
            </a:r>
            <a:r>
              <a:rPr lang="en-GB" sz="1800" b="1" dirty="0"/>
              <a:t> </a:t>
            </a:r>
            <a:r>
              <a:rPr lang="en-GB" sz="1800" dirty="0"/>
              <a:t>Write a program and recurrence relation to find the Fibonacci series of n where </a:t>
            </a:r>
            <a:r>
              <a:rPr lang="en-GB" sz="1800" dirty="0" smtClean="0"/>
              <a:t>n&gt;2.</a:t>
            </a:r>
          </a:p>
          <a:p>
            <a:pPr algn="just"/>
            <a:r>
              <a:rPr lang="en-US" sz="1800" i="1" dirty="0"/>
              <a:t>Mathematical Equation:</a:t>
            </a:r>
            <a:r>
              <a:rPr lang="en-US" sz="1800" dirty="0"/>
              <a:t> </a:t>
            </a:r>
            <a:endParaRPr lang="en-US" sz="1800" dirty="0" smtClean="0"/>
          </a:p>
          <a:p>
            <a:pPr marL="0" indent="0" algn="just">
              <a:buNone/>
            </a:pPr>
            <a:r>
              <a:rPr lang="pt-BR" altLang="en-US" sz="1800" dirty="0"/>
              <a:t>n if n == 0, n == 1;      </a:t>
            </a:r>
          </a:p>
          <a:p>
            <a:pPr marL="0" indent="0" algn="just">
              <a:buNone/>
            </a:pPr>
            <a:r>
              <a:rPr lang="pt-BR" altLang="en-US" sz="1800" dirty="0"/>
              <a:t>fib(n) = fib(n-1) + fib(n-2) otherwise</a:t>
            </a:r>
            <a:r>
              <a:rPr lang="pt-BR" altLang="en-US" sz="1800" dirty="0" smtClean="0"/>
              <a:t>;</a:t>
            </a:r>
          </a:p>
          <a:p>
            <a:pPr algn="just"/>
            <a:r>
              <a:rPr lang="en-US" sz="1800" i="1" dirty="0"/>
              <a:t>Recurrence Relation:</a:t>
            </a:r>
            <a:r>
              <a:rPr lang="en-US" sz="1800" dirty="0"/>
              <a:t> 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/>
              <a:t>T(n) = T(n-1) + T(n-2) + O(1</a:t>
            </a:r>
            <a:r>
              <a:rPr lang="en-US" sz="1800" dirty="0" smtClean="0"/>
              <a:t>)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GB" sz="1800" b="1" dirty="0"/>
              <a:t>Input</a:t>
            </a:r>
            <a:r>
              <a:rPr lang="en-GB" sz="1800" dirty="0"/>
              <a:t>: n = 5 </a:t>
            </a:r>
          </a:p>
          <a:p>
            <a:pPr marL="0" indent="0" algn="just">
              <a:buNone/>
            </a:pPr>
            <a:r>
              <a:rPr lang="en-GB" sz="1800" b="1" dirty="0" smtClean="0"/>
              <a:t>Output</a:t>
            </a:r>
            <a:r>
              <a:rPr lang="en-GB" sz="1800" dirty="0" smtClean="0"/>
              <a:t>: Fibonacci </a:t>
            </a:r>
            <a:r>
              <a:rPr lang="en-GB" sz="1800" dirty="0"/>
              <a:t>series of 5 numbers is : 0 1 1 2 3</a:t>
            </a:r>
            <a:endParaRPr lang="en-US" sz="1800" dirty="0" smtClean="0"/>
          </a:p>
          <a:p>
            <a:pPr marL="0" indent="0" algn="just">
              <a:buNone/>
            </a:pPr>
            <a:endParaRPr lang="en-US" alt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6F96B-9772-45D8-B455-28C256A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67637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Fibonacci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26" y="1547447"/>
            <a:ext cx="7375490" cy="34666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6F96B-9772-45D8-B455-28C256A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527858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Practice (cont.)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Problem 2:</a:t>
            </a:r>
            <a:r>
              <a:rPr lang="en-GB" sz="1800" dirty="0"/>
              <a:t> Write a program and recurrence relation to find the Factorial of n </a:t>
            </a:r>
            <a:r>
              <a:rPr lang="en-GB" sz="1800" dirty="0" smtClean="0"/>
              <a:t>where n&gt;2 .</a:t>
            </a:r>
            <a:endParaRPr lang="en-GB" sz="1800" dirty="0"/>
          </a:p>
          <a:p>
            <a:r>
              <a:rPr lang="en-GB" sz="1800" dirty="0" smtClean="0">
                <a:solidFill>
                  <a:schemeClr val="tx1"/>
                </a:solidFill>
              </a:rPr>
              <a:t>Mathematical Equation:</a:t>
            </a:r>
          </a:p>
          <a:p>
            <a:pPr marL="457200" lvl="1" indent="0">
              <a:buNone/>
            </a:pPr>
            <a:r>
              <a:rPr lang="pt-BR" sz="1400" dirty="0">
                <a:solidFill>
                  <a:schemeClr val="tx1"/>
                </a:solidFill>
              </a:rPr>
              <a:t>1 if n == 0 or n == 1;      </a:t>
            </a:r>
          </a:p>
          <a:p>
            <a:pPr marL="457200" lvl="1" indent="0">
              <a:buNone/>
            </a:pPr>
            <a:r>
              <a:rPr lang="pt-BR" sz="1400" dirty="0">
                <a:solidFill>
                  <a:schemeClr val="tx1"/>
                </a:solidFill>
              </a:rPr>
              <a:t>f(n) = n*f(n-1) if n&gt; 1; </a:t>
            </a:r>
            <a:r>
              <a:rPr lang="en-GB" sz="1400" dirty="0">
                <a:solidFill>
                  <a:schemeClr val="tx1"/>
                </a:solidFill>
              </a:rPr>
              <a:t> </a:t>
            </a:r>
            <a:endParaRPr lang="en-GB" sz="1800" dirty="0" smtClean="0">
              <a:solidFill>
                <a:schemeClr val="tx1"/>
              </a:solidFill>
            </a:endParaRPr>
          </a:p>
          <a:p>
            <a:r>
              <a:rPr lang="en-US" sz="1800" dirty="0"/>
              <a:t>Recurrence Relation: </a:t>
            </a:r>
            <a:endParaRPr lang="en-US" sz="1800" dirty="0" smtClean="0"/>
          </a:p>
          <a:p>
            <a:pPr marL="457200" lvl="1" indent="0">
              <a:buNone/>
            </a:pPr>
            <a:r>
              <a:rPr lang="pt-BR" sz="1400" dirty="0">
                <a:solidFill>
                  <a:schemeClr val="tx1"/>
                </a:solidFill>
              </a:rPr>
              <a:t>T(n) = 1 for n = 0</a:t>
            </a:r>
          </a:p>
          <a:p>
            <a:pPr marL="457200" lvl="1" indent="0">
              <a:buNone/>
            </a:pPr>
            <a:r>
              <a:rPr lang="pt-BR" sz="1400" dirty="0">
                <a:solidFill>
                  <a:schemeClr val="tx1"/>
                </a:solidFill>
              </a:rPr>
              <a:t>T(n) = 1 + T(n-1) for n &gt; </a:t>
            </a:r>
            <a:r>
              <a:rPr lang="pt-BR" sz="1400" dirty="0" smtClean="0">
                <a:solidFill>
                  <a:schemeClr val="tx1"/>
                </a:solidFill>
              </a:rPr>
              <a:t>0</a:t>
            </a:r>
            <a:endParaRPr lang="en-US" sz="1800" dirty="0" smtClean="0"/>
          </a:p>
          <a:p>
            <a:r>
              <a:rPr lang="en-GB" sz="1800" dirty="0"/>
              <a:t>Input: n = 5 </a:t>
            </a:r>
            <a:endParaRPr lang="en-GB" sz="1800" dirty="0" smtClean="0"/>
          </a:p>
          <a:p>
            <a:r>
              <a:rPr lang="en-GB" sz="1800" dirty="0" smtClean="0"/>
              <a:t>Output</a:t>
            </a:r>
            <a:r>
              <a:rPr lang="en-GB" sz="1800" dirty="0"/>
              <a:t>: </a:t>
            </a:r>
            <a:r>
              <a:rPr lang="en-GB" sz="1800" dirty="0" smtClean="0"/>
              <a:t>factorial </a:t>
            </a:r>
            <a:r>
              <a:rPr lang="en-GB" sz="1800" dirty="0"/>
              <a:t>of 5 is: </a:t>
            </a:r>
            <a:r>
              <a:rPr lang="en-GB" sz="1800" dirty="0" smtClean="0"/>
              <a:t>120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6F96B-9772-45D8-B455-28C256A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183897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Fibonacci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89" y="1336431"/>
            <a:ext cx="5596932" cy="43509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6F96B-9772-45D8-B455-28C256A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720991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Dynamic programing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en-US" altLang="en-US" i="1" dirty="0"/>
              <a:t>S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ection </a:t>
            </a:r>
            <a:r>
              <a:rPr lang="en-US" alt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19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EA9581-2598-4BE9-9AAB-958B1230E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83079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US" dirty="0"/>
              <a:t>Recursion Algorithms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en-US" altLang="en-US" i="1"/>
              <a:t>S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ection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EA9581-2598-4BE9-9AAB-958B1230E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03532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DP?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b="1" i="1" dirty="0"/>
              <a:t>Dynamic Programming (DP) </a:t>
            </a:r>
            <a:r>
              <a:rPr lang="en-GB" i="1" dirty="0"/>
              <a:t>is defined as a technique that solves some particular type of problems in Polynomial Time. Dynamic Programming solutions are faster than the exponential brute method and can be easily proved their correctness.</a:t>
            </a:r>
            <a:endParaRPr lang="en-US" altLang="en-US" sz="2400" i="1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6FE4-6345-4E93-B248-3150F8217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251153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DP Idea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The idea is to simply store the results of </a:t>
            </a:r>
            <a:r>
              <a:rPr lang="en-GB" dirty="0" smtClean="0"/>
              <a:t>sub-problems </a:t>
            </a:r>
            <a:r>
              <a:rPr lang="en-GB" dirty="0"/>
              <a:t>so that we do not have to re-compute them when needed later. </a:t>
            </a:r>
            <a:endParaRPr lang="en-GB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 smtClean="0"/>
              <a:t>This </a:t>
            </a:r>
            <a:r>
              <a:rPr lang="en-GB" dirty="0"/>
              <a:t>simple optimization reduces time complexities from exponential to polynomial.</a:t>
            </a:r>
            <a:endParaRPr lang="en-US" altLang="en-US" sz="2400" i="1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6FE4-6345-4E93-B248-3150F8217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351778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Characteristics of </a:t>
            </a:r>
            <a:r>
              <a:rPr lang="en-GB" dirty="0" smtClean="0"/>
              <a:t>DP Algorithm: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fontAlgn="base"/>
            <a:r>
              <a:rPr lang="en-GB" dirty="0"/>
              <a:t>In general, dynamic programming (DP) is one of the most powerful techniques for solving a certain class of problems. </a:t>
            </a:r>
          </a:p>
          <a:p>
            <a:pPr fontAlgn="base"/>
            <a:r>
              <a:rPr lang="en-GB" dirty="0"/>
              <a:t>There is an elegant way to formulate the approach and a very simple thinking process, and the coding part is very easy. </a:t>
            </a:r>
          </a:p>
          <a:p>
            <a:pPr fontAlgn="base"/>
            <a:r>
              <a:rPr lang="en-GB" dirty="0"/>
              <a:t>Essentially, it is a simple idea, after solving a problem with a given input, save the result as a reference for future use, so you won’t have to re-solve it.. briefly ‘Remember your Past’ :). </a:t>
            </a:r>
          </a:p>
          <a:p>
            <a:pPr fontAlgn="base"/>
            <a:r>
              <a:rPr lang="en-GB" dirty="0"/>
              <a:t>It is a big hint for DP if the given problem can be </a:t>
            </a:r>
            <a:r>
              <a:rPr lang="en-GB" dirty="0">
                <a:solidFill>
                  <a:srgbClr val="FF0000"/>
                </a:solidFill>
              </a:rPr>
              <a:t>broken up </a:t>
            </a:r>
            <a:r>
              <a:rPr lang="en-GB" dirty="0"/>
              <a:t>into smaller sub-problems, and these </a:t>
            </a:r>
            <a:r>
              <a:rPr lang="en-GB" dirty="0">
                <a:solidFill>
                  <a:srgbClr val="FF0000"/>
                </a:solidFill>
              </a:rPr>
              <a:t>smaller </a:t>
            </a:r>
            <a:r>
              <a:rPr lang="en-GB" dirty="0" smtClean="0">
                <a:solidFill>
                  <a:srgbClr val="FF0000"/>
                </a:solidFill>
              </a:rPr>
              <a:t>sub-problems </a:t>
            </a:r>
            <a:r>
              <a:rPr lang="en-GB" dirty="0"/>
              <a:t>can be divided into still smaller ones, and in this process, you see some overlapping </a:t>
            </a:r>
            <a:r>
              <a:rPr lang="en-GB" dirty="0" smtClean="0"/>
              <a:t>sub-problems</a:t>
            </a:r>
            <a:r>
              <a:rPr lang="en-GB" dirty="0"/>
              <a:t>. </a:t>
            </a:r>
          </a:p>
          <a:p>
            <a:pPr fontAlgn="base"/>
            <a:r>
              <a:rPr lang="en-GB" dirty="0"/>
              <a:t>Additionally, the optimal solutions to the </a:t>
            </a:r>
            <a:r>
              <a:rPr lang="en-GB" dirty="0" smtClean="0"/>
              <a:t>sub-problems </a:t>
            </a:r>
            <a:r>
              <a:rPr lang="en-GB" dirty="0"/>
              <a:t>contribute to the </a:t>
            </a:r>
            <a:r>
              <a:rPr lang="en-GB" dirty="0">
                <a:solidFill>
                  <a:srgbClr val="FF0000"/>
                </a:solidFill>
              </a:rPr>
              <a:t>optimal solution </a:t>
            </a:r>
            <a:r>
              <a:rPr lang="en-GB" dirty="0"/>
              <a:t>of the given </a:t>
            </a:r>
            <a:r>
              <a:rPr lang="en-GB" dirty="0" smtClean="0"/>
              <a:t>problem.</a:t>
            </a:r>
            <a:endParaRPr lang="en-GB" dirty="0"/>
          </a:p>
          <a:p>
            <a:pPr fontAlgn="base"/>
            <a:r>
              <a:rPr lang="en-GB" dirty="0"/>
              <a:t> The solutions to the </a:t>
            </a:r>
            <a:r>
              <a:rPr lang="en-GB" dirty="0" smtClean="0"/>
              <a:t>sub-problems </a:t>
            </a:r>
            <a:r>
              <a:rPr lang="en-GB" dirty="0"/>
              <a:t>are </a:t>
            </a:r>
            <a:r>
              <a:rPr lang="en-GB" dirty="0">
                <a:solidFill>
                  <a:srgbClr val="FF0000"/>
                </a:solidFill>
              </a:rPr>
              <a:t>stored in a table or array </a:t>
            </a:r>
            <a:r>
              <a:rPr lang="en-GB" dirty="0"/>
              <a:t>(</a:t>
            </a:r>
            <a:r>
              <a:rPr lang="en-GB" dirty="0" err="1" smtClean="0"/>
              <a:t>memoization</a:t>
            </a:r>
            <a:r>
              <a:rPr lang="en-GB" dirty="0"/>
              <a:t>) or in a bottom-up manner (tabulation) to avoid redundant computation.</a:t>
            </a:r>
          </a:p>
          <a:p>
            <a:pPr fontAlgn="base"/>
            <a:r>
              <a:rPr lang="en-GB" dirty="0"/>
              <a:t>The solution to the problem can be </a:t>
            </a:r>
            <a:r>
              <a:rPr lang="en-GB" dirty="0">
                <a:solidFill>
                  <a:srgbClr val="FF0000"/>
                </a:solidFill>
              </a:rPr>
              <a:t>constructed</a:t>
            </a:r>
            <a:r>
              <a:rPr lang="en-GB" dirty="0"/>
              <a:t> from the solutions to the </a:t>
            </a:r>
            <a:r>
              <a:rPr lang="en-GB" dirty="0" smtClean="0"/>
              <a:t>sub-problems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Dynamic programming can be implemented using a </a:t>
            </a:r>
            <a:r>
              <a:rPr lang="en-GB" dirty="0">
                <a:solidFill>
                  <a:srgbClr val="FF0000"/>
                </a:solidFill>
              </a:rPr>
              <a:t>recursive </a:t>
            </a:r>
            <a:r>
              <a:rPr lang="en-GB" dirty="0"/>
              <a:t>algorithm, where the solutions to </a:t>
            </a:r>
            <a:r>
              <a:rPr lang="en-GB" dirty="0" smtClean="0"/>
              <a:t>sub-problems </a:t>
            </a:r>
            <a:r>
              <a:rPr lang="en-GB" dirty="0"/>
              <a:t>are found recursively, or using an iterative algorithm, where the solutions are found by working through the </a:t>
            </a:r>
            <a:r>
              <a:rPr lang="en-GB" dirty="0" smtClean="0"/>
              <a:t>sub-problems </a:t>
            </a:r>
            <a:r>
              <a:rPr lang="en-GB" dirty="0"/>
              <a:t>in a specific order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6FE4-6345-4E93-B248-3150F8217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406307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DP Principles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rPr lang="en-GB" dirty="0"/>
              <a:t>Characterize structure of optimal solution, i.e. build a mathematical model of the solution.</a:t>
            </a:r>
          </a:p>
          <a:p>
            <a:pPr fontAlgn="base"/>
            <a:r>
              <a:rPr lang="en-GB" dirty="0"/>
              <a:t>Recursively define the value of the optimal solution. </a:t>
            </a:r>
          </a:p>
          <a:p>
            <a:pPr fontAlgn="base"/>
            <a:r>
              <a:rPr lang="en-GB" dirty="0"/>
              <a:t>Using bottom-up approach, compute the value of the optimal solution for each possible </a:t>
            </a:r>
            <a:r>
              <a:rPr lang="en-GB" dirty="0" smtClean="0"/>
              <a:t>sub-problems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 Construct optimal solution for the original problem using information computed in the previous step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6FE4-6345-4E93-B248-3150F8217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483919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DP Techniques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Top-Down(</a:t>
            </a:r>
            <a:r>
              <a:rPr lang="en-US" sz="1800" b="1" dirty="0" err="1"/>
              <a:t>Memoization</a:t>
            </a:r>
            <a:r>
              <a:rPr lang="en-US" sz="1800" b="1" dirty="0" smtClean="0"/>
              <a:t>): </a:t>
            </a:r>
            <a:r>
              <a:rPr lang="en-GB" sz="1800" dirty="0"/>
              <a:t>Break down the given problem in order to begin solving it</a:t>
            </a:r>
            <a:r>
              <a:rPr lang="en-GB" sz="1800" dirty="0" smtClean="0"/>
              <a:t>.</a:t>
            </a:r>
          </a:p>
          <a:p>
            <a:pPr marL="0" indent="0" algn="just">
              <a:buNone/>
            </a:pPr>
            <a:r>
              <a:rPr lang="en-US" sz="1800" b="1" dirty="0"/>
              <a:t>Bottom-Up(Dynamic Programming</a:t>
            </a:r>
            <a:r>
              <a:rPr lang="en-US" sz="1800" b="1" dirty="0" smtClean="0"/>
              <a:t>):</a:t>
            </a:r>
            <a:r>
              <a:rPr lang="en-GB" sz="1800" dirty="0"/>
              <a:t> </a:t>
            </a:r>
            <a:r>
              <a:rPr lang="en-GB" sz="1800" dirty="0" err="1"/>
              <a:t>Analyze</a:t>
            </a:r>
            <a:r>
              <a:rPr lang="en-GB" sz="1800" dirty="0"/>
              <a:t> the problem and see in what order the </a:t>
            </a:r>
            <a:r>
              <a:rPr lang="en-GB" sz="1800" dirty="0" err="1"/>
              <a:t>subproblems</a:t>
            </a:r>
            <a:r>
              <a:rPr lang="en-GB" sz="1800" dirty="0"/>
              <a:t> are solved, and work your way up from the trivial </a:t>
            </a:r>
            <a:r>
              <a:rPr lang="en-GB" sz="1800" dirty="0" err="1"/>
              <a:t>subproblem</a:t>
            </a:r>
            <a:r>
              <a:rPr lang="en-GB" sz="1800" dirty="0"/>
              <a:t> to the given problem</a:t>
            </a:r>
            <a:endParaRPr lang="en-US" sz="1800" b="1" dirty="0"/>
          </a:p>
          <a:p>
            <a:pPr marL="0" indent="0" algn="just">
              <a:buNone/>
            </a:pPr>
            <a:endParaRPr lang="en-US" sz="1800" b="1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800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6FE4-6345-4E93-B248-3150F8217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44" y="2578662"/>
            <a:ext cx="69627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99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Tabulation </a:t>
            </a:r>
            <a:r>
              <a:rPr lang="en-US" dirty="0"/>
              <a:t>vs </a:t>
            </a:r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rPr lang="en-GB" b="1" dirty="0"/>
              <a:t>Version 1</a:t>
            </a:r>
            <a:r>
              <a:rPr lang="en-GB" dirty="0"/>
              <a:t>: I will study the theory of </a:t>
            </a:r>
            <a:r>
              <a:rPr lang="en-GB" dirty="0" smtClean="0"/>
              <a:t>DP, </a:t>
            </a:r>
            <a:r>
              <a:rPr lang="en-GB" dirty="0"/>
              <a:t>then I will practice some problems on classic DP and hence I will master DP.</a:t>
            </a:r>
          </a:p>
          <a:p>
            <a:pPr fontAlgn="base"/>
            <a:r>
              <a:rPr lang="en-GB" b="1" dirty="0"/>
              <a:t>Version 2</a:t>
            </a:r>
            <a:r>
              <a:rPr lang="en-GB" dirty="0"/>
              <a:t>: To Master DP, I would have to practice Dynamic problems and practice problems – Firstly, I would have to study some theories of DP from </a:t>
            </a:r>
            <a:r>
              <a:rPr lang="en-GB" dirty="0" smtClean="0"/>
              <a:t>classic examples</a:t>
            </a:r>
            <a:endParaRPr lang="en-GB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i="1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6FE4-6345-4E93-B248-3150F8217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20113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Tabulation vs </a:t>
            </a:r>
            <a:r>
              <a:rPr lang="en-US" dirty="0" err="1"/>
              <a:t>Memoization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35" y="1149350"/>
            <a:ext cx="6395057" cy="51710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6FE4-6345-4E93-B248-3150F8217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725606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Steps to solve a </a:t>
            </a:r>
            <a:r>
              <a:rPr lang="en-GB" dirty="0" smtClean="0"/>
              <a:t>DP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rPr lang="en-GB" dirty="0"/>
              <a:t>Identify if it is a Dynamic programming problem.</a:t>
            </a:r>
          </a:p>
          <a:p>
            <a:pPr fontAlgn="base"/>
            <a:r>
              <a:rPr lang="en-GB" dirty="0"/>
              <a:t>Decide a state expression with the Least parameters.</a:t>
            </a:r>
          </a:p>
          <a:p>
            <a:pPr fontAlgn="base"/>
            <a:r>
              <a:rPr lang="en-GB" dirty="0"/>
              <a:t>Formulate state and transition relationships.</a:t>
            </a:r>
          </a:p>
          <a:p>
            <a:pPr fontAlgn="base"/>
            <a:r>
              <a:rPr lang="en-GB" dirty="0"/>
              <a:t>Do </a:t>
            </a:r>
            <a:r>
              <a:rPr lang="en-GB" u="sng" dirty="0">
                <a:hlinkClick r:id="rId2"/>
              </a:rPr>
              <a:t>tabulation</a:t>
            </a:r>
            <a:r>
              <a:rPr lang="en-GB" dirty="0"/>
              <a:t> (or memorization</a:t>
            </a:r>
            <a:r>
              <a:rPr lang="en-GB" dirty="0" smtClean="0"/>
              <a:t>).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6FE4-6345-4E93-B248-3150F8217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2248523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GB" b="0" dirty="0"/>
              <a:t>Identify if it is a </a:t>
            </a:r>
            <a:r>
              <a:rPr lang="en-GB" b="0" dirty="0" smtClean="0"/>
              <a:t>DP problem.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en-GB" sz="1800" dirty="0"/>
              <a:t>Typically, all the problems that require </a:t>
            </a:r>
            <a:r>
              <a:rPr lang="en-GB" sz="1800" b="1" dirty="0"/>
              <a:t>maximizing or minimizing</a:t>
            </a:r>
            <a:r>
              <a:rPr lang="en-GB" sz="1800" dirty="0"/>
              <a:t> certain quantities or counting problems that say to count the arrangements under certain conditions or certain probability problems can be solved by using Dynamic Programming.</a:t>
            </a:r>
          </a:p>
          <a:p>
            <a:pPr fontAlgn="base"/>
            <a:r>
              <a:rPr lang="en-GB" sz="1800" dirty="0"/>
              <a:t>All dynamic programming problems satisfy the </a:t>
            </a:r>
            <a:r>
              <a:rPr lang="en-GB" sz="1800" b="1" dirty="0"/>
              <a:t>overlapping </a:t>
            </a:r>
            <a:r>
              <a:rPr lang="en-GB" sz="1800" b="1" dirty="0" smtClean="0"/>
              <a:t>sub-problems</a:t>
            </a:r>
            <a:r>
              <a:rPr lang="en-GB" sz="1800" dirty="0"/>
              <a:t> property and most of the classic Dynamic programming problems also satisfy the </a:t>
            </a:r>
            <a:r>
              <a:rPr lang="en-GB" sz="1800" b="1" dirty="0"/>
              <a:t>optimal substructure</a:t>
            </a:r>
            <a:r>
              <a:rPr lang="en-GB" sz="1800" dirty="0"/>
              <a:t> property. Once we observe these properties in a given problem be sure that it can be solved using Dynamic Programming.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800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6FE4-6345-4E93-B248-3150F8217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238588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2) Deciding the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buNone/>
            </a:pPr>
            <a:r>
              <a:rPr lang="en-GB" i="1" dirty="0"/>
              <a:t>A state is a collection of characteristics that can be used to specifically describe a given position or standing in a given challenge. To minimise state space, this set of parameters has to be as compact as feasible.</a:t>
            </a:r>
            <a:endParaRPr lang="en-US" altLang="en-US" sz="2400" i="1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29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6FE4-6345-4E93-B248-3150F8217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50329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What is Recursion? 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800" dirty="0"/>
              <a:t>The process in which a function </a:t>
            </a:r>
            <a:r>
              <a:rPr lang="en-GB" sz="1800" dirty="0">
                <a:solidFill>
                  <a:srgbClr val="FF0000"/>
                </a:solidFill>
              </a:rPr>
              <a:t>calls itself </a:t>
            </a:r>
            <a:r>
              <a:rPr lang="en-GB" sz="1800" dirty="0"/>
              <a:t>directly or indirectly is called recursion. Using a recursive algorithm, certain problems can be solved quite easily.</a:t>
            </a:r>
            <a:endParaRPr lang="en-US" altLang="en-US" sz="1800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6F96B-9772-45D8-B455-28C256A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05" y="2045781"/>
            <a:ext cx="4496190" cy="405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46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3) </a:t>
            </a:r>
            <a:r>
              <a:rPr lang="en-US" dirty="0" smtClean="0"/>
              <a:t>Formulating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rPr lang="en-GB" dirty="0"/>
              <a:t>The hardest part of a Dynamic Programming challenge is this step, which calls for a lot of intuition, observation, and </a:t>
            </a:r>
            <a:r>
              <a:rPr lang="en-GB" dirty="0" smtClean="0"/>
              <a:t>training.</a:t>
            </a:r>
          </a:p>
          <a:p>
            <a:pPr fontAlgn="base"/>
            <a:r>
              <a:rPr lang="en-GB" b="1" dirty="0"/>
              <a:t>Example:</a:t>
            </a:r>
            <a:endParaRPr lang="en-GB" dirty="0"/>
          </a:p>
          <a:p>
            <a:pPr marL="0" indent="0" fontAlgn="base">
              <a:buNone/>
            </a:pPr>
            <a:r>
              <a:rPr lang="en-GB" dirty="0"/>
              <a:t>Given 3 numbers {1, 3, 5}, the task is to tell the total number of ways we can form a number N using the sum of the given three numbers. </a:t>
            </a:r>
            <a:endParaRPr lang="en-GB" dirty="0" smtClean="0"/>
          </a:p>
          <a:p>
            <a:pPr marL="0" indent="0" fontAlgn="base">
              <a:buNone/>
            </a:pPr>
            <a:r>
              <a:rPr lang="en-GB" dirty="0" smtClean="0"/>
              <a:t>(allowing repetitions </a:t>
            </a:r>
            <a:r>
              <a:rPr lang="en-GB" dirty="0"/>
              <a:t>and different arrangements).</a:t>
            </a:r>
          </a:p>
          <a:p>
            <a:pPr fontAlgn="base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30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6FE4-6345-4E93-B248-3150F8217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98920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emoization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/>
              <a:t>T</a:t>
            </a:r>
            <a:r>
              <a:rPr lang="en-US" dirty="0" smtClean="0"/>
              <a:t>abulation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31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6FE4-6345-4E93-B248-3150F8217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69" y="1397977"/>
            <a:ext cx="5187461" cy="4360984"/>
          </a:xfrm>
        </p:spPr>
      </p:pic>
    </p:spTree>
    <p:extLst>
      <p:ext uri="{BB962C8B-B14F-4D97-AF65-F5344CB8AC3E}">
        <p14:creationId xmlns:p14="http://schemas.microsoft.com/office/powerpoint/2010/main" val="1472345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440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&lt;List out the main documents are used to develop this material&gt;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&lt;List out the further reading documents&gt;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32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E042D5-6261-4331-B1A4-A8860612A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020388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4400">
                <a:latin typeface="Arial" panose="020B0604020202020204" pitchFamily="34" charset="0"/>
                <a:cs typeface="Arial" panose="020B0604020202020204" pitchFamily="34" charset="0"/>
              </a:rPr>
              <a:t>Lesson Summary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&lt;Summarize the main points in the lesson, compared to the lesson objectives&gt;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33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92CF5-0EAD-4560-BEE1-0A248980A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64785177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37" y="1908181"/>
            <a:ext cx="6528619" cy="23937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en-US" sz="720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538FD-282F-4D83-A27C-856458967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BD79DE-D5B1-43D7-B4E7-964F3706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09e-BM/DT/FSOFT - @FPT SOFTWARE - FPT </a:t>
            </a:r>
            <a:r>
              <a:rPr lang="en-US"/>
              <a:t>Software Academy </a:t>
            </a:r>
            <a:r>
              <a:rPr lang="en-US" dirty="0"/>
              <a:t>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3977716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What are Recursion Functions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en-GB" dirty="0"/>
              <a:t>A recursive function solves a particular problem by calling a copy of itself and solving smaller </a:t>
            </a:r>
            <a:r>
              <a:rPr lang="en-GB" dirty="0" smtClean="0"/>
              <a:t>sub-problems </a:t>
            </a:r>
            <a:r>
              <a:rPr lang="en-GB" dirty="0"/>
              <a:t>of the original problems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Many more recursive calls can be generated as and when required.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6F96B-9772-45D8-B455-28C256A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82144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Need of Recursion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Recursion is an amazing technique with the help of which we can reduce the length of our code and make it easier to read and </a:t>
            </a:r>
            <a:r>
              <a:rPr lang="en-GB" dirty="0" smtClean="0"/>
              <a:t>write.</a:t>
            </a:r>
          </a:p>
          <a:p>
            <a:pPr fontAlgn="base"/>
            <a:r>
              <a:rPr lang="en-GB" dirty="0"/>
              <a:t>Performing the same operations multiple times with different inputs.</a:t>
            </a:r>
          </a:p>
          <a:p>
            <a:pPr fontAlgn="base"/>
            <a:r>
              <a:rPr lang="en-GB" dirty="0"/>
              <a:t>In every step, we try smaller inputs to make the problem smaller.</a:t>
            </a:r>
          </a:p>
          <a:p>
            <a:pPr fontAlgn="base"/>
            <a:r>
              <a:rPr lang="en-GB" dirty="0"/>
              <a:t>Base condition is needed to stop the recursion otherwise infinite loop will occur.</a:t>
            </a:r>
          </a:p>
          <a:p>
            <a:pPr marL="0" indent="0" algn="just">
              <a:buNone/>
            </a:pP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6F96B-9772-45D8-B455-28C256A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659287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Algorithm: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altLang="en-US" b="1" dirty="0"/>
              <a:t>Step1</a:t>
            </a:r>
            <a:r>
              <a:rPr lang="en-GB" altLang="en-US" dirty="0"/>
              <a:t> - Define a base case: Identify the simplest case for which the solution is known or trivial. This is the stopping condition for the recursion, as it prevents the function from infinitely calling itself</a:t>
            </a:r>
            <a:r>
              <a:rPr lang="en-GB" altLang="en-US" dirty="0" smtClean="0"/>
              <a:t>.</a:t>
            </a:r>
            <a:endParaRPr lang="en-GB" altLang="en-US" dirty="0"/>
          </a:p>
          <a:p>
            <a:pPr marL="0" indent="0" algn="just">
              <a:buNone/>
            </a:pPr>
            <a:r>
              <a:rPr lang="en-GB" altLang="en-US" b="1" dirty="0"/>
              <a:t>Step2</a:t>
            </a:r>
            <a:r>
              <a:rPr lang="en-GB" altLang="en-US" dirty="0"/>
              <a:t> - Define a recursive case: Define the problem in terms of smaller </a:t>
            </a:r>
            <a:r>
              <a:rPr lang="en-GB" altLang="en-US" dirty="0" smtClean="0"/>
              <a:t>sub-problems</a:t>
            </a:r>
            <a:r>
              <a:rPr lang="en-GB" altLang="en-US" dirty="0"/>
              <a:t>. Break the problem down into smaller versions of itself, and call the function recursively to solve each </a:t>
            </a:r>
            <a:r>
              <a:rPr lang="en-GB" altLang="en-US" dirty="0" smtClean="0"/>
              <a:t>sub-problem.</a:t>
            </a:r>
            <a:endParaRPr lang="en-GB" altLang="en-US" dirty="0"/>
          </a:p>
          <a:p>
            <a:pPr marL="0" indent="0" algn="just">
              <a:buNone/>
            </a:pPr>
            <a:r>
              <a:rPr lang="en-GB" altLang="en-US" b="1" dirty="0"/>
              <a:t>Step3</a:t>
            </a:r>
            <a:r>
              <a:rPr lang="en-GB" altLang="en-US" dirty="0"/>
              <a:t> - Ensure the recursion terminates: Make sure that the recursive function eventually reaches the base case, and does not enter an infinite loop</a:t>
            </a:r>
            <a:r>
              <a:rPr lang="en-GB" altLang="en-US" dirty="0" smtClean="0"/>
              <a:t>.</a:t>
            </a:r>
            <a:endParaRPr lang="en-GB" altLang="en-US" dirty="0"/>
          </a:p>
          <a:p>
            <a:pPr marL="0" indent="0" algn="just">
              <a:buNone/>
            </a:pPr>
            <a:r>
              <a:rPr lang="en-GB" altLang="en-US" b="1" dirty="0" smtClean="0"/>
              <a:t>Step4</a:t>
            </a:r>
            <a:r>
              <a:rPr lang="en-GB" altLang="en-US" dirty="0" smtClean="0"/>
              <a:t> </a:t>
            </a:r>
            <a:r>
              <a:rPr lang="en-GB" altLang="en-US" dirty="0"/>
              <a:t>- Combine the solutions: Combine the solutions of the </a:t>
            </a:r>
            <a:r>
              <a:rPr lang="en-GB" altLang="en-US" dirty="0" smtClean="0"/>
              <a:t>sub-problems </a:t>
            </a:r>
            <a:r>
              <a:rPr lang="en-GB" altLang="en-US" dirty="0"/>
              <a:t>to solve the original problem.</a:t>
            </a:r>
            <a:endParaRPr lang="en-US" alt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6F96B-9772-45D8-B455-28C256A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38786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Mathematical Interpretation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buNone/>
            </a:pPr>
            <a:r>
              <a:rPr lang="en-GB" b="1" dirty="0" smtClean="0"/>
              <a:t>Calculate sum of first n natural?</a:t>
            </a:r>
          </a:p>
          <a:p>
            <a:pPr fontAlgn="base"/>
            <a:r>
              <a:rPr lang="en-GB" dirty="0"/>
              <a:t>approach(1) – Simply adding one by one</a:t>
            </a:r>
          </a:p>
          <a:p>
            <a:pPr marL="0" indent="0" fontAlgn="base">
              <a:buNone/>
            </a:pPr>
            <a:r>
              <a:rPr lang="en-GB" i="1" dirty="0"/>
              <a:t>f(n) = 1 + 2 + 3 +……..+ </a:t>
            </a:r>
            <a:r>
              <a:rPr lang="en-GB" i="1" dirty="0" smtClean="0"/>
              <a:t>n</a:t>
            </a:r>
          </a:p>
          <a:p>
            <a:pPr fontAlgn="base"/>
            <a:endParaRPr lang="en-GB" b="1" i="1" dirty="0"/>
          </a:p>
          <a:p>
            <a:pPr fontAlgn="base"/>
            <a:r>
              <a:rPr lang="pt-BR" i="1" dirty="0"/>
              <a:t>approach(2) – Recursive adding </a:t>
            </a:r>
          </a:p>
          <a:p>
            <a:pPr marL="0" indent="0" fontAlgn="base">
              <a:buNone/>
            </a:pPr>
            <a:r>
              <a:rPr lang="pt-BR" i="1" dirty="0"/>
              <a:t>f(n) = 1                  n=1</a:t>
            </a:r>
          </a:p>
          <a:p>
            <a:pPr marL="0" indent="0" fontAlgn="base">
              <a:buNone/>
            </a:pPr>
            <a:r>
              <a:rPr lang="pt-BR" i="1" dirty="0"/>
              <a:t>f(n) = n + f(n-1)    n&gt;1</a:t>
            </a:r>
          </a:p>
          <a:p>
            <a:pPr fontAlgn="base"/>
            <a:endParaRPr lang="en-GB" i="1" dirty="0"/>
          </a:p>
          <a:p>
            <a:pPr marL="0" indent="0" algn="just">
              <a:buNone/>
            </a:pPr>
            <a:endParaRPr lang="en-US" altLang="en-US" sz="2400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6F96B-9772-45D8-B455-28C256A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256729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Store Recursion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buNone/>
            </a:pPr>
            <a:r>
              <a:rPr lang="en-GB" b="1" dirty="0"/>
              <a:t>How are recursive functions stored in memory</a:t>
            </a:r>
            <a:r>
              <a:rPr lang="en-GB" b="1" dirty="0" smtClean="0"/>
              <a:t>?</a:t>
            </a:r>
          </a:p>
          <a:p>
            <a:pPr marL="0" indent="0" algn="just">
              <a:buNone/>
            </a:pPr>
            <a:r>
              <a:rPr lang="en-GB" dirty="0"/>
              <a:t>Recursion uses more memory, because the recursive function adds to the stack with each recursive call, and keeps the values there until the call is finished.</a:t>
            </a:r>
            <a:endParaRPr lang="en-GB" b="1" dirty="0" smtClean="0"/>
          </a:p>
          <a:p>
            <a:pPr algn="just"/>
            <a:r>
              <a:rPr lang="en-US" dirty="0"/>
              <a:t>stack  </a:t>
            </a:r>
            <a:r>
              <a:rPr lang="en-US" dirty="0" smtClean="0"/>
              <a:t>- </a:t>
            </a:r>
            <a:r>
              <a:rPr lang="en-GB" dirty="0" smtClean="0"/>
              <a:t>LIFO </a:t>
            </a:r>
            <a:r>
              <a:rPr lang="en-GB" dirty="0"/>
              <a:t>(LAST IN FIRST OUT)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6F96B-9772-45D8-B455-28C256A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693846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A194FB-EA5A-4C5E-89D4-46FBEFA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ase </a:t>
            </a:r>
            <a:r>
              <a:rPr lang="en-US" dirty="0"/>
              <a:t>condition in recursion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104B9-AFA2-4DC5-B0DC-1C9BE72003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The </a:t>
            </a:r>
            <a:r>
              <a:rPr lang="en-GB" dirty="0"/>
              <a:t>solution to the base case is provided and the solution to the bigger problem is expressed in terms of smaller </a:t>
            </a:r>
            <a:r>
              <a:rPr lang="en-GB" dirty="0" smtClean="0"/>
              <a:t>problems.</a:t>
            </a:r>
          </a:p>
          <a:p>
            <a:pPr algn="just"/>
            <a:endParaRPr lang="en-GB" dirty="0" smtClean="0"/>
          </a:p>
          <a:p>
            <a:pPr marL="3657600" lvl="8" indent="0" algn="just">
              <a:buNone/>
            </a:pPr>
            <a:r>
              <a:rPr lang="en-GB" altLang="en-US" sz="2000" i="1" dirty="0" err="1"/>
              <a:t>int</a:t>
            </a:r>
            <a:r>
              <a:rPr lang="en-GB" altLang="en-US" sz="2000" i="1" dirty="0"/>
              <a:t> fact(</a:t>
            </a:r>
            <a:r>
              <a:rPr lang="en-GB" altLang="en-US" sz="2000" i="1" dirty="0" err="1"/>
              <a:t>int</a:t>
            </a:r>
            <a:r>
              <a:rPr lang="en-GB" altLang="en-US" sz="2000" i="1" dirty="0"/>
              <a:t> n)</a:t>
            </a:r>
          </a:p>
          <a:p>
            <a:pPr marL="3657600" lvl="8" indent="0" algn="just">
              <a:buNone/>
            </a:pPr>
            <a:r>
              <a:rPr lang="en-GB" altLang="en-US" sz="2000" i="1" dirty="0"/>
              <a:t>{</a:t>
            </a:r>
          </a:p>
          <a:p>
            <a:pPr marL="3657600" lvl="8" indent="0" algn="just">
              <a:buNone/>
            </a:pPr>
            <a:r>
              <a:rPr lang="en-GB" altLang="en-US" sz="2000" i="1" dirty="0"/>
              <a:t>    if (n &lt; = 1) // base case</a:t>
            </a:r>
          </a:p>
          <a:p>
            <a:pPr marL="3657600" lvl="8" indent="0" algn="just">
              <a:buNone/>
            </a:pPr>
            <a:r>
              <a:rPr lang="en-GB" altLang="en-US" sz="2000" i="1" dirty="0"/>
              <a:t>        return 1;</a:t>
            </a:r>
          </a:p>
          <a:p>
            <a:pPr marL="3657600" lvl="8" indent="0" algn="just">
              <a:buNone/>
            </a:pPr>
            <a:r>
              <a:rPr lang="en-GB" altLang="en-US" sz="2000" i="1" dirty="0"/>
              <a:t>    else    </a:t>
            </a:r>
          </a:p>
          <a:p>
            <a:pPr marL="3657600" lvl="8" indent="0" algn="just">
              <a:buNone/>
            </a:pPr>
            <a:r>
              <a:rPr lang="en-GB" altLang="en-US" sz="2000" i="1" dirty="0"/>
              <a:t>        return n*fact(n-1);    </a:t>
            </a:r>
          </a:p>
          <a:p>
            <a:pPr marL="3657600" lvl="8" indent="0" algn="just">
              <a:buNone/>
            </a:pPr>
            <a:r>
              <a:rPr lang="en-GB" altLang="en-US" sz="2000" i="1" dirty="0"/>
              <a:t>}</a:t>
            </a:r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5227-877E-4E94-881F-58C373E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DAB0F-01A5-4AB0-84E3-BA9DDAF20443}" type="slidenum">
              <a:rPr lang="en-US" smtClean="0"/>
              <a:t>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6F96B-9772-45D8-B455-28C256A2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09e-BM/DT/FSOFT - @FPT SOFTWARE - FPT Software Academy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940703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_2">
      <a:dk1>
        <a:sysClr val="windowText" lastClr="000000"/>
      </a:dk1>
      <a:lt1>
        <a:sysClr val="window" lastClr="FFFFFF"/>
      </a:lt1>
      <a:dk2>
        <a:srgbClr val="373545"/>
      </a:dk2>
      <a:lt2>
        <a:srgbClr val="C5E799"/>
      </a:lt2>
      <a:accent1>
        <a:srgbClr val="0070C0"/>
      </a:accent1>
      <a:accent2>
        <a:srgbClr val="50771B"/>
      </a:accent2>
      <a:accent3>
        <a:srgbClr val="75BDA7"/>
      </a:accent3>
      <a:accent4>
        <a:srgbClr val="A9DB66"/>
      </a:accent4>
      <a:accent5>
        <a:srgbClr val="84ACB6"/>
      </a:accent5>
      <a:accent6>
        <a:srgbClr val="774D0F"/>
      </a:accent6>
      <a:hlink>
        <a:srgbClr val="6B9F25"/>
      </a:hlink>
      <a:folHlink>
        <a:srgbClr val="9F6715"/>
      </a:folHlink>
    </a:clrScheme>
    <a:fontScheme name="FA_Template_Slide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D11F7E1B81C45B695346F9B249E70" ma:contentTypeVersion="11" ma:contentTypeDescription="Create a new document." ma:contentTypeScope="" ma:versionID="ba02105900557db091bf702b642ebff5">
  <xsd:schema xmlns:xsd="http://www.w3.org/2001/XMLSchema" xmlns:xs="http://www.w3.org/2001/XMLSchema" xmlns:p="http://schemas.microsoft.com/office/2006/metadata/properties" xmlns:ns3="a63a8fc3-5317-4590-81fe-e8f47d064825" xmlns:ns4="e0cd0512-3177-44a2-b64a-14df5803efa2" targetNamespace="http://schemas.microsoft.com/office/2006/metadata/properties" ma:root="true" ma:fieldsID="87153a95357864200ad9de18e2243f77" ns3:_="" ns4:_="">
    <xsd:import namespace="a63a8fc3-5317-4590-81fe-e8f47d064825"/>
    <xsd:import namespace="e0cd0512-3177-44a2-b64a-14df5803ef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3a8fc3-5317-4590-81fe-e8f47d0648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d0512-3177-44a2-b64a-14df5803efa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D4774-CB51-419C-92F6-71187B614882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a63a8fc3-5317-4590-81fe-e8f47d06482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0cd0512-3177-44a2-b64a-14df5803efa2"/>
  </ds:schemaRefs>
</ds:datastoreItem>
</file>

<file path=customXml/itemProps2.xml><?xml version="1.0" encoding="utf-8"?>
<ds:datastoreItem xmlns:ds="http://schemas.openxmlformats.org/officeDocument/2006/customXml" ds:itemID="{D3CACC64-8AC0-4E07-B24D-F72EA57ACE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10F656-F0A1-4F04-A62D-2EFFEA478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3a8fc3-5317-4590-81fe-e8f47d064825"/>
    <ds:schemaRef ds:uri="e0cd0512-3177-44a2-b64a-14df5803ef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3796</TotalTime>
  <Words>2164</Words>
  <Application>Microsoft Office PowerPoint</Application>
  <PresentationFormat>Widescreen</PresentationFormat>
  <Paragraphs>213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Roboto Condensed</vt:lpstr>
      <vt:lpstr>Wingdings</vt:lpstr>
      <vt:lpstr>Office Theme</vt:lpstr>
      <vt:lpstr>DATA STRUCTURES &amp; ALGORITHMS WITH JAVA</vt:lpstr>
      <vt:lpstr>Recursion Algorithms</vt:lpstr>
      <vt:lpstr>What is Recursion? </vt:lpstr>
      <vt:lpstr>What are Recursion Functions?</vt:lpstr>
      <vt:lpstr>Need of Recursion</vt:lpstr>
      <vt:lpstr>Algorithm: Steps</vt:lpstr>
      <vt:lpstr>Mathematical Interpretation</vt:lpstr>
      <vt:lpstr>Store Recursion</vt:lpstr>
      <vt:lpstr>Base condition in recursion</vt:lpstr>
      <vt:lpstr>Solved using recursion</vt:lpstr>
      <vt:lpstr>Stack Overflow Error</vt:lpstr>
      <vt:lpstr>Direct and indirect recursion</vt:lpstr>
      <vt:lpstr>Tail Recursion</vt:lpstr>
      <vt:lpstr>Recursion VS Iteration</vt:lpstr>
      <vt:lpstr>Practice</vt:lpstr>
      <vt:lpstr>Fibonacci</vt:lpstr>
      <vt:lpstr>Practice (cont.)</vt:lpstr>
      <vt:lpstr>Fibonacci</vt:lpstr>
      <vt:lpstr>Dynamic programing</vt:lpstr>
      <vt:lpstr>What is DP? </vt:lpstr>
      <vt:lpstr>DP Idea</vt:lpstr>
      <vt:lpstr>Characteristics of DP Algorithm:</vt:lpstr>
      <vt:lpstr>DP Principles</vt:lpstr>
      <vt:lpstr>DP Techniques </vt:lpstr>
      <vt:lpstr>Tabulation vs Memoization</vt:lpstr>
      <vt:lpstr>Tabulation vs Memoization</vt:lpstr>
      <vt:lpstr>Steps to solve a DP problem</vt:lpstr>
      <vt:lpstr>1. Identify if it is a DP problem.</vt:lpstr>
      <vt:lpstr>2) Deciding the state</vt:lpstr>
      <vt:lpstr>3) Formulating</vt:lpstr>
      <vt:lpstr>Memoization or Tabulation</vt:lpstr>
      <vt:lpstr>References</vt:lpstr>
      <vt:lpstr>Lesson Summary</vt:lpstr>
      <vt:lpstr>THANK YOU!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9Slide.vn</dc:subject>
  <dc:creator>HP</dc:creator>
  <dc:description>9Slide.vn</dc:description>
  <cp:lastModifiedBy>Mi Tom PC</cp:lastModifiedBy>
  <cp:revision>188</cp:revision>
  <dcterms:created xsi:type="dcterms:W3CDTF">2019-08-06T02:53:49Z</dcterms:created>
  <dcterms:modified xsi:type="dcterms:W3CDTF">2023-11-29T13:17:25Z</dcterms:modified>
  <cp:category>9Slide.vn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0x01010043ED11F7E1B81C45B695346F9B249E70</vt:lpwstr>
  </property>
</Properties>
</file>