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346" r:id="rId5"/>
    <p:sldId id="343" r:id="rId6"/>
    <p:sldId id="344" r:id="rId7"/>
    <p:sldId id="345" r:id="rId8"/>
    <p:sldId id="348" r:id="rId9"/>
    <p:sldId id="349" r:id="rId10"/>
    <p:sldId id="353" r:id="rId11"/>
    <p:sldId id="354" r:id="rId12"/>
    <p:sldId id="355" r:id="rId13"/>
    <p:sldId id="358" r:id="rId14"/>
    <p:sldId id="359" r:id="rId15"/>
    <p:sldId id="360" r:id="rId16"/>
    <p:sldId id="356" r:id="rId17"/>
    <p:sldId id="361" r:id="rId18"/>
    <p:sldId id="362" r:id="rId19"/>
    <p:sldId id="363" r:id="rId20"/>
    <p:sldId id="364" r:id="rId21"/>
    <p:sldId id="365" r:id="rId22"/>
    <p:sldId id="357" r:id="rId23"/>
    <p:sldId id="350" r:id="rId24"/>
    <p:sldId id="373" r:id="rId25"/>
    <p:sldId id="381" r:id="rId26"/>
    <p:sldId id="374" r:id="rId27"/>
    <p:sldId id="375" r:id="rId28"/>
    <p:sldId id="376" r:id="rId29"/>
    <p:sldId id="377" r:id="rId30"/>
    <p:sldId id="378" r:id="rId31"/>
    <p:sldId id="379" r:id="rId32"/>
    <p:sldId id="382" r:id="rId33"/>
    <p:sldId id="383" r:id="rId34"/>
    <p:sldId id="384" r:id="rId35"/>
    <p:sldId id="380" r:id="rId36"/>
    <p:sldId id="366" r:id="rId37"/>
    <p:sldId id="385" r:id="rId38"/>
    <p:sldId id="393" r:id="rId39"/>
    <p:sldId id="386" r:id="rId40"/>
    <p:sldId id="387" r:id="rId41"/>
    <p:sldId id="388" r:id="rId42"/>
    <p:sldId id="389" r:id="rId43"/>
    <p:sldId id="390" r:id="rId44"/>
    <p:sldId id="391" r:id="rId45"/>
    <p:sldId id="394" r:id="rId46"/>
    <p:sldId id="395" r:id="rId47"/>
    <p:sldId id="396" r:id="rId48"/>
    <p:sldId id="392" r:id="rId49"/>
    <p:sldId id="367" r:id="rId50"/>
    <p:sldId id="35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3AA"/>
    <a:srgbClr val="76BE43"/>
    <a:srgbClr val="FFFFFF"/>
    <a:srgbClr val="E7C45F"/>
    <a:srgbClr val="CD3331"/>
    <a:srgbClr val="CCCCCC"/>
    <a:srgbClr val="356154"/>
    <a:srgbClr val="0098CA"/>
    <a:srgbClr val="8EA7C3"/>
    <a:srgbClr val="74D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687B0-8952-4A8B-A952-4D16D0A07460}" v="27" dt="2021-04-29T02:41:34.470"/>
    <p1510:client id="{9EC59322-4FC3-4A7A-8994-0B8C9C6AE8A6}" v="19" dt="2021-04-29T05:19:42.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030" autoAdjust="0"/>
  </p:normalViewPr>
  <p:slideViewPr>
    <p:cSldViewPr snapToGrid="0">
      <p:cViewPr varScale="1">
        <p:scale>
          <a:sx n="60" d="100"/>
          <a:sy n="60" d="100"/>
        </p:scale>
        <p:origin x="1507" y="34"/>
      </p:cViewPr>
      <p:guideLst>
        <p:guide orient="horz" pos="2160"/>
        <p:guide pos="3840"/>
      </p:guideLst>
    </p:cSldViewPr>
  </p:slideViewPr>
  <p:notesTextViewPr>
    <p:cViewPr>
      <p:scale>
        <a:sx n="1" d="1"/>
        <a:sy n="1" d="1"/>
      </p:scale>
      <p:origin x="0" y="0"/>
    </p:cViewPr>
  </p:notesTextViewPr>
  <p:notesViewPr>
    <p:cSldViewPr snapToGrid="0" showGuides="1">
      <p:cViewPr varScale="1">
        <p:scale>
          <a:sx n="49" d="100"/>
          <a:sy n="49" d="100"/>
        </p:scale>
        <p:origin x="298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A37C04-92BC-4055-97FE-510C00A858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F50478-EB01-4877-9F98-DBCC8BEE2C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5F93FD-9B07-4FA3-8939-62C983D36162}" type="datetimeFigureOut">
              <a:rPr lang="en-US" smtClean="0"/>
              <a:t>11/16/2023</a:t>
            </a:fld>
            <a:endParaRPr lang="en-US"/>
          </a:p>
        </p:txBody>
      </p:sp>
      <p:sp>
        <p:nvSpPr>
          <p:cNvPr id="4" name="Footer Placeholder 3">
            <a:extLst>
              <a:ext uri="{FF2B5EF4-FFF2-40B4-BE49-F238E27FC236}">
                <a16:creationId xmlns:a16="http://schemas.microsoft.com/office/drawing/2014/main" id="{7B13A81E-5269-404A-9FA7-76BEAFDE8F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333504-B475-4B63-A3C4-0FDCEAC2D8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A373BC-CC95-41E2-ADB5-BA4C836715D0}" type="slidenum">
              <a:rPr lang="en-US" smtClean="0"/>
              <a:t>‹#›</a:t>
            </a:fld>
            <a:endParaRPr lang="en-US"/>
          </a:p>
        </p:txBody>
      </p:sp>
    </p:spTree>
    <p:extLst>
      <p:ext uri="{BB962C8B-B14F-4D97-AF65-F5344CB8AC3E}">
        <p14:creationId xmlns:p14="http://schemas.microsoft.com/office/powerpoint/2010/main" val="237706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C4216-D418-4EC3-929A-C2AE397A95B0}"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6BD82-1A69-40ED-A2D3-9FA29ED45D47}" type="slidenum">
              <a:rPr lang="en-US" smtClean="0"/>
              <a:t>‹#›</a:t>
            </a:fld>
            <a:endParaRPr lang="en-US"/>
          </a:p>
        </p:txBody>
      </p:sp>
    </p:spTree>
    <p:extLst>
      <p:ext uri="{BB962C8B-B14F-4D97-AF65-F5344CB8AC3E}">
        <p14:creationId xmlns:p14="http://schemas.microsoft.com/office/powerpoint/2010/main" val="171905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afedev.vn/thuat-toan-linear-search-gioi-thieu-chi-tiet-va-code-vi-du-tren-nhieu-ngon-ngu-lap-trinh/"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reetuts.net/thuat-toan-tim-kiem-nhi-phan-2634.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https://vi.wikipedia.org/wiki/Gi%E1%BA%A3i_thu%E1%BA%ADt_t%C3%ACm_ki%E1%BA%BFm</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3</a:t>
            </a:fld>
            <a:endParaRPr lang="en-US"/>
          </a:p>
        </p:txBody>
      </p:sp>
    </p:spTree>
    <p:extLst>
      <p:ext uri="{BB962C8B-B14F-4D97-AF65-F5344CB8AC3E}">
        <p14:creationId xmlns:p14="http://schemas.microsoft.com/office/powerpoint/2010/main" val="193969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Linear search:  </a:t>
            </a:r>
            <a:r>
              <a:rPr lang="vi-VN" sz="1200" b="0" i="0" kern="1200" dirty="0" smtClean="0">
                <a:solidFill>
                  <a:schemeClr val="tx1"/>
                </a:solidFill>
                <a:effectLst/>
                <a:latin typeface="+mn-lt"/>
                <a:ea typeface="+mn-ea"/>
                <a:cs typeface="+mn-cs"/>
              </a:rPr>
              <a:t>Tìm kiếm tuyến tính (Linear Search) là một giải thuật tìm kiếm rất cơ bản. Trong kiểu tìm kiếm này, một hoạt động tìm kiếm liên tiếp được diễn ra qua tất cả từng phần tử. Mỗi phần tử đều được kiểm tra và nếu tìm thấy bất kỳ kết nối nào thì phần tử cụ thể đó được trả về; nếu không tìm thấy thì quá trình tìm kiếm tiếp tục diễn ra cho tới khi tìm kiếm hết dữ liệu.</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rtl="0" fontAlgn="base"/>
            <a:r>
              <a:rPr lang="vi-VN" sz="1200" b="0" i="0" kern="1200" dirty="0" smtClean="0">
                <a:solidFill>
                  <a:schemeClr val="tx1"/>
                </a:solidFill>
                <a:effectLst/>
                <a:latin typeface="+mn-lt"/>
                <a:ea typeface="+mn-ea"/>
                <a:cs typeface="+mn-cs"/>
              </a:rPr>
              <a:t>Giải thuật tìm kiếm tuyến tính ( Mảng A, Giá trị x)</a:t>
            </a:r>
          </a:p>
          <a:p>
            <a:pPr rtl="0" fontAlgn="base"/>
            <a:r>
              <a:rPr lang="vi-VN" sz="1200" b="0" i="0" kern="1200" dirty="0" smtClean="0">
                <a:solidFill>
                  <a:schemeClr val="tx1"/>
                </a:solidFill>
                <a:effectLst/>
                <a:latin typeface="+mn-lt"/>
                <a:ea typeface="+mn-ea"/>
                <a:cs typeface="+mn-cs"/>
              </a:rPr>
              <a:t>Bước 1: Thiết lập i thành 1</a:t>
            </a:r>
          </a:p>
          <a:p>
            <a:pPr rtl="0" fontAlgn="base"/>
            <a:r>
              <a:rPr lang="vi-VN" sz="1200" b="0" i="0" kern="1200" dirty="0" smtClean="0">
                <a:solidFill>
                  <a:schemeClr val="tx1"/>
                </a:solidFill>
                <a:effectLst/>
                <a:latin typeface="+mn-lt"/>
                <a:ea typeface="+mn-ea"/>
                <a:cs typeface="+mn-cs"/>
              </a:rPr>
              <a:t>Bước 2: Nếu i &gt; n thì chuyển tới bước 7</a:t>
            </a:r>
          </a:p>
          <a:p>
            <a:pPr rtl="0" fontAlgn="base"/>
            <a:r>
              <a:rPr lang="vi-VN" sz="1200" b="0" i="0" kern="1200" dirty="0" smtClean="0">
                <a:solidFill>
                  <a:schemeClr val="tx1"/>
                </a:solidFill>
                <a:effectLst/>
                <a:latin typeface="+mn-lt"/>
                <a:ea typeface="+mn-ea"/>
                <a:cs typeface="+mn-cs"/>
              </a:rPr>
              <a:t>Bước 3: Nếu A[i] = x thì chuyển tới bước 6</a:t>
            </a:r>
          </a:p>
          <a:p>
            <a:pPr rtl="0" fontAlgn="base"/>
            <a:r>
              <a:rPr lang="vi-VN" sz="1200" b="0" i="0" kern="1200" dirty="0" smtClean="0">
                <a:solidFill>
                  <a:schemeClr val="tx1"/>
                </a:solidFill>
                <a:effectLst/>
                <a:latin typeface="+mn-lt"/>
                <a:ea typeface="+mn-ea"/>
                <a:cs typeface="+mn-cs"/>
              </a:rPr>
              <a:t>Bước 4: Thiết lập i thành i + 1</a:t>
            </a:r>
          </a:p>
          <a:p>
            <a:pPr rtl="0" fontAlgn="base"/>
            <a:r>
              <a:rPr lang="vi-VN" sz="1200" b="0" i="0" kern="1200" dirty="0" smtClean="0">
                <a:solidFill>
                  <a:schemeClr val="tx1"/>
                </a:solidFill>
                <a:effectLst/>
                <a:latin typeface="+mn-lt"/>
                <a:ea typeface="+mn-ea"/>
                <a:cs typeface="+mn-cs"/>
              </a:rPr>
              <a:t>Bước 5: Tới bước 2</a:t>
            </a:r>
          </a:p>
          <a:p>
            <a:pPr rtl="0" fontAlgn="base"/>
            <a:r>
              <a:rPr lang="vi-VN" sz="1200" b="0" i="0" kern="1200" dirty="0" smtClean="0">
                <a:solidFill>
                  <a:schemeClr val="tx1"/>
                </a:solidFill>
                <a:effectLst/>
                <a:latin typeface="+mn-lt"/>
                <a:ea typeface="+mn-ea"/>
                <a:cs typeface="+mn-cs"/>
              </a:rPr>
              <a:t>Bước 6: In phần tử x được tìm thấy tại chỉ mục i và tới bước 8</a:t>
            </a:r>
          </a:p>
          <a:p>
            <a:pPr rtl="0" fontAlgn="base"/>
            <a:r>
              <a:rPr lang="vi-VN" sz="1200" b="0" i="0" kern="1200" dirty="0" smtClean="0">
                <a:solidFill>
                  <a:schemeClr val="tx1"/>
                </a:solidFill>
                <a:effectLst/>
                <a:latin typeface="+mn-lt"/>
                <a:ea typeface="+mn-ea"/>
                <a:cs typeface="+mn-cs"/>
              </a:rPr>
              <a:t>Bước 7: In phần tử không được tìm thấy</a:t>
            </a:r>
          </a:p>
          <a:p>
            <a:pPr rtl="0" fontAlgn="base"/>
            <a:r>
              <a:rPr lang="vi-VN" sz="1200" b="0" i="0" kern="1200" dirty="0" smtClean="0">
                <a:solidFill>
                  <a:schemeClr val="tx1"/>
                </a:solidFill>
                <a:effectLst/>
                <a:latin typeface="+mn-lt"/>
                <a:ea typeface="+mn-ea"/>
                <a:cs typeface="+mn-cs"/>
              </a:rPr>
              <a:t>Bước 8: Thoát</a:t>
            </a:r>
          </a:p>
          <a:p>
            <a:endParaRPr lang="en-US" sz="1200" b="0" i="0" kern="1200" dirty="0" smtClean="0">
              <a:solidFill>
                <a:schemeClr val="tx1"/>
              </a:solidFill>
              <a:effectLst/>
              <a:latin typeface="+mn-lt"/>
              <a:ea typeface="+mn-ea"/>
              <a:cs typeface="+mn-cs"/>
            </a:endParaRPr>
          </a:p>
          <a:p>
            <a:pPr rtl="0" fontAlgn="base"/>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linear_search</a:t>
            </a:r>
            <a:r>
              <a:rPr lang="en-US" sz="1200" b="0" i="0" kern="1200" dirty="0" smtClean="0">
                <a:solidFill>
                  <a:schemeClr val="tx1"/>
                </a:solidFill>
                <a:effectLst/>
                <a:latin typeface="+mn-lt"/>
                <a:ea typeface="+mn-ea"/>
                <a:cs typeface="+mn-cs"/>
              </a:rPr>
              <a:t> (list, value)   </a:t>
            </a:r>
          </a:p>
          <a:p>
            <a:pPr rtl="0" fontAlgn="base"/>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mỗi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sách</a:t>
            </a:r>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if match item == value         </a:t>
            </a:r>
          </a:p>
          <a:p>
            <a:pPr rtl="0" fontAlgn="base"/>
            <a:r>
              <a:rPr lang="en-US" sz="1200" b="0" i="0" kern="1200" dirty="0" smtClean="0">
                <a:solidFill>
                  <a:schemeClr val="tx1"/>
                </a:solidFill>
                <a:effectLst/>
                <a:latin typeface="+mn-lt"/>
                <a:ea typeface="+mn-ea"/>
                <a:cs typeface="+mn-cs"/>
              </a:rPr>
              <a:t>        return </a:t>
            </a:r>
            <a:r>
              <a:rPr lang="en-US" sz="1200" b="0" i="0" kern="1200" dirty="0" err="1" smtClean="0">
                <a:solidFill>
                  <a:schemeClr val="tx1"/>
                </a:solidFill>
                <a:effectLst/>
                <a:latin typeface="+mn-lt"/>
                <a:ea typeface="+mn-ea"/>
                <a:cs typeface="+mn-cs"/>
              </a:rPr>
              <a:t>vị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tử</a:t>
            </a:r>
            <a:r>
              <a:rPr lang="en-US" sz="1200" b="0" i="0" kern="1200" dirty="0" smtClean="0">
                <a:solidFill>
                  <a:schemeClr val="tx1"/>
                </a:solidFill>
                <a:effectLst/>
                <a:latin typeface="+mn-lt"/>
                <a:ea typeface="+mn-ea"/>
                <a:cs typeface="+mn-cs"/>
              </a:rPr>
              <a:t>      </a:t>
            </a:r>
          </a:p>
          <a:p>
            <a:pPr rtl="0"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if  </a:t>
            </a:r>
          </a:p>
          <a:p>
            <a:pPr rtl="0" fontAlgn="base"/>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for</a:t>
            </a:r>
          </a:p>
          <a:p>
            <a:pPr rtl="0" fontAlgn="base"/>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hàm</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5</a:t>
            </a:fld>
            <a:endParaRPr lang="en-US"/>
          </a:p>
        </p:txBody>
      </p:sp>
    </p:spTree>
    <p:extLst>
      <p:ext uri="{BB962C8B-B14F-4D97-AF65-F5344CB8AC3E}">
        <p14:creationId xmlns:p14="http://schemas.microsoft.com/office/powerpoint/2010/main" val="338546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Giống như Tìm kiếm nhị phân, Tìm kiếm nhảy(Jump Search) là một thuật toán tìm kiếm các mảng được sắp xếp. Ý tưởng cơ bản là kiểm tra ít phần tử hơn (so với </a:t>
            </a:r>
            <a:r>
              <a:rPr lang="vi-VN" sz="1200" b="0" i="0" u="none" strike="noStrike" kern="1200" dirty="0" smtClean="0">
                <a:solidFill>
                  <a:schemeClr val="tx1"/>
                </a:solidFill>
                <a:effectLst/>
                <a:latin typeface="+mn-lt"/>
                <a:ea typeface="+mn-ea"/>
                <a:cs typeface="+mn-cs"/>
                <a:hlinkClick r:id="rId3"/>
              </a:rPr>
              <a:t>tìm kiếm tuyến tính</a:t>
            </a:r>
            <a:r>
              <a:rPr lang="vi-VN" sz="1200" b="0" i="0" kern="1200" dirty="0" smtClean="0">
                <a:solidFill>
                  <a:schemeClr val="tx1"/>
                </a:solidFill>
                <a:effectLst/>
                <a:latin typeface="+mn-lt"/>
                <a:ea typeface="+mn-ea"/>
                <a:cs typeface="+mn-cs"/>
              </a:rPr>
              <a:t>) bằng cách nhảy lên trước bằng các bước cố định hoặc bỏ qua một số phần tử thay vì tìm kiếm tất cả các phần tử.</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8</a:t>
            </a:fld>
            <a:endParaRPr lang="en-US"/>
          </a:p>
        </p:txBody>
      </p:sp>
    </p:spTree>
    <p:extLst>
      <p:ext uri="{BB962C8B-B14F-4D97-AF65-F5344CB8AC3E}">
        <p14:creationId xmlns:p14="http://schemas.microsoft.com/office/powerpoint/2010/main" val="382536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Ví dụ, giả sử chúng ta có một mảng arr [] kích thước n và khối (được nhảy) kích thước m. Sau đó, chúng tôi tìm kiếm tại các chỉ mục arr [0], arr [m], arr [2m]… ..arr [km], v.v. Khi chúng ta tìm được khoảng (arr [km] &lt;x &lt;arr [(k + 1) m]), chúng ta thực hiện phép toán tìm kiếm tuyến tính từ chỉ số km để tìm phần tử x.</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9</a:t>
            </a:fld>
            <a:endParaRPr lang="en-US"/>
          </a:p>
        </p:txBody>
      </p:sp>
    </p:spTree>
    <p:extLst>
      <p:ext uri="{BB962C8B-B14F-4D97-AF65-F5344CB8AC3E}">
        <p14:creationId xmlns:p14="http://schemas.microsoft.com/office/powerpoint/2010/main" val="210616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Tìm kiếm nhị phân (Binary Search) là một giải thuật tìm kiếm nhanh với độ phức tạp thời gian chạy là </a:t>
            </a:r>
            <a:r>
              <a:rPr lang="el-GR" sz="1200" b="0" i="0" kern="1200" dirty="0" smtClean="0">
                <a:solidFill>
                  <a:schemeClr val="tx1"/>
                </a:solidFill>
                <a:effectLst/>
                <a:latin typeface="+mn-lt"/>
                <a:ea typeface="+mn-ea"/>
                <a:cs typeface="+mn-cs"/>
              </a:rPr>
              <a:t>Ο(</a:t>
            </a:r>
            <a:r>
              <a:rPr lang="vi-VN" sz="1200" b="0" i="0" kern="1200" dirty="0" smtClean="0">
                <a:solidFill>
                  <a:schemeClr val="tx1"/>
                </a:solidFill>
                <a:effectLst/>
                <a:latin typeface="+mn-lt"/>
                <a:ea typeface="+mn-ea"/>
                <a:cs typeface="+mn-cs"/>
              </a:rPr>
              <a:t>log n). Giải thuật tìm kiếm nhị phân làm việc dựa trên nguyên tắc chia để trị (Divide and Conquer). Để giải thuật này có thể làm việc một cách chính xác thì tập dữ liệu nên ở trong dạng đã được sắp xếp.</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24</a:t>
            </a:fld>
            <a:endParaRPr lang="en-US"/>
          </a:p>
        </p:txBody>
      </p:sp>
    </p:spTree>
    <p:extLst>
      <p:ext uri="{BB962C8B-B14F-4D97-AF65-F5344CB8AC3E}">
        <p14:creationId xmlns:p14="http://schemas.microsoft.com/office/powerpoint/2010/main" val="341178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Binary Search tìm kiếm một phần tử cụ thể bằng cách so sánh phần tử tại vị trí giữa nhất của tập dữ liệu. Nếu tìm thấy kết nối thì chỉ mục của phần tử được trả về. Nếu phần tử cần tìm là lớn hơn giá trị phần tử giữa thì phần tử cần tìm được tìm trong mảng con nằm ở bên phải phần tử giữa; nếu không thì sẽ tìm ở trong mảng con nằm ở bên trái phần tử giữa. Tiến trình sẽ tiếp tục như vậy trên mảng con cho tới khi tìm hết mọi phần tử trên mảng con này.</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25</a:t>
            </a:fld>
            <a:endParaRPr lang="en-US"/>
          </a:p>
        </p:txBody>
      </p:sp>
    </p:spTree>
    <p:extLst>
      <p:ext uri="{BB962C8B-B14F-4D97-AF65-F5344CB8AC3E}">
        <p14:creationId xmlns:p14="http://schemas.microsoft.com/office/powerpoint/2010/main" val="290275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Giải thuật tìm kiếm nhị phân (Binary Search)</a:t>
            </a:r>
          </a:p>
          <a:p>
            <a:r>
              <a:rPr lang="vi-VN" dirty="0" smtClean="0"/>
              <a:t>   A ← một mảng đã được sắp xếp</a:t>
            </a:r>
          </a:p>
          <a:p>
            <a:r>
              <a:rPr lang="vi-VN" dirty="0" smtClean="0"/>
              <a:t>   n ← kích cỡ mảng</a:t>
            </a:r>
          </a:p>
          <a:p>
            <a:r>
              <a:rPr lang="vi-VN" dirty="0" smtClean="0"/>
              <a:t>   x ← giá trị để tìm kiếm trong mảng</a:t>
            </a:r>
          </a:p>
          <a:p>
            <a:r>
              <a:rPr lang="vi-VN" dirty="0" smtClean="0"/>
              <a:t>   gán lowerBound = 1</a:t>
            </a:r>
          </a:p>
          <a:p>
            <a:r>
              <a:rPr lang="vi-VN" dirty="0" smtClean="0"/>
              <a:t>   gán upperBound = n</a:t>
            </a:r>
          </a:p>
          <a:p>
            <a:r>
              <a:rPr lang="vi-VN" dirty="0" smtClean="0"/>
              <a:t>     while x not found</a:t>
            </a:r>
          </a:p>
          <a:p>
            <a:r>
              <a:rPr lang="vi-VN" dirty="0" smtClean="0"/>
              <a:t>   </a:t>
            </a:r>
          </a:p>
          <a:p>
            <a:r>
              <a:rPr lang="vi-VN" dirty="0" smtClean="0"/>
              <a:t>      if upperBound &lt; lowerBound </a:t>
            </a:r>
          </a:p>
          <a:p>
            <a:r>
              <a:rPr lang="vi-VN" dirty="0" smtClean="0"/>
              <a:t>         EXIT: x không tồn tại.</a:t>
            </a:r>
          </a:p>
          <a:p>
            <a:r>
              <a:rPr lang="vi-VN" dirty="0" smtClean="0"/>
              <a:t>   </a:t>
            </a:r>
          </a:p>
          <a:p>
            <a:r>
              <a:rPr lang="vi-VN" dirty="0" smtClean="0"/>
              <a:t>      gán midPoint = lowerBound + ( upperBound - lowerBound ) / 2</a:t>
            </a:r>
          </a:p>
          <a:p>
            <a:r>
              <a:rPr lang="vi-VN" dirty="0" smtClean="0"/>
              <a:t>      </a:t>
            </a:r>
          </a:p>
          <a:p>
            <a:r>
              <a:rPr lang="vi-VN" dirty="0" smtClean="0"/>
              <a:t>      if A[midPoint] &lt; x</a:t>
            </a:r>
          </a:p>
          <a:p>
            <a:r>
              <a:rPr lang="vi-VN" dirty="0" smtClean="0"/>
              <a:t>         gán lowerBound = midPoint + 1</a:t>
            </a:r>
          </a:p>
          <a:p>
            <a:r>
              <a:rPr lang="vi-VN" dirty="0" smtClean="0"/>
              <a:t>         </a:t>
            </a:r>
          </a:p>
          <a:p>
            <a:r>
              <a:rPr lang="vi-VN" dirty="0" smtClean="0"/>
              <a:t>      if A[midPoint] &gt; x</a:t>
            </a:r>
          </a:p>
          <a:p>
            <a:r>
              <a:rPr lang="vi-VN" dirty="0" smtClean="0"/>
              <a:t>         gán upperBound = midPoint - 1</a:t>
            </a:r>
          </a:p>
          <a:p>
            <a:r>
              <a:rPr lang="vi-VN" dirty="0" smtClean="0"/>
              <a:t>      if A[midPoint] = x </a:t>
            </a:r>
          </a:p>
          <a:p>
            <a:r>
              <a:rPr lang="vi-VN" dirty="0" smtClean="0"/>
              <a:t>         EXIT: x được tìm thấy tại midPoint</a:t>
            </a:r>
          </a:p>
          <a:p>
            <a:r>
              <a:rPr lang="vi-VN" dirty="0" smtClean="0"/>
              <a:t>    kết thúc while </a:t>
            </a:r>
          </a:p>
          <a:p>
            <a:r>
              <a:rPr lang="vi-VN" dirty="0" smtClean="0"/>
              <a:t>kết thúc giải thuật</a:t>
            </a:r>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26</a:t>
            </a:fld>
            <a:endParaRPr lang="en-US"/>
          </a:p>
        </p:txBody>
      </p:sp>
    </p:spTree>
    <p:extLst>
      <p:ext uri="{BB962C8B-B14F-4D97-AF65-F5344CB8AC3E}">
        <p14:creationId xmlns:p14="http://schemas.microsoft.com/office/powerpoint/2010/main" val="19088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smtClean="0">
                <a:solidFill>
                  <a:schemeClr val="tx1"/>
                </a:solidFill>
                <a:effectLst/>
                <a:latin typeface="+mn-lt"/>
                <a:ea typeface="+mn-ea"/>
                <a:cs typeface="+mn-cs"/>
              </a:rPr>
              <a:t>Thuật toán tìm kiếm nội suy là một sự cải tiến của tìm kiếm nhị phân Binary Search. Nó có xu hướng tiến gần đến vị trí, giá trị tìm kiếm. Do đó tốc độ tìm kiếm được tối ưu rất cao và nhanh hơn nhiều so với Binary Search.</a:t>
            </a:r>
          </a:p>
          <a:p>
            <a:pPr fontAlgn="base"/>
            <a:r>
              <a:rPr lang="vi-VN" sz="1200" b="0" i="0" kern="1200" dirty="0" smtClean="0">
                <a:solidFill>
                  <a:schemeClr val="tx1"/>
                </a:solidFill>
                <a:effectLst/>
                <a:latin typeface="+mn-lt"/>
                <a:ea typeface="+mn-ea"/>
                <a:cs typeface="+mn-cs"/>
              </a:rPr>
              <a:t>Cách thức hoạt động của nó dựa trên </a:t>
            </a:r>
            <a:r>
              <a:rPr lang="vi-VN" sz="1200" b="0" i="0" u="none" strike="noStrike" kern="1200" dirty="0" smtClean="0">
                <a:solidFill>
                  <a:schemeClr val="tx1"/>
                </a:solidFill>
                <a:effectLst/>
                <a:latin typeface="+mn-lt"/>
                <a:ea typeface="+mn-ea"/>
                <a:cs typeface="+mn-cs"/>
                <a:hlinkClick r:id="rId3" tooltip="Binary Search"/>
              </a:rPr>
              <a:t>Binary Search</a:t>
            </a:r>
            <a:r>
              <a:rPr lang="vi-VN" sz="1200" b="0" i="0" kern="1200" dirty="0" smtClean="0">
                <a:solidFill>
                  <a:schemeClr val="tx1"/>
                </a:solidFill>
                <a:effectLst/>
                <a:latin typeface="+mn-lt"/>
                <a:ea typeface="+mn-ea"/>
                <a:cs typeface="+mn-cs"/>
              </a:rPr>
              <a:t>, nhưng có sự cải tiến hơn. Đó chính là nó tìm ra phần tử gần với giá trị tìm kiếm nhất và bắt đầu từ đó để tìm.</a:t>
            </a:r>
          </a:p>
          <a:p>
            <a:endParaRPr lang="en-US" dirty="0"/>
          </a:p>
        </p:txBody>
      </p:sp>
      <p:sp>
        <p:nvSpPr>
          <p:cNvPr id="4" name="Slide Number Placeholder 3"/>
          <p:cNvSpPr>
            <a:spLocks noGrp="1"/>
          </p:cNvSpPr>
          <p:nvPr>
            <p:ph type="sldNum" sz="quarter" idx="10"/>
          </p:nvPr>
        </p:nvSpPr>
        <p:spPr/>
        <p:txBody>
          <a:bodyPr/>
          <a:lstStyle/>
          <a:p>
            <a:fld id="{BCC6BD82-1A69-40ED-A2D3-9FA29ED45D47}" type="slidenum">
              <a:rPr lang="en-US" smtClean="0"/>
              <a:t>37</a:t>
            </a:fld>
            <a:endParaRPr lang="en-US"/>
          </a:p>
        </p:txBody>
      </p:sp>
    </p:spTree>
    <p:extLst>
      <p:ext uri="{BB962C8B-B14F-4D97-AF65-F5344CB8AC3E}">
        <p14:creationId xmlns:p14="http://schemas.microsoft.com/office/powerpoint/2010/main" val="3958057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853D4D6-1769-4A98-A5BC-AF2A2551FB1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228" r="7894"/>
          <a:stretch/>
        </p:blipFill>
        <p:spPr>
          <a:xfrm>
            <a:off x="6354225" y="-3022"/>
            <a:ext cx="5820957" cy="6858000"/>
          </a:xfrm>
          <a:prstGeom prst="rect">
            <a:avLst/>
          </a:prstGeom>
        </p:spPr>
      </p:pic>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639349" y="6323177"/>
            <a:ext cx="6071471" cy="365125"/>
          </a:xfrm>
          <a:prstGeom prst="rect">
            <a:avLst/>
          </a:prstGeom>
        </p:spPr>
        <p:txBody>
          <a:bodyPr/>
          <a:lstStyle/>
          <a:p>
            <a:r>
              <a:rPr lang="en-US"/>
              <a:t>09e-BM/DT/FSOFT - @FPT SOFTWARE - FPT Software Acadademy - Internal Use</a:t>
            </a:r>
          </a:p>
        </p:txBody>
      </p:sp>
      <p:sp>
        <p:nvSpPr>
          <p:cNvPr id="8" name="Parallelogram 7">
            <a:extLst>
              <a:ext uri="{FF2B5EF4-FFF2-40B4-BE49-F238E27FC236}">
                <a16:creationId xmlns:a16="http://schemas.microsoft.com/office/drawing/2014/main" id="{4BE391D0-E514-43A8-909D-4554ECFBC930}"/>
              </a:ext>
            </a:extLst>
          </p:cNvPr>
          <p:cNvSpPr/>
          <p:nvPr userDrawn="1"/>
        </p:nvSpPr>
        <p:spPr>
          <a:xfrm>
            <a:off x="3195747" y="6293862"/>
            <a:ext cx="1350028" cy="564138"/>
          </a:xfrm>
          <a:prstGeom prst="parallelogram">
            <a:avLst>
              <a:gd name="adj" fmla="val 85423"/>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AB1E96-AC5C-4524-A956-775F6B28C827}"/>
              </a:ext>
            </a:extLst>
          </p:cNvPr>
          <p:cNvSpPr/>
          <p:nvPr userDrawn="1"/>
        </p:nvSpPr>
        <p:spPr>
          <a:xfrm>
            <a:off x="0" y="6295819"/>
            <a:ext cx="4325150" cy="575254"/>
          </a:xfrm>
          <a:custGeom>
            <a:avLst/>
            <a:gdLst>
              <a:gd name="connsiteX0" fmla="*/ 0 w 4325150"/>
              <a:gd name="connsiteY0" fmla="*/ 0 h 575254"/>
              <a:gd name="connsiteX1" fmla="*/ 3811653 w 4325150"/>
              <a:gd name="connsiteY1" fmla="*/ 0 h 575254"/>
              <a:gd name="connsiteX2" fmla="*/ 4325150 w 4325150"/>
              <a:gd name="connsiteY2" fmla="*/ 0 h 575254"/>
              <a:gd name="connsiteX3" fmla="*/ 3811653 w 4325150"/>
              <a:gd name="connsiteY3" fmla="*/ 575254 h 575254"/>
              <a:gd name="connsiteX4" fmla="*/ 3811653 w 4325150"/>
              <a:gd name="connsiteY4" fmla="*/ 564140 h 575254"/>
              <a:gd name="connsiteX5" fmla="*/ 0 w 4325150"/>
              <a:gd name="connsiteY5" fmla="*/ 564140 h 575254"/>
              <a:gd name="connsiteX6" fmla="*/ 0 w 4325150"/>
              <a:gd name="connsiteY6" fmla="*/ 0 h 57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5150" h="575254">
                <a:moveTo>
                  <a:pt x="0" y="0"/>
                </a:moveTo>
                <a:lnTo>
                  <a:pt x="3811653" y="0"/>
                </a:lnTo>
                <a:lnTo>
                  <a:pt x="4325150" y="0"/>
                </a:lnTo>
                <a:lnTo>
                  <a:pt x="3811653" y="575254"/>
                </a:lnTo>
                <a:lnTo>
                  <a:pt x="3811653" y="564140"/>
                </a:lnTo>
                <a:lnTo>
                  <a:pt x="0" y="564140"/>
                </a:lnTo>
                <a:lnTo>
                  <a:pt x="0" y="0"/>
                </a:lnTo>
                <a:close/>
              </a:path>
            </a:pathLst>
          </a:cu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135B5763-43D7-467E-9CD1-08FB57025A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9092" y="6439169"/>
            <a:ext cx="2257466" cy="288555"/>
          </a:xfrm>
          <a:prstGeom prst="rect">
            <a:avLst/>
          </a:prstGeom>
        </p:spPr>
      </p:pic>
      <p:sp>
        <p:nvSpPr>
          <p:cNvPr id="11" name="Rectangle 10">
            <a:extLst>
              <a:ext uri="{FF2B5EF4-FFF2-40B4-BE49-F238E27FC236}">
                <a16:creationId xmlns:a16="http://schemas.microsoft.com/office/drawing/2014/main" id="{8EC2033F-152D-464B-8E17-4E68EDAAF7E1}"/>
              </a:ext>
            </a:extLst>
          </p:cNvPr>
          <p:cNvSpPr/>
          <p:nvPr userDrawn="1"/>
        </p:nvSpPr>
        <p:spPr>
          <a:xfrm>
            <a:off x="9601200" y="0"/>
            <a:ext cx="2590800"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a:extLst>
              <a:ext uri="{FF2B5EF4-FFF2-40B4-BE49-F238E27FC236}">
                <a16:creationId xmlns:a16="http://schemas.microsoft.com/office/drawing/2014/main" id="{455C60A1-484E-424A-9DC8-6CB6B6EC923A}"/>
              </a:ext>
            </a:extLst>
          </p:cNvPr>
          <p:cNvSpPr>
            <a:spLocks noGrp="1"/>
          </p:cNvSpPr>
          <p:nvPr>
            <p:ph type="subTitle" idx="1"/>
          </p:nvPr>
        </p:nvSpPr>
        <p:spPr>
          <a:xfrm>
            <a:off x="372737" y="4301941"/>
            <a:ext cx="6528619" cy="564138"/>
          </a:xfrm>
        </p:spPr>
        <p:txBody>
          <a:bodyPr>
            <a:normAutofit/>
          </a:bodyPr>
          <a:lstStyle>
            <a:lvl1pPr marL="0" indent="0" algn="l">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Rectangle 12">
            <a:extLst>
              <a:ext uri="{FF2B5EF4-FFF2-40B4-BE49-F238E27FC236}">
                <a16:creationId xmlns:a16="http://schemas.microsoft.com/office/drawing/2014/main" id="{84729F0D-8E43-4BE3-9E48-7C6F7D344E9A}"/>
              </a:ext>
            </a:extLst>
          </p:cNvPr>
          <p:cNvSpPr/>
          <p:nvPr userDrawn="1"/>
        </p:nvSpPr>
        <p:spPr>
          <a:xfrm>
            <a:off x="0" y="0"/>
            <a:ext cx="602960" cy="1344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D270FD-5558-48C6-A7C5-6F578E7ACC6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01480" y="259214"/>
            <a:ext cx="1535088" cy="786186"/>
          </a:xfrm>
          <a:prstGeom prst="rect">
            <a:avLst/>
          </a:prstGeom>
        </p:spPr>
      </p:pic>
      <p:sp>
        <p:nvSpPr>
          <p:cNvPr id="6" name="Title 5">
            <a:extLst>
              <a:ext uri="{FF2B5EF4-FFF2-40B4-BE49-F238E27FC236}">
                <a16:creationId xmlns:a16="http://schemas.microsoft.com/office/drawing/2014/main" id="{FA11D7E9-137A-4356-B0D8-F80D077CEA25}"/>
              </a:ext>
            </a:extLst>
          </p:cNvPr>
          <p:cNvSpPr>
            <a:spLocks noGrp="1"/>
          </p:cNvSpPr>
          <p:nvPr>
            <p:ph type="title"/>
          </p:nvPr>
        </p:nvSpPr>
        <p:spPr>
          <a:xfrm>
            <a:off x="381549" y="2781430"/>
            <a:ext cx="10515600" cy="966672"/>
          </a:xfrm>
        </p:spPr>
        <p:txBody>
          <a:bodyPr/>
          <a:lstStyle/>
          <a:p>
            <a:r>
              <a:rPr lang="en-US"/>
              <a:t>Click to edit Master title style</a:t>
            </a:r>
          </a:p>
        </p:txBody>
      </p:sp>
    </p:spTree>
    <p:extLst>
      <p:ext uri="{BB962C8B-B14F-4D97-AF65-F5344CB8AC3E}">
        <p14:creationId xmlns:p14="http://schemas.microsoft.com/office/powerpoint/2010/main" val="403138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B02BF936-9122-4F42-9C1A-73CE236A2FD1}"/>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270353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7" name="Title 1">
            <a:extLst>
              <a:ext uri="{FF2B5EF4-FFF2-40B4-BE49-F238E27FC236}">
                <a16:creationId xmlns:a16="http://schemas.microsoft.com/office/drawing/2014/main" id="{99692E51-65A5-4DC3-AB45-C7F52BEA651E}"/>
              </a:ext>
            </a:extLst>
          </p:cNvPr>
          <p:cNvSpPr>
            <a:spLocks noGrp="1"/>
          </p:cNvSpPr>
          <p:nvPr>
            <p:ph type="title"/>
          </p:nvPr>
        </p:nvSpPr>
        <p:spPr>
          <a:xfrm>
            <a:off x="975360" y="159201"/>
            <a:ext cx="10515600" cy="966672"/>
          </a:xfrm>
        </p:spPr>
        <p:txBody>
          <a:bodyPr/>
          <a:lstStyle/>
          <a:p>
            <a:r>
              <a:rPr lang="en-US"/>
              <a:t>Click to edit Master title style</a:t>
            </a:r>
          </a:p>
        </p:txBody>
      </p:sp>
      <p:sp>
        <p:nvSpPr>
          <p:cNvPr id="8" name="Footer Placeholder 4">
            <a:extLst>
              <a:ext uri="{FF2B5EF4-FFF2-40B4-BE49-F238E27FC236}">
                <a16:creationId xmlns:a16="http://schemas.microsoft.com/office/drawing/2014/main" id="{2902FDD9-B1E4-4CA7-9EB3-F48A566E6765}"/>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2490294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164321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7" name="Footer Placeholder 4">
            <a:extLst>
              <a:ext uri="{FF2B5EF4-FFF2-40B4-BE49-F238E27FC236}">
                <a16:creationId xmlns:a16="http://schemas.microsoft.com/office/drawing/2014/main" id="{68C6B84B-1AB4-4230-9D84-6E2D983908C8}"/>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13715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50996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Footer Placeholder 4">
            <a:extLst>
              <a:ext uri="{FF2B5EF4-FFF2-40B4-BE49-F238E27FC236}">
                <a16:creationId xmlns:a16="http://schemas.microsoft.com/office/drawing/2014/main" id="{51CB4C66-D3F5-4BC0-A111-AE6CEB5BB860}"/>
              </a:ext>
            </a:extLst>
          </p:cNvPr>
          <p:cNvSpPr>
            <a:spLocks noGrp="1"/>
          </p:cNvSpPr>
          <p:nvPr>
            <p:ph type="ftr" sz="quarter" idx="11"/>
          </p:nvPr>
        </p:nvSpPr>
        <p:spPr>
          <a:xfrm>
            <a:off x="5639349" y="6323177"/>
            <a:ext cx="6071471" cy="365125"/>
          </a:xfrm>
          <a:prstGeom prst="rect">
            <a:avLst/>
          </a:prstGeom>
        </p:spPr>
        <p:txBody>
          <a:bodyPr/>
          <a:lstStyle/>
          <a:p>
            <a:r>
              <a:rPr lang="en-US" dirty="0"/>
              <a:t>09e-BM/DT/FSOFT - @FPT SOFTWARE - FPT Software </a:t>
            </a:r>
            <a:r>
              <a:rPr lang="en-US" dirty="0" err="1"/>
              <a:t>Acadademy</a:t>
            </a:r>
            <a:r>
              <a:rPr lang="en-US" dirty="0"/>
              <a:t> - Internal Use</a:t>
            </a:r>
          </a:p>
        </p:txBody>
      </p:sp>
    </p:spTree>
    <p:extLst>
      <p:ext uri="{BB962C8B-B14F-4D97-AF65-F5344CB8AC3E}">
        <p14:creationId xmlns:p14="http://schemas.microsoft.com/office/powerpoint/2010/main" val="19777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82300"/>
            <a:ext cx="10515600" cy="966672"/>
          </a:xfrm>
        </p:spPr>
        <p:txBody>
          <a:bodyPr/>
          <a:lstStyle/>
          <a:p>
            <a:r>
              <a:rPr lang="en-US"/>
              <a:t>Click to edit Master title style</a:t>
            </a:r>
          </a:p>
        </p:txBody>
      </p:sp>
      <p:sp>
        <p:nvSpPr>
          <p:cNvPr id="3" name="Content Placeholder 2"/>
          <p:cNvSpPr>
            <a:spLocks noGrp="1"/>
          </p:cNvSpPr>
          <p:nvPr>
            <p:ph idx="1"/>
          </p:nvPr>
        </p:nvSpPr>
        <p:spPr>
          <a:xfrm>
            <a:off x="838200" y="1148972"/>
            <a:ext cx="10515600" cy="5014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68EFDA9D-3256-4B09-AD67-BC13A2BD1A87}"/>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559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68832"/>
            <a:ext cx="10515600" cy="2666531"/>
          </a:xfrm>
        </p:spPr>
        <p:txBody>
          <a:bodyPr anchor="t">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838200" y="2032847"/>
            <a:ext cx="10515600" cy="735985"/>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86DAB0F-01A5-4AB0-84E3-BA9DDAF20443}" type="slidenum">
              <a:rPr lang="en-US" smtClean="0"/>
              <a:t>‹#›</a:t>
            </a:fld>
            <a:endParaRPr lang="en-US"/>
          </a:p>
        </p:txBody>
      </p:sp>
      <p:sp>
        <p:nvSpPr>
          <p:cNvPr id="11" name="Rectangle 10">
            <a:extLst>
              <a:ext uri="{FF2B5EF4-FFF2-40B4-BE49-F238E27FC236}">
                <a16:creationId xmlns:a16="http://schemas.microsoft.com/office/drawing/2014/main" id="{0724ED51-80BC-45B7-BF13-7863F1C0058D}"/>
              </a:ext>
            </a:extLst>
          </p:cNvPr>
          <p:cNvSpPr/>
          <p:nvPr userDrawn="1"/>
        </p:nvSpPr>
        <p:spPr>
          <a:xfrm>
            <a:off x="0" y="103239"/>
            <a:ext cx="486697" cy="943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634E65-81C3-4903-94C6-20182E22C995}"/>
              </a:ext>
            </a:extLst>
          </p:cNvPr>
          <p:cNvSpPr/>
          <p:nvPr userDrawn="1"/>
        </p:nvSpPr>
        <p:spPr>
          <a:xfrm>
            <a:off x="0" y="2032847"/>
            <a:ext cx="213695" cy="648945"/>
          </a:xfrm>
          <a:prstGeom prst="rect">
            <a:avLst/>
          </a:pr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E77C91-7B10-4D08-B05A-38C1EDFCEE6B}"/>
              </a:ext>
            </a:extLst>
          </p:cNvPr>
          <p:cNvSpPr/>
          <p:nvPr userDrawn="1"/>
        </p:nvSpPr>
        <p:spPr>
          <a:xfrm>
            <a:off x="300710" y="2032847"/>
            <a:ext cx="126993" cy="648945"/>
          </a:xfrm>
          <a:prstGeom prst="rect">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4">
            <a:extLst>
              <a:ext uri="{FF2B5EF4-FFF2-40B4-BE49-F238E27FC236}">
                <a16:creationId xmlns:a16="http://schemas.microsoft.com/office/drawing/2014/main" id="{56C839EE-3AFB-42ED-A396-BB8BFF7AB810}"/>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368086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94"/>
            <a:ext cx="10515600" cy="966672"/>
          </a:xfrm>
        </p:spPr>
        <p:txBody>
          <a:bodyPr/>
          <a:lstStyle/>
          <a:p>
            <a:r>
              <a:rPr lang="en-US"/>
              <a:t>Click to edit Master title style</a:t>
            </a:r>
          </a:p>
        </p:txBody>
      </p:sp>
      <p:sp>
        <p:nvSpPr>
          <p:cNvPr id="3" name="Content Placeholder 2"/>
          <p:cNvSpPr>
            <a:spLocks noGrp="1"/>
          </p:cNvSpPr>
          <p:nvPr>
            <p:ph sz="half" idx="1"/>
          </p:nvPr>
        </p:nvSpPr>
        <p:spPr>
          <a:xfrm>
            <a:off x="838200" y="1287556"/>
            <a:ext cx="5181600" cy="4966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7555"/>
            <a:ext cx="5181600" cy="4966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FE5354D4-AE78-4FA0-A247-75C8A048D65F}"/>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34215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5360" y="1157496"/>
            <a:ext cx="5157787"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5360" y="2025654"/>
            <a:ext cx="5157787" cy="4257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07772" y="1157496"/>
            <a:ext cx="5183188"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07772" y="1981408"/>
            <a:ext cx="5183188" cy="4257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86DAB0F-01A5-4AB0-84E3-BA9DDAF20443}" type="slidenum">
              <a:rPr lang="en-US" smtClean="0"/>
              <a:t>‹#›</a:t>
            </a:fld>
            <a:endParaRPr lang="en-US"/>
          </a:p>
        </p:txBody>
      </p:sp>
      <p:sp>
        <p:nvSpPr>
          <p:cNvPr id="10" name="Title 1">
            <a:extLst>
              <a:ext uri="{FF2B5EF4-FFF2-40B4-BE49-F238E27FC236}">
                <a16:creationId xmlns:a16="http://schemas.microsoft.com/office/drawing/2014/main" id="{A366CE84-F229-4519-9CAF-24D911C14B6F}"/>
              </a:ext>
            </a:extLst>
          </p:cNvPr>
          <p:cNvSpPr>
            <a:spLocks noGrp="1"/>
          </p:cNvSpPr>
          <p:nvPr>
            <p:ph type="title"/>
          </p:nvPr>
        </p:nvSpPr>
        <p:spPr>
          <a:xfrm>
            <a:off x="975360" y="172475"/>
            <a:ext cx="10515600" cy="966672"/>
          </a:xfrm>
        </p:spPr>
        <p:txBody>
          <a:bodyPr/>
          <a:lstStyle/>
          <a:p>
            <a:r>
              <a:rPr lang="en-US"/>
              <a:t>Click to edit Master title style</a:t>
            </a:r>
          </a:p>
        </p:txBody>
      </p:sp>
      <p:sp>
        <p:nvSpPr>
          <p:cNvPr id="11" name="Footer Placeholder 4">
            <a:extLst>
              <a:ext uri="{FF2B5EF4-FFF2-40B4-BE49-F238E27FC236}">
                <a16:creationId xmlns:a16="http://schemas.microsoft.com/office/drawing/2014/main" id="{A90C2898-BD78-4B78-B83A-332AEA95B799}"/>
              </a:ext>
            </a:extLst>
          </p:cNvPr>
          <p:cNvSpPr>
            <a:spLocks noGrp="1"/>
          </p:cNvSpPr>
          <p:nvPr>
            <p:ph type="ftr" sz="quarter" idx="1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89556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86DAB0F-01A5-4AB0-84E3-BA9DDAF20443}" type="slidenum">
              <a:rPr lang="en-US" smtClean="0"/>
              <a:t>‹#›</a:t>
            </a:fld>
            <a:endParaRPr lang="en-US"/>
          </a:p>
        </p:txBody>
      </p:sp>
      <p:sp>
        <p:nvSpPr>
          <p:cNvPr id="6" name="Title 1">
            <a:extLst>
              <a:ext uri="{FF2B5EF4-FFF2-40B4-BE49-F238E27FC236}">
                <a16:creationId xmlns:a16="http://schemas.microsoft.com/office/drawing/2014/main" id="{02DB8FF0-427D-448C-8CE4-358B460FA5A1}"/>
              </a:ext>
            </a:extLst>
          </p:cNvPr>
          <p:cNvSpPr>
            <a:spLocks noGrp="1"/>
          </p:cNvSpPr>
          <p:nvPr>
            <p:ph type="title"/>
          </p:nvPr>
        </p:nvSpPr>
        <p:spPr>
          <a:xfrm>
            <a:off x="838200" y="161248"/>
            <a:ext cx="10515600" cy="966672"/>
          </a:xfrm>
        </p:spPr>
        <p:txBody>
          <a:bodyPr/>
          <a:lstStyle/>
          <a:p>
            <a:r>
              <a:rPr lang="en-US"/>
              <a:t>Click to edit Master title style</a:t>
            </a:r>
          </a:p>
        </p:txBody>
      </p:sp>
      <p:sp>
        <p:nvSpPr>
          <p:cNvPr id="7" name="Footer Placeholder 4">
            <a:extLst>
              <a:ext uri="{FF2B5EF4-FFF2-40B4-BE49-F238E27FC236}">
                <a16:creationId xmlns:a16="http://schemas.microsoft.com/office/drawing/2014/main" id="{B9CEFD97-C22E-4E5E-A71E-FAB68258B9AA}"/>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8848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6DAB0F-01A5-4AB0-84E3-BA9DDAF20443}" type="slidenum">
              <a:rPr lang="en-US" smtClean="0"/>
              <a:t>‹#›</a:t>
            </a:fld>
            <a:endParaRPr lang="en-US"/>
          </a:p>
        </p:txBody>
      </p:sp>
      <p:sp>
        <p:nvSpPr>
          <p:cNvPr id="5" name="Footer Placeholder 4">
            <a:extLst>
              <a:ext uri="{FF2B5EF4-FFF2-40B4-BE49-F238E27FC236}">
                <a16:creationId xmlns:a16="http://schemas.microsoft.com/office/drawing/2014/main" id="{AEE5BFEF-8812-4F3D-A2DC-BB1E2B2C7B50}"/>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45806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86DAB0F-01A5-4AB0-84E3-BA9DDAF20443}" type="slidenum">
              <a:rPr lang="en-US" smtClean="0"/>
              <a:t>‹#›</a:t>
            </a:fld>
            <a:endParaRPr lang="en-US"/>
          </a:p>
        </p:txBody>
      </p:sp>
      <p:sp>
        <p:nvSpPr>
          <p:cNvPr id="8" name="Footer Placeholder 4">
            <a:extLst>
              <a:ext uri="{FF2B5EF4-FFF2-40B4-BE49-F238E27FC236}">
                <a16:creationId xmlns:a16="http://schemas.microsoft.com/office/drawing/2014/main" id="{4016CDC3-A8A7-4440-845D-1E61FFB3EEDC}"/>
              </a:ext>
            </a:extLst>
          </p:cNvPr>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spTree>
    <p:extLst>
      <p:ext uri="{BB962C8B-B14F-4D97-AF65-F5344CB8AC3E}">
        <p14:creationId xmlns:p14="http://schemas.microsoft.com/office/powerpoint/2010/main" val="166602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F1A27CD-428A-4866-A2D0-3874BC60AD1A}"/>
              </a:ext>
            </a:extLst>
          </p:cNvPr>
          <p:cNvSpPr/>
          <p:nvPr userDrawn="1"/>
        </p:nvSpPr>
        <p:spPr>
          <a:xfrm>
            <a:off x="3195747" y="6293862"/>
            <a:ext cx="1350028" cy="564138"/>
          </a:xfrm>
          <a:prstGeom prst="parallelogram">
            <a:avLst>
              <a:gd name="adj" fmla="val 85423"/>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25215" y="223220"/>
            <a:ext cx="10515600" cy="966672"/>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25215" y="1275030"/>
            <a:ext cx="10515600" cy="4850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9336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901329" y="6320400"/>
            <a:ext cx="6071471"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US"/>
              <a:t>09e-BM/DT/FSOFT - @FPT SOFTWARE - FPT Software Acadademy - Internal Use</a:t>
            </a:r>
          </a:p>
        </p:txBody>
      </p:sp>
      <p:pic>
        <p:nvPicPr>
          <p:cNvPr id="18" name="Picture 17">
            <a:extLst>
              <a:ext uri="{FF2B5EF4-FFF2-40B4-BE49-F238E27FC236}">
                <a16:creationId xmlns:a16="http://schemas.microsoft.com/office/drawing/2014/main" id="{67806384-FA12-4C89-B6CF-0DEEAB0E4C6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17247" y="172475"/>
            <a:ext cx="1535088" cy="786186"/>
          </a:xfrm>
          <a:prstGeom prst="rect">
            <a:avLst/>
          </a:prstGeom>
        </p:spPr>
      </p:pic>
      <p:sp>
        <p:nvSpPr>
          <p:cNvPr id="6" name="Slide Number Placeholder 5"/>
          <p:cNvSpPr>
            <a:spLocks noGrp="1"/>
          </p:cNvSpPr>
          <p:nvPr>
            <p:ph type="sldNum" sz="quarter" idx="4"/>
          </p:nvPr>
        </p:nvSpPr>
        <p:spPr>
          <a:xfrm>
            <a:off x="10972800" y="6320400"/>
            <a:ext cx="614337" cy="365125"/>
          </a:xfrm>
          <a:prstGeom prst="rect">
            <a:avLst/>
          </a:prstGeom>
          <a:solidFill>
            <a:schemeClr val="bg1"/>
          </a:solidFill>
          <a:ln w="28575">
            <a:solidFill>
              <a:srgbClr val="92D050"/>
            </a:solidFill>
          </a:ln>
        </p:spPr>
        <p:txBody>
          <a:bodyPr vert="horz" lIns="91440" tIns="45720" rIns="91440" bIns="45720" rtlCol="0" anchor="ctr"/>
          <a:lstStyle>
            <a:lvl1pPr algn="ctr">
              <a:defRPr sz="1800" b="1">
                <a:solidFill>
                  <a:schemeClr val="accent2"/>
                </a:solidFill>
                <a:latin typeface="Arial" panose="020B0604020202020204" pitchFamily="34" charset="0"/>
                <a:cs typeface="Arial" panose="020B0604020202020204" pitchFamily="34" charset="0"/>
              </a:defRPr>
            </a:lvl1pPr>
          </a:lstStyle>
          <a:p>
            <a:fld id="{586DAB0F-01A5-4AB0-84E3-BA9DDAF20443}" type="slidenum">
              <a:rPr lang="en-US" smtClean="0"/>
              <a:pPr/>
              <a:t>‹#›</a:t>
            </a:fld>
            <a:endParaRPr lang="en-US"/>
          </a:p>
        </p:txBody>
      </p:sp>
      <p:sp>
        <p:nvSpPr>
          <p:cNvPr id="22" name="Freeform: Shape 21">
            <a:extLst>
              <a:ext uri="{FF2B5EF4-FFF2-40B4-BE49-F238E27FC236}">
                <a16:creationId xmlns:a16="http://schemas.microsoft.com/office/drawing/2014/main" id="{32329F25-E96C-407E-B0FF-AF25CE2FD0EB}"/>
              </a:ext>
            </a:extLst>
          </p:cNvPr>
          <p:cNvSpPr/>
          <p:nvPr userDrawn="1"/>
        </p:nvSpPr>
        <p:spPr>
          <a:xfrm>
            <a:off x="0" y="6295819"/>
            <a:ext cx="4325150" cy="575254"/>
          </a:xfrm>
          <a:custGeom>
            <a:avLst/>
            <a:gdLst>
              <a:gd name="connsiteX0" fmla="*/ 0 w 4325150"/>
              <a:gd name="connsiteY0" fmla="*/ 0 h 575254"/>
              <a:gd name="connsiteX1" fmla="*/ 3811653 w 4325150"/>
              <a:gd name="connsiteY1" fmla="*/ 0 h 575254"/>
              <a:gd name="connsiteX2" fmla="*/ 4325150 w 4325150"/>
              <a:gd name="connsiteY2" fmla="*/ 0 h 575254"/>
              <a:gd name="connsiteX3" fmla="*/ 3811653 w 4325150"/>
              <a:gd name="connsiteY3" fmla="*/ 575254 h 575254"/>
              <a:gd name="connsiteX4" fmla="*/ 3811653 w 4325150"/>
              <a:gd name="connsiteY4" fmla="*/ 564140 h 575254"/>
              <a:gd name="connsiteX5" fmla="*/ 0 w 4325150"/>
              <a:gd name="connsiteY5" fmla="*/ 564140 h 575254"/>
              <a:gd name="connsiteX6" fmla="*/ 0 w 4325150"/>
              <a:gd name="connsiteY6" fmla="*/ 0 h 57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5150" h="575254">
                <a:moveTo>
                  <a:pt x="0" y="0"/>
                </a:moveTo>
                <a:lnTo>
                  <a:pt x="3811653" y="0"/>
                </a:lnTo>
                <a:lnTo>
                  <a:pt x="4325150" y="0"/>
                </a:lnTo>
                <a:lnTo>
                  <a:pt x="3811653" y="575254"/>
                </a:lnTo>
                <a:lnTo>
                  <a:pt x="3811653" y="564140"/>
                </a:lnTo>
                <a:lnTo>
                  <a:pt x="0" y="564140"/>
                </a:lnTo>
                <a:lnTo>
                  <a:pt x="0" y="0"/>
                </a:lnTo>
                <a:close/>
              </a:path>
            </a:pathLst>
          </a:cu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E175E484-83D1-437E-8BBE-28FE7038A28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79092" y="6439169"/>
            <a:ext cx="2257466" cy="288555"/>
          </a:xfrm>
          <a:prstGeom prst="rect">
            <a:avLst/>
          </a:prstGeom>
        </p:spPr>
      </p:pic>
      <p:sp>
        <p:nvSpPr>
          <p:cNvPr id="14" name="Rectangle 13">
            <a:extLst>
              <a:ext uri="{FF2B5EF4-FFF2-40B4-BE49-F238E27FC236}">
                <a16:creationId xmlns:a16="http://schemas.microsoft.com/office/drawing/2014/main" id="{6CD96676-B619-470C-B76F-330ABB78DE8E}"/>
              </a:ext>
            </a:extLst>
          </p:cNvPr>
          <p:cNvSpPr/>
          <p:nvPr userDrawn="1"/>
        </p:nvSpPr>
        <p:spPr>
          <a:xfrm>
            <a:off x="0" y="-14748"/>
            <a:ext cx="838200" cy="752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AA4583-D6FE-4548-AE65-48B7C43BFF08}"/>
              </a:ext>
            </a:extLst>
          </p:cNvPr>
          <p:cNvSpPr/>
          <p:nvPr userDrawn="1"/>
        </p:nvSpPr>
        <p:spPr>
          <a:xfrm>
            <a:off x="0" y="223220"/>
            <a:ext cx="213695" cy="648945"/>
          </a:xfrm>
          <a:prstGeom prst="rect">
            <a:avLst/>
          </a:prstGeom>
          <a:solidFill>
            <a:srgbClr val="39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6BB50D-ACB4-4E38-B030-8B8D13B19B95}"/>
              </a:ext>
            </a:extLst>
          </p:cNvPr>
          <p:cNvSpPr/>
          <p:nvPr userDrawn="1"/>
        </p:nvSpPr>
        <p:spPr>
          <a:xfrm>
            <a:off x="300710" y="223220"/>
            <a:ext cx="126993" cy="648945"/>
          </a:xfrm>
          <a:prstGeom prst="rect">
            <a:avLst/>
          </a:prstGeom>
          <a:solidFill>
            <a:srgbClr val="76B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85482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b="1" kern="1200">
          <a:solidFill>
            <a:srgbClr val="3963AA"/>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D96832-A222-4BA9-A513-02C98716E2DC}"/>
              </a:ext>
            </a:extLst>
          </p:cNvPr>
          <p:cNvSpPr>
            <a:spLocks noGrp="1"/>
          </p:cNvSpPr>
          <p:nvPr>
            <p:ph type="ctrTitle"/>
          </p:nvPr>
        </p:nvSpPr>
        <p:spPr>
          <a:xfrm>
            <a:off x="0" y="1380643"/>
            <a:ext cx="7962371" cy="1679080"/>
          </a:xfrm>
        </p:spPr>
        <p:txBody>
          <a:bodyPr>
            <a:normAutofit/>
          </a:bodyPr>
          <a:lstStyle/>
          <a:p>
            <a:pPr algn="ctr"/>
            <a:r>
              <a:rPr lang="en-GB" sz="3200" dirty="0" smtClean="0"/>
              <a:t>DATA </a:t>
            </a:r>
            <a:r>
              <a:rPr lang="en-GB" sz="3200" dirty="0"/>
              <a:t>STRUCTURES </a:t>
            </a:r>
            <a:r>
              <a:rPr lang="en-GB" sz="3200" dirty="0" smtClean="0"/>
              <a:t>&amp; ALGORITHMS</a:t>
            </a:r>
            <a:br>
              <a:rPr lang="en-GB" sz="3200" dirty="0" smtClean="0"/>
            </a:br>
            <a:r>
              <a:rPr lang="en-GB" sz="3200" dirty="0" smtClean="0"/>
              <a:t>WITH JAVA</a:t>
            </a:r>
            <a:r>
              <a:rPr lang="en-GB" dirty="0"/>
              <a:t/>
            </a:r>
            <a:br>
              <a:rPr lang="en-GB" dirty="0"/>
            </a:br>
            <a:endParaRPr lang="en-US" dirty="0"/>
          </a:p>
        </p:txBody>
      </p:sp>
      <p:sp>
        <p:nvSpPr>
          <p:cNvPr id="7" name="Subtitle 6">
            <a:extLst>
              <a:ext uri="{FF2B5EF4-FFF2-40B4-BE49-F238E27FC236}">
                <a16:creationId xmlns:a16="http://schemas.microsoft.com/office/drawing/2014/main" id="{2C2A07EC-2A88-4C73-B271-FB6F18BFC13D}"/>
              </a:ext>
            </a:extLst>
          </p:cNvPr>
          <p:cNvSpPr>
            <a:spLocks noGrp="1"/>
          </p:cNvSpPr>
          <p:nvPr>
            <p:ph type="subTitle" idx="1"/>
          </p:nvPr>
        </p:nvSpPr>
        <p:spPr/>
        <p:txBody>
          <a:bodyPr>
            <a:normAutofit fontScale="92500" lnSpcReduction="10000"/>
          </a:bodyPr>
          <a:lstStyle/>
          <a:p>
            <a:r>
              <a:rPr lang="en-US" dirty="0"/>
              <a:t>Lesson 01: Searching Algorithms </a:t>
            </a:r>
            <a:endParaRPr lang="en-US" b="1" dirty="0"/>
          </a:p>
        </p:txBody>
      </p:sp>
      <p:sp>
        <p:nvSpPr>
          <p:cNvPr id="2" name="Footer Placeholder 1">
            <a:extLst>
              <a:ext uri="{FF2B5EF4-FFF2-40B4-BE49-F238E27FC236}">
                <a16:creationId xmlns:a16="http://schemas.microsoft.com/office/drawing/2014/main" id="{9E17BF7D-6272-4F91-8314-9E1A40515427}"/>
              </a:ext>
            </a:extLst>
          </p:cNvPr>
          <p:cNvSpPr>
            <a:spLocks noGrp="1"/>
          </p:cNvSpPr>
          <p:nvPr>
            <p:ph type="ftr" sz="quarter" idx="11"/>
          </p:nvPr>
        </p:nvSpPr>
        <p:spPr>
          <a:xfrm>
            <a:off x="5608869" y="6429857"/>
            <a:ext cx="6071471" cy="365125"/>
          </a:xfrm>
        </p:spPr>
        <p:txBody>
          <a:bodyPr/>
          <a:lstStyle/>
          <a:p>
            <a:r>
              <a:rPr lang="en-US" dirty="0"/>
              <a:t>09e-BM/DT/FSOFT - @FPT SOFTWARE - FPT Software Academy - Internal Use</a:t>
            </a:r>
          </a:p>
        </p:txBody>
      </p:sp>
    </p:spTree>
    <p:extLst>
      <p:ext uri="{BB962C8B-B14F-4D97-AF65-F5344CB8AC3E}">
        <p14:creationId xmlns:p14="http://schemas.microsoft.com/office/powerpoint/2010/main" val="366263784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Idea of Jump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a:t>
            </a:r>
            <a:r>
              <a:rPr lang="en-US" b="1" dirty="0"/>
              <a:t>Pseudocode</a:t>
            </a:r>
            <a:r>
              <a:rPr lang="en-US" dirty="0"/>
              <a:t>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10</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0" y="1706988"/>
            <a:ext cx="8724900" cy="4084212"/>
          </a:xfrm>
          <a:prstGeom prst="rect">
            <a:avLst/>
          </a:prstGeom>
        </p:spPr>
      </p:pic>
    </p:spTree>
    <p:extLst>
      <p:ext uri="{BB962C8B-B14F-4D97-AF65-F5344CB8AC3E}">
        <p14:creationId xmlns:p14="http://schemas.microsoft.com/office/powerpoint/2010/main" val="9485616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Jump Search – Example (1)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buFont typeface="Wingdings" panose="05000000000000000000" pitchFamily="2" charset="2"/>
              <a:buChar char="§"/>
            </a:pPr>
            <a:r>
              <a:rPr lang="en-GB" dirty="0"/>
              <a:t>Assume the following sorted array. Search for 77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11</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6" y="1910949"/>
            <a:ext cx="11261052" cy="635803"/>
          </a:xfrm>
          <a:prstGeom prst="rect">
            <a:avLst/>
          </a:prstGeom>
        </p:spPr>
      </p:pic>
    </p:spTree>
    <p:extLst>
      <p:ext uri="{BB962C8B-B14F-4D97-AF65-F5344CB8AC3E}">
        <p14:creationId xmlns:p14="http://schemas.microsoft.com/office/powerpoint/2010/main" val="18919144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(2)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a:t>
            </a:r>
            <a:r>
              <a:rPr lang="en-GB" b="1" dirty="0"/>
              <a:t>Calculate</a:t>
            </a:r>
            <a:r>
              <a:rPr lang="en-GB" dirty="0"/>
              <a:t>:</a:t>
            </a:r>
            <a:br>
              <a:rPr lang="en-GB" dirty="0"/>
            </a:br>
            <a:r>
              <a:rPr lang="en-GB" dirty="0"/>
              <a:t>✓Size of array n =16</a:t>
            </a:r>
            <a:br>
              <a:rPr lang="en-GB" dirty="0"/>
            </a:br>
            <a:r>
              <a:rPr lang="en-GB" dirty="0"/>
              <a:t>✓Jump size = </a:t>
            </a:r>
            <a:r>
              <a:rPr lang="en-GB" dirty="0" err="1"/>
              <a:t>sqrt</a:t>
            </a:r>
            <a:r>
              <a:rPr lang="en-GB" dirty="0"/>
              <a:t>(n) = 4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12</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42" y="3117449"/>
            <a:ext cx="10932226" cy="617237"/>
          </a:xfrm>
          <a:prstGeom prst="rect">
            <a:avLst/>
          </a:prstGeom>
        </p:spPr>
      </p:pic>
    </p:spTree>
    <p:extLst>
      <p:ext uri="{BB962C8B-B14F-4D97-AF65-F5344CB8AC3E}">
        <p14:creationId xmlns:p14="http://schemas.microsoft.com/office/powerpoint/2010/main" val="309162455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(3)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size = 4</a:t>
            </a:r>
            <a:br>
              <a:rPr lang="en-GB" dirty="0"/>
            </a:br>
            <a:r>
              <a:rPr lang="en-GB" dirty="0"/>
              <a:t>• Search from index 0</a:t>
            </a:r>
            <a:br>
              <a:rPr lang="en-GB" dirty="0"/>
            </a:br>
            <a:r>
              <a:rPr lang="en-GB" dirty="0"/>
              <a:t>• Compare index value with search number </a:t>
            </a:r>
            <a:r>
              <a:rPr lang="en-GB" dirty="0">
                <a:solidFill>
                  <a:srgbClr val="FF0000"/>
                </a:solidFill>
              </a:rPr>
              <a:t>0 &lt; 77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13</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3" name="Rectangle 2"/>
          <p:cNvSpPr/>
          <p:nvPr/>
        </p:nvSpPr>
        <p:spPr>
          <a:xfrm>
            <a:off x="7937064" y="2115644"/>
            <a:ext cx="1130300" cy="9577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FF0000"/>
                </a:solidFill>
                <a:effectLst>
                  <a:outerShdw blurRad="38100" dist="19050" dir="2700000" algn="tl" rotWithShape="0">
                    <a:schemeClr val="dk1">
                      <a:alpha val="40000"/>
                    </a:schemeClr>
                  </a:outerShdw>
                </a:effectLst>
              </a:rPr>
              <a:t>77</a:t>
            </a:r>
            <a:endParaRPr lang="en-US" dirty="0">
              <a:ln w="0"/>
              <a:solidFill>
                <a:srgbClr val="FF0000"/>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 y="3864838"/>
            <a:ext cx="11634179" cy="669502"/>
          </a:xfrm>
          <a:prstGeom prst="rect">
            <a:avLst/>
          </a:prstGeom>
        </p:spPr>
      </p:pic>
    </p:spTree>
    <p:extLst>
      <p:ext uri="{BB962C8B-B14F-4D97-AF65-F5344CB8AC3E}">
        <p14:creationId xmlns:p14="http://schemas.microsoft.com/office/powerpoint/2010/main" val="13099929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a:t>
            </a:r>
            <a:r>
              <a:rPr lang="en-US" dirty="0" smtClean="0"/>
              <a:t>(4)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size = 4</a:t>
            </a:r>
            <a:br>
              <a:rPr lang="en-GB" dirty="0"/>
            </a:br>
            <a:r>
              <a:rPr lang="en-GB" dirty="0"/>
              <a:t>• Jump from index 0 to index 3 </a:t>
            </a:r>
            <a:br>
              <a:rPr lang="en-GB" dirty="0"/>
            </a:br>
            <a:r>
              <a:rPr lang="en-GB" dirty="0"/>
              <a:t>• Compare index value with search number </a:t>
            </a:r>
            <a:r>
              <a:rPr lang="en-GB" dirty="0" smtClean="0">
                <a:solidFill>
                  <a:srgbClr val="FF0000"/>
                </a:solidFill>
              </a:rPr>
              <a:t>2 </a:t>
            </a:r>
            <a:r>
              <a:rPr lang="en-GB" dirty="0">
                <a:solidFill>
                  <a:srgbClr val="FF0000"/>
                </a:solidFill>
              </a:rPr>
              <a:t>&lt; 77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14</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3" name="Rectangle 2"/>
          <p:cNvSpPr/>
          <p:nvPr/>
        </p:nvSpPr>
        <p:spPr>
          <a:xfrm>
            <a:off x="7937064" y="2115644"/>
            <a:ext cx="1130300" cy="9577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FF0000"/>
                </a:solidFill>
                <a:effectLst>
                  <a:outerShdw blurRad="38100" dist="19050" dir="2700000" algn="tl" rotWithShape="0">
                    <a:schemeClr val="dk1">
                      <a:alpha val="40000"/>
                    </a:schemeClr>
                  </a:outerShdw>
                </a:effectLst>
              </a:rPr>
              <a:t>77</a:t>
            </a:r>
            <a:endParaRPr lang="en-US" dirty="0">
              <a:ln w="0"/>
              <a:solidFill>
                <a:srgbClr val="FF0000"/>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3892437"/>
            <a:ext cx="11747500" cy="713514"/>
          </a:xfrm>
          <a:prstGeom prst="rect">
            <a:avLst/>
          </a:prstGeom>
        </p:spPr>
      </p:pic>
    </p:spTree>
    <p:extLst>
      <p:ext uri="{BB962C8B-B14F-4D97-AF65-F5344CB8AC3E}">
        <p14:creationId xmlns:p14="http://schemas.microsoft.com/office/powerpoint/2010/main" val="30845385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a:t>
            </a:r>
            <a:r>
              <a:rPr lang="en-US" dirty="0" smtClean="0"/>
              <a:t>(5)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size = 4</a:t>
            </a:r>
            <a:br>
              <a:rPr lang="en-GB" dirty="0"/>
            </a:br>
            <a:r>
              <a:rPr lang="en-GB" dirty="0"/>
              <a:t>• Jump from index </a:t>
            </a:r>
            <a:r>
              <a:rPr lang="en-GB" dirty="0" smtClean="0"/>
              <a:t>3 </a:t>
            </a:r>
            <a:r>
              <a:rPr lang="en-GB" dirty="0"/>
              <a:t>to index </a:t>
            </a:r>
            <a:r>
              <a:rPr lang="en-GB" dirty="0" smtClean="0"/>
              <a:t>6 </a:t>
            </a:r>
            <a:r>
              <a:rPr lang="en-GB" dirty="0"/>
              <a:t/>
            </a:r>
            <a:br>
              <a:rPr lang="en-GB" dirty="0"/>
            </a:br>
            <a:r>
              <a:rPr lang="en-GB" dirty="0"/>
              <a:t>• Compare index value with search number </a:t>
            </a:r>
            <a:r>
              <a:rPr lang="en-GB" dirty="0" smtClean="0">
                <a:solidFill>
                  <a:srgbClr val="FF0000"/>
                </a:solidFill>
              </a:rPr>
              <a:t>8 </a:t>
            </a:r>
            <a:r>
              <a:rPr lang="en-GB" dirty="0">
                <a:solidFill>
                  <a:srgbClr val="FF0000"/>
                </a:solidFill>
              </a:rPr>
              <a:t>&lt; 77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15</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3" name="Rectangle 2"/>
          <p:cNvSpPr/>
          <p:nvPr/>
        </p:nvSpPr>
        <p:spPr>
          <a:xfrm>
            <a:off x="7937064" y="2115644"/>
            <a:ext cx="1130300" cy="9577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FF0000"/>
                </a:solidFill>
                <a:effectLst>
                  <a:outerShdw blurRad="38100" dist="19050" dir="2700000" algn="tl" rotWithShape="0">
                    <a:schemeClr val="dk1">
                      <a:alpha val="40000"/>
                    </a:schemeClr>
                  </a:outerShdw>
                </a:effectLst>
              </a:rPr>
              <a:t>77</a:t>
            </a:r>
            <a:endParaRPr lang="en-US" dirty="0">
              <a:ln w="0"/>
              <a:solidFill>
                <a:srgbClr val="FF0000"/>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09" y="4230546"/>
            <a:ext cx="11927781" cy="776212"/>
          </a:xfrm>
          <a:prstGeom prst="rect">
            <a:avLst/>
          </a:prstGeom>
        </p:spPr>
      </p:pic>
    </p:spTree>
    <p:extLst>
      <p:ext uri="{BB962C8B-B14F-4D97-AF65-F5344CB8AC3E}">
        <p14:creationId xmlns:p14="http://schemas.microsoft.com/office/powerpoint/2010/main" val="23365755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a:t>
            </a:r>
            <a:r>
              <a:rPr lang="en-US" dirty="0" smtClean="0"/>
              <a:t>(6)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size = 4</a:t>
            </a:r>
            <a:br>
              <a:rPr lang="en-GB" dirty="0"/>
            </a:br>
            <a:r>
              <a:rPr lang="en-GB" dirty="0"/>
              <a:t>• Jump from index 6</a:t>
            </a:r>
            <a:r>
              <a:rPr lang="en-GB" dirty="0" smtClean="0"/>
              <a:t> </a:t>
            </a:r>
            <a:r>
              <a:rPr lang="en-GB" dirty="0"/>
              <a:t>to index 9</a:t>
            </a:r>
            <a:br>
              <a:rPr lang="en-GB" dirty="0"/>
            </a:br>
            <a:r>
              <a:rPr lang="en-GB" dirty="0"/>
              <a:t>• Compare index value with search number </a:t>
            </a:r>
            <a:r>
              <a:rPr lang="en-GB" dirty="0" smtClean="0">
                <a:solidFill>
                  <a:srgbClr val="FF0000"/>
                </a:solidFill>
              </a:rPr>
              <a:t>34 </a:t>
            </a:r>
            <a:r>
              <a:rPr lang="en-GB" dirty="0">
                <a:solidFill>
                  <a:srgbClr val="FF0000"/>
                </a:solidFill>
              </a:rPr>
              <a:t>&lt; 77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16</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3" name="Rectangle 2"/>
          <p:cNvSpPr/>
          <p:nvPr/>
        </p:nvSpPr>
        <p:spPr>
          <a:xfrm>
            <a:off x="7937064" y="2115644"/>
            <a:ext cx="1130300" cy="9577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FF0000"/>
                </a:solidFill>
                <a:effectLst>
                  <a:outerShdw blurRad="38100" dist="19050" dir="2700000" algn="tl" rotWithShape="0">
                    <a:schemeClr val="dk1">
                      <a:alpha val="40000"/>
                    </a:schemeClr>
                  </a:outerShdw>
                </a:effectLst>
              </a:rPr>
              <a:t>77</a:t>
            </a:r>
            <a:endParaRPr lang="en-US" dirty="0">
              <a:ln w="0"/>
              <a:solidFill>
                <a:srgbClr val="FF0000"/>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78" y="3737871"/>
            <a:ext cx="11351044" cy="692438"/>
          </a:xfrm>
          <a:prstGeom prst="rect">
            <a:avLst/>
          </a:prstGeom>
        </p:spPr>
      </p:pic>
    </p:spTree>
    <p:extLst>
      <p:ext uri="{BB962C8B-B14F-4D97-AF65-F5344CB8AC3E}">
        <p14:creationId xmlns:p14="http://schemas.microsoft.com/office/powerpoint/2010/main" val="13130806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a:t>
            </a:r>
            <a:r>
              <a:rPr lang="en-US" dirty="0" smtClean="0"/>
              <a:t>(7)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size = 4</a:t>
            </a:r>
            <a:br>
              <a:rPr lang="en-GB" dirty="0"/>
            </a:br>
            <a:r>
              <a:rPr lang="en-GB" dirty="0"/>
              <a:t>• Jump from index 9</a:t>
            </a:r>
            <a:r>
              <a:rPr lang="en-GB" dirty="0" smtClean="0"/>
              <a:t> </a:t>
            </a:r>
            <a:r>
              <a:rPr lang="en-GB" dirty="0"/>
              <a:t>to index </a:t>
            </a:r>
            <a:r>
              <a:rPr lang="en-GB" dirty="0" smtClean="0"/>
              <a:t>12</a:t>
            </a:r>
            <a:r>
              <a:rPr lang="en-GB" dirty="0"/>
              <a:t/>
            </a:r>
            <a:br>
              <a:rPr lang="en-GB" dirty="0"/>
            </a:br>
            <a:r>
              <a:rPr lang="en-GB" dirty="0"/>
              <a:t>• Compare index value with search number </a:t>
            </a:r>
            <a:r>
              <a:rPr lang="en-GB" dirty="0" smtClean="0">
                <a:solidFill>
                  <a:srgbClr val="FF0000"/>
                </a:solidFill>
              </a:rPr>
              <a:t>89 </a:t>
            </a:r>
            <a:r>
              <a:rPr lang="en-GB" dirty="0">
                <a:solidFill>
                  <a:srgbClr val="FF0000"/>
                </a:solidFill>
              </a:rPr>
              <a:t>&gt;</a:t>
            </a:r>
            <a:r>
              <a:rPr lang="en-GB" dirty="0" smtClean="0">
                <a:solidFill>
                  <a:srgbClr val="FF0000"/>
                </a:solidFill>
              </a:rPr>
              <a:t> </a:t>
            </a:r>
            <a:r>
              <a:rPr lang="en-GB" dirty="0">
                <a:solidFill>
                  <a:srgbClr val="FF0000"/>
                </a:solidFill>
              </a:rPr>
              <a:t>77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17</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3" name="Rectangle 2"/>
          <p:cNvSpPr/>
          <p:nvPr/>
        </p:nvSpPr>
        <p:spPr>
          <a:xfrm>
            <a:off x="7937064" y="2115644"/>
            <a:ext cx="1130300" cy="9577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FF0000"/>
                </a:solidFill>
                <a:effectLst>
                  <a:outerShdw blurRad="38100" dist="19050" dir="2700000" algn="tl" rotWithShape="0">
                    <a:schemeClr val="dk1">
                      <a:alpha val="40000"/>
                    </a:schemeClr>
                  </a:outerShdw>
                </a:effectLst>
              </a:rPr>
              <a:t>77</a:t>
            </a:r>
            <a:endParaRPr lang="en-US" dirty="0">
              <a:ln w="0"/>
              <a:solidFill>
                <a:srgbClr val="FF0000"/>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87" y="4236025"/>
            <a:ext cx="11916626" cy="1927879"/>
          </a:xfrm>
          <a:prstGeom prst="rect">
            <a:avLst/>
          </a:prstGeom>
        </p:spPr>
      </p:pic>
    </p:spTree>
    <p:extLst>
      <p:ext uri="{BB962C8B-B14F-4D97-AF65-F5344CB8AC3E}">
        <p14:creationId xmlns:p14="http://schemas.microsoft.com/office/powerpoint/2010/main" val="42797626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Example </a:t>
            </a:r>
            <a:r>
              <a:rPr lang="en-US" dirty="0" smtClean="0"/>
              <a:t>(8)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back a step</a:t>
            </a:r>
            <a:br>
              <a:rPr lang="en-GB" dirty="0"/>
            </a:br>
            <a:r>
              <a:rPr lang="en-GB" dirty="0"/>
              <a:t>• Perform linear search</a:t>
            </a:r>
            <a:br>
              <a:rPr lang="en-GB" dirty="0"/>
            </a:br>
            <a:r>
              <a:rPr lang="en-GB" dirty="0"/>
              <a:t>• Compare found at index 11 </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18</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3" name="Rectangle 2"/>
          <p:cNvSpPr/>
          <p:nvPr/>
        </p:nvSpPr>
        <p:spPr>
          <a:xfrm>
            <a:off x="5244664" y="2115644"/>
            <a:ext cx="1130300" cy="9577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FF0000"/>
                </a:solidFill>
                <a:effectLst>
                  <a:outerShdw blurRad="38100" dist="19050" dir="2700000" algn="tl" rotWithShape="0">
                    <a:schemeClr val="dk1">
                      <a:alpha val="40000"/>
                    </a:schemeClr>
                  </a:outerShdw>
                </a:effectLst>
              </a:rPr>
              <a:t>77</a:t>
            </a:r>
            <a:endParaRPr lang="en-US" dirty="0">
              <a:ln w="0"/>
              <a:solidFill>
                <a:srgbClr val="FF0000"/>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5" y="3976014"/>
            <a:ext cx="11369742" cy="642637"/>
          </a:xfrm>
          <a:prstGeom prst="rect">
            <a:avLst/>
          </a:prstGeom>
        </p:spPr>
      </p:pic>
    </p:spTree>
    <p:extLst>
      <p:ext uri="{BB962C8B-B14F-4D97-AF65-F5344CB8AC3E}">
        <p14:creationId xmlns:p14="http://schemas.microsoft.com/office/powerpoint/2010/main" val="36504560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GB" dirty="0"/>
              <a:t>Pros and Cons of Jump Search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a:t>
            </a:r>
            <a:r>
              <a:rPr lang="en-GB" b="1" dirty="0"/>
              <a:t>Advantages</a:t>
            </a:r>
            <a:br>
              <a:rPr lang="en-GB" b="1" dirty="0"/>
            </a:br>
            <a:r>
              <a:rPr lang="en-GB" b="1" dirty="0" smtClean="0"/>
              <a:t>  </a:t>
            </a:r>
            <a:r>
              <a:rPr lang="en-GB" dirty="0" smtClean="0"/>
              <a:t>✓It requires less comparison than linear search.</a:t>
            </a:r>
            <a:br>
              <a:rPr lang="en-GB" dirty="0" smtClean="0"/>
            </a:br>
            <a:r>
              <a:rPr lang="en-GB" dirty="0" smtClean="0"/>
              <a:t>  ✓The back traversing is done only once which is lesser than binary search.</a:t>
            </a:r>
            <a:br>
              <a:rPr lang="en-GB" dirty="0" smtClean="0"/>
            </a:br>
            <a:r>
              <a:rPr lang="en-GB" dirty="0" smtClean="0"/>
              <a:t>  ✓When binary search is costly, jump search is used.</a:t>
            </a:r>
            <a:r>
              <a:rPr lang="en-GB" dirty="0"/>
              <a:t/>
            </a:r>
            <a:br>
              <a:rPr lang="en-GB" dirty="0"/>
            </a:br>
            <a:r>
              <a:rPr lang="en-GB" dirty="0"/>
              <a:t>• </a:t>
            </a:r>
            <a:r>
              <a:rPr lang="en-GB" b="1" dirty="0"/>
              <a:t>Disadvantages</a:t>
            </a:r>
            <a:br>
              <a:rPr lang="en-GB" b="1" dirty="0"/>
            </a:br>
            <a:r>
              <a:rPr lang="en-GB" b="1" dirty="0" smtClean="0"/>
              <a:t>  </a:t>
            </a:r>
            <a:r>
              <a:rPr lang="en-GB" dirty="0" smtClean="0"/>
              <a:t>✓</a:t>
            </a:r>
            <a:r>
              <a:rPr lang="en-GB" dirty="0"/>
              <a:t>It works only on the sorted lists.</a:t>
            </a:r>
            <a:br>
              <a:rPr lang="en-GB" dirty="0"/>
            </a:br>
            <a:r>
              <a:rPr lang="en-GB" dirty="0" smtClean="0"/>
              <a:t>  ✓</a:t>
            </a:r>
            <a:r>
              <a:rPr lang="en-GB" dirty="0"/>
              <a:t>It is less efficient than the binary search algorithm.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19</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64993232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0EA33B0-26AD-47B3-BEA1-FBF0FB91CBB3}"/>
              </a:ext>
            </a:extLst>
          </p:cNvPr>
          <p:cNvSpPr>
            <a:spLocks noGrp="1"/>
          </p:cNvSpPr>
          <p:nvPr>
            <p:ph type="title"/>
          </p:nvPr>
        </p:nvSpPr>
        <p:spPr>
          <a:prstGeom prst="rect">
            <a:avLst/>
          </a:prstGeom>
        </p:spPr>
        <p:txBody>
          <a:bodyPr>
            <a:noAutofit/>
          </a:bodyPr>
          <a:lstStyle/>
          <a:p>
            <a:r>
              <a:rPr lang="en-US" dirty="0"/>
              <a:t>Lesson Objectives </a:t>
            </a:r>
            <a:r>
              <a:rPr lang="en-US" sz="2400" dirty="0" smtClean="0"/>
              <a:t> </a:t>
            </a:r>
            <a:endParaRPr lang="en-US" sz="2400" dirty="0"/>
          </a:p>
        </p:txBody>
      </p:sp>
      <p:sp>
        <p:nvSpPr>
          <p:cNvPr id="5" name="Content Placeholder 4">
            <a:extLst>
              <a:ext uri="{FF2B5EF4-FFF2-40B4-BE49-F238E27FC236}">
                <a16:creationId xmlns:a16="http://schemas.microsoft.com/office/drawing/2014/main" id="{4C3116C2-615D-475A-9EC1-A7A70AAAAF78}"/>
              </a:ext>
            </a:extLst>
          </p:cNvPr>
          <p:cNvSpPr>
            <a:spLocks noGrp="1"/>
          </p:cNvSpPr>
          <p:nvPr>
            <p:ph idx="1"/>
          </p:nvPr>
        </p:nvSpPr>
        <p:spPr>
          <a:prstGeom prst="rect">
            <a:avLst/>
          </a:prstGeom>
        </p:spPr>
        <p:txBody>
          <a:bodyPr/>
          <a:lstStyle/>
          <a:p>
            <a:pPr marL="0" indent="0">
              <a:buNone/>
            </a:pPr>
            <a:r>
              <a:rPr lang="en-GB" dirty="0"/>
              <a:t>▪ Introduction to searching algorithms</a:t>
            </a:r>
            <a:br>
              <a:rPr lang="en-GB" dirty="0"/>
            </a:br>
            <a:r>
              <a:rPr lang="en-GB" dirty="0"/>
              <a:t>▪ Using Jump Search</a:t>
            </a:r>
            <a:br>
              <a:rPr lang="en-GB" dirty="0"/>
            </a:br>
            <a:r>
              <a:rPr lang="en-GB" dirty="0"/>
              <a:t>▪ Using Binary Search</a:t>
            </a:r>
            <a:br>
              <a:rPr lang="en-GB" dirty="0"/>
            </a:br>
            <a:r>
              <a:rPr lang="en-GB" dirty="0"/>
              <a:t>▪ Using Interpolation Search </a:t>
            </a:r>
            <a:br>
              <a:rPr lang="en-GB" dirty="0"/>
            </a:br>
            <a:endParaRPr lang="en-GB" altLang="en-US" dirty="0"/>
          </a:p>
        </p:txBody>
      </p:sp>
      <p:sp>
        <p:nvSpPr>
          <p:cNvPr id="3" name="Slide Number Placeholder 2">
            <a:extLst>
              <a:ext uri="{FF2B5EF4-FFF2-40B4-BE49-F238E27FC236}">
                <a16:creationId xmlns:a16="http://schemas.microsoft.com/office/drawing/2014/main" id="{CF15D3E9-A323-4CF0-A6F8-50066D606B1E}"/>
              </a:ext>
            </a:extLst>
          </p:cNvPr>
          <p:cNvSpPr>
            <a:spLocks noGrp="1"/>
          </p:cNvSpPr>
          <p:nvPr>
            <p:ph type="sldNum" sz="quarter" idx="12"/>
          </p:nvPr>
        </p:nvSpPr>
        <p:spPr/>
        <p:txBody>
          <a:bodyPr/>
          <a:lstStyle/>
          <a:p>
            <a:fld id="{586DAB0F-01A5-4AB0-84E3-BA9DDAF20443}" type="slidenum">
              <a:rPr lang="en-US" smtClean="0"/>
              <a:t>2</a:t>
            </a:fld>
            <a:endParaRPr lang="en-US"/>
          </a:p>
        </p:txBody>
      </p:sp>
      <p:sp>
        <p:nvSpPr>
          <p:cNvPr id="4" name="Footer Placeholder 3">
            <a:extLst>
              <a:ext uri="{FF2B5EF4-FFF2-40B4-BE49-F238E27FC236}">
                <a16:creationId xmlns:a16="http://schemas.microsoft.com/office/drawing/2014/main" id="{E42B0D81-F4D0-4CB5-9D10-78CCBACFE4EE}"/>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03489662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Analysis of Jump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a:t>
            </a:r>
            <a:r>
              <a:rPr lang="en-GB" b="1" dirty="0"/>
              <a:t>Time Complexity</a:t>
            </a:r>
            <a:r>
              <a:rPr lang="en-GB" dirty="0"/>
              <a:t>: O(</a:t>
            </a:r>
            <a:r>
              <a:rPr lang="en-GB" dirty="0" err="1"/>
              <a:t>sqrt</a:t>
            </a:r>
            <a:r>
              <a:rPr lang="en-GB" dirty="0"/>
              <a:t>(n))</a:t>
            </a:r>
            <a:br>
              <a:rPr lang="en-GB" dirty="0"/>
            </a:br>
            <a:r>
              <a:rPr lang="en-GB" dirty="0" smtClean="0"/>
              <a:t>  ✓</a:t>
            </a:r>
            <a:r>
              <a:rPr lang="en-GB" dirty="0"/>
              <a:t>The complexity of jump search lies between the time complexity of linear </a:t>
            </a:r>
            <a:r>
              <a:rPr lang="en-GB" dirty="0" smtClean="0"/>
              <a:t>search and binary </a:t>
            </a:r>
            <a:r>
              <a:rPr lang="en-GB" dirty="0"/>
              <a:t>search.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20</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2133601" y="2874604"/>
            <a:ext cx="7429500" cy="3289300"/>
          </a:xfrm>
          <a:prstGeom prst="rect">
            <a:avLst/>
          </a:prstGeom>
        </p:spPr>
      </p:pic>
    </p:spTree>
    <p:extLst>
      <p:ext uri="{BB962C8B-B14F-4D97-AF65-F5344CB8AC3E}">
        <p14:creationId xmlns:p14="http://schemas.microsoft.com/office/powerpoint/2010/main" val="102038811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Jump Search – Java Implementation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lgn="just">
              <a:buNone/>
            </a:pPr>
            <a:r>
              <a:rPr lang="en-US" dirty="0" err="1"/>
              <a:t>int</a:t>
            </a:r>
            <a:r>
              <a:rPr lang="en-US" dirty="0"/>
              <a:t> </a:t>
            </a:r>
            <a:r>
              <a:rPr lang="en-US" dirty="0" err="1"/>
              <a:t>arr</a:t>
            </a:r>
            <a:r>
              <a:rPr lang="en-US" dirty="0"/>
              <a:t>[] = { 0, 1, 1, 2, 3, 5, 8, 13, 21, 34, 55, 89, 144, 233, 377, 610 </a:t>
            </a:r>
            <a:r>
              <a:rPr lang="en-US" dirty="0" smtClean="0"/>
              <a:t>};</a:t>
            </a:r>
          </a:p>
          <a:p>
            <a:pPr marL="0" indent="0" algn="just">
              <a:buNone/>
            </a:pPr>
            <a:r>
              <a:rPr lang="en-US" dirty="0" err="1"/>
              <a:t>int</a:t>
            </a:r>
            <a:r>
              <a:rPr lang="en-US" dirty="0"/>
              <a:t> x = 55</a:t>
            </a:r>
            <a:r>
              <a:rPr lang="en-US" dirty="0" smtClean="0"/>
              <a:t>;</a:t>
            </a:r>
          </a:p>
          <a:p>
            <a:pPr marL="0" indent="0" algn="just">
              <a:buNone/>
            </a:pPr>
            <a:r>
              <a:rPr lang="en-US" altLang="en-US" sz="2400" i="1" dirty="0" smtClean="0">
                <a:latin typeface="Arial" panose="020B0604020202020204" pitchFamily="34" charset="0"/>
                <a:cs typeface="Arial" panose="020B0604020202020204" pitchFamily="34" charset="0"/>
              </a:rPr>
              <a:t>In </a:t>
            </a:r>
            <a:r>
              <a:rPr lang="en-US" altLang="en-US" sz="2400" i="1" dirty="0" err="1" smtClean="0">
                <a:latin typeface="Arial" panose="020B0604020202020204" pitchFamily="34" charset="0"/>
                <a:cs typeface="Arial" panose="020B0604020202020204" pitchFamily="34" charset="0"/>
              </a:rPr>
              <a:t>ra</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chỉ</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mục</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của</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phần</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tử</a:t>
            </a:r>
            <a:r>
              <a:rPr lang="en-US" altLang="en-US" sz="2400" i="1" dirty="0" smtClean="0">
                <a:latin typeface="Arial" panose="020B0604020202020204" pitchFamily="34" charset="0"/>
                <a:cs typeface="Arial" panose="020B0604020202020204" pitchFamily="34" charset="0"/>
              </a:rPr>
              <a:t>  x </a:t>
            </a:r>
            <a:r>
              <a:rPr lang="en-US" altLang="en-US" sz="2400" i="1" dirty="0" err="1" smtClean="0">
                <a:latin typeface="Arial" panose="020B0604020202020204" pitchFamily="34" charset="0"/>
                <a:cs typeface="Arial" panose="020B0604020202020204" pitchFamily="34" charset="0"/>
              </a:rPr>
              <a:t>có</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giá</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trị</a:t>
            </a:r>
            <a:r>
              <a:rPr lang="en-US" altLang="en-US" sz="2400" i="1" dirty="0" smtClean="0">
                <a:latin typeface="Arial" panose="020B0604020202020204" pitchFamily="34" charset="0"/>
                <a:cs typeface="Arial" panose="020B0604020202020204" pitchFamily="34" charset="0"/>
              </a:rPr>
              <a:t> 55 </a:t>
            </a:r>
            <a:r>
              <a:rPr lang="en-US" altLang="en-US" sz="2400" i="1" dirty="0" err="1" smtClean="0">
                <a:latin typeface="Arial" panose="020B0604020202020204" pitchFamily="34" charset="0"/>
                <a:cs typeface="Arial" panose="020B0604020202020204" pitchFamily="34" charset="0"/>
              </a:rPr>
              <a:t>trong</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mảng</a:t>
            </a:r>
            <a:r>
              <a:rPr lang="en-US" altLang="en-US" sz="2400" i="1" dirty="0" smtClean="0">
                <a:latin typeface="Arial" panose="020B0604020202020204" pitchFamily="34" charset="0"/>
                <a:cs typeface="Arial" panose="020B0604020202020204" pitchFamily="34" charset="0"/>
              </a:rPr>
              <a:t> </a:t>
            </a:r>
            <a:r>
              <a:rPr lang="en-US" altLang="en-US" sz="2400" i="1" dirty="0" err="1" smtClean="0">
                <a:latin typeface="Arial" panose="020B0604020202020204" pitchFamily="34" charset="0"/>
                <a:cs typeface="Arial" panose="020B0604020202020204" pitchFamily="34" charset="0"/>
              </a:rPr>
              <a:t>arr</a:t>
            </a:r>
            <a:r>
              <a:rPr lang="en-US" altLang="en-US" sz="2400" i="1" dirty="0" smtClean="0">
                <a:latin typeface="Arial" panose="020B0604020202020204" pitchFamily="34" charset="0"/>
                <a:cs typeface="Arial" panose="020B0604020202020204" pitchFamily="34" charset="0"/>
              </a:rPr>
              <a:t> </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21</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97593944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xfrm>
            <a:off x="736600" y="2633400"/>
            <a:ext cx="3238500" cy="966672"/>
          </a:xfrm>
          <a:prstGeom prst="rect">
            <a:avLst/>
          </a:prstGeom>
        </p:spPr>
        <p:txBody>
          <a:bodyPr>
            <a:normAutofit/>
          </a:bodyPr>
          <a:lstStyle/>
          <a:p>
            <a:r>
              <a:rPr lang="en-US" sz="2800" dirty="0" smtClean="0">
                <a:solidFill>
                  <a:schemeClr val="tx1">
                    <a:lumMod val="50000"/>
                    <a:lumOff val="50000"/>
                  </a:schemeClr>
                </a:solidFill>
              </a:rPr>
              <a:t>Section 2</a:t>
            </a:r>
            <a:endParaRPr lang="en-US" sz="2800"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22</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8" name="Subtitle 6">
            <a:extLst>
              <a:ext uri="{FF2B5EF4-FFF2-40B4-BE49-F238E27FC236}">
                <a16:creationId xmlns:a16="http://schemas.microsoft.com/office/drawing/2014/main" id="{2C2A07EC-2A88-4C73-B271-FB6F18BFC13D}"/>
              </a:ext>
            </a:extLst>
          </p:cNvPr>
          <p:cNvSpPr>
            <a:spLocks noGrp="1"/>
          </p:cNvSpPr>
          <p:nvPr>
            <p:ph idx="1"/>
          </p:nvPr>
        </p:nvSpPr>
        <p:spPr>
          <a:xfrm>
            <a:off x="1384300" y="3213100"/>
            <a:ext cx="4229100" cy="1308100"/>
          </a:xfrm>
        </p:spPr>
        <p:txBody>
          <a:bodyPr>
            <a:normAutofit fontScale="77500" lnSpcReduction="20000"/>
          </a:bodyPr>
          <a:lstStyle/>
          <a:p>
            <a:pPr marL="0" indent="0">
              <a:buNone/>
            </a:pPr>
            <a:r>
              <a:rPr lang="en-US" sz="5200" b="1" dirty="0" smtClean="0">
                <a:solidFill>
                  <a:srgbClr val="3963AA"/>
                </a:solidFill>
              </a:rPr>
              <a:t>Binary </a:t>
            </a:r>
            <a:r>
              <a:rPr lang="en-US" sz="5200" b="1" dirty="0">
                <a:solidFill>
                  <a:srgbClr val="3963AA"/>
                </a:solidFill>
              </a:rPr>
              <a:t>Search</a:t>
            </a:r>
            <a:r>
              <a:rPr lang="en-US" sz="5200" dirty="0">
                <a:solidFill>
                  <a:srgbClr val="3963AA"/>
                </a:solidFill>
              </a:rPr>
              <a:t> </a:t>
            </a:r>
            <a:r>
              <a:rPr lang="en-US" dirty="0"/>
              <a:t/>
            </a:r>
            <a:br>
              <a:rPr lang="en-US" dirty="0"/>
            </a:br>
            <a:endParaRPr lang="en-US" b="1" dirty="0"/>
          </a:p>
        </p:txBody>
      </p:sp>
    </p:spTree>
    <p:extLst>
      <p:ext uri="{BB962C8B-B14F-4D97-AF65-F5344CB8AC3E}">
        <p14:creationId xmlns:p14="http://schemas.microsoft.com/office/powerpoint/2010/main" val="247552312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Content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What is binary search?</a:t>
            </a:r>
            <a:br>
              <a:rPr lang="en-GB" dirty="0"/>
            </a:br>
            <a:r>
              <a:rPr lang="en-GB" dirty="0"/>
              <a:t>• The idea of binary search</a:t>
            </a:r>
            <a:br>
              <a:rPr lang="en-GB" dirty="0"/>
            </a:br>
            <a:r>
              <a:rPr lang="en-GB" dirty="0"/>
              <a:t>• Advantages and disadvantages of binary search</a:t>
            </a:r>
            <a:br>
              <a:rPr lang="en-GB" dirty="0"/>
            </a:br>
            <a:r>
              <a:rPr lang="en-GB" dirty="0"/>
              <a:t>• Analysis of binary search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23</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8761355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What is Binary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Binary search uses sorted array by repeatedly dividing the search interval</a:t>
            </a:r>
            <a:br>
              <a:rPr lang="en-GB" dirty="0"/>
            </a:br>
            <a:r>
              <a:rPr lang="en-GB" dirty="0"/>
              <a:t>in half. It is the most popular search algorithm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24</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2192337" y="2407879"/>
            <a:ext cx="7807325" cy="3756025"/>
          </a:xfrm>
          <a:prstGeom prst="rect">
            <a:avLst/>
          </a:prstGeom>
        </p:spPr>
      </p:pic>
    </p:spTree>
    <p:extLst>
      <p:ext uri="{BB962C8B-B14F-4D97-AF65-F5344CB8AC3E}">
        <p14:creationId xmlns:p14="http://schemas.microsoft.com/office/powerpoint/2010/main" val="27237021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Idea of Binary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a:bodyPr>
          <a:lstStyle/>
          <a:p>
            <a:pPr marL="0" indent="0">
              <a:buNone/>
            </a:pPr>
            <a:r>
              <a:rPr lang="en-GB" dirty="0"/>
              <a:t>• </a:t>
            </a:r>
            <a:r>
              <a:rPr lang="en-GB" b="1" dirty="0"/>
              <a:t>Algorithm</a:t>
            </a:r>
            <a:br>
              <a:rPr lang="en-GB" b="1" dirty="0"/>
            </a:br>
            <a:r>
              <a:rPr lang="en-GB" dirty="0">
                <a:solidFill>
                  <a:srgbClr val="FF0000"/>
                </a:solidFill>
              </a:rPr>
              <a:t>✓Step 1</a:t>
            </a:r>
            <a:r>
              <a:rPr lang="en-GB" dirty="0"/>
              <a:t>: Compare x with the middle element.</a:t>
            </a:r>
            <a:br>
              <a:rPr lang="en-GB" dirty="0"/>
            </a:br>
            <a:r>
              <a:rPr lang="en-GB" dirty="0">
                <a:solidFill>
                  <a:srgbClr val="FF0000"/>
                </a:solidFill>
              </a:rPr>
              <a:t>✓Step 2</a:t>
            </a:r>
            <a:r>
              <a:rPr lang="en-GB" dirty="0"/>
              <a:t>: If x matches with middle element, we return the mid index.</a:t>
            </a:r>
            <a:br>
              <a:rPr lang="en-GB" dirty="0"/>
            </a:br>
            <a:r>
              <a:rPr lang="en-GB" dirty="0">
                <a:solidFill>
                  <a:srgbClr val="FF0000"/>
                </a:solidFill>
              </a:rPr>
              <a:t>✓Step 3</a:t>
            </a:r>
            <a:r>
              <a:rPr lang="en-GB" dirty="0"/>
              <a:t>: Else If x is greater than the mid element, search on the right half.</a:t>
            </a:r>
            <a:br>
              <a:rPr lang="en-GB" dirty="0"/>
            </a:br>
            <a:r>
              <a:rPr lang="en-GB" dirty="0">
                <a:solidFill>
                  <a:srgbClr val="FF0000"/>
                </a:solidFill>
              </a:rPr>
              <a:t>✓Step 4</a:t>
            </a:r>
            <a:r>
              <a:rPr lang="en-GB" dirty="0"/>
              <a:t>: Else If x is smaller than the mid element. search on the left half. </a:t>
            </a:r>
            <a:br>
              <a:rPr lang="en-GB" dirty="0"/>
            </a:br>
            <a:endParaRPr lang="en-GB" dirty="0" smtClean="0"/>
          </a:p>
          <a:p>
            <a:pPr marL="0" indent="0">
              <a:buNone/>
            </a:pPr>
            <a:r>
              <a:rPr lang="sv-SE" altLang="en-US" i="1" dirty="0"/>
              <a:t>	int myArr[] = { 10, 20, 30, 40, 50, 112, 114, 2112, 3114 </a:t>
            </a:r>
            <a:r>
              <a:rPr lang="sv-SE" altLang="en-US" i="1" dirty="0" smtClean="0"/>
              <a:t>};</a:t>
            </a:r>
            <a:endParaRPr lang="sv-SE" altLang="en-US" i="1" dirty="0"/>
          </a:p>
          <a:p>
            <a:pPr marL="0" indent="0">
              <a:buNone/>
            </a:pPr>
            <a:r>
              <a:rPr lang="sv-SE" altLang="en-US" i="1" dirty="0"/>
              <a:t>	x = 112</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25</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88380068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Pseudocode </a:t>
            </a:r>
            <a:r>
              <a:rPr lang="en-US" dirty="0"/>
              <a:t>of Binary Search </a:t>
            </a:r>
          </a:p>
        </p:txBody>
      </p:sp>
      <p:pic>
        <p:nvPicPr>
          <p:cNvPr id="3" name="Content Placeholder 2"/>
          <p:cNvPicPr>
            <a:picLocks noGrp="1" noChangeAspect="1"/>
          </p:cNvPicPr>
          <p:nvPr>
            <p:ph idx="1"/>
          </p:nvPr>
        </p:nvPicPr>
        <p:blipFill>
          <a:blip r:embed="rId3"/>
          <a:stretch>
            <a:fillRect/>
          </a:stretch>
        </p:blipFill>
        <p:spPr>
          <a:xfrm>
            <a:off x="2781300" y="1356519"/>
            <a:ext cx="6629400" cy="4600575"/>
          </a:xfrm>
          <a:prstGeom prst="rect">
            <a:avLst/>
          </a:prstGeom>
        </p:spPr>
      </p:pic>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26</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99968913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Binary Search - Example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xfrm>
            <a:off x="925511" y="1148972"/>
            <a:ext cx="10515600" cy="5014932"/>
          </a:xfrm>
          <a:prstGeom prst="rect">
            <a:avLst/>
          </a:prstGeom>
        </p:spPr>
        <p:txBody>
          <a:bodyPr/>
          <a:lstStyle/>
          <a:p>
            <a:pPr marL="0" indent="0">
              <a:buNone/>
            </a:pPr>
            <a:r>
              <a:rPr lang="en-GB" dirty="0"/>
              <a:t>• Given the following array</a:t>
            </a:r>
            <a:br>
              <a:rPr lang="en-GB" dirty="0"/>
            </a:br>
            <a:r>
              <a:rPr lang="en-GB" dirty="0"/>
              <a:t>• Find the number </a:t>
            </a:r>
            <a:r>
              <a:rPr lang="en-GB" dirty="0">
                <a:solidFill>
                  <a:srgbClr val="FF0000"/>
                </a:solidFill>
              </a:rPr>
              <a:t>40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27</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graphicFrame>
        <p:nvGraphicFramePr>
          <p:cNvPr id="11" name="Table 10"/>
          <p:cNvGraphicFramePr>
            <a:graphicFrameLocks noGrp="1"/>
          </p:cNvGraphicFramePr>
          <p:nvPr>
            <p:extLst>
              <p:ext uri="{D42A27DB-BD31-4B8C-83A1-F6EECF244321}">
                <p14:modId xmlns:p14="http://schemas.microsoft.com/office/powerpoint/2010/main" val="1688985348"/>
              </p:ext>
            </p:extLst>
          </p:nvPr>
        </p:nvGraphicFramePr>
        <p:xfrm>
          <a:off x="925512" y="3384995"/>
          <a:ext cx="10515603" cy="630936"/>
        </p:xfrm>
        <a:graphic>
          <a:graphicData uri="http://schemas.openxmlformats.org/drawingml/2006/table">
            <a:tbl>
              <a:tblPr/>
              <a:tblGrid>
                <a:gridCol w="1502229">
                  <a:extLst>
                    <a:ext uri="{9D8B030D-6E8A-4147-A177-3AD203B41FA5}">
                      <a16:colId xmlns:a16="http://schemas.microsoft.com/office/drawing/2014/main" val="422805881"/>
                    </a:ext>
                  </a:extLst>
                </a:gridCol>
                <a:gridCol w="1502229">
                  <a:extLst>
                    <a:ext uri="{9D8B030D-6E8A-4147-A177-3AD203B41FA5}">
                      <a16:colId xmlns:a16="http://schemas.microsoft.com/office/drawing/2014/main" val="48606980"/>
                    </a:ext>
                  </a:extLst>
                </a:gridCol>
                <a:gridCol w="1502229">
                  <a:extLst>
                    <a:ext uri="{9D8B030D-6E8A-4147-A177-3AD203B41FA5}">
                      <a16:colId xmlns:a16="http://schemas.microsoft.com/office/drawing/2014/main" val="903789837"/>
                    </a:ext>
                  </a:extLst>
                </a:gridCol>
                <a:gridCol w="1502229">
                  <a:extLst>
                    <a:ext uri="{9D8B030D-6E8A-4147-A177-3AD203B41FA5}">
                      <a16:colId xmlns:a16="http://schemas.microsoft.com/office/drawing/2014/main" val="2570921244"/>
                    </a:ext>
                  </a:extLst>
                </a:gridCol>
                <a:gridCol w="1502229">
                  <a:extLst>
                    <a:ext uri="{9D8B030D-6E8A-4147-A177-3AD203B41FA5}">
                      <a16:colId xmlns:a16="http://schemas.microsoft.com/office/drawing/2014/main" val="1203940194"/>
                    </a:ext>
                  </a:extLst>
                </a:gridCol>
                <a:gridCol w="1502229">
                  <a:extLst>
                    <a:ext uri="{9D8B030D-6E8A-4147-A177-3AD203B41FA5}">
                      <a16:colId xmlns:a16="http://schemas.microsoft.com/office/drawing/2014/main" val="827241753"/>
                    </a:ext>
                  </a:extLst>
                </a:gridCol>
                <a:gridCol w="1502229">
                  <a:extLst>
                    <a:ext uri="{9D8B030D-6E8A-4147-A177-3AD203B41FA5}">
                      <a16:colId xmlns:a16="http://schemas.microsoft.com/office/drawing/2014/main" val="2514422037"/>
                    </a:ext>
                  </a:extLst>
                </a:gridCol>
              </a:tblGrid>
              <a:tr h="630936">
                <a:tc>
                  <a:txBody>
                    <a:bodyPr/>
                    <a:lstStyle/>
                    <a:p>
                      <a:pPr algn="ctr"/>
                      <a:r>
                        <a:rPr lang="en-US" sz="3500" b="1" i="0">
                          <a:solidFill>
                            <a:srgbClr val="000000"/>
                          </a:solidFill>
                          <a:effectLst/>
                          <a:latin typeface="Calibri-Bold"/>
                        </a:rPr>
                        <a:t>2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dirty="0">
                          <a:solidFill>
                            <a:srgbClr val="000000"/>
                          </a:solidFill>
                          <a:effectLst/>
                          <a:latin typeface="Calibri-Bold"/>
                        </a:rPr>
                        <a:t>3 </a:t>
                      </a:r>
                      <a:endParaRPr lang="en-US" sz="1800" dirty="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10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dirty="0">
                          <a:solidFill>
                            <a:srgbClr val="000000"/>
                          </a:solidFill>
                          <a:effectLst/>
                          <a:latin typeface="Calibri-Bold"/>
                        </a:rPr>
                        <a:t>30 </a:t>
                      </a:r>
                      <a:endParaRPr lang="en-US" sz="1800" dirty="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40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50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dirty="0">
                          <a:solidFill>
                            <a:srgbClr val="000000"/>
                          </a:solidFill>
                          <a:effectLst/>
                          <a:latin typeface="Calibri-Bold"/>
                        </a:rPr>
                        <a:t>70</a:t>
                      </a:r>
                      <a:endParaRPr lang="en-US" sz="1800" dirty="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042616"/>
                  </a:ext>
                </a:extLst>
              </a:tr>
            </a:tbl>
          </a:graphicData>
        </a:graphic>
      </p:graphicFrame>
      <p:sp>
        <p:nvSpPr>
          <p:cNvPr id="12" name="Rectangle 3"/>
          <p:cNvSpPr>
            <a:spLocks noChangeArrowheads="1"/>
          </p:cNvSpPr>
          <p:nvPr/>
        </p:nvSpPr>
        <p:spPr bwMode="auto">
          <a:xfrm>
            <a:off x="925513" y="3384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2209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Binary Search – Example (1)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Compare X = </a:t>
            </a:r>
            <a:r>
              <a:rPr lang="en-US" dirty="0" smtClean="0">
                <a:solidFill>
                  <a:srgbClr val="FF0000"/>
                </a:solidFill>
              </a:rPr>
              <a:t>40 </a:t>
            </a:r>
            <a:r>
              <a:rPr lang="en-US" dirty="0"/>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28</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493" y="2638786"/>
            <a:ext cx="9543014" cy="2035304"/>
          </a:xfrm>
          <a:prstGeom prst="rect">
            <a:avLst/>
          </a:prstGeom>
        </p:spPr>
      </p:pic>
    </p:spTree>
    <p:extLst>
      <p:ext uri="{BB962C8B-B14F-4D97-AF65-F5344CB8AC3E}">
        <p14:creationId xmlns:p14="http://schemas.microsoft.com/office/powerpoint/2010/main" val="14823841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Binary Search – Example </a:t>
            </a:r>
            <a:r>
              <a:rPr lang="en-US" dirty="0" smtClean="0"/>
              <a:t>(2)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Compare X = </a:t>
            </a:r>
            <a:r>
              <a:rPr lang="en-US" dirty="0" smtClean="0">
                <a:solidFill>
                  <a:srgbClr val="FF0000"/>
                </a:solidFill>
              </a:rPr>
              <a:t>40 </a:t>
            </a:r>
            <a:r>
              <a:rPr lang="en-US" dirty="0"/>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29</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2452616"/>
            <a:ext cx="10656053" cy="2407644"/>
          </a:xfrm>
          <a:prstGeom prst="rect">
            <a:avLst/>
          </a:prstGeom>
        </p:spPr>
      </p:pic>
    </p:spTree>
    <p:extLst>
      <p:ext uri="{BB962C8B-B14F-4D97-AF65-F5344CB8AC3E}">
        <p14:creationId xmlns:p14="http://schemas.microsoft.com/office/powerpoint/2010/main" val="6196783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p:txBody>
          <a:bodyPr>
            <a:normAutofit/>
          </a:bodyPr>
          <a:lstStyle/>
          <a:p>
            <a:r>
              <a:rPr lang="en-US" dirty="0"/>
              <a:t>Introduction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p:txBody>
          <a:bodyPr/>
          <a:lstStyle/>
          <a:p>
            <a:pPr marL="0" indent="0">
              <a:buNone/>
            </a:pPr>
            <a:r>
              <a:rPr lang="en-GB" dirty="0"/>
              <a:t>• What is search?</a:t>
            </a:r>
            <a:br>
              <a:rPr lang="en-GB" dirty="0"/>
            </a:br>
            <a:r>
              <a:rPr lang="en-GB" dirty="0"/>
              <a:t>✓The definition of a search is a process of looking for something or someone.</a:t>
            </a:r>
            <a:br>
              <a:rPr lang="en-GB" dirty="0"/>
            </a:br>
            <a:r>
              <a:rPr lang="en-GB" dirty="0"/>
              <a:t>✓In computer science, searching is the process of finding an item with specified</a:t>
            </a:r>
            <a:br>
              <a:rPr lang="en-GB" dirty="0"/>
            </a:br>
            <a:r>
              <a:rPr lang="en-GB" dirty="0"/>
              <a:t>properties from a collection of items. </a:t>
            </a:r>
            <a:endParaRPr lang="en-GB" dirty="0" smtClean="0"/>
          </a:p>
          <a:p>
            <a:pPr marL="0" indent="0">
              <a:buNone/>
            </a:pPr>
            <a:r>
              <a:rPr lang="en-GB" dirty="0"/>
              <a:t/>
            </a:r>
            <a:br>
              <a:rPr lang="en-GB" dirty="0"/>
            </a:br>
            <a:endParaRPr lang="en-US" dirty="0"/>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a:t>
            </a:fld>
            <a:endParaRPr lang="en-US"/>
          </a:p>
        </p:txBody>
      </p:sp>
      <p:sp>
        <p:nvSpPr>
          <p:cNvPr id="2" name="Footer Placeholder 1">
            <a:extLst>
              <a:ext uri="{FF2B5EF4-FFF2-40B4-BE49-F238E27FC236}">
                <a16:creationId xmlns:a16="http://schemas.microsoft.com/office/drawing/2014/main" id="{ED541F9B-98F1-43FC-9943-20C52AEBCDB1}"/>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8897816" y="3798278"/>
            <a:ext cx="2875084" cy="1863968"/>
          </a:xfrm>
          <a:prstGeom prst="rect">
            <a:avLst/>
          </a:prstGeom>
        </p:spPr>
      </p:pic>
      <p:pic>
        <p:nvPicPr>
          <p:cNvPr id="4" name="Picture 3"/>
          <p:cNvPicPr>
            <a:picLocks noChangeAspect="1"/>
          </p:cNvPicPr>
          <p:nvPr/>
        </p:nvPicPr>
        <p:blipFill>
          <a:blip r:embed="rId4"/>
          <a:stretch>
            <a:fillRect/>
          </a:stretch>
        </p:blipFill>
        <p:spPr>
          <a:xfrm>
            <a:off x="6179161" y="3656438"/>
            <a:ext cx="2718655" cy="2380517"/>
          </a:xfrm>
          <a:prstGeom prst="rect">
            <a:avLst/>
          </a:prstGeom>
        </p:spPr>
      </p:pic>
    </p:spTree>
    <p:extLst>
      <p:ext uri="{BB962C8B-B14F-4D97-AF65-F5344CB8AC3E}">
        <p14:creationId xmlns:p14="http://schemas.microsoft.com/office/powerpoint/2010/main" val="22440719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Binary Search – Example </a:t>
            </a:r>
            <a:r>
              <a:rPr lang="en-US" dirty="0" smtClean="0"/>
              <a:t>(3)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Compare X = </a:t>
            </a:r>
            <a:r>
              <a:rPr lang="en-US" dirty="0" smtClean="0">
                <a:solidFill>
                  <a:srgbClr val="FF0000"/>
                </a:solidFill>
              </a:rPr>
              <a:t>40 </a:t>
            </a:r>
            <a:r>
              <a:rPr lang="en-US" dirty="0"/>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30</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83" y="2089910"/>
            <a:ext cx="10237317" cy="3289553"/>
          </a:xfrm>
          <a:prstGeom prst="rect">
            <a:avLst/>
          </a:prstGeom>
        </p:spPr>
      </p:pic>
    </p:spTree>
    <p:extLst>
      <p:ext uri="{BB962C8B-B14F-4D97-AF65-F5344CB8AC3E}">
        <p14:creationId xmlns:p14="http://schemas.microsoft.com/office/powerpoint/2010/main" val="182007490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Binary Search – Example </a:t>
            </a:r>
            <a:r>
              <a:rPr lang="en-US" dirty="0" smtClean="0"/>
              <a:t>(4)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solidFill>
                  <a:srgbClr val="FF0000"/>
                </a:solidFill>
              </a:rPr>
              <a:t>• X = 40 , found at index = 4 </a:t>
            </a:r>
            <a:endParaRPr lang="en-US" altLang="en-US" sz="2400" i="1" dirty="0">
              <a:solidFill>
                <a:srgbClr val="FF0000"/>
              </a:solidFill>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31</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graphicFrame>
        <p:nvGraphicFramePr>
          <p:cNvPr id="3" name="Table 2"/>
          <p:cNvGraphicFramePr>
            <a:graphicFrameLocks noGrp="1"/>
          </p:cNvGraphicFramePr>
          <p:nvPr>
            <p:extLst>
              <p:ext uri="{D42A27DB-BD31-4B8C-83A1-F6EECF244321}">
                <p14:modId xmlns:p14="http://schemas.microsoft.com/office/powerpoint/2010/main" val="1919095594"/>
              </p:ext>
            </p:extLst>
          </p:nvPr>
        </p:nvGraphicFramePr>
        <p:xfrm>
          <a:off x="925512" y="3384995"/>
          <a:ext cx="10515603" cy="630936"/>
        </p:xfrm>
        <a:graphic>
          <a:graphicData uri="http://schemas.openxmlformats.org/drawingml/2006/table">
            <a:tbl>
              <a:tblPr/>
              <a:tblGrid>
                <a:gridCol w="1502229">
                  <a:extLst>
                    <a:ext uri="{9D8B030D-6E8A-4147-A177-3AD203B41FA5}">
                      <a16:colId xmlns:a16="http://schemas.microsoft.com/office/drawing/2014/main" val="3229356257"/>
                    </a:ext>
                  </a:extLst>
                </a:gridCol>
                <a:gridCol w="1502229">
                  <a:extLst>
                    <a:ext uri="{9D8B030D-6E8A-4147-A177-3AD203B41FA5}">
                      <a16:colId xmlns:a16="http://schemas.microsoft.com/office/drawing/2014/main" val="3026641208"/>
                    </a:ext>
                  </a:extLst>
                </a:gridCol>
                <a:gridCol w="1502229">
                  <a:extLst>
                    <a:ext uri="{9D8B030D-6E8A-4147-A177-3AD203B41FA5}">
                      <a16:colId xmlns:a16="http://schemas.microsoft.com/office/drawing/2014/main" val="409607452"/>
                    </a:ext>
                  </a:extLst>
                </a:gridCol>
                <a:gridCol w="1502229">
                  <a:extLst>
                    <a:ext uri="{9D8B030D-6E8A-4147-A177-3AD203B41FA5}">
                      <a16:colId xmlns:a16="http://schemas.microsoft.com/office/drawing/2014/main" val="1046048955"/>
                    </a:ext>
                  </a:extLst>
                </a:gridCol>
                <a:gridCol w="1502229">
                  <a:extLst>
                    <a:ext uri="{9D8B030D-6E8A-4147-A177-3AD203B41FA5}">
                      <a16:colId xmlns:a16="http://schemas.microsoft.com/office/drawing/2014/main" val="1061130467"/>
                    </a:ext>
                  </a:extLst>
                </a:gridCol>
                <a:gridCol w="1502229">
                  <a:extLst>
                    <a:ext uri="{9D8B030D-6E8A-4147-A177-3AD203B41FA5}">
                      <a16:colId xmlns:a16="http://schemas.microsoft.com/office/drawing/2014/main" val="1172397146"/>
                    </a:ext>
                  </a:extLst>
                </a:gridCol>
                <a:gridCol w="1502229">
                  <a:extLst>
                    <a:ext uri="{9D8B030D-6E8A-4147-A177-3AD203B41FA5}">
                      <a16:colId xmlns:a16="http://schemas.microsoft.com/office/drawing/2014/main" val="1642145954"/>
                    </a:ext>
                  </a:extLst>
                </a:gridCol>
              </a:tblGrid>
              <a:tr h="630936">
                <a:tc>
                  <a:txBody>
                    <a:bodyPr/>
                    <a:lstStyle/>
                    <a:p>
                      <a:pPr algn="ctr"/>
                      <a:r>
                        <a:rPr lang="en-US" sz="3500" b="1" i="0">
                          <a:solidFill>
                            <a:srgbClr val="000000"/>
                          </a:solidFill>
                          <a:effectLst/>
                          <a:latin typeface="Calibri-Bold"/>
                        </a:rPr>
                        <a:t>2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3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10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30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dirty="0">
                          <a:solidFill>
                            <a:srgbClr val="FF0000"/>
                          </a:solidFill>
                          <a:effectLst/>
                          <a:latin typeface="Calibri-Bold"/>
                        </a:rPr>
                        <a:t>40 </a:t>
                      </a:r>
                      <a:endParaRPr lang="en-US" sz="1800" dirty="0">
                        <a:solidFill>
                          <a:srgbClr val="FF0000"/>
                        </a:solidFill>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a:solidFill>
                            <a:srgbClr val="000000"/>
                          </a:solidFill>
                          <a:effectLst/>
                          <a:latin typeface="Calibri-Bold"/>
                        </a:rPr>
                        <a:t>50 </a:t>
                      </a:r>
                      <a:endParaRPr lang="en-US" sz="180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3500" b="1" i="0" dirty="0">
                          <a:solidFill>
                            <a:srgbClr val="000000"/>
                          </a:solidFill>
                          <a:effectLst/>
                          <a:latin typeface="Calibri-Bold"/>
                        </a:rPr>
                        <a:t>70</a:t>
                      </a:r>
                      <a:endParaRPr lang="en-US" sz="1800" dirty="0">
                        <a:effectLst/>
                      </a:endParaRPr>
                    </a:p>
                  </a:txBody>
                  <a:tcPr marL="90134" marR="90134" marT="45067" marB="450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3968696"/>
                  </a:ext>
                </a:extLst>
              </a:tr>
            </a:tbl>
          </a:graphicData>
        </a:graphic>
      </p:graphicFrame>
      <p:sp>
        <p:nvSpPr>
          <p:cNvPr id="8" name="Rectangle 1"/>
          <p:cNvSpPr>
            <a:spLocks noChangeArrowheads="1"/>
          </p:cNvSpPr>
          <p:nvPr/>
        </p:nvSpPr>
        <p:spPr bwMode="auto">
          <a:xfrm>
            <a:off x="6929147" y="306138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316418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GB" dirty="0"/>
              <a:t>Pros and Cons of Binary Search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a:t>
            </a:r>
            <a:r>
              <a:rPr lang="en-GB" b="1" dirty="0"/>
              <a:t>Advantages</a:t>
            </a:r>
            <a:br>
              <a:rPr lang="en-GB" b="1" dirty="0"/>
            </a:br>
            <a:r>
              <a:rPr lang="en-GB" dirty="0" smtClean="0"/>
              <a:t>✓</a:t>
            </a:r>
            <a:r>
              <a:rPr lang="en-GB" dirty="0"/>
              <a:t>Be much quicker than a serial search because the data that needs to be searched</a:t>
            </a:r>
            <a:br>
              <a:rPr lang="en-GB" dirty="0"/>
            </a:br>
            <a:r>
              <a:rPr lang="en-GB" dirty="0"/>
              <a:t>halves with each step.</a:t>
            </a:r>
            <a:br>
              <a:rPr lang="en-GB" dirty="0"/>
            </a:br>
            <a:r>
              <a:rPr lang="en-GB" dirty="0"/>
              <a:t>• </a:t>
            </a:r>
            <a:r>
              <a:rPr lang="en-GB" b="1" dirty="0"/>
              <a:t>Disadvantages</a:t>
            </a:r>
            <a:br>
              <a:rPr lang="en-GB" b="1" dirty="0"/>
            </a:br>
            <a:r>
              <a:rPr lang="en-GB" dirty="0" smtClean="0"/>
              <a:t>✓</a:t>
            </a:r>
            <a:r>
              <a:rPr lang="en-GB" dirty="0"/>
              <a:t>Binary search only works if the array is already sorted.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32</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09615429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Analysis of Binary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Linear search runs in O(n) time.</a:t>
            </a:r>
            <a:br>
              <a:rPr lang="en-GB" dirty="0"/>
            </a:br>
            <a:r>
              <a:rPr lang="en-GB" dirty="0"/>
              <a:t>• Binary search produces the result in </a:t>
            </a:r>
            <a:r>
              <a:rPr lang="en-GB" dirty="0">
                <a:solidFill>
                  <a:srgbClr val="FF0000"/>
                </a:solidFill>
              </a:rPr>
              <a:t>O(log n) </a:t>
            </a:r>
            <a:r>
              <a:rPr lang="en-GB" dirty="0"/>
              <a:t>time.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33</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2346325" y="2768600"/>
            <a:ext cx="6022975" cy="3124200"/>
          </a:xfrm>
          <a:prstGeom prst="rect">
            <a:avLst/>
          </a:prstGeom>
        </p:spPr>
      </p:pic>
    </p:spTree>
    <p:extLst>
      <p:ext uri="{BB962C8B-B14F-4D97-AF65-F5344CB8AC3E}">
        <p14:creationId xmlns:p14="http://schemas.microsoft.com/office/powerpoint/2010/main" val="150208441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Binary Search Implementation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Iterative</a:t>
            </a:r>
            <a:br>
              <a:rPr lang="en-GB" dirty="0"/>
            </a:br>
            <a:r>
              <a:rPr lang="en-GB" dirty="0"/>
              <a:t>• Recursive</a:t>
            </a:r>
            <a:br>
              <a:rPr lang="en-GB" dirty="0"/>
            </a:br>
            <a:r>
              <a:rPr lang="en-GB" dirty="0"/>
              <a:t>• Collections’ </a:t>
            </a:r>
            <a:r>
              <a:rPr lang="en-GB" dirty="0" err="1"/>
              <a:t>binarySearch</a:t>
            </a:r>
            <a:r>
              <a:rPr lang="en-GB" dirty="0"/>
              <a:t>()</a:t>
            </a:r>
            <a:br>
              <a:rPr lang="en-GB" dirty="0"/>
            </a:br>
            <a:r>
              <a:rPr lang="en-GB" dirty="0"/>
              <a:t>• Arrays’ </a:t>
            </a:r>
            <a:r>
              <a:rPr lang="en-GB" dirty="0" err="1"/>
              <a:t>binarySearch</a:t>
            </a:r>
            <a:r>
              <a:rPr lang="en-GB" dirty="0"/>
              <a:t>() </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34</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3260561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xfrm>
            <a:off x="736600" y="2633400"/>
            <a:ext cx="3238500" cy="966672"/>
          </a:xfrm>
          <a:prstGeom prst="rect">
            <a:avLst/>
          </a:prstGeom>
        </p:spPr>
        <p:txBody>
          <a:bodyPr>
            <a:normAutofit/>
          </a:bodyPr>
          <a:lstStyle/>
          <a:p>
            <a:r>
              <a:rPr lang="en-US" sz="2800" dirty="0" smtClean="0">
                <a:solidFill>
                  <a:schemeClr val="tx1">
                    <a:lumMod val="50000"/>
                    <a:lumOff val="50000"/>
                  </a:schemeClr>
                </a:solidFill>
              </a:rPr>
              <a:t>Section 3</a:t>
            </a:r>
            <a:endParaRPr lang="en-US" sz="2800"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35</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8" name="Subtitle 6">
            <a:extLst>
              <a:ext uri="{FF2B5EF4-FFF2-40B4-BE49-F238E27FC236}">
                <a16:creationId xmlns:a16="http://schemas.microsoft.com/office/drawing/2014/main" id="{2C2A07EC-2A88-4C73-B271-FB6F18BFC13D}"/>
              </a:ext>
            </a:extLst>
          </p:cNvPr>
          <p:cNvSpPr>
            <a:spLocks noGrp="1"/>
          </p:cNvSpPr>
          <p:nvPr>
            <p:ph idx="1"/>
          </p:nvPr>
        </p:nvSpPr>
        <p:spPr>
          <a:xfrm>
            <a:off x="1384300" y="3213100"/>
            <a:ext cx="6362700" cy="1308100"/>
          </a:xfrm>
        </p:spPr>
        <p:txBody>
          <a:bodyPr>
            <a:noAutofit/>
          </a:bodyPr>
          <a:lstStyle/>
          <a:p>
            <a:pPr marL="0" indent="0">
              <a:buNone/>
            </a:pPr>
            <a:r>
              <a:rPr lang="en-US" sz="4400" b="1" dirty="0" smtClean="0">
                <a:solidFill>
                  <a:srgbClr val="3963AA"/>
                </a:solidFill>
              </a:rPr>
              <a:t>Interpolation </a:t>
            </a:r>
            <a:r>
              <a:rPr lang="en-US" sz="4400" b="1" dirty="0">
                <a:solidFill>
                  <a:srgbClr val="3963AA"/>
                </a:solidFill>
              </a:rPr>
              <a:t>Search</a:t>
            </a:r>
            <a:r>
              <a:rPr lang="en-US" sz="4400" dirty="0">
                <a:solidFill>
                  <a:srgbClr val="3963AA"/>
                </a:solidFill>
              </a:rPr>
              <a:t> </a:t>
            </a:r>
            <a:r>
              <a:rPr lang="en-US" sz="4400" dirty="0"/>
              <a:t/>
            </a:r>
            <a:br>
              <a:rPr lang="en-US" sz="4400" dirty="0"/>
            </a:br>
            <a:endParaRPr lang="en-US" sz="4400" b="1" dirty="0"/>
          </a:p>
        </p:txBody>
      </p:sp>
    </p:spTree>
    <p:extLst>
      <p:ext uri="{BB962C8B-B14F-4D97-AF65-F5344CB8AC3E}">
        <p14:creationId xmlns:p14="http://schemas.microsoft.com/office/powerpoint/2010/main" val="2404120577"/>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Content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What is interpolation search?</a:t>
            </a:r>
            <a:br>
              <a:rPr lang="en-GB" dirty="0"/>
            </a:br>
            <a:r>
              <a:rPr lang="en-GB" dirty="0"/>
              <a:t>• The idea of interpolation search</a:t>
            </a:r>
            <a:br>
              <a:rPr lang="en-GB" dirty="0"/>
            </a:br>
            <a:r>
              <a:rPr lang="en-GB" dirty="0"/>
              <a:t>• Advantages and disadvantages of interpolation search</a:t>
            </a:r>
            <a:br>
              <a:rPr lang="en-GB" dirty="0"/>
            </a:br>
            <a:r>
              <a:rPr lang="en-GB" dirty="0"/>
              <a:t>• Analysis of interpolation search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36</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32782938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What is Interpolation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Interpolation search is an algorithm similar to binary search for searching</a:t>
            </a:r>
            <a:br>
              <a:rPr lang="en-GB" dirty="0"/>
            </a:br>
            <a:r>
              <a:rPr lang="en-GB" dirty="0"/>
              <a:t>for a given target value in a sorted array.</a:t>
            </a:r>
            <a:br>
              <a:rPr lang="en-GB" dirty="0"/>
            </a:br>
            <a:r>
              <a:rPr lang="en-GB" dirty="0"/>
              <a:t>• Interpolation search may check on a number of locations based on the</a:t>
            </a:r>
            <a:br>
              <a:rPr lang="en-GB" dirty="0"/>
            </a:br>
            <a:r>
              <a:rPr lang="en-GB" dirty="0"/>
              <a:t>data being searched.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37</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2736850" y="3276601"/>
            <a:ext cx="6718300" cy="2887303"/>
          </a:xfrm>
          <a:prstGeom prst="rect">
            <a:avLst/>
          </a:prstGeom>
        </p:spPr>
      </p:pic>
    </p:spTree>
    <p:extLst>
      <p:ext uri="{BB962C8B-B14F-4D97-AF65-F5344CB8AC3E}">
        <p14:creationId xmlns:p14="http://schemas.microsoft.com/office/powerpoint/2010/main" val="6410205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Idea of Interpolation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a:t>
            </a:r>
            <a:r>
              <a:rPr lang="en-US" b="1" dirty="0"/>
              <a:t>Algorithm:</a:t>
            </a:r>
            <a:r>
              <a:rPr lang="en-US" dirty="0"/>
              <a:t>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38</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376237" y="2590800"/>
            <a:ext cx="11439525" cy="1676400"/>
          </a:xfrm>
          <a:prstGeom prst="rect">
            <a:avLst/>
          </a:prstGeom>
        </p:spPr>
      </p:pic>
    </p:spTree>
    <p:extLst>
      <p:ext uri="{BB962C8B-B14F-4D97-AF65-F5344CB8AC3E}">
        <p14:creationId xmlns:p14="http://schemas.microsoft.com/office/powerpoint/2010/main" val="307908613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Idea of Interpolation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normAutofit fontScale="92500"/>
          </a:bodyPr>
          <a:lstStyle/>
          <a:p>
            <a:pPr marL="0" indent="0">
              <a:buNone/>
            </a:pPr>
            <a:r>
              <a:rPr lang="en-GB" dirty="0"/>
              <a:t>• </a:t>
            </a:r>
            <a:r>
              <a:rPr lang="en-GB" b="1" dirty="0"/>
              <a:t>Algorithm</a:t>
            </a:r>
            <a:br>
              <a:rPr lang="en-GB" b="1" dirty="0"/>
            </a:br>
            <a:r>
              <a:rPr lang="en-GB" dirty="0"/>
              <a:t>1. Calculate the value of </a:t>
            </a:r>
            <a:r>
              <a:rPr lang="en-GB" dirty="0" err="1"/>
              <a:t>pos</a:t>
            </a:r>
            <a:r>
              <a:rPr lang="en-GB" dirty="0"/>
              <a:t>(mid) using the probing formula and start search from</a:t>
            </a:r>
            <a:br>
              <a:rPr lang="en-GB" dirty="0"/>
            </a:br>
            <a:r>
              <a:rPr lang="en-GB" dirty="0"/>
              <a:t>there.</a:t>
            </a:r>
            <a:br>
              <a:rPr lang="en-GB" dirty="0"/>
            </a:br>
            <a:r>
              <a:rPr lang="en-GB" dirty="0"/>
              <a:t>2. If the </a:t>
            </a:r>
            <a:r>
              <a:rPr lang="en-GB" dirty="0" err="1"/>
              <a:t>pos</a:t>
            </a:r>
            <a:r>
              <a:rPr lang="en-GB" dirty="0"/>
              <a:t> value is equal to target, return index of value and terminate.</a:t>
            </a:r>
            <a:br>
              <a:rPr lang="en-GB" dirty="0"/>
            </a:br>
            <a:r>
              <a:rPr lang="en-GB" dirty="0"/>
              <a:t>3. If it does not match, probe position to find new mid using probing formula.</a:t>
            </a:r>
            <a:br>
              <a:rPr lang="en-GB" dirty="0"/>
            </a:br>
            <a:r>
              <a:rPr lang="en-GB" dirty="0"/>
              <a:t>4. If value is greater than </a:t>
            </a:r>
            <a:r>
              <a:rPr lang="en-GB" dirty="0" err="1"/>
              <a:t>arr</a:t>
            </a:r>
            <a:r>
              <a:rPr lang="en-GB" dirty="0"/>
              <a:t>[</a:t>
            </a:r>
            <a:r>
              <a:rPr lang="en-GB" dirty="0" err="1"/>
              <a:t>pos</a:t>
            </a:r>
            <a:r>
              <a:rPr lang="en-GB" dirty="0"/>
              <a:t>] search the higher sub-array, right sub-array.</a:t>
            </a:r>
            <a:br>
              <a:rPr lang="en-GB" dirty="0"/>
            </a:br>
            <a:r>
              <a:rPr lang="en-GB" dirty="0"/>
              <a:t>5. If value is greater than </a:t>
            </a:r>
            <a:r>
              <a:rPr lang="en-GB" dirty="0" err="1"/>
              <a:t>arr</a:t>
            </a:r>
            <a:r>
              <a:rPr lang="en-GB" dirty="0"/>
              <a:t>[</a:t>
            </a:r>
            <a:r>
              <a:rPr lang="en-GB" dirty="0" err="1"/>
              <a:t>pos</a:t>
            </a:r>
            <a:r>
              <a:rPr lang="en-GB" dirty="0"/>
              <a:t>] search the lower sub-array, left sub-array.</a:t>
            </a:r>
            <a:br>
              <a:rPr lang="en-GB" dirty="0"/>
            </a:br>
            <a:r>
              <a:rPr lang="en-GB" dirty="0"/>
              <a:t>6. Repeat until the target is found, terminate when the sub-array reduces to zero.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39</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5629963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Searching Algorithms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sz="2000" dirty="0"/>
              <a:t>• Made up of a series of instructions that retrieves information stored </a:t>
            </a:r>
            <a:r>
              <a:rPr lang="en-GB" sz="2000" dirty="0" smtClean="0"/>
              <a:t>within some data structure</a:t>
            </a:r>
            <a:r>
              <a:rPr lang="en-GB" sz="2000" dirty="0"/>
              <a:t>, or calculated in the search space of a </a:t>
            </a:r>
            <a:r>
              <a:rPr lang="en-GB" sz="2000" dirty="0" smtClean="0"/>
              <a:t>problem domain</a:t>
            </a:r>
            <a:r>
              <a:rPr lang="en-GB" sz="2000" dirty="0"/>
              <a:t>.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a:t>
            </a:fld>
            <a:endParaRPr lang="en-US"/>
          </a:p>
        </p:txBody>
      </p:sp>
      <p:sp>
        <p:nvSpPr>
          <p:cNvPr id="2" name="Footer Placeholder 1">
            <a:extLst>
              <a:ext uri="{FF2B5EF4-FFF2-40B4-BE49-F238E27FC236}">
                <a16:creationId xmlns:a16="http://schemas.microsoft.com/office/drawing/2014/main" id="{3C96F96B-9772-45D8-B455-28C256A21439}"/>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1004792" y="3043916"/>
            <a:ext cx="2762250" cy="1657350"/>
          </a:xfrm>
          <a:prstGeom prst="rect">
            <a:avLst/>
          </a:prstGeom>
        </p:spPr>
      </p:pic>
      <p:pic>
        <p:nvPicPr>
          <p:cNvPr id="4" name="Picture 3"/>
          <p:cNvPicPr>
            <a:picLocks noChangeAspect="1"/>
          </p:cNvPicPr>
          <p:nvPr/>
        </p:nvPicPr>
        <p:blipFill>
          <a:blip r:embed="rId3"/>
          <a:stretch>
            <a:fillRect/>
          </a:stretch>
        </p:blipFill>
        <p:spPr>
          <a:xfrm>
            <a:off x="3767043" y="2363795"/>
            <a:ext cx="8173452" cy="3069851"/>
          </a:xfrm>
          <a:prstGeom prst="rect">
            <a:avLst/>
          </a:prstGeom>
        </p:spPr>
      </p:pic>
    </p:spTree>
    <p:extLst>
      <p:ext uri="{BB962C8B-B14F-4D97-AF65-F5344CB8AC3E}">
        <p14:creationId xmlns:p14="http://schemas.microsoft.com/office/powerpoint/2010/main" val="252064629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Interpolation Search – Example (1)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Source: https://www.codewhoop.com/searching/interpolation-search.html</a:t>
            </a:r>
            <a:br>
              <a:rPr lang="en-GB" dirty="0"/>
            </a:br>
            <a:r>
              <a:rPr lang="en-GB" dirty="0"/>
              <a:t>• Let’s say we are looking for element 4 in the given </a:t>
            </a:r>
            <a:r>
              <a:rPr lang="en-GB" dirty="0" smtClean="0"/>
              <a:t>array.</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40</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923925" y="2552700"/>
            <a:ext cx="10048875" cy="3182444"/>
          </a:xfrm>
          <a:prstGeom prst="rect">
            <a:avLst/>
          </a:prstGeom>
        </p:spPr>
      </p:pic>
    </p:spTree>
    <p:extLst>
      <p:ext uri="{BB962C8B-B14F-4D97-AF65-F5344CB8AC3E}">
        <p14:creationId xmlns:p14="http://schemas.microsoft.com/office/powerpoint/2010/main" val="419246196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Interpolation Search – Example (2) </a:t>
            </a: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41</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2"/>
          <a:stretch>
            <a:fillRect/>
          </a:stretch>
        </p:blipFill>
        <p:spPr>
          <a:xfrm>
            <a:off x="2070100" y="1148972"/>
            <a:ext cx="7107237" cy="4543425"/>
          </a:xfrm>
          <a:prstGeom prst="rect">
            <a:avLst/>
          </a:prstGeom>
        </p:spPr>
      </p:pic>
    </p:spTree>
    <p:extLst>
      <p:ext uri="{BB962C8B-B14F-4D97-AF65-F5344CB8AC3E}">
        <p14:creationId xmlns:p14="http://schemas.microsoft.com/office/powerpoint/2010/main" val="332983229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GB" dirty="0"/>
              <a:t>Pros and Cons of Interpolation Search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a:t>
            </a:r>
            <a:r>
              <a:rPr lang="en-GB" b="1" dirty="0"/>
              <a:t>Advantages</a:t>
            </a:r>
            <a:br>
              <a:rPr lang="en-GB" b="1" dirty="0"/>
            </a:br>
            <a:r>
              <a:rPr lang="en-GB" dirty="0"/>
              <a:t>✓It is an improvement over the binary search</a:t>
            </a:r>
            <a:br>
              <a:rPr lang="en-GB" dirty="0"/>
            </a:br>
            <a:r>
              <a:rPr lang="en-GB" dirty="0"/>
              <a:t>• </a:t>
            </a:r>
            <a:r>
              <a:rPr lang="en-GB" b="1" dirty="0"/>
              <a:t>Disadvantages</a:t>
            </a:r>
            <a:br>
              <a:rPr lang="en-GB" b="1" dirty="0"/>
            </a:br>
            <a:r>
              <a:rPr lang="en-GB" dirty="0"/>
              <a:t>✓The list should be sorted to perform the search.</a:t>
            </a:r>
            <a:br>
              <a:rPr lang="en-GB" dirty="0"/>
            </a:br>
            <a:r>
              <a:rPr lang="en-GB" dirty="0"/>
              <a:t>✓If the list is not equally distributed, the efficiency will be less.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42</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94506984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Analysis of Interpolation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Complexity:</a:t>
            </a:r>
            <a:br>
              <a:rPr lang="en-GB" dirty="0"/>
            </a:br>
            <a:r>
              <a:rPr lang="en-GB" dirty="0"/>
              <a:t>✓Runtime: The average runtime complexity of interpolation search is O(log </a:t>
            </a:r>
            <a:r>
              <a:rPr lang="en-GB" dirty="0" err="1"/>
              <a:t>log</a:t>
            </a:r>
            <a:r>
              <a:rPr lang="en-GB" dirty="0"/>
              <a:t> N) and</a:t>
            </a:r>
            <a:br>
              <a:rPr lang="en-GB" dirty="0"/>
            </a:br>
            <a:r>
              <a:rPr lang="en-GB" dirty="0"/>
              <a:t>has a worst case of O(N), which happens when the keys increase exponentially.</a:t>
            </a:r>
            <a:br>
              <a:rPr lang="en-GB" dirty="0"/>
            </a:br>
            <a:r>
              <a:rPr lang="en-GB" dirty="0"/>
              <a:t>✓Space: O(1) for initializing variables high, low, </a:t>
            </a:r>
            <a:r>
              <a:rPr lang="en-GB" dirty="0" smtClean="0"/>
              <a:t>mid.</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43</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17240322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xfrm>
            <a:off x="736600" y="2633400"/>
            <a:ext cx="3238500" cy="966672"/>
          </a:xfrm>
          <a:prstGeom prst="rect">
            <a:avLst/>
          </a:prstGeom>
        </p:spPr>
        <p:txBody>
          <a:bodyPr>
            <a:normAutofit/>
          </a:bodyPr>
          <a:lstStyle/>
          <a:p>
            <a:r>
              <a:rPr lang="en-US" sz="2800" dirty="0" smtClean="0">
                <a:solidFill>
                  <a:schemeClr val="tx1">
                    <a:lumMod val="50000"/>
                    <a:lumOff val="50000"/>
                  </a:schemeClr>
                </a:solidFill>
              </a:rPr>
              <a:t>Section 4</a:t>
            </a:r>
            <a:endParaRPr lang="en-US" sz="2800"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44</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8" name="Subtitle 6">
            <a:extLst>
              <a:ext uri="{FF2B5EF4-FFF2-40B4-BE49-F238E27FC236}">
                <a16:creationId xmlns:a16="http://schemas.microsoft.com/office/drawing/2014/main" id="{2C2A07EC-2A88-4C73-B271-FB6F18BFC13D}"/>
              </a:ext>
            </a:extLst>
          </p:cNvPr>
          <p:cNvSpPr>
            <a:spLocks noGrp="1"/>
          </p:cNvSpPr>
          <p:nvPr>
            <p:ph idx="1"/>
          </p:nvPr>
        </p:nvSpPr>
        <p:spPr>
          <a:xfrm>
            <a:off x="1384300" y="3213100"/>
            <a:ext cx="4229100" cy="1308100"/>
          </a:xfrm>
        </p:spPr>
        <p:txBody>
          <a:bodyPr>
            <a:normAutofit fontScale="77500" lnSpcReduction="20000"/>
          </a:bodyPr>
          <a:lstStyle/>
          <a:p>
            <a:pPr marL="0" indent="0">
              <a:buNone/>
            </a:pPr>
            <a:r>
              <a:rPr lang="en-US" sz="5200" b="1" dirty="0" smtClean="0">
                <a:solidFill>
                  <a:srgbClr val="3963AA"/>
                </a:solidFill>
              </a:rPr>
              <a:t>Wrap-up</a:t>
            </a:r>
            <a:r>
              <a:rPr lang="en-US" dirty="0" smtClean="0"/>
              <a:t/>
            </a:r>
            <a:br>
              <a:rPr lang="en-US" dirty="0" smtClean="0"/>
            </a:br>
            <a:endParaRPr lang="en-US" b="1" dirty="0"/>
          </a:p>
        </p:txBody>
      </p:sp>
    </p:spTree>
    <p:extLst>
      <p:ext uri="{BB962C8B-B14F-4D97-AF65-F5344CB8AC3E}">
        <p14:creationId xmlns:p14="http://schemas.microsoft.com/office/powerpoint/2010/main" val="1060378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Topic Summary (1)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✓Jump search also works for ordered lists. It checks fewer elements (than</a:t>
            </a:r>
            <a:br>
              <a:rPr lang="en-GB" dirty="0"/>
            </a:br>
            <a:r>
              <a:rPr lang="en-GB" dirty="0"/>
              <a:t>linear search) by jumping ahead by fixed steps or skipping some elements</a:t>
            </a:r>
            <a:br>
              <a:rPr lang="en-GB" dirty="0"/>
            </a:br>
            <a:r>
              <a:rPr lang="en-GB" dirty="0"/>
              <a:t>in place of searching all elements.</a:t>
            </a:r>
            <a:br>
              <a:rPr lang="en-GB" dirty="0"/>
            </a:br>
            <a:r>
              <a:rPr lang="en-GB" dirty="0"/>
              <a:t>▪ Time Complexity: </a:t>
            </a:r>
            <a:r>
              <a:rPr lang="en-GB" dirty="0">
                <a:solidFill>
                  <a:srgbClr val="FF0000"/>
                </a:solidFill>
              </a:rPr>
              <a:t>O(√n)</a:t>
            </a:r>
            <a:r>
              <a:rPr lang="en-GB" dirty="0"/>
              <a:t/>
            </a:r>
            <a:br>
              <a:rPr lang="en-GB" dirty="0"/>
            </a:br>
            <a:r>
              <a:rPr lang="en-GB" dirty="0"/>
              <a:t>✓Binary search is a searching algorithm used in a sorted array by</a:t>
            </a:r>
            <a:br>
              <a:rPr lang="en-GB" dirty="0"/>
            </a:br>
            <a:r>
              <a:rPr lang="en-GB" dirty="0"/>
              <a:t>repeatedly dividing the search interval in half.</a:t>
            </a:r>
            <a:br>
              <a:rPr lang="en-GB" dirty="0"/>
            </a:br>
            <a:r>
              <a:rPr lang="en-GB" dirty="0"/>
              <a:t>▪ Average case complexity: </a:t>
            </a:r>
            <a:r>
              <a:rPr lang="en-GB" dirty="0">
                <a:solidFill>
                  <a:srgbClr val="FF0000"/>
                </a:solidFill>
              </a:rPr>
              <a:t>O(log n)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45</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95529368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Topic Summary (2)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✓The Interpolation search is an improvement over binary search for</a:t>
            </a:r>
            <a:br>
              <a:rPr lang="en-GB" dirty="0"/>
            </a:br>
            <a:r>
              <a:rPr lang="en-GB" dirty="0"/>
              <a:t>instances, where the values in a sorted array are uniformly distributed.</a:t>
            </a:r>
            <a:br>
              <a:rPr lang="en-GB" dirty="0"/>
            </a:br>
            <a:r>
              <a:rPr lang="en-GB" dirty="0"/>
              <a:t>▪ Time Complexity: </a:t>
            </a:r>
            <a:r>
              <a:rPr lang="en-GB" dirty="0">
                <a:solidFill>
                  <a:srgbClr val="FF0000"/>
                </a:solidFill>
              </a:rPr>
              <a:t>O(log2(log2 n)) </a:t>
            </a:r>
            <a:r>
              <a:rPr lang="en-GB" dirty="0"/>
              <a:t>for the average case, and O(n) for the worst case</a:t>
            </a:r>
            <a:br>
              <a:rPr lang="en-GB" dirty="0"/>
            </a:br>
            <a:r>
              <a:rPr lang="en-GB" dirty="0"/>
              <a:t>(when items are distributed exponentially).</a:t>
            </a:r>
            <a:br>
              <a:rPr lang="en-GB" dirty="0"/>
            </a:br>
            <a:r>
              <a:rPr lang="en-GB" dirty="0"/>
              <a:t>▪ Space Complexity: </a:t>
            </a:r>
            <a:r>
              <a:rPr lang="en-GB" dirty="0">
                <a:solidFill>
                  <a:srgbClr val="FF0000"/>
                </a:solidFill>
              </a:rPr>
              <a:t>O(1) </a:t>
            </a:r>
            <a:r>
              <a:rPr lang="en-GB" dirty="0"/>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46</a:t>
            </a:fld>
            <a:endParaRPr lang="en-US"/>
          </a:p>
        </p:txBody>
      </p:sp>
      <p:sp>
        <p:nvSpPr>
          <p:cNvPr id="2" name="Footer Placeholder 1">
            <a:extLst>
              <a:ext uri="{FF2B5EF4-FFF2-40B4-BE49-F238E27FC236}">
                <a16:creationId xmlns:a16="http://schemas.microsoft.com/office/drawing/2014/main" id="{88E042D5-6261-4331-B1A4-A8860612AB10}"/>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171691177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ctrTitle"/>
          </p:nvPr>
        </p:nvSpPr>
        <p:spPr>
          <a:xfrm>
            <a:off x="372737" y="1908181"/>
            <a:ext cx="6528619" cy="2393760"/>
          </a:xfrm>
          <a:prstGeom prst="rect">
            <a:avLst/>
          </a:prstGeom>
        </p:spPr>
        <p:txBody>
          <a:bodyPr>
            <a:normAutofit/>
          </a:bodyPr>
          <a:lstStyle/>
          <a:p>
            <a:r>
              <a:rPr lang="en-US" altLang="en-US" sz="7200">
                <a:latin typeface="Arial" panose="020B0604020202020204" pitchFamily="34" charset="0"/>
                <a:cs typeface="Arial" panose="020B0604020202020204" pitchFamily="34" charset="0"/>
              </a:rPr>
              <a:t>THANK YOU!</a:t>
            </a:r>
            <a:endParaRPr lang="en-US" sz="8800"/>
          </a:p>
        </p:txBody>
      </p:sp>
      <p:sp>
        <p:nvSpPr>
          <p:cNvPr id="3" name="Subtitle 2">
            <a:extLst>
              <a:ext uri="{FF2B5EF4-FFF2-40B4-BE49-F238E27FC236}">
                <a16:creationId xmlns:a16="http://schemas.microsoft.com/office/drawing/2014/main" id="{6D5538FD-282F-4D83-A27C-8564589675E3}"/>
              </a:ext>
            </a:extLst>
          </p:cNvPr>
          <p:cNvSpPr>
            <a:spLocks noGrp="1"/>
          </p:cNvSpPr>
          <p:nvPr>
            <p:ph type="subTitle" idx="1"/>
          </p:nvPr>
        </p:nvSpPr>
        <p:spPr/>
        <p:txBody>
          <a:bodyPr>
            <a:normAutofit fontScale="92500" lnSpcReduction="10000"/>
          </a:bodyPr>
          <a:lstStyle/>
          <a:p>
            <a:endParaRPr lang="en-US"/>
          </a:p>
        </p:txBody>
      </p:sp>
      <p:sp>
        <p:nvSpPr>
          <p:cNvPr id="2" name="Footer Placeholder 1">
            <a:extLst>
              <a:ext uri="{FF2B5EF4-FFF2-40B4-BE49-F238E27FC236}">
                <a16:creationId xmlns:a16="http://schemas.microsoft.com/office/drawing/2014/main" id="{C9BD79DE-D5B1-43D7-B4E7-964F370600D1}"/>
              </a:ext>
            </a:extLst>
          </p:cNvPr>
          <p:cNvSpPr>
            <a:spLocks noGrp="1"/>
          </p:cNvSpPr>
          <p:nvPr>
            <p:ph type="ftr" sz="quarter" idx="11"/>
          </p:nvPr>
        </p:nvSpPr>
        <p:spPr/>
        <p:txBody>
          <a:bodyPr/>
          <a:lstStyle/>
          <a:p>
            <a:r>
              <a:rPr lang="en-US" dirty="0"/>
              <a:t>09e-BM/DT/FSOFT - @FPT SOFTWARE - FPT </a:t>
            </a:r>
            <a:r>
              <a:rPr lang="en-US"/>
              <a:t>Software Academy </a:t>
            </a:r>
            <a:r>
              <a:rPr lang="en-US" dirty="0"/>
              <a:t>- Internal Use</a:t>
            </a:r>
          </a:p>
        </p:txBody>
      </p:sp>
    </p:spTree>
    <p:extLst>
      <p:ext uri="{BB962C8B-B14F-4D97-AF65-F5344CB8AC3E}">
        <p14:creationId xmlns:p14="http://schemas.microsoft.com/office/powerpoint/2010/main" val="13977716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smtClean="0"/>
              <a:t>Common Searching Algorithms </a:t>
            </a:r>
            <a:endParaRPr lang="en-US" dirty="0"/>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Linear search</a:t>
            </a:r>
            <a:br>
              <a:rPr lang="en-GB" dirty="0"/>
            </a:br>
            <a:r>
              <a:rPr lang="en-GB" dirty="0">
                <a:solidFill>
                  <a:srgbClr val="FF0000"/>
                </a:solidFill>
              </a:rPr>
              <a:t>• Jump search</a:t>
            </a:r>
            <a:br>
              <a:rPr lang="en-GB" dirty="0">
                <a:solidFill>
                  <a:srgbClr val="FF0000"/>
                </a:solidFill>
              </a:rPr>
            </a:br>
            <a:r>
              <a:rPr lang="en-GB" dirty="0">
                <a:solidFill>
                  <a:srgbClr val="FF0000"/>
                </a:solidFill>
              </a:rPr>
              <a:t>• Binary search</a:t>
            </a:r>
            <a:br>
              <a:rPr lang="en-GB" dirty="0">
                <a:solidFill>
                  <a:srgbClr val="FF0000"/>
                </a:solidFill>
              </a:rPr>
            </a:br>
            <a:r>
              <a:rPr lang="en-GB" dirty="0">
                <a:solidFill>
                  <a:srgbClr val="FF0000"/>
                </a:solidFill>
              </a:rPr>
              <a:t>• Interpolation search</a:t>
            </a:r>
            <a:r>
              <a:rPr lang="en-GB" dirty="0"/>
              <a:t/>
            </a:r>
            <a:br>
              <a:rPr lang="en-GB" dirty="0"/>
            </a:br>
            <a:r>
              <a:rPr lang="en-GB" dirty="0"/>
              <a:t>• Exponential Search </a:t>
            </a:r>
            <a:endParaRPr lang="en-US" altLang="en-US" sz="2400" i="1" dirty="0">
              <a:latin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5</a:t>
            </a:fld>
            <a:endParaRPr lang="en-US"/>
          </a:p>
        </p:txBody>
      </p:sp>
      <p:sp>
        <p:nvSpPr>
          <p:cNvPr id="2" name="Footer Placeholder 1">
            <a:extLst>
              <a:ext uri="{FF2B5EF4-FFF2-40B4-BE49-F238E27FC236}">
                <a16:creationId xmlns:a16="http://schemas.microsoft.com/office/drawing/2014/main" id="{D1266FE4-6345-4E93-B248-3150F8217D3F}"/>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225115391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xfrm>
            <a:off x="736600" y="2633400"/>
            <a:ext cx="3238500" cy="966672"/>
          </a:xfrm>
          <a:prstGeom prst="rect">
            <a:avLst/>
          </a:prstGeom>
        </p:spPr>
        <p:txBody>
          <a:bodyPr>
            <a:normAutofit/>
          </a:bodyPr>
          <a:lstStyle/>
          <a:p>
            <a:r>
              <a:rPr lang="en-US" sz="2800" dirty="0" smtClean="0">
                <a:solidFill>
                  <a:schemeClr val="tx1">
                    <a:lumMod val="50000"/>
                    <a:lumOff val="50000"/>
                  </a:schemeClr>
                </a:solidFill>
              </a:rPr>
              <a:t>Section 1</a:t>
            </a:r>
            <a:endParaRPr lang="en-US" sz="2800"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6</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
        <p:nvSpPr>
          <p:cNvPr id="8" name="Subtitle 6">
            <a:extLst>
              <a:ext uri="{FF2B5EF4-FFF2-40B4-BE49-F238E27FC236}">
                <a16:creationId xmlns:a16="http://schemas.microsoft.com/office/drawing/2014/main" id="{2C2A07EC-2A88-4C73-B271-FB6F18BFC13D}"/>
              </a:ext>
            </a:extLst>
          </p:cNvPr>
          <p:cNvSpPr>
            <a:spLocks noGrp="1"/>
          </p:cNvSpPr>
          <p:nvPr>
            <p:ph idx="1"/>
          </p:nvPr>
        </p:nvSpPr>
        <p:spPr>
          <a:xfrm>
            <a:off x="1384300" y="3213100"/>
            <a:ext cx="4229100" cy="1308100"/>
          </a:xfrm>
        </p:spPr>
        <p:txBody>
          <a:bodyPr>
            <a:normAutofit fontScale="77500" lnSpcReduction="20000"/>
          </a:bodyPr>
          <a:lstStyle/>
          <a:p>
            <a:pPr marL="0" indent="0">
              <a:buNone/>
            </a:pPr>
            <a:r>
              <a:rPr lang="en-US" sz="5200" b="1" dirty="0">
                <a:solidFill>
                  <a:srgbClr val="3963AA"/>
                </a:solidFill>
              </a:rPr>
              <a:t>Jump Search</a:t>
            </a:r>
            <a:r>
              <a:rPr lang="en-US" sz="5200" dirty="0">
                <a:solidFill>
                  <a:srgbClr val="3963AA"/>
                </a:solidFill>
              </a:rPr>
              <a:t> </a:t>
            </a:r>
            <a:r>
              <a:rPr lang="en-US" dirty="0"/>
              <a:t/>
            </a:r>
            <a:br>
              <a:rPr lang="en-US" dirty="0"/>
            </a:br>
            <a:endParaRPr lang="en-US" b="1" dirty="0"/>
          </a:p>
        </p:txBody>
      </p:sp>
    </p:spTree>
    <p:extLst>
      <p:ext uri="{BB962C8B-B14F-4D97-AF65-F5344CB8AC3E}">
        <p14:creationId xmlns:p14="http://schemas.microsoft.com/office/powerpoint/2010/main" val="197046815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Content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a:buFont typeface="Wingdings" panose="05000000000000000000" pitchFamily="2" charset="2"/>
              <a:buChar char="§"/>
            </a:pPr>
            <a:r>
              <a:rPr lang="en-GB" dirty="0"/>
              <a:t>• What is jump search?</a:t>
            </a:r>
            <a:br>
              <a:rPr lang="en-GB" dirty="0"/>
            </a:br>
            <a:r>
              <a:rPr lang="en-GB" dirty="0"/>
              <a:t>• The idea of jump search</a:t>
            </a:r>
            <a:br>
              <a:rPr lang="en-GB" dirty="0"/>
            </a:br>
            <a:r>
              <a:rPr lang="en-GB" dirty="0"/>
              <a:t>• Advantages and disadvantages of jump search</a:t>
            </a:r>
            <a:br>
              <a:rPr lang="en-GB" dirty="0"/>
            </a:br>
            <a:r>
              <a:rPr lang="en-GB" dirty="0"/>
              <a:t>• Analysis of jump search </a:t>
            </a: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7</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37580136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What is Jump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GB" dirty="0"/>
              <a:t>• Jump search is a searching algorithm for sorted arrays.</a:t>
            </a:r>
            <a:br>
              <a:rPr lang="en-GB" dirty="0"/>
            </a:br>
            <a:r>
              <a:rPr lang="en-GB" dirty="0"/>
              <a:t>• The basic idea is to check fewer elements (than linear search) by</a:t>
            </a:r>
            <a:br>
              <a:rPr lang="en-GB" dirty="0"/>
            </a:br>
            <a:r>
              <a:rPr lang="en-GB" dirty="0"/>
              <a:t>jumping ahead by fixed steps or skipping some elements in place of</a:t>
            </a:r>
            <a:br>
              <a:rPr lang="en-GB" dirty="0"/>
            </a:br>
            <a:r>
              <a:rPr lang="en-GB" dirty="0"/>
              <a:t>searching all elements </a:t>
            </a:r>
            <a:br>
              <a:rPr lang="en-GB"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8</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pic>
        <p:nvPicPr>
          <p:cNvPr id="3" name="Picture 2"/>
          <p:cNvPicPr>
            <a:picLocks noChangeAspect="1"/>
          </p:cNvPicPr>
          <p:nvPr/>
        </p:nvPicPr>
        <p:blipFill>
          <a:blip r:embed="rId3"/>
          <a:stretch>
            <a:fillRect/>
          </a:stretch>
        </p:blipFill>
        <p:spPr>
          <a:xfrm>
            <a:off x="1985937" y="3386804"/>
            <a:ext cx="8415363" cy="2777100"/>
          </a:xfrm>
          <a:prstGeom prst="rect">
            <a:avLst/>
          </a:prstGeom>
        </p:spPr>
      </p:pic>
    </p:spTree>
    <p:extLst>
      <p:ext uri="{BB962C8B-B14F-4D97-AF65-F5344CB8AC3E}">
        <p14:creationId xmlns:p14="http://schemas.microsoft.com/office/powerpoint/2010/main" val="37131178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A194FB-EA5A-4C5E-89D4-46FBEFA20841}"/>
              </a:ext>
            </a:extLst>
          </p:cNvPr>
          <p:cNvSpPr>
            <a:spLocks noGrp="1"/>
          </p:cNvSpPr>
          <p:nvPr>
            <p:ph type="title"/>
          </p:nvPr>
        </p:nvSpPr>
        <p:spPr>
          <a:prstGeom prst="rect">
            <a:avLst/>
          </a:prstGeom>
        </p:spPr>
        <p:txBody>
          <a:bodyPr>
            <a:normAutofit/>
          </a:bodyPr>
          <a:lstStyle/>
          <a:p>
            <a:r>
              <a:rPr lang="en-US" dirty="0"/>
              <a:t>Idea of Jump Search </a:t>
            </a:r>
          </a:p>
        </p:txBody>
      </p:sp>
      <p:sp>
        <p:nvSpPr>
          <p:cNvPr id="7" name="Content Placeholder 6">
            <a:extLst>
              <a:ext uri="{FF2B5EF4-FFF2-40B4-BE49-F238E27FC236}">
                <a16:creationId xmlns:a16="http://schemas.microsoft.com/office/drawing/2014/main" id="{B6D104B9-AFA2-4DC5-B0DC-1C9BE72003DB}"/>
              </a:ext>
            </a:extLst>
          </p:cNvPr>
          <p:cNvSpPr>
            <a:spLocks noGrp="1"/>
          </p:cNvSpPr>
          <p:nvPr>
            <p:ph idx="1"/>
          </p:nvPr>
        </p:nvSpPr>
        <p:spPr>
          <a:prstGeom prst="rect">
            <a:avLst/>
          </a:prstGeom>
        </p:spPr>
        <p:txBody>
          <a:bodyPr/>
          <a:lstStyle/>
          <a:p>
            <a:pPr marL="0" indent="0">
              <a:buNone/>
            </a:pPr>
            <a:r>
              <a:rPr lang="en-US" dirty="0"/>
              <a:t>• </a:t>
            </a:r>
            <a:r>
              <a:rPr lang="en-US" b="1" dirty="0"/>
              <a:t>Algorithm</a:t>
            </a:r>
            <a:br>
              <a:rPr lang="en-US" b="1" dirty="0"/>
            </a:br>
            <a:r>
              <a:rPr lang="en-US" dirty="0">
                <a:solidFill>
                  <a:srgbClr val="FF0000"/>
                </a:solidFill>
              </a:rPr>
              <a:t>✓Step 1</a:t>
            </a:r>
            <a:r>
              <a:rPr lang="en-US" dirty="0"/>
              <a:t>: Calculate jump size</a:t>
            </a:r>
            <a:br>
              <a:rPr lang="en-US" dirty="0"/>
            </a:br>
            <a:r>
              <a:rPr lang="en-US" dirty="0">
                <a:solidFill>
                  <a:srgbClr val="FF0000"/>
                </a:solidFill>
              </a:rPr>
              <a:t>✓Step 2</a:t>
            </a:r>
            <a:r>
              <a:rPr lang="en-US" dirty="0"/>
              <a:t>: Jump from index </a:t>
            </a:r>
            <a:r>
              <a:rPr lang="en-US" dirty="0" err="1"/>
              <a:t>i</a:t>
            </a:r>
            <a:r>
              <a:rPr lang="en-US" dirty="0"/>
              <a:t> to index </a:t>
            </a:r>
            <a:r>
              <a:rPr lang="en-US" dirty="0" err="1"/>
              <a:t>i+jump</a:t>
            </a:r>
            <a:r>
              <a:rPr lang="en-US" dirty="0"/>
              <a:t/>
            </a:r>
            <a:br>
              <a:rPr lang="en-US" dirty="0"/>
            </a:br>
            <a:r>
              <a:rPr lang="en-US" dirty="0">
                <a:solidFill>
                  <a:srgbClr val="FF0000"/>
                </a:solidFill>
              </a:rPr>
              <a:t>✓Step 3</a:t>
            </a:r>
            <a:r>
              <a:rPr lang="en-US" dirty="0"/>
              <a:t>: If x = = </a:t>
            </a:r>
            <a:r>
              <a:rPr lang="en-US" dirty="0" err="1"/>
              <a:t>arr</a:t>
            </a:r>
            <a:r>
              <a:rPr lang="en-US" dirty="0"/>
              <a:t>[</a:t>
            </a:r>
            <a:r>
              <a:rPr lang="en-US" dirty="0" err="1"/>
              <a:t>i+jump</a:t>
            </a:r>
            <a:r>
              <a:rPr lang="en-US" dirty="0"/>
              <a:t>] return x</a:t>
            </a:r>
            <a:br>
              <a:rPr lang="en-US" dirty="0"/>
            </a:br>
            <a:r>
              <a:rPr lang="en-US" dirty="0"/>
              <a:t>Else jump back a step</a:t>
            </a:r>
            <a:br>
              <a:rPr lang="en-US" dirty="0"/>
            </a:br>
            <a:r>
              <a:rPr lang="en-US" dirty="0">
                <a:solidFill>
                  <a:srgbClr val="FF0000"/>
                </a:solidFill>
              </a:rPr>
              <a:t>✓Step 4</a:t>
            </a:r>
            <a:r>
              <a:rPr lang="en-US" dirty="0"/>
              <a:t>: Perform linear search </a:t>
            </a:r>
            <a:br>
              <a:rPr lang="en-US" dirty="0"/>
            </a:br>
            <a:endParaRPr lang="en-US" altLang="en-US" sz="2400" i="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F25227-877E-4E94-881F-58C373EBAFCA}"/>
              </a:ext>
            </a:extLst>
          </p:cNvPr>
          <p:cNvSpPr>
            <a:spLocks noGrp="1"/>
          </p:cNvSpPr>
          <p:nvPr>
            <p:ph type="sldNum" sz="quarter" idx="12"/>
          </p:nvPr>
        </p:nvSpPr>
        <p:spPr/>
        <p:txBody>
          <a:bodyPr/>
          <a:lstStyle/>
          <a:p>
            <a:fld id="{586DAB0F-01A5-4AB0-84E3-BA9DDAF20443}" type="slidenum">
              <a:rPr lang="en-US" smtClean="0"/>
              <a:t>9</a:t>
            </a:fld>
            <a:endParaRPr lang="en-US"/>
          </a:p>
        </p:txBody>
      </p:sp>
      <p:sp>
        <p:nvSpPr>
          <p:cNvPr id="2" name="Footer Placeholder 1">
            <a:extLst>
              <a:ext uri="{FF2B5EF4-FFF2-40B4-BE49-F238E27FC236}">
                <a16:creationId xmlns:a16="http://schemas.microsoft.com/office/drawing/2014/main" id="{9F304B73-F4BD-49F3-A58E-47354C2A215C}"/>
              </a:ext>
            </a:extLst>
          </p:cNvPr>
          <p:cNvSpPr>
            <a:spLocks noGrp="1"/>
          </p:cNvSpPr>
          <p:nvPr>
            <p:ph type="ftr" sz="quarter" idx="3"/>
          </p:nvPr>
        </p:nvSpPr>
        <p:spPr/>
        <p:txBody>
          <a:bodyPr/>
          <a:lstStyle/>
          <a:p>
            <a:r>
              <a:rPr lang="en-US" dirty="0"/>
              <a:t>09e-BM/DT/FSOFT - @FPT SOFTWARE - FPT Software Academy - Internal Use</a:t>
            </a:r>
          </a:p>
        </p:txBody>
      </p:sp>
    </p:spTree>
    <p:extLst>
      <p:ext uri="{BB962C8B-B14F-4D97-AF65-F5344CB8AC3E}">
        <p14:creationId xmlns:p14="http://schemas.microsoft.com/office/powerpoint/2010/main" val="422989393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FA_2">
      <a:dk1>
        <a:sysClr val="windowText" lastClr="000000"/>
      </a:dk1>
      <a:lt1>
        <a:sysClr val="window" lastClr="FFFFFF"/>
      </a:lt1>
      <a:dk2>
        <a:srgbClr val="373545"/>
      </a:dk2>
      <a:lt2>
        <a:srgbClr val="C5E799"/>
      </a:lt2>
      <a:accent1>
        <a:srgbClr val="0070C0"/>
      </a:accent1>
      <a:accent2>
        <a:srgbClr val="50771B"/>
      </a:accent2>
      <a:accent3>
        <a:srgbClr val="75BDA7"/>
      </a:accent3>
      <a:accent4>
        <a:srgbClr val="A9DB66"/>
      </a:accent4>
      <a:accent5>
        <a:srgbClr val="84ACB6"/>
      </a:accent5>
      <a:accent6>
        <a:srgbClr val="774D0F"/>
      </a:accent6>
      <a:hlink>
        <a:srgbClr val="6B9F25"/>
      </a:hlink>
      <a:folHlink>
        <a:srgbClr val="9F6715"/>
      </a:folHlink>
    </a:clrScheme>
    <a:fontScheme name="FA_Template_Slide">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ED11F7E1B81C45B695346F9B249E70" ma:contentTypeVersion="11" ma:contentTypeDescription="Create a new document." ma:contentTypeScope="" ma:versionID="ba02105900557db091bf702b642ebff5">
  <xsd:schema xmlns:xsd="http://www.w3.org/2001/XMLSchema" xmlns:xs="http://www.w3.org/2001/XMLSchema" xmlns:p="http://schemas.microsoft.com/office/2006/metadata/properties" xmlns:ns3="a63a8fc3-5317-4590-81fe-e8f47d064825" xmlns:ns4="e0cd0512-3177-44a2-b64a-14df5803efa2" targetNamespace="http://schemas.microsoft.com/office/2006/metadata/properties" ma:root="true" ma:fieldsID="87153a95357864200ad9de18e2243f77" ns3:_="" ns4:_="">
    <xsd:import namespace="a63a8fc3-5317-4590-81fe-e8f47d064825"/>
    <xsd:import namespace="e0cd0512-3177-44a2-b64a-14df5803efa2"/>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3a8fc3-5317-4590-81fe-e8f47d06482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cd0512-3177-44a2-b64a-14df5803efa2"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CACC64-8AC0-4E07-B24D-F72EA57ACE39}">
  <ds:schemaRefs>
    <ds:schemaRef ds:uri="http://schemas.microsoft.com/sharepoint/v3/contenttype/forms"/>
  </ds:schemaRefs>
</ds:datastoreItem>
</file>

<file path=customXml/itemProps2.xml><?xml version="1.0" encoding="utf-8"?>
<ds:datastoreItem xmlns:ds="http://schemas.openxmlformats.org/officeDocument/2006/customXml" ds:itemID="{2D4D4774-CB51-419C-92F6-71187B61488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e0cd0512-3177-44a2-b64a-14df5803efa2"/>
    <ds:schemaRef ds:uri="http://schemas.microsoft.com/office/2006/documentManagement/types"/>
    <ds:schemaRef ds:uri="a63a8fc3-5317-4590-81fe-e8f47d064825"/>
    <ds:schemaRef ds:uri="http://www.w3.org/XML/1998/namespace"/>
    <ds:schemaRef ds:uri="http://purl.org/dc/dcmitype/"/>
  </ds:schemaRefs>
</ds:datastoreItem>
</file>

<file path=customXml/itemProps3.xml><?xml version="1.0" encoding="utf-8"?>
<ds:datastoreItem xmlns:ds="http://schemas.openxmlformats.org/officeDocument/2006/customXml" ds:itemID="{0210F656-F0A1-4F04-A62D-2EFFEA478E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3a8fc3-5317-4590-81fe-e8f47d064825"/>
    <ds:schemaRef ds:uri="e0cd0512-3177-44a2-b64a-14df5803e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9Slide.vn</Template>
  <TotalTime>5334</TotalTime>
  <Words>3016</Words>
  <Application>Microsoft Office PowerPoint</Application>
  <PresentationFormat>Widescreen</PresentationFormat>
  <Paragraphs>268</Paragraphs>
  <Slides>47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Calibri-Bold</vt:lpstr>
      <vt:lpstr>Roboto Condensed</vt:lpstr>
      <vt:lpstr>Wingdings</vt:lpstr>
      <vt:lpstr>Office Theme</vt:lpstr>
      <vt:lpstr>DATA STRUCTURES &amp; ALGORITHMS WITH JAVA </vt:lpstr>
      <vt:lpstr>Lesson Objectives  </vt:lpstr>
      <vt:lpstr>Introduction </vt:lpstr>
      <vt:lpstr>Searching Algorithms </vt:lpstr>
      <vt:lpstr>Common Searching Algorithms </vt:lpstr>
      <vt:lpstr>Section 1</vt:lpstr>
      <vt:lpstr>Content </vt:lpstr>
      <vt:lpstr>What is Jump Search? </vt:lpstr>
      <vt:lpstr>Idea of Jump Search </vt:lpstr>
      <vt:lpstr>Idea of Jump Search </vt:lpstr>
      <vt:lpstr>Jump Search – Example (1) </vt:lpstr>
      <vt:lpstr>Jump Search – Example (2) </vt:lpstr>
      <vt:lpstr>Jump Search – Example (3) </vt:lpstr>
      <vt:lpstr>Jump Search – Example (4) </vt:lpstr>
      <vt:lpstr>Jump Search – Example (5) </vt:lpstr>
      <vt:lpstr>Jump Search – Example (6) </vt:lpstr>
      <vt:lpstr>Jump Search – Example (7) </vt:lpstr>
      <vt:lpstr>Jump Search – Example (8) </vt:lpstr>
      <vt:lpstr>Pros and Cons of Jump Search </vt:lpstr>
      <vt:lpstr>Analysis of Jump Search </vt:lpstr>
      <vt:lpstr>Jump Search – Java Implementation </vt:lpstr>
      <vt:lpstr>Section 2</vt:lpstr>
      <vt:lpstr>Content </vt:lpstr>
      <vt:lpstr>What is Binary Search? </vt:lpstr>
      <vt:lpstr>Idea of Binary Search </vt:lpstr>
      <vt:lpstr>Pseudocode of Binary Search </vt:lpstr>
      <vt:lpstr>Binary Search - Example </vt:lpstr>
      <vt:lpstr>Binary Search – Example (1) </vt:lpstr>
      <vt:lpstr>Binary Search – Example (2) </vt:lpstr>
      <vt:lpstr>Binary Search – Example (3) </vt:lpstr>
      <vt:lpstr>Binary Search – Example (4) </vt:lpstr>
      <vt:lpstr>Pros and Cons of Binary Search </vt:lpstr>
      <vt:lpstr>Analysis of Binary Search </vt:lpstr>
      <vt:lpstr>Binary Search Implementation </vt:lpstr>
      <vt:lpstr>Section 3</vt:lpstr>
      <vt:lpstr>Content </vt:lpstr>
      <vt:lpstr>What is Interpolation Search? </vt:lpstr>
      <vt:lpstr>Idea of Interpolation Search </vt:lpstr>
      <vt:lpstr>Idea of Interpolation Search </vt:lpstr>
      <vt:lpstr>Interpolation Search – Example (1) </vt:lpstr>
      <vt:lpstr>Interpolation Search – Example (2) </vt:lpstr>
      <vt:lpstr>Pros and Cons of Interpolation Search </vt:lpstr>
      <vt:lpstr>Analysis of Interpolation Search </vt:lpstr>
      <vt:lpstr>Section 4</vt:lpstr>
      <vt:lpstr>Topic Summary (1) </vt:lpstr>
      <vt:lpstr>Topic Summary (2) </vt:lpstr>
      <vt:lpstr>THANK YOU!</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HP</dc:creator>
  <dc:description>9Slide.vn</dc:description>
  <cp:lastModifiedBy>Mi Tom PC</cp:lastModifiedBy>
  <cp:revision>191</cp:revision>
  <dcterms:created xsi:type="dcterms:W3CDTF">2019-08-06T02:53:49Z</dcterms:created>
  <dcterms:modified xsi:type="dcterms:W3CDTF">2023-11-17T01:39:57Z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0x01010043ED11F7E1B81C45B695346F9B249E70</vt:lpwstr>
  </property>
</Properties>
</file>