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handoutMasterIdLst>
    <p:handoutMasterId r:id="rId68"/>
  </p:handoutMasterIdLst>
  <p:sldIdLst>
    <p:sldId id="346" r:id="rId5"/>
    <p:sldId id="343" r:id="rId6"/>
    <p:sldId id="344" r:id="rId7"/>
    <p:sldId id="353" r:id="rId8"/>
    <p:sldId id="354" r:id="rId9"/>
    <p:sldId id="355" r:id="rId10"/>
    <p:sldId id="356" r:id="rId11"/>
    <p:sldId id="363" r:id="rId12"/>
    <p:sldId id="357" r:id="rId13"/>
    <p:sldId id="358" r:id="rId14"/>
    <p:sldId id="359" r:id="rId15"/>
    <p:sldId id="360" r:id="rId16"/>
    <p:sldId id="361" r:id="rId17"/>
    <p:sldId id="362"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84" r:id="rId34"/>
    <p:sldId id="379" r:id="rId35"/>
    <p:sldId id="380" r:id="rId36"/>
    <p:sldId id="381" r:id="rId37"/>
    <p:sldId id="382" r:id="rId38"/>
    <p:sldId id="347" r:id="rId39"/>
    <p:sldId id="386" r:id="rId40"/>
    <p:sldId id="387" r:id="rId41"/>
    <p:sldId id="395" r:id="rId42"/>
    <p:sldId id="388" r:id="rId43"/>
    <p:sldId id="389" r:id="rId44"/>
    <p:sldId id="390" r:id="rId45"/>
    <p:sldId id="391" r:id="rId46"/>
    <p:sldId id="392" r:id="rId47"/>
    <p:sldId id="393" r:id="rId48"/>
    <p:sldId id="396" r:id="rId49"/>
    <p:sldId id="397" r:id="rId50"/>
    <p:sldId id="398" r:id="rId51"/>
    <p:sldId id="399" r:id="rId52"/>
    <p:sldId id="400" r:id="rId53"/>
    <p:sldId id="406" r:id="rId54"/>
    <p:sldId id="401" r:id="rId55"/>
    <p:sldId id="402" r:id="rId56"/>
    <p:sldId id="403" r:id="rId57"/>
    <p:sldId id="404" r:id="rId58"/>
    <p:sldId id="405" r:id="rId59"/>
    <p:sldId id="394" r:id="rId60"/>
    <p:sldId id="407" r:id="rId61"/>
    <p:sldId id="416" r:id="rId62"/>
    <p:sldId id="385" r:id="rId63"/>
    <p:sldId id="345" r:id="rId64"/>
    <p:sldId id="350" r:id="rId65"/>
    <p:sldId id="35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BE43"/>
    <a:srgbClr val="3963AA"/>
    <a:srgbClr val="FFFFFF"/>
    <a:srgbClr val="E7C45F"/>
    <a:srgbClr val="CD3331"/>
    <a:srgbClr val="CCCCCC"/>
    <a:srgbClr val="356154"/>
    <a:srgbClr val="0098CA"/>
    <a:srgbClr val="8EA7C3"/>
    <a:srgbClr val="74D8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687B0-8952-4A8B-A952-4D16D0A07460}" v="27" dt="2021-04-29T02:41:34.470"/>
    <p1510:client id="{9EC59322-4FC3-4A7A-8994-0B8C9C6AE8A6}" v="19" dt="2021-04-29T05:19:42.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4751" autoAdjust="0"/>
  </p:normalViewPr>
  <p:slideViewPr>
    <p:cSldViewPr snapToGrid="0">
      <p:cViewPr varScale="1">
        <p:scale>
          <a:sx n="65" d="100"/>
          <a:sy n="65" d="100"/>
        </p:scale>
        <p:origin x="1330" y="43"/>
      </p:cViewPr>
      <p:guideLst>
        <p:guide orient="horz" pos="2160"/>
        <p:guide pos="3840"/>
      </p:guideLst>
    </p:cSldViewPr>
  </p:slideViewPr>
  <p:notesTextViewPr>
    <p:cViewPr>
      <p:scale>
        <a:sx n="1" d="1"/>
        <a:sy n="1" d="1"/>
      </p:scale>
      <p:origin x="0" y="0"/>
    </p:cViewPr>
  </p:notesTextViewPr>
  <p:notesViewPr>
    <p:cSldViewPr snapToGrid="0" showGuides="1">
      <p:cViewPr varScale="1">
        <p:scale>
          <a:sx n="49" d="100"/>
          <a:sy n="49" d="100"/>
        </p:scale>
        <p:origin x="298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A37C04-92BC-4055-97FE-510C00A858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F50478-EB01-4877-9F98-DBCC8BEE2C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5F93FD-9B07-4FA3-8939-62C983D36162}" type="datetimeFigureOut">
              <a:rPr lang="en-US" smtClean="0"/>
              <a:t>11/21/2023</a:t>
            </a:fld>
            <a:endParaRPr lang="en-US"/>
          </a:p>
        </p:txBody>
      </p:sp>
      <p:sp>
        <p:nvSpPr>
          <p:cNvPr id="4" name="Footer Placeholder 3">
            <a:extLst>
              <a:ext uri="{FF2B5EF4-FFF2-40B4-BE49-F238E27FC236}">
                <a16:creationId xmlns:a16="http://schemas.microsoft.com/office/drawing/2014/main" id="{7B13A81E-5269-404A-9FA7-76BEAFDE8F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333504-B475-4B63-A3C4-0FDCEAC2D8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A373BC-CC95-41E2-ADB5-BA4C836715D0}" type="slidenum">
              <a:rPr lang="en-US" smtClean="0"/>
              <a:t>‹#›</a:t>
            </a:fld>
            <a:endParaRPr lang="en-US"/>
          </a:p>
        </p:txBody>
      </p:sp>
    </p:spTree>
    <p:extLst>
      <p:ext uri="{BB962C8B-B14F-4D97-AF65-F5344CB8AC3E}">
        <p14:creationId xmlns:p14="http://schemas.microsoft.com/office/powerpoint/2010/main" val="237706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C4216-D418-4EC3-929A-C2AE397A95B0}"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6BD82-1A69-40ED-A2D3-9FA29ED45D47}" type="slidenum">
              <a:rPr lang="en-US" smtClean="0"/>
              <a:t>‹#›</a:t>
            </a:fld>
            <a:endParaRPr lang="en-US"/>
          </a:p>
        </p:txBody>
      </p:sp>
    </p:spTree>
    <p:extLst>
      <p:ext uri="{BB962C8B-B14F-4D97-AF65-F5344CB8AC3E}">
        <p14:creationId xmlns:p14="http://schemas.microsoft.com/office/powerpoint/2010/main" val="1719051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Trong Java việc tối ưu hoá mã nguồn Java là công việc rất quan trọng, nó không chỉ giúp mã nguồn thông thoáng hơn, giúp tiêu tốn ít tài nguyên hệ thống hơn, mà các kĩ thuật được trình bày dưới đây sẽ giúp nâng cao hiệu suất (performance) làm việc của Java khi chạy chương trình!</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vi-VN"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Một LTV Java có kinh nghiệm luôn coi việc tối ưu hoá mã nguồn như là 1 phần quan trọng của công việc lập trình, trang bị những kĩ thuật, thủ thuật tối ưu sẽ thể hiện một LTV có trình độ, và coi nó như 1 kĩ năng không thể thiếu khi làm việc với Java.</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vi-VN"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Các kĩ thuật dưới đây không phải là những giải thuật toán học cao siêu, cũng không phải triển khai 1 cách phức tạp, đôi khi chúng rất dễ để thực hiện nhưng rất nhiều LTV không để ý hoặc chưa biết cách để triển khai nó.</a:t>
            </a:r>
          </a:p>
          <a:p>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4</a:t>
            </a:fld>
            <a:endParaRPr lang="en-US"/>
          </a:p>
        </p:txBody>
      </p:sp>
    </p:spTree>
    <p:extLst>
      <p:ext uri="{BB962C8B-B14F-4D97-AF65-F5344CB8AC3E}">
        <p14:creationId xmlns:p14="http://schemas.microsoft.com/office/powerpoint/2010/main" val="2045707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Có thể khi đọc tiêu đề bài viết này, nhiều bạn bỡ ngỡ, giật mình vì đây là lần đầu tiên bạn gặp những từ ngữ và những khái niệm như này.</a:t>
            </a:r>
          </a:p>
          <a:p>
            <a:r>
              <a:rPr lang="vi-VN" sz="1200" b="0" i="0" kern="1200" dirty="0" smtClean="0">
                <a:solidFill>
                  <a:schemeClr val="tx1"/>
                </a:solidFill>
                <a:effectLst/>
                <a:latin typeface="+mn-lt"/>
                <a:ea typeface="+mn-ea"/>
                <a:cs typeface="+mn-cs"/>
              </a:rPr>
              <a:t>Mutable và Immutable Objects không phải là 1 khái niệm mới hay 1 kỹ thuật lập trình OOP gì đó cao siêu cả. Nó hoàn toàn cơ bản, và mọi người gọi chúng là Mutable Objects hay Immutable Objects để làm rõ đặc điểm cũng như tính năng của đối tượng đó có những gì và không có những gì.</a:t>
            </a:r>
          </a:p>
          <a:p>
            <a:r>
              <a:rPr lang="vi-VN" sz="1200" b="0" i="0" kern="1200" dirty="0" smtClean="0">
                <a:solidFill>
                  <a:schemeClr val="tx1"/>
                </a:solidFill>
                <a:effectLst/>
                <a:latin typeface="+mn-lt"/>
                <a:ea typeface="+mn-ea"/>
                <a:cs typeface="+mn-cs"/>
              </a:rPr>
              <a:t>Mutable và Immutable Objects khá gần gũi và quen thuộc với bạn trong quá trình bạn viết các chương trình Java hay OOP nói chung.</a:t>
            </a:r>
          </a:p>
          <a:p>
            <a:r>
              <a:rPr lang="vi-VN" sz="1200" b="0" i="0" kern="1200" dirty="0" smtClean="0">
                <a:solidFill>
                  <a:schemeClr val="tx1"/>
                </a:solidFill>
                <a:effectLst/>
                <a:latin typeface="+mn-lt"/>
                <a:ea typeface="+mn-ea"/>
                <a:cs typeface="+mn-cs"/>
              </a:rPr>
              <a:t>Vậy Mutable (trạng thái - thay đổi được) và Immutable (trạng thái - không thay đổi được) Objects là gì?</a:t>
            </a:r>
          </a:p>
          <a:p>
            <a:r>
              <a:rPr lang="vi-VN" sz="1200" b="0" i="0" kern="1200" dirty="0" smtClean="0">
                <a:solidFill>
                  <a:schemeClr val="tx1"/>
                </a:solidFill>
                <a:effectLst/>
                <a:latin typeface="+mn-lt"/>
                <a:ea typeface="+mn-ea"/>
                <a:cs typeface="+mn-cs"/>
              </a:rPr>
              <a:t>Đơn thuần, các đối tượng dạng Mutable và Immutable đều là những Class mà bạn tạo ra hay những Class dạng này được cung cấp sẵn trong Java. Nhưng để phân biệt các đối tượng Mutable và Immutable không phải dựa vào tên Class, hay tính thừa kế hoặc những cấu trúc đối tượng phức tạp mà dựa vào đặc điểm cũng như hành vi của đối tượng đó bằng các cặp phương thức Getter/Setter.</a:t>
            </a:r>
          </a:p>
          <a:p>
            <a:r>
              <a:rPr lang="vi-VN" sz="1200" b="0" i="0" kern="1200" dirty="0" smtClean="0">
                <a:solidFill>
                  <a:schemeClr val="tx1"/>
                </a:solidFill>
                <a:effectLst/>
                <a:latin typeface="+mn-lt"/>
                <a:ea typeface="+mn-ea"/>
                <a:cs typeface="+mn-cs"/>
              </a:rPr>
              <a:t>Tóm lược lại, tôi rút ra những khái niệm về Mutable và Immutable Object như sau:</a:t>
            </a:r>
          </a:p>
          <a:p>
            <a:r>
              <a:rPr lang="vi-VN" sz="1200" b="0" i="0" kern="1200" dirty="0" smtClean="0">
                <a:solidFill>
                  <a:schemeClr val="tx1"/>
                </a:solidFill>
                <a:effectLst/>
                <a:latin typeface="+mn-lt"/>
                <a:ea typeface="+mn-ea"/>
                <a:cs typeface="+mn-cs"/>
              </a:rPr>
              <a:t>Mutable Object: khi khởi tạo 1 đối tượng, tức ta có 1 tham chiếu tới 1 thể hiện của 1 lớp, thì trạng thái của đối tượng có thể thay đổi được sau khi việc khởi tạo đối tượng thành công. (Trạng thái đối tượng ở đây có thể là các trường thông tin mà đối tượng đó nắm giữ. Ví dụ: tên, tuổi của 1 đối tượng sinh viên chẳng hạn)</a:t>
            </a:r>
          </a:p>
          <a:p>
            <a:r>
              <a:rPr lang="vi-VN" sz="1200" b="0" i="0" kern="1200" dirty="0" smtClean="0">
                <a:solidFill>
                  <a:schemeClr val="tx1"/>
                </a:solidFill>
                <a:effectLst/>
                <a:latin typeface="+mn-lt"/>
                <a:ea typeface="+mn-ea"/>
                <a:cs typeface="+mn-cs"/>
              </a:rPr>
              <a:t>Immutable Object: khi khởi tạo 1 đối tượng, thì trạng thái của tối tượng đó không thể thay đổi được sau khi việc khởi tạo đối tượng thành công. (Điều này có nghĩa là, bạn chỉ có thể get mà không thể set).</a:t>
            </a:r>
          </a:p>
          <a:p>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19</a:t>
            </a:fld>
            <a:endParaRPr lang="en-US"/>
          </a:p>
        </p:txBody>
      </p:sp>
    </p:spTree>
    <p:extLst>
      <p:ext uri="{BB962C8B-B14F-4D97-AF65-F5344CB8AC3E}">
        <p14:creationId xmlns:p14="http://schemas.microsoft.com/office/powerpoint/2010/main" val="1285073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https://viblo.asia/p/mutable-va-immutable-objects-la-gi-qzaGzLALkyO</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20</a:t>
            </a:fld>
            <a:endParaRPr lang="en-US"/>
          </a:p>
        </p:txBody>
      </p:sp>
    </p:spTree>
    <p:extLst>
      <p:ext uri="{BB962C8B-B14F-4D97-AF65-F5344CB8AC3E}">
        <p14:creationId xmlns:p14="http://schemas.microsoft.com/office/powerpoint/2010/main" val="1460000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21</a:t>
            </a:fld>
            <a:endParaRPr lang="en-US"/>
          </a:p>
        </p:txBody>
      </p:sp>
    </p:spTree>
    <p:extLst>
      <p:ext uri="{BB962C8B-B14F-4D97-AF65-F5344CB8AC3E}">
        <p14:creationId xmlns:p14="http://schemas.microsoft.com/office/powerpoint/2010/main" val="2680968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In a Java class, a </a:t>
            </a:r>
            <a:r>
              <a:rPr lang="en-GB" sz="1200" b="1" i="0" kern="1200" dirty="0" smtClean="0">
                <a:solidFill>
                  <a:schemeClr val="tx1"/>
                </a:solidFill>
                <a:effectLst/>
                <a:latin typeface="+mn-lt"/>
                <a:ea typeface="+mn-ea"/>
                <a:cs typeface="+mn-cs"/>
              </a:rPr>
              <a:t>static block</a:t>
            </a:r>
            <a:r>
              <a:rPr lang="en-GB" sz="1200" b="0" i="0" kern="1200" dirty="0" smtClean="0">
                <a:solidFill>
                  <a:schemeClr val="tx1"/>
                </a:solidFill>
                <a:effectLst/>
                <a:latin typeface="+mn-lt"/>
                <a:ea typeface="+mn-ea"/>
                <a:cs typeface="+mn-cs"/>
              </a:rPr>
              <a:t> is a set of instructions that is run only once when a class is loaded into memory. A static block is also called a </a:t>
            </a:r>
            <a:r>
              <a:rPr lang="en-GB" sz="1200" b="1" i="0" kern="1200" dirty="0" smtClean="0">
                <a:solidFill>
                  <a:schemeClr val="tx1"/>
                </a:solidFill>
                <a:effectLst/>
                <a:latin typeface="+mn-lt"/>
                <a:ea typeface="+mn-ea"/>
                <a:cs typeface="+mn-cs"/>
              </a:rPr>
              <a:t>static initialization block</a:t>
            </a:r>
            <a:r>
              <a:rPr lang="en-GB" sz="1200" b="0" i="0" kern="1200" dirty="0" smtClean="0">
                <a:solidFill>
                  <a:schemeClr val="tx1"/>
                </a:solidFill>
                <a:effectLst/>
                <a:latin typeface="+mn-lt"/>
                <a:ea typeface="+mn-ea"/>
                <a:cs typeface="+mn-cs"/>
              </a:rPr>
              <a:t>. This is because it is an option for initializing or setting up the class at run-time. The keyword 'static' indicates that it spans all instances of the class. It is like a mini-global set of instructions.</a:t>
            </a:r>
          </a:p>
          <a:p>
            <a:r>
              <a:rPr lang="en-GB" sz="1200" b="0" i="0" kern="1200" dirty="0" smtClean="0">
                <a:solidFill>
                  <a:schemeClr val="tx1"/>
                </a:solidFill>
                <a:effectLst/>
                <a:latin typeface="+mn-lt"/>
                <a:ea typeface="+mn-ea"/>
                <a:cs typeface="+mn-cs"/>
              </a:rPr>
              <a:t>Let's take a look at how to declare a class and a static block.</a:t>
            </a:r>
          </a:p>
          <a:p>
            <a:endParaRPr lang="en-US" dirty="0" smtClean="0"/>
          </a:p>
          <a:p>
            <a:r>
              <a:rPr lang="en-GB" dirty="0" smtClean="0"/>
              <a:t>public class </a:t>
            </a:r>
            <a:r>
              <a:rPr lang="en-GB" dirty="0" err="1" smtClean="0"/>
              <a:t>SvC</a:t>
            </a:r>
            <a:r>
              <a:rPr lang="en-GB" dirty="0" smtClean="0"/>
              <a:t> {</a:t>
            </a:r>
          </a:p>
          <a:p>
            <a:r>
              <a:rPr lang="en-GB" dirty="0" smtClean="0"/>
              <a:t>static {</a:t>
            </a:r>
          </a:p>
          <a:p>
            <a:r>
              <a:rPr lang="en-GB" dirty="0" smtClean="0"/>
              <a:t>  //static block</a:t>
            </a:r>
          </a:p>
          <a:p>
            <a:r>
              <a:rPr lang="en-GB" dirty="0" smtClean="0"/>
              <a:t>  </a:t>
            </a:r>
            <a:r>
              <a:rPr lang="en-GB" dirty="0" err="1" smtClean="0"/>
              <a:t>System.out.println</a:t>
            </a:r>
            <a:r>
              <a:rPr lang="en-GB" dirty="0" smtClean="0"/>
              <a:t>("Hi, I'm a Static Block!");</a:t>
            </a:r>
          </a:p>
          <a:p>
            <a:r>
              <a:rPr lang="en-GB" dirty="0" smtClean="0"/>
              <a:t>  }</a:t>
            </a:r>
          </a:p>
          <a:p>
            <a:r>
              <a:rPr lang="en-GB" dirty="0" smtClean="0"/>
              <a:t>}</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22</a:t>
            </a:fld>
            <a:endParaRPr lang="en-US"/>
          </a:p>
        </p:txBody>
      </p:sp>
    </p:spTree>
    <p:extLst>
      <p:ext uri="{BB962C8B-B14F-4D97-AF65-F5344CB8AC3E}">
        <p14:creationId xmlns:p14="http://schemas.microsoft.com/office/powerpoint/2010/main" val="357497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https://www.w3schools.com/java/java_try_catch.asp</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24</a:t>
            </a:fld>
            <a:endParaRPr lang="en-US"/>
          </a:p>
        </p:txBody>
      </p:sp>
    </p:spTree>
    <p:extLst>
      <p:ext uri="{BB962C8B-B14F-4D97-AF65-F5344CB8AC3E}">
        <p14:creationId xmlns:p14="http://schemas.microsoft.com/office/powerpoint/2010/main" val="1477220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https://viblo.asia/p/garbage-collection-quan-ly-bo-nho-heap-trong-jvm-wjAM7aJrvmWe</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29</a:t>
            </a:fld>
            <a:endParaRPr lang="en-US"/>
          </a:p>
        </p:txBody>
      </p:sp>
    </p:spTree>
    <p:extLst>
      <p:ext uri="{BB962C8B-B14F-4D97-AF65-F5344CB8AC3E}">
        <p14:creationId xmlns:p14="http://schemas.microsoft.com/office/powerpoint/2010/main" val="3231271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https://viblo.asia/p/tim-hieu-ve-bo-nho-stack-vs-heap-trong-java-3P0lPaEb5ox</a:t>
            </a:r>
          </a:p>
          <a:p>
            <a:endParaRPr lang="en-US" dirty="0" smtClean="0"/>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Bộ nhớ stack là một phần của bộ nhớ chứa mehtod, local variable và variable tham chiếu.Bộ nhớ stack luôn được tham chiếu theo last in first out. Local variable thi được tạo trong stack.</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Bộ nhớ Heap là phần bộ nhớ chưa các Object cũng có thể chưa biến tham chiếu, instance variable được tạo ở đây.</a:t>
            </a:r>
          </a:p>
          <a:p>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32</a:t>
            </a:fld>
            <a:endParaRPr lang="en-US"/>
          </a:p>
        </p:txBody>
      </p:sp>
    </p:spTree>
    <p:extLst>
      <p:ext uri="{BB962C8B-B14F-4D97-AF65-F5344CB8AC3E}">
        <p14:creationId xmlns:p14="http://schemas.microsoft.com/office/powerpoint/2010/main" val="51629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In the above example, there are 6 elements in array A. That is to say, the length of A is 6. </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 can use A[0] to represent the first element in the array.</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Therefore, A[0] = 6. Similarly, A[1] = 3, A[2] = 8 and so on.</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36</a:t>
            </a:fld>
            <a:endParaRPr lang="en-US"/>
          </a:p>
        </p:txBody>
      </p:sp>
    </p:spTree>
    <p:extLst>
      <p:ext uri="{BB962C8B-B14F-4D97-AF65-F5344CB8AC3E}">
        <p14:creationId xmlns:p14="http://schemas.microsoft.com/office/powerpoint/2010/main" val="3999700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42</a:t>
            </a:fld>
            <a:endParaRPr lang="en-US"/>
          </a:p>
        </p:txBody>
      </p:sp>
    </p:spTree>
    <p:extLst>
      <p:ext uri="{BB962C8B-B14F-4D97-AF65-F5344CB8AC3E}">
        <p14:creationId xmlns:p14="http://schemas.microsoft.com/office/powerpoint/2010/main" val="278561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5 nguyên tắc này là làm cho code trở nên dễ hiểu, dễ bảo trì hơn và dễ mở rộng hơn. Là một software developer, 5 nguyên tắc này rất cần thiết!</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https://viblo.asia/p/solid-principles-la-gi-Do754kDVlM6</a:t>
            </a:r>
          </a:p>
          <a:p>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5</a:t>
            </a:fld>
            <a:endParaRPr lang="en-US"/>
          </a:p>
        </p:txBody>
      </p:sp>
    </p:spTree>
    <p:extLst>
      <p:ext uri="{BB962C8B-B14F-4D97-AF65-F5344CB8AC3E}">
        <p14:creationId xmlns:p14="http://schemas.microsoft.com/office/powerpoint/2010/main" val="281995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12</a:t>
            </a:fld>
            <a:endParaRPr lang="en-US"/>
          </a:p>
        </p:txBody>
      </p:sp>
    </p:spTree>
    <p:extLst>
      <p:ext uri="{BB962C8B-B14F-4D97-AF65-F5344CB8AC3E}">
        <p14:creationId xmlns:p14="http://schemas.microsoft.com/office/powerpoint/2010/main" val="3743829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https://itecnote.com/tecnote/java-is-it-faster-to-access-final-local-variables-than-class-variables-in-java/</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13</a:t>
            </a:fld>
            <a:endParaRPr lang="en-US"/>
          </a:p>
        </p:txBody>
      </p:sp>
    </p:spTree>
    <p:extLst>
      <p:ext uri="{BB962C8B-B14F-4D97-AF65-F5344CB8AC3E}">
        <p14:creationId xmlns:p14="http://schemas.microsoft.com/office/powerpoint/2010/main" val="2945912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There are three main types of variable scope in Java: Local scope. Instance scope. Static scope.</a:t>
            </a:r>
          </a:p>
          <a:p>
            <a:pPr marL="171450" indent="-171450">
              <a:buFont typeface="Arial" panose="020B0604020202020204" pitchFamily="34" charset="0"/>
              <a:buChar char="•"/>
            </a:pPr>
            <a:endParaRPr lang="en-GB"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Keep scope as narrow as possible. We'll get into some detail further on, but this should be the key message. If you start with a restricted scope, it's easier to open things up later. It isn't so easy to un-bake the bread once you've exposed a variable to the world.</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14</a:t>
            </a:fld>
            <a:endParaRPr lang="en-US"/>
          </a:p>
        </p:txBody>
      </p:sp>
    </p:spTree>
    <p:extLst>
      <p:ext uri="{BB962C8B-B14F-4D97-AF65-F5344CB8AC3E}">
        <p14:creationId xmlns:p14="http://schemas.microsoft.com/office/powerpoint/2010/main" val="3508056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a:t>
            </a:r>
            <a:r>
              <a:rPr lang="en-GB" sz="1200" b="1" i="0" kern="1200" dirty="0" smtClean="0">
                <a:solidFill>
                  <a:schemeClr val="tx1"/>
                </a:solidFill>
                <a:effectLst/>
                <a:latin typeface="+mn-lt"/>
                <a:ea typeface="+mn-ea"/>
                <a:cs typeface="+mn-cs"/>
              </a:rPr>
              <a:t>scope of a variable</a:t>
            </a:r>
            <a:r>
              <a:rPr lang="en-GB" sz="1200" b="0" i="0" kern="1200" dirty="0" smtClean="0">
                <a:solidFill>
                  <a:schemeClr val="tx1"/>
                </a:solidFill>
                <a:effectLst/>
                <a:latin typeface="+mn-lt"/>
                <a:ea typeface="+mn-ea"/>
                <a:cs typeface="+mn-cs"/>
              </a:rPr>
              <a:t> refers to the portion of a program where the variable can be accessed. The scope of a variable can be determined by its location in the source code, as well as by any blocks of code (such as loops or conditional statements) that enclose it.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above illustration explains the three types of scope we mentioned above and is the visual point of view of the variable scope. Let’s move forward with the variable scope and get a better understanding through explanation and code.</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15</a:t>
            </a:fld>
            <a:endParaRPr lang="en-US"/>
          </a:p>
        </p:txBody>
      </p:sp>
    </p:spTree>
    <p:extLst>
      <p:ext uri="{BB962C8B-B14F-4D97-AF65-F5344CB8AC3E}">
        <p14:creationId xmlns:p14="http://schemas.microsoft.com/office/powerpoint/2010/main" val="436706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This refers to variables that are defined within a method or block of code. These variables are only accessible within the method or block where they were declared, and they are not visible to any code outside of that scope.</a:t>
            </a:r>
          </a:p>
          <a:p>
            <a:endParaRPr lang="en-GB" sz="1200" b="0" i="0" kern="1200" dirty="0" smtClean="0">
              <a:solidFill>
                <a:schemeClr val="tx1"/>
              </a:solidFill>
              <a:effectLst/>
              <a:latin typeface="+mn-lt"/>
              <a:ea typeface="+mn-ea"/>
              <a:cs typeface="+mn-cs"/>
            </a:endParaRPr>
          </a:p>
          <a:p>
            <a:r>
              <a:rPr lang="en-GB" dirty="0" smtClean="0"/>
              <a:t>Explanation</a:t>
            </a:r>
          </a:p>
          <a:p>
            <a:r>
              <a:rPr lang="en-GB" dirty="0" smtClean="0"/>
              <a:t>Line 1-8: We created class named </a:t>
            </a:r>
            <a:r>
              <a:rPr lang="en-GB" dirty="0" err="1" smtClean="0"/>
              <a:t>Scopecheck</a:t>
            </a:r>
            <a:r>
              <a:rPr lang="en-GB" dirty="0" smtClean="0"/>
              <a:t> and it contains a single method, local().</a:t>
            </a:r>
          </a:p>
          <a:p>
            <a:r>
              <a:rPr lang="en-GB" dirty="0" smtClean="0"/>
              <a:t>Line 4: We declare an integer variable named local and assigns it the value of 10.</a:t>
            </a:r>
          </a:p>
          <a:p>
            <a:r>
              <a:rPr lang="en-GB" dirty="0" smtClean="0"/>
              <a:t>Line 5-6: We used the method </a:t>
            </a:r>
            <a:r>
              <a:rPr lang="en-GB" dirty="0" err="1" smtClean="0"/>
              <a:t>System.out.println</a:t>
            </a:r>
            <a:r>
              <a:rPr lang="en-GB" dirty="0" smtClean="0"/>
              <a:t>() to print two messages to the console.</a:t>
            </a:r>
          </a:p>
          <a:p>
            <a:r>
              <a:rPr lang="en-GB" dirty="0" smtClean="0"/>
              <a:t>Line 9-14: We created class named main class and contains a main method, and this is the entry point of the program.</a:t>
            </a:r>
          </a:p>
          <a:p>
            <a:r>
              <a:rPr lang="en-GB" dirty="0" smtClean="0"/>
              <a:t>Line 11: We created an object named </a:t>
            </a:r>
            <a:r>
              <a:rPr lang="en-GB" dirty="0" err="1" smtClean="0"/>
              <a:t>obj</a:t>
            </a:r>
            <a:r>
              <a:rPr lang="en-GB" dirty="0" smtClean="0"/>
              <a:t> of the </a:t>
            </a:r>
            <a:r>
              <a:rPr lang="en-GB" dirty="0" err="1" smtClean="0"/>
              <a:t>Scopecheck</a:t>
            </a:r>
            <a:r>
              <a:rPr lang="en-GB" dirty="0" smtClean="0"/>
              <a:t> class inside the main method.</a:t>
            </a:r>
          </a:p>
          <a:p>
            <a:r>
              <a:rPr lang="en-GB" dirty="0" smtClean="0"/>
              <a:t>Line 12: We called local() method of the object.</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16</a:t>
            </a:fld>
            <a:endParaRPr lang="en-US"/>
          </a:p>
        </p:txBody>
      </p:sp>
    </p:spTree>
    <p:extLst>
      <p:ext uri="{BB962C8B-B14F-4D97-AF65-F5344CB8AC3E}">
        <p14:creationId xmlns:p14="http://schemas.microsoft.com/office/powerpoint/2010/main" val="3365742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This refers to variables that are defined as fields of a class (also known as instance variables). These variables are accessible within the entire class, including any methods, constructors, and nested classes.</a:t>
            </a:r>
          </a:p>
          <a:p>
            <a:endParaRPr lang="en-GB" sz="1200" b="0" i="0" kern="1200" dirty="0" smtClean="0">
              <a:solidFill>
                <a:schemeClr val="tx1"/>
              </a:solidFill>
              <a:effectLst/>
              <a:latin typeface="+mn-lt"/>
              <a:ea typeface="+mn-ea"/>
              <a:cs typeface="+mn-cs"/>
            </a:endParaRPr>
          </a:p>
          <a:p>
            <a:r>
              <a:rPr lang="en-GB" dirty="0" smtClean="0"/>
              <a:t>In the program above:</a:t>
            </a:r>
          </a:p>
          <a:p>
            <a:endParaRPr lang="en-GB" dirty="0" smtClean="0"/>
          </a:p>
          <a:p>
            <a:pPr marL="171450" indent="-171450">
              <a:buFont typeface="Arial" panose="020B0604020202020204" pitchFamily="34" charset="0"/>
              <a:buChar char="•"/>
            </a:pPr>
            <a:r>
              <a:rPr lang="en-GB" dirty="0" smtClean="0"/>
              <a:t>We call the instance variable and from lines 14-18.</a:t>
            </a:r>
          </a:p>
          <a:p>
            <a:pPr marL="171450" indent="-171450">
              <a:buFont typeface="Arial" panose="020B0604020202020204" pitchFamily="34" charset="0"/>
              <a:buChar char="•"/>
            </a:pPr>
            <a:r>
              <a:rPr lang="en-GB" dirty="0" smtClean="0"/>
              <a:t>When we call an instance variable for the first time, its value changes.</a:t>
            </a:r>
          </a:p>
          <a:p>
            <a:pPr marL="171450" indent="-171450">
              <a:buFont typeface="Arial" panose="020B0604020202020204" pitchFamily="34" charset="0"/>
              <a:buChar char="•"/>
            </a:pPr>
            <a:r>
              <a:rPr lang="en-GB" dirty="0" smtClean="0"/>
              <a:t>When another call is made at line 17, its value returns to the previous one as it can be changed only for one instance.</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17</a:t>
            </a:fld>
            <a:endParaRPr lang="en-US"/>
          </a:p>
        </p:txBody>
      </p:sp>
    </p:spTree>
    <p:extLst>
      <p:ext uri="{BB962C8B-B14F-4D97-AF65-F5344CB8AC3E}">
        <p14:creationId xmlns:p14="http://schemas.microsoft.com/office/powerpoint/2010/main" val="3373815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This refers to variables that are defined as static fields of a class. These variables are also accessible within the entire class, including any methods, constructors, and nested classes. Although they are shared among all instances of the class; these variables are accessible from anywhere in the code, even outside the class.</a:t>
            </a:r>
          </a:p>
          <a:p>
            <a:pPr marL="171450" indent="-171450">
              <a:buFont typeface="Arial" panose="020B0604020202020204" pitchFamily="34" charset="0"/>
              <a:buChar char="•"/>
            </a:pP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In the program above: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The value of the static variable, unlike the instance variable, changes for all the instances.</a:t>
            </a:r>
          </a:p>
          <a:p>
            <a:pPr marL="171450" indent="-171450">
              <a:buFont typeface="Arial" panose="020B0604020202020204" pitchFamily="34" charset="0"/>
              <a:buChar char="•"/>
            </a:pPr>
            <a:r>
              <a:rPr lang="en-GB" sz="1200" b="1" i="0" kern="1200" dirty="0" smtClean="0">
                <a:solidFill>
                  <a:schemeClr val="tx1"/>
                </a:solidFill>
                <a:effectLst/>
                <a:latin typeface="+mn-lt"/>
                <a:ea typeface="+mn-ea"/>
                <a:cs typeface="+mn-cs"/>
              </a:rPr>
              <a:t>Lines 16</a:t>
            </a:r>
            <a:r>
              <a:rPr lang="en-GB" sz="1200" b="0" i="0" kern="1200" dirty="0" smtClean="0">
                <a:solidFill>
                  <a:schemeClr val="tx1"/>
                </a:solidFill>
                <a:effectLst/>
                <a:latin typeface="+mn-lt"/>
                <a:ea typeface="+mn-ea"/>
                <a:cs typeface="+mn-cs"/>
              </a:rPr>
              <a:t> and </a:t>
            </a:r>
            <a:r>
              <a:rPr lang="en-GB" sz="1200" b="1" i="0" kern="1200" dirty="0" smtClean="0">
                <a:solidFill>
                  <a:schemeClr val="tx1"/>
                </a:solidFill>
                <a:effectLst/>
                <a:latin typeface="+mn-lt"/>
                <a:ea typeface="+mn-ea"/>
                <a:cs typeface="+mn-cs"/>
              </a:rPr>
              <a:t>18</a:t>
            </a:r>
            <a:r>
              <a:rPr lang="en-GB" sz="1200" b="0" i="0" kern="1200" dirty="0" smtClean="0">
                <a:solidFill>
                  <a:schemeClr val="tx1"/>
                </a:solidFill>
                <a:effectLst/>
                <a:latin typeface="+mn-lt"/>
                <a:ea typeface="+mn-ea"/>
                <a:cs typeface="+mn-cs"/>
              </a:rPr>
              <a:t> return the same value of the static variable as it will remain the same until we change 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18</a:t>
            </a:fld>
            <a:endParaRPr lang="en-US"/>
          </a:p>
        </p:txBody>
      </p:sp>
    </p:spTree>
    <p:extLst>
      <p:ext uri="{BB962C8B-B14F-4D97-AF65-F5344CB8AC3E}">
        <p14:creationId xmlns:p14="http://schemas.microsoft.com/office/powerpoint/2010/main" val="420127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853D4D6-1769-4A98-A5BC-AF2A2551FB1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228" r="7894"/>
          <a:stretch/>
        </p:blipFill>
        <p:spPr>
          <a:xfrm>
            <a:off x="6354225" y="-3022"/>
            <a:ext cx="5820957" cy="6858000"/>
          </a:xfrm>
          <a:prstGeom prst="rect">
            <a:avLst/>
          </a:prstGeom>
        </p:spPr>
      </p:pic>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5639349" y="6323177"/>
            <a:ext cx="6071471" cy="365125"/>
          </a:xfrm>
          <a:prstGeom prst="rect">
            <a:avLst/>
          </a:prstGeom>
        </p:spPr>
        <p:txBody>
          <a:bodyPr/>
          <a:lstStyle/>
          <a:p>
            <a:r>
              <a:rPr lang="en-US"/>
              <a:t>09e-BM/DT/FSOFT - @FPT SOFTWARE - FPT Software Acadademy - Internal Use</a:t>
            </a:r>
          </a:p>
        </p:txBody>
      </p:sp>
      <p:sp>
        <p:nvSpPr>
          <p:cNvPr id="8" name="Parallelogram 7">
            <a:extLst>
              <a:ext uri="{FF2B5EF4-FFF2-40B4-BE49-F238E27FC236}">
                <a16:creationId xmlns:a16="http://schemas.microsoft.com/office/drawing/2014/main" id="{4BE391D0-E514-43A8-909D-4554ECFBC930}"/>
              </a:ext>
            </a:extLst>
          </p:cNvPr>
          <p:cNvSpPr/>
          <p:nvPr userDrawn="1"/>
        </p:nvSpPr>
        <p:spPr>
          <a:xfrm>
            <a:off x="3195747" y="6293862"/>
            <a:ext cx="1350028" cy="564138"/>
          </a:xfrm>
          <a:prstGeom prst="parallelogram">
            <a:avLst>
              <a:gd name="adj" fmla="val 85423"/>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9AB1E96-AC5C-4524-A956-775F6B28C827}"/>
              </a:ext>
            </a:extLst>
          </p:cNvPr>
          <p:cNvSpPr/>
          <p:nvPr userDrawn="1"/>
        </p:nvSpPr>
        <p:spPr>
          <a:xfrm>
            <a:off x="0" y="6295819"/>
            <a:ext cx="4325150" cy="575254"/>
          </a:xfrm>
          <a:custGeom>
            <a:avLst/>
            <a:gdLst>
              <a:gd name="connsiteX0" fmla="*/ 0 w 4325150"/>
              <a:gd name="connsiteY0" fmla="*/ 0 h 575254"/>
              <a:gd name="connsiteX1" fmla="*/ 3811653 w 4325150"/>
              <a:gd name="connsiteY1" fmla="*/ 0 h 575254"/>
              <a:gd name="connsiteX2" fmla="*/ 4325150 w 4325150"/>
              <a:gd name="connsiteY2" fmla="*/ 0 h 575254"/>
              <a:gd name="connsiteX3" fmla="*/ 3811653 w 4325150"/>
              <a:gd name="connsiteY3" fmla="*/ 575254 h 575254"/>
              <a:gd name="connsiteX4" fmla="*/ 3811653 w 4325150"/>
              <a:gd name="connsiteY4" fmla="*/ 564140 h 575254"/>
              <a:gd name="connsiteX5" fmla="*/ 0 w 4325150"/>
              <a:gd name="connsiteY5" fmla="*/ 564140 h 575254"/>
              <a:gd name="connsiteX6" fmla="*/ 0 w 4325150"/>
              <a:gd name="connsiteY6" fmla="*/ 0 h 57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5150" h="575254">
                <a:moveTo>
                  <a:pt x="0" y="0"/>
                </a:moveTo>
                <a:lnTo>
                  <a:pt x="3811653" y="0"/>
                </a:lnTo>
                <a:lnTo>
                  <a:pt x="4325150" y="0"/>
                </a:lnTo>
                <a:lnTo>
                  <a:pt x="3811653" y="575254"/>
                </a:lnTo>
                <a:lnTo>
                  <a:pt x="3811653" y="564140"/>
                </a:lnTo>
                <a:lnTo>
                  <a:pt x="0" y="564140"/>
                </a:lnTo>
                <a:lnTo>
                  <a:pt x="0" y="0"/>
                </a:lnTo>
                <a:close/>
              </a:path>
            </a:pathLst>
          </a:cu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135B5763-43D7-467E-9CD1-08FB57025A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9092" y="6439169"/>
            <a:ext cx="2257466" cy="288555"/>
          </a:xfrm>
          <a:prstGeom prst="rect">
            <a:avLst/>
          </a:prstGeom>
        </p:spPr>
      </p:pic>
      <p:sp>
        <p:nvSpPr>
          <p:cNvPr id="11" name="Rectangle 10">
            <a:extLst>
              <a:ext uri="{FF2B5EF4-FFF2-40B4-BE49-F238E27FC236}">
                <a16:creationId xmlns:a16="http://schemas.microsoft.com/office/drawing/2014/main" id="{8EC2033F-152D-464B-8E17-4E68EDAAF7E1}"/>
              </a:ext>
            </a:extLst>
          </p:cNvPr>
          <p:cNvSpPr/>
          <p:nvPr userDrawn="1"/>
        </p:nvSpPr>
        <p:spPr>
          <a:xfrm>
            <a:off x="9601200" y="0"/>
            <a:ext cx="2590800" cy="1032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a:extLst>
              <a:ext uri="{FF2B5EF4-FFF2-40B4-BE49-F238E27FC236}">
                <a16:creationId xmlns:a16="http://schemas.microsoft.com/office/drawing/2014/main" id="{455C60A1-484E-424A-9DC8-6CB6B6EC923A}"/>
              </a:ext>
            </a:extLst>
          </p:cNvPr>
          <p:cNvSpPr>
            <a:spLocks noGrp="1"/>
          </p:cNvSpPr>
          <p:nvPr>
            <p:ph type="subTitle" idx="1"/>
          </p:nvPr>
        </p:nvSpPr>
        <p:spPr>
          <a:xfrm>
            <a:off x="372737" y="4301941"/>
            <a:ext cx="6528619" cy="564138"/>
          </a:xfrm>
        </p:spPr>
        <p:txBody>
          <a:bodyPr>
            <a:normAutofit/>
          </a:bodyPr>
          <a:lstStyle>
            <a:lvl1pPr marL="0" indent="0" algn="l">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Rectangle 12">
            <a:extLst>
              <a:ext uri="{FF2B5EF4-FFF2-40B4-BE49-F238E27FC236}">
                <a16:creationId xmlns:a16="http://schemas.microsoft.com/office/drawing/2014/main" id="{84729F0D-8E43-4BE3-9E48-7C6F7D344E9A}"/>
              </a:ext>
            </a:extLst>
          </p:cNvPr>
          <p:cNvSpPr/>
          <p:nvPr userDrawn="1"/>
        </p:nvSpPr>
        <p:spPr>
          <a:xfrm>
            <a:off x="0" y="0"/>
            <a:ext cx="602960" cy="1344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ED270FD-5558-48C6-A7C5-6F578E7ACC6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01480" y="259214"/>
            <a:ext cx="1535088" cy="786186"/>
          </a:xfrm>
          <a:prstGeom prst="rect">
            <a:avLst/>
          </a:prstGeom>
        </p:spPr>
      </p:pic>
      <p:sp>
        <p:nvSpPr>
          <p:cNvPr id="6" name="Title 5">
            <a:extLst>
              <a:ext uri="{FF2B5EF4-FFF2-40B4-BE49-F238E27FC236}">
                <a16:creationId xmlns:a16="http://schemas.microsoft.com/office/drawing/2014/main" id="{FA11D7E9-137A-4356-B0D8-F80D077CEA25}"/>
              </a:ext>
            </a:extLst>
          </p:cNvPr>
          <p:cNvSpPr>
            <a:spLocks noGrp="1"/>
          </p:cNvSpPr>
          <p:nvPr>
            <p:ph type="title"/>
          </p:nvPr>
        </p:nvSpPr>
        <p:spPr>
          <a:xfrm>
            <a:off x="381549" y="2781430"/>
            <a:ext cx="10515600" cy="966672"/>
          </a:xfrm>
        </p:spPr>
        <p:txBody>
          <a:bodyPr/>
          <a:lstStyle/>
          <a:p>
            <a:r>
              <a:rPr lang="en-US"/>
              <a:t>Click to edit Master title style</a:t>
            </a:r>
          </a:p>
        </p:txBody>
      </p:sp>
    </p:spTree>
    <p:extLst>
      <p:ext uri="{BB962C8B-B14F-4D97-AF65-F5344CB8AC3E}">
        <p14:creationId xmlns:p14="http://schemas.microsoft.com/office/powerpoint/2010/main" val="403138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B02BF936-9122-4F42-9C1A-73CE236A2FD1}"/>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270353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7" name="Title 1">
            <a:extLst>
              <a:ext uri="{FF2B5EF4-FFF2-40B4-BE49-F238E27FC236}">
                <a16:creationId xmlns:a16="http://schemas.microsoft.com/office/drawing/2014/main" id="{99692E51-65A5-4DC3-AB45-C7F52BEA651E}"/>
              </a:ext>
            </a:extLst>
          </p:cNvPr>
          <p:cNvSpPr>
            <a:spLocks noGrp="1"/>
          </p:cNvSpPr>
          <p:nvPr>
            <p:ph type="title"/>
          </p:nvPr>
        </p:nvSpPr>
        <p:spPr>
          <a:xfrm>
            <a:off x="975360" y="159201"/>
            <a:ext cx="10515600" cy="966672"/>
          </a:xfrm>
        </p:spPr>
        <p:txBody>
          <a:bodyPr/>
          <a:lstStyle/>
          <a:p>
            <a:r>
              <a:rPr lang="en-US"/>
              <a:t>Click to edit Master title style</a:t>
            </a:r>
          </a:p>
        </p:txBody>
      </p:sp>
      <p:sp>
        <p:nvSpPr>
          <p:cNvPr id="8" name="Footer Placeholder 4">
            <a:extLst>
              <a:ext uri="{FF2B5EF4-FFF2-40B4-BE49-F238E27FC236}">
                <a16:creationId xmlns:a16="http://schemas.microsoft.com/office/drawing/2014/main" id="{2902FDD9-B1E4-4CA7-9EB3-F48A566E6765}"/>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2490294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164321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7" name="Footer Placeholder 4">
            <a:extLst>
              <a:ext uri="{FF2B5EF4-FFF2-40B4-BE49-F238E27FC236}">
                <a16:creationId xmlns:a16="http://schemas.microsoft.com/office/drawing/2014/main" id="{68C6B84B-1AB4-4230-9D84-6E2D983908C8}"/>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13715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50996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Footer Placeholder 4">
            <a:extLst>
              <a:ext uri="{FF2B5EF4-FFF2-40B4-BE49-F238E27FC236}">
                <a16:creationId xmlns:a16="http://schemas.microsoft.com/office/drawing/2014/main" id="{51CB4C66-D3F5-4BC0-A111-AE6CEB5BB860}"/>
              </a:ext>
            </a:extLst>
          </p:cNvPr>
          <p:cNvSpPr>
            <a:spLocks noGrp="1"/>
          </p:cNvSpPr>
          <p:nvPr>
            <p:ph type="ftr" sz="quarter" idx="11"/>
          </p:nvPr>
        </p:nvSpPr>
        <p:spPr>
          <a:xfrm>
            <a:off x="5639349" y="6323177"/>
            <a:ext cx="6071471" cy="365125"/>
          </a:xfrm>
          <a:prstGeom prst="rect">
            <a:avLst/>
          </a:prstGeom>
        </p:spPr>
        <p:txBody>
          <a:bodyPr/>
          <a:lstStyle/>
          <a:p>
            <a:r>
              <a:rPr lang="en-US" dirty="0"/>
              <a:t>09e-BM/DT/FSOFT - @FPT SOFTWARE - FPT Software </a:t>
            </a:r>
            <a:r>
              <a:rPr lang="en-US" dirty="0" err="1"/>
              <a:t>Acadademy</a:t>
            </a:r>
            <a:r>
              <a:rPr lang="en-US" dirty="0"/>
              <a:t> - Internal Use</a:t>
            </a:r>
          </a:p>
        </p:txBody>
      </p:sp>
    </p:spTree>
    <p:extLst>
      <p:ext uri="{BB962C8B-B14F-4D97-AF65-F5344CB8AC3E}">
        <p14:creationId xmlns:p14="http://schemas.microsoft.com/office/powerpoint/2010/main" val="197779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82300"/>
            <a:ext cx="10515600" cy="966672"/>
          </a:xfrm>
        </p:spPr>
        <p:txBody>
          <a:bodyPr/>
          <a:lstStyle/>
          <a:p>
            <a:r>
              <a:rPr lang="en-US"/>
              <a:t>Click to edit Master title style</a:t>
            </a:r>
          </a:p>
        </p:txBody>
      </p:sp>
      <p:sp>
        <p:nvSpPr>
          <p:cNvPr id="3" name="Content Placeholder 2"/>
          <p:cNvSpPr>
            <a:spLocks noGrp="1"/>
          </p:cNvSpPr>
          <p:nvPr>
            <p:ph idx="1"/>
          </p:nvPr>
        </p:nvSpPr>
        <p:spPr>
          <a:xfrm>
            <a:off x="838200" y="1148972"/>
            <a:ext cx="10515600" cy="5014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68EFDA9D-3256-4B09-AD67-BC13A2BD1A87}"/>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559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768832"/>
            <a:ext cx="10515600" cy="2666531"/>
          </a:xfrm>
        </p:spPr>
        <p:txBody>
          <a:bodyPr anchor="t">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838200" y="2032847"/>
            <a:ext cx="10515600" cy="735985"/>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11" name="Rectangle 10">
            <a:extLst>
              <a:ext uri="{FF2B5EF4-FFF2-40B4-BE49-F238E27FC236}">
                <a16:creationId xmlns:a16="http://schemas.microsoft.com/office/drawing/2014/main" id="{0724ED51-80BC-45B7-BF13-7863F1C0058D}"/>
              </a:ext>
            </a:extLst>
          </p:cNvPr>
          <p:cNvSpPr/>
          <p:nvPr userDrawn="1"/>
        </p:nvSpPr>
        <p:spPr>
          <a:xfrm>
            <a:off x="0" y="103239"/>
            <a:ext cx="486697" cy="9438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B634E65-81C3-4903-94C6-20182E22C995}"/>
              </a:ext>
            </a:extLst>
          </p:cNvPr>
          <p:cNvSpPr/>
          <p:nvPr userDrawn="1"/>
        </p:nvSpPr>
        <p:spPr>
          <a:xfrm>
            <a:off x="0" y="2032847"/>
            <a:ext cx="213695" cy="648945"/>
          </a:xfrm>
          <a:prstGeom prst="rect">
            <a:avLst/>
          </a:pr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E77C91-7B10-4D08-B05A-38C1EDFCEE6B}"/>
              </a:ext>
            </a:extLst>
          </p:cNvPr>
          <p:cNvSpPr/>
          <p:nvPr userDrawn="1"/>
        </p:nvSpPr>
        <p:spPr>
          <a:xfrm>
            <a:off x="300710" y="2032847"/>
            <a:ext cx="126993" cy="648945"/>
          </a:xfrm>
          <a:prstGeom prst="rect">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4">
            <a:extLst>
              <a:ext uri="{FF2B5EF4-FFF2-40B4-BE49-F238E27FC236}">
                <a16:creationId xmlns:a16="http://schemas.microsoft.com/office/drawing/2014/main" id="{56C839EE-3AFB-42ED-A396-BB8BFF7AB810}"/>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368086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62594"/>
            <a:ext cx="10515600" cy="966672"/>
          </a:xfrm>
        </p:spPr>
        <p:txBody>
          <a:bodyPr/>
          <a:lstStyle/>
          <a:p>
            <a:r>
              <a:rPr lang="en-US"/>
              <a:t>Click to edit Master title style</a:t>
            </a:r>
          </a:p>
        </p:txBody>
      </p:sp>
      <p:sp>
        <p:nvSpPr>
          <p:cNvPr id="3" name="Content Placeholder 2"/>
          <p:cNvSpPr>
            <a:spLocks noGrp="1"/>
          </p:cNvSpPr>
          <p:nvPr>
            <p:ph sz="half" idx="1"/>
          </p:nvPr>
        </p:nvSpPr>
        <p:spPr>
          <a:xfrm>
            <a:off x="838200" y="1287556"/>
            <a:ext cx="5181600" cy="4966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287555"/>
            <a:ext cx="5181600" cy="4966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FE5354D4-AE78-4FA0-A247-75C8A048D65F}"/>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342155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5360" y="1157496"/>
            <a:ext cx="5157787"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75360" y="2025654"/>
            <a:ext cx="5157787" cy="42578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07772" y="1157496"/>
            <a:ext cx="5183188"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07772" y="1981408"/>
            <a:ext cx="5183188" cy="42578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586DAB0F-01A5-4AB0-84E3-BA9DDAF20443}" type="slidenum">
              <a:rPr lang="en-US" smtClean="0"/>
              <a:t>‹#›</a:t>
            </a:fld>
            <a:endParaRPr lang="en-US"/>
          </a:p>
        </p:txBody>
      </p:sp>
      <p:sp>
        <p:nvSpPr>
          <p:cNvPr id="10" name="Title 1">
            <a:extLst>
              <a:ext uri="{FF2B5EF4-FFF2-40B4-BE49-F238E27FC236}">
                <a16:creationId xmlns:a16="http://schemas.microsoft.com/office/drawing/2014/main" id="{A366CE84-F229-4519-9CAF-24D911C14B6F}"/>
              </a:ext>
            </a:extLst>
          </p:cNvPr>
          <p:cNvSpPr>
            <a:spLocks noGrp="1"/>
          </p:cNvSpPr>
          <p:nvPr>
            <p:ph type="title"/>
          </p:nvPr>
        </p:nvSpPr>
        <p:spPr>
          <a:xfrm>
            <a:off x="975360" y="172475"/>
            <a:ext cx="10515600" cy="966672"/>
          </a:xfrm>
        </p:spPr>
        <p:txBody>
          <a:bodyPr/>
          <a:lstStyle/>
          <a:p>
            <a:r>
              <a:rPr lang="en-US"/>
              <a:t>Click to edit Master title style</a:t>
            </a:r>
          </a:p>
        </p:txBody>
      </p:sp>
      <p:sp>
        <p:nvSpPr>
          <p:cNvPr id="11" name="Footer Placeholder 4">
            <a:extLst>
              <a:ext uri="{FF2B5EF4-FFF2-40B4-BE49-F238E27FC236}">
                <a16:creationId xmlns:a16="http://schemas.microsoft.com/office/drawing/2014/main" id="{A90C2898-BD78-4B78-B83A-332AEA95B799}"/>
              </a:ext>
            </a:extLst>
          </p:cNvPr>
          <p:cNvSpPr>
            <a:spLocks noGrp="1"/>
          </p:cNvSpPr>
          <p:nvPr>
            <p:ph type="ftr" sz="quarter" idx="1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89556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86DAB0F-01A5-4AB0-84E3-BA9DDAF20443}" type="slidenum">
              <a:rPr lang="en-US" smtClean="0"/>
              <a:t>‹#›</a:t>
            </a:fld>
            <a:endParaRPr lang="en-US"/>
          </a:p>
        </p:txBody>
      </p:sp>
      <p:sp>
        <p:nvSpPr>
          <p:cNvPr id="6" name="Title 1">
            <a:extLst>
              <a:ext uri="{FF2B5EF4-FFF2-40B4-BE49-F238E27FC236}">
                <a16:creationId xmlns:a16="http://schemas.microsoft.com/office/drawing/2014/main" id="{02DB8FF0-427D-448C-8CE4-358B460FA5A1}"/>
              </a:ext>
            </a:extLst>
          </p:cNvPr>
          <p:cNvSpPr>
            <a:spLocks noGrp="1"/>
          </p:cNvSpPr>
          <p:nvPr>
            <p:ph type="title"/>
          </p:nvPr>
        </p:nvSpPr>
        <p:spPr>
          <a:xfrm>
            <a:off x="838200" y="161248"/>
            <a:ext cx="10515600" cy="966672"/>
          </a:xfrm>
        </p:spPr>
        <p:txBody>
          <a:bodyPr/>
          <a:lstStyle/>
          <a:p>
            <a:r>
              <a:rPr lang="en-US"/>
              <a:t>Click to edit Master title style</a:t>
            </a:r>
          </a:p>
        </p:txBody>
      </p:sp>
      <p:sp>
        <p:nvSpPr>
          <p:cNvPr id="7" name="Footer Placeholder 4">
            <a:extLst>
              <a:ext uri="{FF2B5EF4-FFF2-40B4-BE49-F238E27FC236}">
                <a16:creationId xmlns:a16="http://schemas.microsoft.com/office/drawing/2014/main" id="{B9CEFD97-C22E-4E5E-A71E-FAB68258B9AA}"/>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8848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6DAB0F-01A5-4AB0-84E3-BA9DDAF20443}" type="slidenum">
              <a:rPr lang="en-US" smtClean="0"/>
              <a:t>‹#›</a:t>
            </a:fld>
            <a:endParaRPr lang="en-US"/>
          </a:p>
        </p:txBody>
      </p:sp>
      <p:sp>
        <p:nvSpPr>
          <p:cNvPr id="5" name="Footer Placeholder 4">
            <a:extLst>
              <a:ext uri="{FF2B5EF4-FFF2-40B4-BE49-F238E27FC236}">
                <a16:creationId xmlns:a16="http://schemas.microsoft.com/office/drawing/2014/main" id="{AEE5BFEF-8812-4F3D-A2DC-BB1E2B2C7B50}"/>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45806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4016CDC3-A8A7-4440-845D-1E61FFB3EEDC}"/>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66602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F1A27CD-428A-4866-A2D0-3874BC60AD1A}"/>
              </a:ext>
            </a:extLst>
          </p:cNvPr>
          <p:cNvSpPr/>
          <p:nvPr userDrawn="1"/>
        </p:nvSpPr>
        <p:spPr>
          <a:xfrm>
            <a:off x="3195747" y="6293862"/>
            <a:ext cx="1350028" cy="564138"/>
          </a:xfrm>
          <a:prstGeom prst="parallelogram">
            <a:avLst>
              <a:gd name="adj" fmla="val 85423"/>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25215" y="223220"/>
            <a:ext cx="10515600" cy="966672"/>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25215" y="1275030"/>
            <a:ext cx="10515600" cy="48505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9336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pic>
        <p:nvPicPr>
          <p:cNvPr id="18" name="Picture 17">
            <a:extLst>
              <a:ext uri="{FF2B5EF4-FFF2-40B4-BE49-F238E27FC236}">
                <a16:creationId xmlns:a16="http://schemas.microsoft.com/office/drawing/2014/main" id="{67806384-FA12-4C89-B6CF-0DEEAB0E4C61}"/>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617247" y="172475"/>
            <a:ext cx="1535088" cy="786186"/>
          </a:xfrm>
          <a:prstGeom prst="rect">
            <a:avLst/>
          </a:prstGeom>
        </p:spPr>
      </p:pic>
      <p:sp>
        <p:nvSpPr>
          <p:cNvPr id="6" name="Slide Number Placeholder 5"/>
          <p:cNvSpPr>
            <a:spLocks noGrp="1"/>
          </p:cNvSpPr>
          <p:nvPr>
            <p:ph type="sldNum" sz="quarter" idx="4"/>
          </p:nvPr>
        </p:nvSpPr>
        <p:spPr>
          <a:xfrm>
            <a:off x="10972800" y="6320400"/>
            <a:ext cx="614337" cy="365125"/>
          </a:xfrm>
          <a:prstGeom prst="rect">
            <a:avLst/>
          </a:prstGeom>
          <a:solidFill>
            <a:schemeClr val="bg1"/>
          </a:solidFill>
          <a:ln w="28575">
            <a:solidFill>
              <a:srgbClr val="92D050"/>
            </a:solidFill>
          </a:ln>
        </p:spPr>
        <p:txBody>
          <a:bodyPr vert="horz" lIns="91440" tIns="45720" rIns="91440" bIns="45720" rtlCol="0" anchor="ctr"/>
          <a:lstStyle>
            <a:lvl1pPr algn="ctr">
              <a:defRPr sz="1800" b="1">
                <a:solidFill>
                  <a:schemeClr val="accent2"/>
                </a:solidFill>
                <a:latin typeface="Arial" panose="020B0604020202020204" pitchFamily="34" charset="0"/>
                <a:cs typeface="Arial" panose="020B0604020202020204" pitchFamily="34" charset="0"/>
              </a:defRPr>
            </a:lvl1pPr>
          </a:lstStyle>
          <a:p>
            <a:fld id="{586DAB0F-01A5-4AB0-84E3-BA9DDAF20443}" type="slidenum">
              <a:rPr lang="en-US" smtClean="0"/>
              <a:pPr/>
              <a:t>‹#›</a:t>
            </a:fld>
            <a:endParaRPr lang="en-US"/>
          </a:p>
        </p:txBody>
      </p:sp>
      <p:sp>
        <p:nvSpPr>
          <p:cNvPr id="22" name="Freeform: Shape 21">
            <a:extLst>
              <a:ext uri="{FF2B5EF4-FFF2-40B4-BE49-F238E27FC236}">
                <a16:creationId xmlns:a16="http://schemas.microsoft.com/office/drawing/2014/main" id="{32329F25-E96C-407E-B0FF-AF25CE2FD0EB}"/>
              </a:ext>
            </a:extLst>
          </p:cNvPr>
          <p:cNvSpPr/>
          <p:nvPr userDrawn="1"/>
        </p:nvSpPr>
        <p:spPr>
          <a:xfrm>
            <a:off x="0" y="6295819"/>
            <a:ext cx="4325150" cy="575254"/>
          </a:xfrm>
          <a:custGeom>
            <a:avLst/>
            <a:gdLst>
              <a:gd name="connsiteX0" fmla="*/ 0 w 4325150"/>
              <a:gd name="connsiteY0" fmla="*/ 0 h 575254"/>
              <a:gd name="connsiteX1" fmla="*/ 3811653 w 4325150"/>
              <a:gd name="connsiteY1" fmla="*/ 0 h 575254"/>
              <a:gd name="connsiteX2" fmla="*/ 4325150 w 4325150"/>
              <a:gd name="connsiteY2" fmla="*/ 0 h 575254"/>
              <a:gd name="connsiteX3" fmla="*/ 3811653 w 4325150"/>
              <a:gd name="connsiteY3" fmla="*/ 575254 h 575254"/>
              <a:gd name="connsiteX4" fmla="*/ 3811653 w 4325150"/>
              <a:gd name="connsiteY4" fmla="*/ 564140 h 575254"/>
              <a:gd name="connsiteX5" fmla="*/ 0 w 4325150"/>
              <a:gd name="connsiteY5" fmla="*/ 564140 h 575254"/>
              <a:gd name="connsiteX6" fmla="*/ 0 w 4325150"/>
              <a:gd name="connsiteY6" fmla="*/ 0 h 57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5150" h="575254">
                <a:moveTo>
                  <a:pt x="0" y="0"/>
                </a:moveTo>
                <a:lnTo>
                  <a:pt x="3811653" y="0"/>
                </a:lnTo>
                <a:lnTo>
                  <a:pt x="4325150" y="0"/>
                </a:lnTo>
                <a:lnTo>
                  <a:pt x="3811653" y="575254"/>
                </a:lnTo>
                <a:lnTo>
                  <a:pt x="3811653" y="564140"/>
                </a:lnTo>
                <a:lnTo>
                  <a:pt x="0" y="564140"/>
                </a:lnTo>
                <a:lnTo>
                  <a:pt x="0" y="0"/>
                </a:lnTo>
                <a:close/>
              </a:path>
            </a:pathLst>
          </a:cu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Picture 18">
            <a:extLst>
              <a:ext uri="{FF2B5EF4-FFF2-40B4-BE49-F238E27FC236}">
                <a16:creationId xmlns:a16="http://schemas.microsoft.com/office/drawing/2014/main" id="{E175E484-83D1-437E-8BBE-28FE7038A28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79092" y="6439169"/>
            <a:ext cx="2257466" cy="288555"/>
          </a:xfrm>
          <a:prstGeom prst="rect">
            <a:avLst/>
          </a:prstGeom>
        </p:spPr>
      </p:pic>
      <p:sp>
        <p:nvSpPr>
          <p:cNvPr id="14" name="Rectangle 13">
            <a:extLst>
              <a:ext uri="{FF2B5EF4-FFF2-40B4-BE49-F238E27FC236}">
                <a16:creationId xmlns:a16="http://schemas.microsoft.com/office/drawing/2014/main" id="{6CD96676-B619-470C-B76F-330ABB78DE8E}"/>
              </a:ext>
            </a:extLst>
          </p:cNvPr>
          <p:cNvSpPr/>
          <p:nvPr userDrawn="1"/>
        </p:nvSpPr>
        <p:spPr>
          <a:xfrm>
            <a:off x="0" y="-14748"/>
            <a:ext cx="838200" cy="752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AA4583-D6FE-4548-AE65-48B7C43BFF08}"/>
              </a:ext>
            </a:extLst>
          </p:cNvPr>
          <p:cNvSpPr/>
          <p:nvPr userDrawn="1"/>
        </p:nvSpPr>
        <p:spPr>
          <a:xfrm>
            <a:off x="0" y="223220"/>
            <a:ext cx="213695" cy="648945"/>
          </a:xfrm>
          <a:prstGeom prst="rect">
            <a:avLst/>
          </a:pr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6BB50D-ACB4-4E38-B030-8B8D13B19B95}"/>
              </a:ext>
            </a:extLst>
          </p:cNvPr>
          <p:cNvSpPr/>
          <p:nvPr userDrawn="1"/>
        </p:nvSpPr>
        <p:spPr>
          <a:xfrm>
            <a:off x="300710" y="223220"/>
            <a:ext cx="126993" cy="648945"/>
          </a:xfrm>
          <a:prstGeom prst="rect">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854822"/>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400" b="1" kern="1200">
          <a:solidFill>
            <a:srgbClr val="3963AA"/>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D96832-A222-4BA9-A513-02C98716E2DC}"/>
              </a:ext>
            </a:extLst>
          </p:cNvPr>
          <p:cNvSpPr>
            <a:spLocks noGrp="1"/>
          </p:cNvSpPr>
          <p:nvPr>
            <p:ph type="ctrTitle"/>
          </p:nvPr>
        </p:nvSpPr>
        <p:spPr>
          <a:xfrm>
            <a:off x="372737" y="1380392"/>
            <a:ext cx="7672225" cy="1740877"/>
          </a:xfrm>
        </p:spPr>
        <p:txBody>
          <a:bodyPr>
            <a:normAutofit/>
          </a:bodyPr>
          <a:lstStyle/>
          <a:p>
            <a:r>
              <a:rPr lang="en-GB" sz="3200" dirty="0"/>
              <a:t>DATA STRUCTURES </a:t>
            </a:r>
            <a:r>
              <a:rPr lang="en-GB" sz="3200" dirty="0" smtClean="0"/>
              <a:t>&amp; ALGORITHMS</a:t>
            </a:r>
            <a:r>
              <a:rPr lang="en-GB" sz="3200" dirty="0"/>
              <a:t> </a:t>
            </a:r>
            <a:r>
              <a:rPr lang="en-GB" sz="3200" dirty="0" smtClean="0"/>
              <a:t>WITH </a:t>
            </a:r>
            <a:r>
              <a:rPr lang="en-GB" sz="3200" dirty="0"/>
              <a:t>JAVA </a:t>
            </a:r>
            <a:endParaRPr lang="en-US" sz="3200" dirty="0"/>
          </a:p>
        </p:txBody>
      </p:sp>
      <p:sp>
        <p:nvSpPr>
          <p:cNvPr id="7" name="Subtitle 6">
            <a:extLst>
              <a:ext uri="{FF2B5EF4-FFF2-40B4-BE49-F238E27FC236}">
                <a16:creationId xmlns:a16="http://schemas.microsoft.com/office/drawing/2014/main" id="{2C2A07EC-2A88-4C73-B271-FB6F18BFC13D}"/>
              </a:ext>
            </a:extLst>
          </p:cNvPr>
          <p:cNvSpPr>
            <a:spLocks noGrp="1"/>
          </p:cNvSpPr>
          <p:nvPr>
            <p:ph type="subTitle" idx="1"/>
          </p:nvPr>
        </p:nvSpPr>
        <p:spPr/>
        <p:txBody>
          <a:bodyPr>
            <a:normAutofit fontScale="92500" lnSpcReduction="10000"/>
          </a:bodyPr>
          <a:lstStyle/>
          <a:p>
            <a:r>
              <a:rPr lang="en-US" dirty="0"/>
              <a:t>Lesson 02: Performance Optimization </a:t>
            </a:r>
          </a:p>
        </p:txBody>
      </p:sp>
      <p:sp>
        <p:nvSpPr>
          <p:cNvPr id="2" name="Footer Placeholder 1">
            <a:extLst>
              <a:ext uri="{FF2B5EF4-FFF2-40B4-BE49-F238E27FC236}">
                <a16:creationId xmlns:a16="http://schemas.microsoft.com/office/drawing/2014/main" id="{9E17BF7D-6272-4F91-8314-9E1A40515427}"/>
              </a:ext>
            </a:extLst>
          </p:cNvPr>
          <p:cNvSpPr>
            <a:spLocks noGrp="1"/>
          </p:cNvSpPr>
          <p:nvPr>
            <p:ph type="ftr" sz="quarter" idx="11"/>
          </p:nvPr>
        </p:nvSpPr>
        <p:spPr>
          <a:xfrm>
            <a:off x="5608869" y="6429857"/>
            <a:ext cx="6071471" cy="365125"/>
          </a:xfrm>
        </p:spPr>
        <p:txBody>
          <a:bodyPr/>
          <a:lstStyle/>
          <a:p>
            <a:r>
              <a:rPr lang="en-US" dirty="0"/>
              <a:t>09e-BM/DT/FSOFT - @FPT SOFTWARE - FPT Software Academy - Internal Use</a:t>
            </a:r>
          </a:p>
        </p:txBody>
      </p:sp>
    </p:spTree>
    <p:extLst>
      <p:ext uri="{BB962C8B-B14F-4D97-AF65-F5344CB8AC3E}">
        <p14:creationId xmlns:p14="http://schemas.microsoft.com/office/powerpoint/2010/main" val="366263784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1. Standard Code Optimization (1)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Move loop-invariant computations out of loops </a:t>
            </a:r>
            <a:r>
              <a:rPr lang="en-GB" dirty="0" smtClean="0"/>
              <a:t>.</a:t>
            </a:r>
          </a:p>
          <a:p>
            <a:pPr marL="0" indent="0">
              <a:buNone/>
            </a:pPr>
            <a:endParaRPr lang="en-GB" dirty="0"/>
          </a:p>
          <a:p>
            <a:pPr marL="0" indent="0">
              <a:buNone/>
            </a:pPr>
            <a:endParaRPr lang="en-GB" dirty="0" smtClean="0"/>
          </a:p>
          <a:p>
            <a:pPr marL="0" indent="0">
              <a:buNone/>
            </a:pPr>
            <a:r>
              <a:rPr lang="en-GB" dirty="0" smtClean="0"/>
              <a:t>• </a:t>
            </a:r>
            <a:r>
              <a:rPr lang="en-GB" dirty="0"/>
              <a:t>Do not compute the same subexpression twice. </a:t>
            </a:r>
            <a:r>
              <a:rPr lang="en-GB" dirty="0" smtClean="0"/>
              <a:t/>
            </a:r>
            <a:br>
              <a:rPr lang="en-GB" dirty="0" smtClean="0"/>
            </a:br>
            <a:endParaRPr lang="en-GB" dirty="0" smtClean="0"/>
          </a:p>
          <a:p>
            <a:pPr marL="0" indent="0">
              <a:buNone/>
            </a:pPr>
            <a:r>
              <a:rPr lang="en-GB" dirty="0"/>
              <a:t/>
            </a:r>
            <a:br>
              <a:rPr lang="en-GB" dirty="0"/>
            </a:br>
            <a:endParaRPr lang="en-GB"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10</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2604723" y="1930682"/>
            <a:ext cx="6621339" cy="928327"/>
          </a:xfrm>
          <a:prstGeom prst="rect">
            <a:avLst/>
          </a:prstGeom>
        </p:spPr>
      </p:pic>
      <p:pic>
        <p:nvPicPr>
          <p:cNvPr id="4" name="Picture 3"/>
          <p:cNvPicPr>
            <a:picLocks noChangeAspect="1"/>
          </p:cNvPicPr>
          <p:nvPr/>
        </p:nvPicPr>
        <p:blipFill>
          <a:blip r:embed="rId3"/>
          <a:stretch>
            <a:fillRect/>
          </a:stretch>
        </p:blipFill>
        <p:spPr>
          <a:xfrm>
            <a:off x="2487491" y="3751171"/>
            <a:ext cx="6738571" cy="969133"/>
          </a:xfrm>
          <a:prstGeom prst="rect">
            <a:avLst/>
          </a:prstGeom>
        </p:spPr>
      </p:pic>
      <p:pic>
        <p:nvPicPr>
          <p:cNvPr id="8" name="Picture 7"/>
          <p:cNvPicPr>
            <a:picLocks noChangeAspect="1"/>
          </p:cNvPicPr>
          <p:nvPr/>
        </p:nvPicPr>
        <p:blipFill>
          <a:blip r:embed="rId4"/>
          <a:stretch>
            <a:fillRect/>
          </a:stretch>
        </p:blipFill>
        <p:spPr>
          <a:xfrm>
            <a:off x="2487491" y="5188809"/>
            <a:ext cx="6377354" cy="975095"/>
          </a:xfrm>
          <a:prstGeom prst="rect">
            <a:avLst/>
          </a:prstGeom>
        </p:spPr>
      </p:pic>
      <p:sp>
        <p:nvSpPr>
          <p:cNvPr id="12" name="Down Arrow 11"/>
          <p:cNvSpPr/>
          <p:nvPr/>
        </p:nvSpPr>
        <p:spPr>
          <a:xfrm>
            <a:off x="5533292" y="4607169"/>
            <a:ext cx="323484" cy="458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41111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1. Standard Code Optimization (2)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Reduce the number of array accesses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11</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2582740" y="1690021"/>
            <a:ext cx="5924550" cy="1628775"/>
          </a:xfrm>
          <a:prstGeom prst="rect">
            <a:avLst/>
          </a:prstGeom>
        </p:spPr>
      </p:pic>
      <p:pic>
        <p:nvPicPr>
          <p:cNvPr id="4" name="Picture 3"/>
          <p:cNvPicPr>
            <a:picLocks noChangeAspect="1"/>
          </p:cNvPicPr>
          <p:nvPr/>
        </p:nvPicPr>
        <p:blipFill>
          <a:blip r:embed="rId3"/>
          <a:stretch>
            <a:fillRect/>
          </a:stretch>
        </p:blipFill>
        <p:spPr>
          <a:xfrm>
            <a:off x="2676525" y="3633893"/>
            <a:ext cx="5963383" cy="2635043"/>
          </a:xfrm>
          <a:prstGeom prst="rect">
            <a:avLst/>
          </a:prstGeom>
        </p:spPr>
      </p:pic>
      <p:sp>
        <p:nvSpPr>
          <p:cNvPr id="8" name="Down Arrow 7"/>
          <p:cNvSpPr/>
          <p:nvPr/>
        </p:nvSpPr>
        <p:spPr>
          <a:xfrm>
            <a:off x="5334000" y="3235570"/>
            <a:ext cx="375138" cy="3983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820609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1. Standard Code Optimization (2)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Declare constant fields as </a:t>
            </a:r>
            <a:r>
              <a:rPr lang="en-GB" dirty="0">
                <a:solidFill>
                  <a:srgbClr val="FF0000"/>
                </a:solidFill>
              </a:rPr>
              <a:t>final static </a:t>
            </a:r>
            <a:r>
              <a:rPr lang="en-GB" dirty="0"/>
              <a:t>so that the compiler can inline them</a:t>
            </a:r>
            <a:br>
              <a:rPr lang="en-GB" dirty="0"/>
            </a:br>
            <a:r>
              <a:rPr lang="en-GB" dirty="0"/>
              <a:t>and precompute constant expressions.</a:t>
            </a:r>
            <a:br>
              <a:rPr lang="en-GB" dirty="0"/>
            </a:br>
            <a:r>
              <a:rPr lang="en-GB" dirty="0"/>
              <a:t>• Declare constant variables as </a:t>
            </a:r>
            <a:r>
              <a:rPr lang="en-GB" dirty="0">
                <a:solidFill>
                  <a:srgbClr val="FF0000"/>
                </a:solidFill>
              </a:rPr>
              <a:t>final</a:t>
            </a:r>
            <a:r>
              <a:rPr lang="en-GB" dirty="0"/>
              <a:t> so that the compiler can inline them</a:t>
            </a:r>
            <a:br>
              <a:rPr lang="en-GB" dirty="0"/>
            </a:br>
            <a:r>
              <a:rPr lang="en-GB" dirty="0"/>
              <a:t>and precompute constant expressions.</a:t>
            </a:r>
            <a:br>
              <a:rPr lang="en-GB" dirty="0"/>
            </a:br>
            <a:r>
              <a:rPr lang="en-GB" dirty="0"/>
              <a:t>• Replace a long </a:t>
            </a:r>
            <a:r>
              <a:rPr lang="en-GB" dirty="0">
                <a:solidFill>
                  <a:srgbClr val="FF0000"/>
                </a:solidFill>
              </a:rPr>
              <a:t>if-else-if</a:t>
            </a:r>
            <a:r>
              <a:rPr lang="en-GB" dirty="0"/>
              <a:t> chain by a switch if possible; this is much faster. </a:t>
            </a: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12</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04194403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2. Using fields &amp; variables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Access to local variables and parameters in a method is much faster than</a:t>
            </a:r>
            <a:br>
              <a:rPr lang="en-GB" dirty="0"/>
            </a:br>
            <a:r>
              <a:rPr lang="en-GB" dirty="0"/>
              <a:t>access to static or instance fields.</a:t>
            </a:r>
            <a:br>
              <a:rPr lang="en-GB" dirty="0"/>
            </a:br>
            <a:r>
              <a:rPr lang="en-GB" dirty="0"/>
              <a:t>• Use small scope as much as possible. </a:t>
            </a: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13</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3352801" y="3066683"/>
            <a:ext cx="5083052" cy="3097221"/>
          </a:xfrm>
          <a:prstGeom prst="rect">
            <a:avLst/>
          </a:prstGeom>
        </p:spPr>
      </p:pic>
    </p:spTree>
    <p:extLst>
      <p:ext uri="{BB962C8B-B14F-4D97-AF65-F5344CB8AC3E}">
        <p14:creationId xmlns:p14="http://schemas.microsoft.com/office/powerpoint/2010/main" val="206921838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Variable Scopes - Discussion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How many scopes?</a:t>
            </a:r>
            <a:br>
              <a:rPr lang="en-GB" dirty="0"/>
            </a:br>
            <a:r>
              <a:rPr lang="en-GB" dirty="0"/>
              <a:t>• Best practices when using variable scopes?</a:t>
            </a:r>
            <a:br>
              <a:rPr lang="en-GB" dirty="0"/>
            </a:br>
            <a:r>
              <a:rPr lang="en-GB" dirty="0"/>
              <a:t>• Common mistakes needed to avoid?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14</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6606947" y="2438400"/>
            <a:ext cx="5075188" cy="3279116"/>
          </a:xfrm>
          <a:prstGeom prst="rect">
            <a:avLst/>
          </a:prstGeom>
        </p:spPr>
      </p:pic>
    </p:spTree>
    <p:extLst>
      <p:ext uri="{BB962C8B-B14F-4D97-AF65-F5344CB8AC3E}">
        <p14:creationId xmlns:p14="http://schemas.microsoft.com/office/powerpoint/2010/main" val="56580671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lstStyle/>
          <a:p>
            <a:r>
              <a:rPr lang="en-GB" dirty="0"/>
              <a:t>T</a:t>
            </a:r>
            <a:r>
              <a:rPr lang="en-GB" dirty="0" smtClean="0"/>
              <a:t>he </a:t>
            </a:r>
            <a:r>
              <a:rPr lang="en-GB" dirty="0"/>
              <a:t>scope of a variable in Java</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90860" y="1148972"/>
            <a:ext cx="6096277" cy="4440244"/>
          </a:xfr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15</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
        <p:nvSpPr>
          <p:cNvPr id="4" name="Rectangle 3"/>
          <p:cNvSpPr/>
          <p:nvPr/>
        </p:nvSpPr>
        <p:spPr>
          <a:xfrm>
            <a:off x="1219200" y="1507535"/>
            <a:ext cx="6096000" cy="1384995"/>
          </a:xfrm>
          <a:prstGeom prst="rect">
            <a:avLst/>
          </a:prstGeom>
        </p:spPr>
        <p:txBody>
          <a:bodyPr>
            <a:spAutoFit/>
          </a:bodyPr>
          <a:lstStyle/>
          <a:p>
            <a:pPr marL="457200" indent="-457200">
              <a:buFont typeface="Arial" panose="020B0604020202020204" pitchFamily="34" charset="0"/>
              <a:buChar char="•"/>
            </a:pPr>
            <a:r>
              <a:rPr lang="en-US" sz="2800" dirty="0">
                <a:solidFill>
                  <a:srgbClr val="374151"/>
                </a:solidFill>
                <a:latin typeface="Arial" panose="020B0604020202020204" pitchFamily="34" charset="0"/>
                <a:cs typeface="Arial" panose="020B0604020202020204" pitchFamily="34" charset="0"/>
              </a:rPr>
              <a:t>Local scope</a:t>
            </a:r>
          </a:p>
          <a:p>
            <a:pPr marL="457200" indent="-457200">
              <a:buFont typeface="Arial" panose="020B0604020202020204" pitchFamily="34" charset="0"/>
              <a:buChar char="•"/>
            </a:pPr>
            <a:r>
              <a:rPr lang="en-US" sz="2800" dirty="0">
                <a:solidFill>
                  <a:srgbClr val="374151"/>
                </a:solidFill>
                <a:latin typeface="Arial" panose="020B0604020202020204" pitchFamily="34" charset="0"/>
                <a:cs typeface="Arial" panose="020B0604020202020204" pitchFamily="34" charset="0"/>
              </a:rPr>
              <a:t>Instance scope</a:t>
            </a:r>
          </a:p>
          <a:p>
            <a:pPr marL="457200" indent="-457200">
              <a:buFont typeface="Arial" panose="020B0604020202020204" pitchFamily="34" charset="0"/>
              <a:buChar char="•"/>
            </a:pPr>
            <a:r>
              <a:rPr lang="en-US" sz="2800" dirty="0">
                <a:solidFill>
                  <a:srgbClr val="374151"/>
                </a:solidFill>
                <a:latin typeface="Arial" panose="020B0604020202020204" pitchFamily="34" charset="0"/>
                <a:cs typeface="Arial" panose="020B0604020202020204" pitchFamily="34" charset="0"/>
              </a:rPr>
              <a:t>Static scope</a:t>
            </a:r>
            <a:endParaRPr lang="en-US" sz="2800" b="0" i="0" dirty="0">
              <a:solidFill>
                <a:srgbClr val="37415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905181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lstStyle/>
          <a:p>
            <a:r>
              <a:rPr lang="en-US" dirty="0"/>
              <a:t>Local scope</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2434" y="1536664"/>
            <a:ext cx="7267132" cy="4195921"/>
          </a:xfr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16</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10559528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lstStyle/>
          <a:p>
            <a:r>
              <a:rPr lang="en-US" dirty="0"/>
              <a:t>Instance scope</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0800" y="1148972"/>
            <a:ext cx="9652000" cy="4257040"/>
          </a:xfr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17</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96186387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lstStyle/>
          <a:p>
            <a:r>
              <a:rPr lang="en-US" dirty="0"/>
              <a:t>Static scope</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1372" y="1026160"/>
            <a:ext cx="8351788" cy="4673600"/>
          </a:xfr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18</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07456375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3. Mutable or immutable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Choose mutable or immutable objects for the appropriate situations.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19</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367030" y="2397759"/>
            <a:ext cx="5271770" cy="2284203"/>
          </a:xfrm>
          <a:prstGeom prst="rect">
            <a:avLst/>
          </a:prstGeom>
        </p:spPr>
      </p:pic>
      <p:pic>
        <p:nvPicPr>
          <p:cNvPr id="4" name="Picture 3"/>
          <p:cNvPicPr>
            <a:picLocks noChangeAspect="1"/>
          </p:cNvPicPr>
          <p:nvPr/>
        </p:nvPicPr>
        <p:blipFill>
          <a:blip r:embed="rId4"/>
          <a:stretch>
            <a:fillRect/>
          </a:stretch>
        </p:blipFill>
        <p:spPr>
          <a:xfrm>
            <a:off x="6450793" y="2813475"/>
            <a:ext cx="4829175" cy="1685925"/>
          </a:xfrm>
          <a:prstGeom prst="rect">
            <a:avLst/>
          </a:prstGeom>
        </p:spPr>
      </p:pic>
    </p:spTree>
    <p:extLst>
      <p:ext uri="{BB962C8B-B14F-4D97-AF65-F5344CB8AC3E}">
        <p14:creationId xmlns:p14="http://schemas.microsoft.com/office/powerpoint/2010/main" val="65247496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0EA33B0-26AD-47B3-BEA1-FBF0FB91CBB3}"/>
              </a:ext>
            </a:extLst>
          </p:cNvPr>
          <p:cNvSpPr>
            <a:spLocks noGrp="1"/>
          </p:cNvSpPr>
          <p:nvPr>
            <p:ph type="title"/>
          </p:nvPr>
        </p:nvSpPr>
        <p:spPr>
          <a:prstGeom prst="rect">
            <a:avLst/>
          </a:prstGeom>
        </p:spPr>
        <p:txBody>
          <a:bodyPr>
            <a:noAutofit/>
          </a:bodyPr>
          <a:lstStyle/>
          <a:p>
            <a:r>
              <a:rPr lang="en-US" dirty="0"/>
              <a:t>Discussion</a:t>
            </a:r>
            <a:r>
              <a:rPr lang="en-US" sz="2400" dirty="0"/>
              <a:t> </a:t>
            </a:r>
          </a:p>
        </p:txBody>
      </p:sp>
      <p:sp>
        <p:nvSpPr>
          <p:cNvPr id="5" name="Content Placeholder 4">
            <a:extLst>
              <a:ext uri="{FF2B5EF4-FFF2-40B4-BE49-F238E27FC236}">
                <a16:creationId xmlns:a16="http://schemas.microsoft.com/office/drawing/2014/main" id="{4C3116C2-615D-475A-9EC1-A7A70AAAAF78}"/>
              </a:ext>
            </a:extLst>
          </p:cNvPr>
          <p:cNvSpPr>
            <a:spLocks noGrp="1"/>
          </p:cNvSpPr>
          <p:nvPr>
            <p:ph idx="1"/>
          </p:nvPr>
        </p:nvSpPr>
        <p:spPr>
          <a:prstGeom prst="rect">
            <a:avLst/>
          </a:prstGeom>
        </p:spPr>
        <p:txBody>
          <a:bodyPr/>
          <a:lstStyle/>
          <a:p>
            <a:pPr marL="0" lvl="0" indent="0">
              <a:lnSpc>
                <a:spcPct val="100000"/>
              </a:lnSpc>
              <a:buNone/>
            </a:pPr>
            <a:r>
              <a:rPr lang="en-GB" dirty="0"/>
              <a:t>• Share your experience or knowledge about performance issues you have</a:t>
            </a:r>
            <a:br>
              <a:rPr lang="en-GB" dirty="0"/>
            </a:br>
            <a:r>
              <a:rPr lang="en-GB" dirty="0"/>
              <a:t>faced with in coding or running the applications.</a:t>
            </a:r>
            <a:br>
              <a:rPr lang="en-GB" dirty="0"/>
            </a:br>
            <a:r>
              <a:rPr lang="en-GB" dirty="0"/>
              <a:t>• The symptoms of performance issues?</a:t>
            </a:r>
            <a:br>
              <a:rPr lang="en-GB" dirty="0"/>
            </a:br>
            <a:r>
              <a:rPr lang="en-GB" dirty="0"/>
              <a:t>• How to avoid performance issues? </a:t>
            </a:r>
            <a:endParaRPr lang="en-US" altLang="en-US" sz="2400" i="1" dirty="0">
              <a:solidFill>
                <a:prstClr val="black"/>
              </a:solidFill>
            </a:endParaRPr>
          </a:p>
        </p:txBody>
      </p:sp>
      <p:sp>
        <p:nvSpPr>
          <p:cNvPr id="3" name="Slide Number Placeholder 2">
            <a:extLst>
              <a:ext uri="{FF2B5EF4-FFF2-40B4-BE49-F238E27FC236}">
                <a16:creationId xmlns:a16="http://schemas.microsoft.com/office/drawing/2014/main" id="{CF15D3E9-A323-4CF0-A6F8-50066D606B1E}"/>
              </a:ext>
            </a:extLst>
          </p:cNvPr>
          <p:cNvSpPr>
            <a:spLocks noGrp="1"/>
          </p:cNvSpPr>
          <p:nvPr>
            <p:ph type="sldNum" sz="quarter" idx="12"/>
          </p:nvPr>
        </p:nvSpPr>
        <p:spPr/>
        <p:txBody>
          <a:bodyPr/>
          <a:lstStyle/>
          <a:p>
            <a:fld id="{586DAB0F-01A5-4AB0-84E3-BA9DDAF20443}" type="slidenum">
              <a:rPr lang="en-US" smtClean="0"/>
              <a:t>2</a:t>
            </a:fld>
            <a:endParaRPr lang="en-US"/>
          </a:p>
        </p:txBody>
      </p:sp>
      <p:sp>
        <p:nvSpPr>
          <p:cNvPr id="4" name="Footer Placeholder 3">
            <a:extLst>
              <a:ext uri="{FF2B5EF4-FFF2-40B4-BE49-F238E27FC236}">
                <a16:creationId xmlns:a16="http://schemas.microsoft.com/office/drawing/2014/main" id="{E42B0D81-F4D0-4CB5-9D10-78CCBACFE4EE}"/>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03489662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smtClean="0"/>
              <a:t>Mutable vs Immutable - Discussion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Pros and cons of mutable and immutable object?</a:t>
            </a:r>
            <a:br>
              <a:rPr lang="en-GB" dirty="0"/>
            </a:br>
            <a:r>
              <a:rPr lang="en-GB" dirty="0"/>
              <a:t>• String manipulation in Java</a:t>
            </a:r>
            <a:br>
              <a:rPr lang="en-GB" dirty="0"/>
            </a:br>
            <a:r>
              <a:rPr lang="en-GB" dirty="0"/>
              <a:t>• String pool</a:t>
            </a:r>
            <a:br>
              <a:rPr lang="en-GB" dirty="0"/>
            </a:br>
            <a:r>
              <a:rPr lang="en-GB" dirty="0"/>
              <a:t>• </a:t>
            </a:r>
            <a:r>
              <a:rPr lang="en-GB" dirty="0" err="1"/>
              <a:t>StringBuilder</a:t>
            </a:r>
            <a:r>
              <a:rPr lang="en-GB" dirty="0"/>
              <a:t>, </a:t>
            </a:r>
            <a:r>
              <a:rPr lang="en-GB" dirty="0" err="1"/>
              <a:t>StringBuffer</a:t>
            </a:r>
            <a:r>
              <a:rPr lang="en-GB" dirty="0"/>
              <a:t>?</a:t>
            </a:r>
            <a:br>
              <a:rPr lang="en-GB" dirty="0"/>
            </a:br>
            <a:r>
              <a:rPr lang="en-GB" dirty="0"/>
              <a:t>• When do we need thread-safe?</a:t>
            </a:r>
            <a:br>
              <a:rPr lang="en-GB" dirty="0"/>
            </a:br>
            <a:r>
              <a:rPr lang="en-GB" dirty="0"/>
              <a:t>• How to create immutable object? </a:t>
            </a: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20</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191625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GB" dirty="0"/>
              <a:t>4. Constants in an array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Declaring an initialized array variable inside a method causes a new array</a:t>
            </a:r>
            <a:br>
              <a:rPr lang="en-GB" dirty="0"/>
            </a:br>
            <a:r>
              <a:rPr lang="en-GB" dirty="0"/>
              <a:t>to be allocated at every execution of the method: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21</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1604486" y="2338496"/>
            <a:ext cx="8983028" cy="1317942"/>
          </a:xfrm>
          <a:prstGeom prst="rect">
            <a:avLst/>
          </a:prstGeom>
        </p:spPr>
      </p:pic>
      <p:pic>
        <p:nvPicPr>
          <p:cNvPr id="4" name="Picture 3"/>
          <p:cNvPicPr>
            <a:picLocks noChangeAspect="1"/>
          </p:cNvPicPr>
          <p:nvPr/>
        </p:nvPicPr>
        <p:blipFill>
          <a:blip r:embed="rId4"/>
          <a:stretch>
            <a:fillRect/>
          </a:stretch>
        </p:blipFill>
        <p:spPr>
          <a:xfrm>
            <a:off x="1533366" y="4323936"/>
            <a:ext cx="8983028" cy="1420812"/>
          </a:xfrm>
          <a:prstGeom prst="rect">
            <a:avLst/>
          </a:prstGeom>
        </p:spPr>
      </p:pic>
      <p:sp>
        <p:nvSpPr>
          <p:cNvPr id="8" name="Down Arrow 7"/>
          <p:cNvSpPr/>
          <p:nvPr/>
        </p:nvSpPr>
        <p:spPr>
          <a:xfrm>
            <a:off x="5811520" y="3656438"/>
            <a:ext cx="314960" cy="543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1336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Constants in an Array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Use static block when necessary. When and why?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22</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4722177" y="2465813"/>
            <a:ext cx="1914525" cy="2381250"/>
          </a:xfrm>
          <a:prstGeom prst="rect">
            <a:avLst/>
          </a:prstGeom>
        </p:spPr>
      </p:pic>
    </p:spTree>
    <p:extLst>
      <p:ext uri="{BB962C8B-B14F-4D97-AF65-F5344CB8AC3E}">
        <p14:creationId xmlns:p14="http://schemas.microsoft.com/office/powerpoint/2010/main" val="417194220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5. Sorting &amp; Searching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Choose the right sorting and searching algorithms.</a:t>
            </a:r>
            <a:br>
              <a:rPr lang="en-GB" dirty="0"/>
            </a:br>
            <a:r>
              <a:rPr lang="en-GB" dirty="0"/>
              <a:t>• Choose APIs for sorting and searching.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23</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2523889" y="2580639"/>
            <a:ext cx="6853791" cy="3169921"/>
          </a:xfrm>
          <a:prstGeom prst="rect">
            <a:avLst/>
          </a:prstGeom>
        </p:spPr>
      </p:pic>
    </p:spTree>
    <p:extLst>
      <p:ext uri="{BB962C8B-B14F-4D97-AF65-F5344CB8AC3E}">
        <p14:creationId xmlns:p14="http://schemas.microsoft.com/office/powerpoint/2010/main" val="408473275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6. Exception Handling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Consider creating new exception or using try catch block.</a:t>
            </a:r>
            <a:br>
              <a:rPr lang="en-GB" dirty="0"/>
            </a:br>
            <a:r>
              <a:rPr lang="en-GB" dirty="0"/>
              <a:t>• Should create an exception object only if you actually intend to throw it.</a:t>
            </a:r>
            <a:br>
              <a:rPr lang="en-GB" dirty="0"/>
            </a:br>
            <a:r>
              <a:rPr lang="en-GB" dirty="0"/>
              <a:t>• Do not use exceptions to implement control flow.</a:t>
            </a:r>
            <a:br>
              <a:rPr lang="en-GB" dirty="0"/>
            </a:br>
            <a:r>
              <a:rPr lang="en-GB" dirty="0"/>
              <a:t>• If your program does need to throw exceptions very frequently, reuse a</a:t>
            </a:r>
            <a:br>
              <a:rPr lang="en-GB" dirty="0"/>
            </a:br>
            <a:r>
              <a:rPr lang="en-GB" dirty="0"/>
              <a:t>single pre-created exception object.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24</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49494158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7. Choose Collection Classes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US" dirty="0"/>
              <a:t>• Consider using:</a:t>
            </a:r>
            <a:br>
              <a:rPr lang="en-US" dirty="0"/>
            </a:br>
            <a:r>
              <a:rPr lang="en-US" dirty="0" smtClean="0"/>
              <a:t>  ✓</a:t>
            </a:r>
            <a:r>
              <a:rPr lang="en-US" dirty="0" err="1"/>
              <a:t>HashSet</a:t>
            </a:r>
            <a:r>
              <a:rPr lang="en-US" dirty="0"/>
              <a:t>, </a:t>
            </a:r>
            <a:r>
              <a:rPr lang="en-US" dirty="0" err="1"/>
              <a:t>HashMap</a:t>
            </a:r>
            <a:r>
              <a:rPr lang="en-US" dirty="0"/>
              <a:t/>
            </a:r>
            <a:br>
              <a:rPr lang="en-US" dirty="0"/>
            </a:br>
            <a:r>
              <a:rPr lang="en-US" dirty="0" smtClean="0"/>
              <a:t>  ✓</a:t>
            </a:r>
            <a:r>
              <a:rPr lang="en-US" dirty="0" err="1"/>
              <a:t>TreeSet</a:t>
            </a:r>
            <a:r>
              <a:rPr lang="en-US" dirty="0"/>
              <a:t>, </a:t>
            </a:r>
            <a:r>
              <a:rPr lang="en-US" dirty="0" err="1"/>
              <a:t>TreeMap</a:t>
            </a:r>
            <a:r>
              <a:rPr lang="en-US" dirty="0"/>
              <a:t/>
            </a:r>
            <a:br>
              <a:rPr lang="en-US" dirty="0"/>
            </a:br>
            <a:r>
              <a:rPr lang="en-US" dirty="0" smtClean="0"/>
              <a:t>  ✓</a:t>
            </a:r>
            <a:r>
              <a:rPr lang="en-US" dirty="0" err="1"/>
              <a:t>ArrayList</a:t>
            </a:r>
            <a:r>
              <a:rPr lang="en-US" dirty="0"/>
              <a:t>, </a:t>
            </a:r>
            <a:r>
              <a:rPr lang="en-US" dirty="0" err="1"/>
              <a:t>LinkedList</a:t>
            </a:r>
            <a:r>
              <a:rPr lang="en-US" dirty="0"/>
              <a:t/>
            </a:r>
            <a:br>
              <a:rPr lang="en-US" dirty="0"/>
            </a:br>
            <a:r>
              <a:rPr lang="en-US" dirty="0"/>
              <a:t>• Consider using iterator to traverse a collection.</a:t>
            </a:r>
            <a:br>
              <a:rPr lang="en-US" dirty="0"/>
            </a:br>
            <a:r>
              <a:rPr lang="en-US" dirty="0"/>
              <a:t>• Avoid the legacy collection classes like Vector, </a:t>
            </a:r>
            <a:r>
              <a:rPr lang="en-US" dirty="0" err="1"/>
              <a:t>Hashtable</a:t>
            </a:r>
            <a:r>
              <a:rPr lang="en-US" dirty="0"/>
              <a:t>, Stack. </a:t>
            </a:r>
            <a:br>
              <a:rPr lang="en-US"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25</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85680553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Java Collection Framework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26</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1575435" y="1148972"/>
            <a:ext cx="8676005" cy="4723508"/>
          </a:xfrm>
          <a:prstGeom prst="rect">
            <a:avLst/>
          </a:prstGeom>
        </p:spPr>
      </p:pic>
    </p:spTree>
    <p:extLst>
      <p:ext uri="{BB962C8B-B14F-4D97-AF65-F5344CB8AC3E}">
        <p14:creationId xmlns:p14="http://schemas.microsoft.com/office/powerpoint/2010/main" val="295598315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8. Input &amp; Output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Consider using buffered input and output.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27</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1550987" y="1910080"/>
            <a:ext cx="6770053" cy="3695024"/>
          </a:xfrm>
          <a:prstGeom prst="rect">
            <a:avLst/>
          </a:prstGeom>
        </p:spPr>
      </p:pic>
    </p:spTree>
    <p:extLst>
      <p:ext uri="{BB962C8B-B14F-4D97-AF65-F5344CB8AC3E}">
        <p14:creationId xmlns:p14="http://schemas.microsoft.com/office/powerpoint/2010/main" val="403877181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8. Input &amp; Output </a:t>
            </a:r>
          </a:p>
        </p:txBody>
      </p:sp>
      <p:pic>
        <p:nvPicPr>
          <p:cNvPr id="3" name="Content Placeholder 2"/>
          <p:cNvPicPr>
            <a:picLocks noGrp="1" noChangeAspect="1"/>
          </p:cNvPicPr>
          <p:nvPr>
            <p:ph idx="1"/>
          </p:nvPr>
        </p:nvPicPr>
        <p:blipFill>
          <a:blip r:embed="rId2"/>
          <a:stretch>
            <a:fillRect/>
          </a:stretch>
        </p:blipFill>
        <p:spPr>
          <a:xfrm>
            <a:off x="2548255" y="1721961"/>
            <a:ext cx="5734050" cy="2609850"/>
          </a:xfrm>
          <a:prstGeom prst="rect">
            <a:avLst/>
          </a:prstGeo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28</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97904789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9. Space &amp; Object Creation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Object creation process:</a:t>
            </a:r>
            <a:br>
              <a:rPr lang="en-GB" dirty="0"/>
            </a:br>
            <a:r>
              <a:rPr lang="en-GB" dirty="0" smtClean="0"/>
              <a:t>  ✓</a:t>
            </a:r>
            <a:r>
              <a:rPr lang="en-GB" dirty="0"/>
              <a:t>Allocation</a:t>
            </a:r>
            <a:br>
              <a:rPr lang="en-GB" dirty="0"/>
            </a:br>
            <a:r>
              <a:rPr lang="en-GB" dirty="0" smtClean="0"/>
              <a:t>  ✓</a:t>
            </a:r>
            <a:r>
              <a:rPr lang="en-GB" dirty="0"/>
              <a:t>Initialization</a:t>
            </a:r>
            <a:br>
              <a:rPr lang="en-GB" dirty="0"/>
            </a:br>
            <a:r>
              <a:rPr lang="en-GB" dirty="0" smtClean="0"/>
              <a:t>  ✓</a:t>
            </a:r>
            <a:r>
              <a:rPr lang="en-GB" dirty="0"/>
              <a:t>Garbage collection</a:t>
            </a:r>
            <a:br>
              <a:rPr lang="en-GB" dirty="0"/>
            </a:br>
            <a:r>
              <a:rPr lang="en-GB" dirty="0"/>
              <a:t>• Do not create objects that are never used.</a:t>
            </a:r>
            <a:br>
              <a:rPr lang="en-GB" dirty="0"/>
            </a:br>
            <a:r>
              <a:rPr lang="en-GB" dirty="0"/>
              <a:t>• Do not create redundant object.</a:t>
            </a:r>
            <a:br>
              <a:rPr lang="en-GB" dirty="0"/>
            </a:br>
            <a:r>
              <a:rPr lang="en-GB" dirty="0"/>
              <a:t>• Release resources when not use.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29</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7048500" y="1635760"/>
            <a:ext cx="4889500" cy="3845877"/>
          </a:xfrm>
          <a:prstGeom prst="rect">
            <a:avLst/>
          </a:prstGeom>
        </p:spPr>
      </p:pic>
    </p:spTree>
    <p:extLst>
      <p:ext uri="{BB962C8B-B14F-4D97-AF65-F5344CB8AC3E}">
        <p14:creationId xmlns:p14="http://schemas.microsoft.com/office/powerpoint/2010/main" val="40029577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lstStyle/>
          <a:p>
            <a:r>
              <a:rPr lang="en-US"/>
              <a:t>Lesson Objectives</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Overview of performance issue</a:t>
            </a:r>
            <a:br>
              <a:rPr lang="en-GB" dirty="0"/>
            </a:br>
            <a:r>
              <a:rPr lang="en-GB" dirty="0"/>
              <a:t>▪ Performance optimization strategies – general guidelines</a:t>
            </a:r>
            <a:br>
              <a:rPr lang="en-GB" dirty="0"/>
            </a:br>
            <a:r>
              <a:rPr lang="en-GB" dirty="0"/>
              <a:t>▪ Reduce time consumption</a:t>
            </a:r>
            <a:br>
              <a:rPr lang="en-GB" dirty="0"/>
            </a:br>
            <a:r>
              <a:rPr lang="en-GB" dirty="0"/>
              <a:t>▪ Reduce space consumption </a:t>
            </a: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24407196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Reduce Space Consumption </a:t>
            </a:r>
            <a:br>
              <a:rPr lang="en-US" dirty="0"/>
            </a:br>
            <a:endParaRPr lang="en-US" sz="6000"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type="body" idx="1"/>
          </p:nvPr>
        </p:nvSpPr>
        <p:spPr>
          <a:prstGeom prst="rect">
            <a:avLst/>
          </a:prstGeom>
        </p:spPr>
        <p:txBody>
          <a:bodyPr/>
          <a:lstStyle/>
          <a:p>
            <a:pPr algn="just"/>
            <a:r>
              <a:rPr lang="en-US" altLang="en-US" i="1" dirty="0"/>
              <a:t>S</a:t>
            </a:r>
            <a:r>
              <a:rPr lang="en-US" altLang="en-US" sz="2400" i="1" dirty="0">
                <a:latin typeface="Arial" panose="020B0604020202020204" pitchFamily="34" charset="0"/>
                <a:cs typeface="Arial" panose="020B0604020202020204" pitchFamily="34" charset="0"/>
              </a:rPr>
              <a:t>ection </a:t>
            </a:r>
            <a:r>
              <a:rPr lang="en-US" altLang="en-US" sz="2400" i="1" dirty="0" smtClean="0">
                <a:latin typeface="Arial" panose="020B0604020202020204" pitchFamily="34" charset="0"/>
                <a:cs typeface="Arial" panose="020B0604020202020204" pitchFamily="34" charset="0"/>
              </a:rPr>
              <a:t>2</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30</a:t>
            </a:fld>
            <a:endParaRPr lang="en-US"/>
          </a:p>
        </p:txBody>
      </p:sp>
      <p:sp>
        <p:nvSpPr>
          <p:cNvPr id="2" name="Footer Placeholder 1">
            <a:extLst>
              <a:ext uri="{FF2B5EF4-FFF2-40B4-BE49-F238E27FC236}">
                <a16:creationId xmlns:a16="http://schemas.microsoft.com/office/drawing/2014/main" id="{05EA9581-2598-4BE9-9AAB-958B1230E935}"/>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7637887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Content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Stack and Heap</a:t>
            </a:r>
            <a:br>
              <a:rPr lang="en-GB" dirty="0"/>
            </a:br>
            <a:r>
              <a:rPr lang="en-GB" dirty="0"/>
              <a:t>• Aspects of space usage</a:t>
            </a:r>
            <a:br>
              <a:rPr lang="en-GB" dirty="0"/>
            </a:br>
            <a:r>
              <a:rPr lang="en-GB" dirty="0"/>
              <a:t>• Space leak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31</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65761378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Stack and Heap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32</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2890837" y="1876425"/>
            <a:ext cx="6410325" cy="3714750"/>
          </a:xfrm>
          <a:prstGeom prst="rect">
            <a:avLst/>
          </a:prstGeom>
        </p:spPr>
      </p:pic>
    </p:spTree>
    <p:extLst>
      <p:ext uri="{BB962C8B-B14F-4D97-AF65-F5344CB8AC3E}">
        <p14:creationId xmlns:p14="http://schemas.microsoft.com/office/powerpoint/2010/main" val="313089792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Aspects of Space Usage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US" dirty="0"/>
              <a:t>• Allocation rate</a:t>
            </a:r>
            <a:br>
              <a:rPr lang="en-US" dirty="0"/>
            </a:br>
            <a:r>
              <a:rPr lang="en-US" dirty="0"/>
              <a:t>• Retention</a:t>
            </a:r>
            <a:br>
              <a:rPr lang="en-US" dirty="0"/>
            </a:br>
            <a:r>
              <a:rPr lang="en-US" dirty="0"/>
              <a:t>• Fragmentation </a:t>
            </a: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33</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4098607" y="1757679"/>
            <a:ext cx="7255193" cy="3594735"/>
          </a:xfrm>
          <a:prstGeom prst="rect">
            <a:avLst/>
          </a:prstGeom>
        </p:spPr>
      </p:pic>
    </p:spTree>
    <p:extLst>
      <p:ext uri="{BB962C8B-B14F-4D97-AF65-F5344CB8AC3E}">
        <p14:creationId xmlns:p14="http://schemas.microsoft.com/office/powerpoint/2010/main" val="162167398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Space Leak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normAutofit lnSpcReduction="10000"/>
          </a:bodyPr>
          <a:lstStyle/>
          <a:p>
            <a:pPr marL="0" indent="0">
              <a:buNone/>
            </a:pPr>
            <a:r>
              <a:rPr lang="en-GB" dirty="0"/>
              <a:t>• A space leak is unwanted or unexpected retention, which usually causes</a:t>
            </a:r>
            <a:br>
              <a:rPr lang="en-GB" dirty="0"/>
            </a:br>
            <a:r>
              <a:rPr lang="en-GB" dirty="0"/>
              <a:t>memory consumption to grow linearly with execution time.</a:t>
            </a:r>
            <a:br>
              <a:rPr lang="en-GB" dirty="0"/>
            </a:br>
            <a:r>
              <a:rPr lang="en-GB" dirty="0"/>
              <a:t>• A space leak may be caused by a deeply tail-recursive method that should</a:t>
            </a:r>
            <a:br>
              <a:rPr lang="en-GB" dirty="0"/>
            </a:br>
            <a:r>
              <a:rPr lang="en-GB" dirty="0"/>
              <a:t>have been written as a loop.</a:t>
            </a:r>
            <a:br>
              <a:rPr lang="en-GB" dirty="0"/>
            </a:br>
            <a:r>
              <a:rPr lang="en-GB" dirty="0"/>
              <a:t>• Space leaks are caused by mistakes in your program.</a:t>
            </a:r>
            <a:br>
              <a:rPr lang="en-GB" dirty="0"/>
            </a:br>
            <a:r>
              <a:rPr lang="en-GB" dirty="0" smtClean="0"/>
              <a:t>  ✓</a:t>
            </a:r>
            <a:r>
              <a:rPr lang="en-GB" dirty="0"/>
              <a:t>Be careful when using static variable</a:t>
            </a:r>
            <a:br>
              <a:rPr lang="en-GB" dirty="0"/>
            </a:br>
            <a:r>
              <a:rPr lang="en-GB" dirty="0" smtClean="0"/>
              <a:t>  ✓</a:t>
            </a:r>
            <a:r>
              <a:rPr lang="en-GB" dirty="0"/>
              <a:t>Be careful when creating new objects…</a:t>
            </a:r>
            <a:br>
              <a:rPr lang="en-GB" dirty="0"/>
            </a:br>
            <a:r>
              <a:rPr lang="en-GB" dirty="0" smtClean="0"/>
              <a:t>  ✓</a:t>
            </a:r>
            <a:r>
              <a:rPr lang="en-GB" dirty="0"/>
              <a:t>Optimize frontend and backend parts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34</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78880285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i="1" dirty="0" smtClean="0"/>
              <a:t>Array</a:t>
            </a:r>
            <a:endParaRPr lang="en-US" sz="6000"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type="body" idx="1"/>
          </p:nvPr>
        </p:nvSpPr>
        <p:spPr>
          <a:prstGeom prst="rect">
            <a:avLst/>
          </a:prstGeom>
        </p:spPr>
        <p:txBody>
          <a:bodyPr/>
          <a:lstStyle/>
          <a:p>
            <a:pPr algn="just"/>
            <a:r>
              <a:rPr lang="en-US" altLang="en-US" i="1" dirty="0"/>
              <a:t>S</a:t>
            </a:r>
            <a:r>
              <a:rPr lang="en-US" altLang="en-US" sz="2400" i="1" dirty="0">
                <a:latin typeface="Arial" panose="020B0604020202020204" pitchFamily="34" charset="0"/>
                <a:cs typeface="Arial" panose="020B0604020202020204" pitchFamily="34" charset="0"/>
              </a:rPr>
              <a:t>ection </a:t>
            </a:r>
            <a:r>
              <a:rPr lang="en-US" altLang="en-US" sz="2400" i="1" dirty="0" smtClean="0">
                <a:latin typeface="Arial" panose="020B0604020202020204" pitchFamily="34" charset="0"/>
                <a:cs typeface="Arial" panose="020B0604020202020204" pitchFamily="34" charset="0"/>
              </a:rPr>
              <a:t>3</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35</a:t>
            </a:fld>
            <a:endParaRPr lang="en-US"/>
          </a:p>
        </p:txBody>
      </p:sp>
      <p:sp>
        <p:nvSpPr>
          <p:cNvPr id="2" name="Footer Placeholder 1">
            <a:extLst>
              <a:ext uri="{FF2B5EF4-FFF2-40B4-BE49-F238E27FC236}">
                <a16:creationId xmlns:a16="http://schemas.microsoft.com/office/drawing/2014/main" id="{05EA9581-2598-4BE9-9AAB-958B1230E935}"/>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0353209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Introduction to Array</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GB" altLang="en-US" i="1" dirty="0"/>
              <a:t>An </a:t>
            </a:r>
            <a:r>
              <a:rPr lang="en-GB" altLang="en-US" i="1" dirty="0">
                <a:solidFill>
                  <a:srgbClr val="FF0000"/>
                </a:solidFill>
              </a:rPr>
              <a:t>array</a:t>
            </a:r>
            <a:r>
              <a:rPr lang="en-GB" altLang="en-US" i="1" dirty="0"/>
              <a:t> is a basic data structure to </a:t>
            </a:r>
            <a:r>
              <a:rPr lang="en-GB" altLang="en-US" i="1" dirty="0">
                <a:solidFill>
                  <a:srgbClr val="FF0000"/>
                </a:solidFill>
              </a:rPr>
              <a:t>store a collection of elements sequentially</a:t>
            </a:r>
            <a:r>
              <a:rPr lang="en-GB" altLang="en-US" i="1" dirty="0"/>
              <a:t>. But elements can be </a:t>
            </a:r>
            <a:r>
              <a:rPr lang="en-GB" altLang="en-US" i="1" dirty="0">
                <a:solidFill>
                  <a:srgbClr val="FF0000"/>
                </a:solidFill>
              </a:rPr>
              <a:t>accessed randomly </a:t>
            </a:r>
            <a:r>
              <a:rPr lang="en-GB" altLang="en-US" i="1" dirty="0"/>
              <a:t>since each element in the array can be identified by an array </a:t>
            </a:r>
            <a:r>
              <a:rPr lang="en-GB" altLang="en-US" i="1" dirty="0">
                <a:solidFill>
                  <a:srgbClr val="FF0000"/>
                </a:solidFill>
              </a:rPr>
              <a:t>index</a:t>
            </a:r>
            <a:r>
              <a:rPr lang="en-GB" altLang="en-US" i="1" dirty="0" smtClean="0"/>
              <a:t>.</a:t>
            </a:r>
            <a:endParaRPr lang="en-GB" altLang="en-US" i="1" dirty="0"/>
          </a:p>
          <a:p>
            <a:pPr marL="0" indent="0">
              <a:buNone/>
            </a:pPr>
            <a:r>
              <a:rPr lang="en-GB" altLang="en-US" i="1" dirty="0"/>
              <a:t>An array can have one or more dimensions. Here we start with the </a:t>
            </a:r>
            <a:r>
              <a:rPr lang="en-GB" altLang="en-US" i="1" dirty="0">
                <a:solidFill>
                  <a:srgbClr val="FF0000"/>
                </a:solidFill>
              </a:rPr>
              <a:t>one-dimensional array</a:t>
            </a:r>
            <a:r>
              <a:rPr lang="en-GB" altLang="en-US" i="1" dirty="0"/>
              <a:t>, which is also called the linear array</a:t>
            </a:r>
            <a:r>
              <a:rPr lang="en-GB" altLang="en-US" i="1" dirty="0" smtClean="0"/>
              <a:t>.</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36</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193" y="4200728"/>
            <a:ext cx="7137767" cy="1574881"/>
          </a:xfrm>
          <a:prstGeom prst="rect">
            <a:avLst/>
          </a:prstGeom>
        </p:spPr>
      </p:pic>
    </p:spTree>
    <p:extLst>
      <p:ext uri="{BB962C8B-B14F-4D97-AF65-F5344CB8AC3E}">
        <p14:creationId xmlns:p14="http://schemas.microsoft.com/office/powerpoint/2010/main" val="316321764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Find Pivot Index</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r>
              <a:rPr lang="en-GB" altLang="en-US" dirty="0"/>
              <a:t>Given an array of integers </a:t>
            </a:r>
            <a:r>
              <a:rPr lang="en-GB" altLang="en-US" dirty="0" err="1">
                <a:solidFill>
                  <a:srgbClr val="FF0000"/>
                </a:solidFill>
              </a:rPr>
              <a:t>nums</a:t>
            </a:r>
            <a:r>
              <a:rPr lang="en-GB" altLang="en-US" dirty="0"/>
              <a:t>, calculate the pivot index of this array</a:t>
            </a:r>
            <a:r>
              <a:rPr lang="en-GB" altLang="en-US" dirty="0" smtClean="0"/>
              <a:t>.</a:t>
            </a:r>
            <a:endParaRPr lang="en-GB" altLang="en-US" dirty="0"/>
          </a:p>
          <a:p>
            <a:r>
              <a:rPr lang="en-GB" altLang="en-US" dirty="0"/>
              <a:t>The </a:t>
            </a:r>
            <a:r>
              <a:rPr lang="en-GB" altLang="en-US" b="1" dirty="0"/>
              <a:t>pivot index </a:t>
            </a:r>
            <a:r>
              <a:rPr lang="en-GB" altLang="en-US" dirty="0"/>
              <a:t>is the index where the sum of all the numbers </a:t>
            </a:r>
            <a:r>
              <a:rPr lang="en-GB" altLang="en-US" b="1" dirty="0"/>
              <a:t>strictly</a:t>
            </a:r>
            <a:r>
              <a:rPr lang="en-GB" altLang="en-US" dirty="0"/>
              <a:t> to the left of the index is equal to the sum of all the numbers </a:t>
            </a:r>
            <a:r>
              <a:rPr lang="en-GB" altLang="en-US" b="1" dirty="0"/>
              <a:t>strictly</a:t>
            </a:r>
            <a:r>
              <a:rPr lang="en-GB" altLang="en-US" dirty="0"/>
              <a:t> to the index's right</a:t>
            </a:r>
            <a:r>
              <a:rPr lang="en-GB" altLang="en-US" dirty="0" smtClean="0"/>
              <a:t>.</a:t>
            </a:r>
            <a:endParaRPr lang="en-GB" altLang="en-US" dirty="0"/>
          </a:p>
          <a:p>
            <a:r>
              <a:rPr lang="en-GB" altLang="en-US" dirty="0"/>
              <a:t>If the index is on the left edge of the array, then the left sum is 0 because there are no elements to the left. This also applies to the right edge of the array</a:t>
            </a:r>
            <a:r>
              <a:rPr lang="en-GB" altLang="en-US" dirty="0" smtClean="0"/>
              <a:t>.</a:t>
            </a:r>
            <a:endParaRPr lang="en-GB" altLang="en-US" dirty="0"/>
          </a:p>
          <a:p>
            <a:r>
              <a:rPr lang="en-GB" altLang="en-US" dirty="0"/>
              <a:t>Return the </a:t>
            </a:r>
            <a:r>
              <a:rPr lang="en-GB" altLang="en-US" b="1" dirty="0"/>
              <a:t>leftmost</a:t>
            </a:r>
            <a:r>
              <a:rPr lang="en-GB" altLang="en-US" dirty="0"/>
              <a:t> pivot index. If no such index exists, return </a:t>
            </a:r>
            <a:r>
              <a:rPr lang="en-GB" altLang="en-US" dirty="0">
                <a:solidFill>
                  <a:srgbClr val="FF0000"/>
                </a:solidFill>
              </a:rPr>
              <a:t>-1</a:t>
            </a:r>
            <a:r>
              <a:rPr lang="en-GB" altLang="en-US" dirty="0"/>
              <a:t>.</a:t>
            </a:r>
            <a:endParaRPr lang="en-US" altLang="en-US" sz="2400"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37</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85863088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Find Pivot Index</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GB" altLang="en-US" dirty="0"/>
              <a:t>Constraints:</a:t>
            </a:r>
          </a:p>
          <a:p>
            <a:pPr marL="0" indent="0">
              <a:buNone/>
            </a:pPr>
            <a:endParaRPr lang="en-GB" altLang="en-US" dirty="0"/>
          </a:p>
          <a:p>
            <a:r>
              <a:rPr lang="en-GB" altLang="en-US" dirty="0"/>
              <a:t>1 &lt;= </a:t>
            </a:r>
            <a:r>
              <a:rPr lang="en-GB" altLang="en-US" dirty="0" err="1"/>
              <a:t>nums.length</a:t>
            </a:r>
            <a:r>
              <a:rPr lang="en-GB" altLang="en-US" dirty="0"/>
              <a:t> &lt;= 104</a:t>
            </a:r>
          </a:p>
          <a:p>
            <a:r>
              <a:rPr lang="en-GB" altLang="en-US" dirty="0"/>
              <a:t>-1000 &lt;= </a:t>
            </a:r>
            <a:r>
              <a:rPr lang="en-GB" altLang="en-US" dirty="0" err="1"/>
              <a:t>nums</a:t>
            </a:r>
            <a:r>
              <a:rPr lang="en-GB" altLang="en-US" dirty="0"/>
              <a:t>[</a:t>
            </a:r>
            <a:r>
              <a:rPr lang="en-GB" altLang="en-US" dirty="0" err="1"/>
              <a:t>i</a:t>
            </a:r>
            <a:r>
              <a:rPr lang="en-GB" altLang="en-US" dirty="0"/>
              <a:t>] &lt;= 1000</a:t>
            </a:r>
            <a:endParaRPr lang="en-US" altLang="en-US" sz="2400"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38</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58342784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Find Pivot Index</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US" b="1" dirty="0"/>
              <a:t>Example 1:</a:t>
            </a:r>
            <a:endParaRPr lang="en-GB" altLang="en-US" i="1" dirty="0" smtClean="0"/>
          </a:p>
          <a:p>
            <a:pPr marL="0" indent="0">
              <a:buNone/>
            </a:pPr>
            <a:r>
              <a:rPr lang="en-GB" altLang="en-US" i="1" dirty="0" smtClean="0"/>
              <a:t>Input</a:t>
            </a:r>
            <a:r>
              <a:rPr lang="en-GB" altLang="en-US" i="1" dirty="0"/>
              <a:t>: </a:t>
            </a:r>
            <a:r>
              <a:rPr lang="en-GB" altLang="en-US" i="1" dirty="0" err="1"/>
              <a:t>nums</a:t>
            </a:r>
            <a:r>
              <a:rPr lang="en-GB" altLang="en-US" i="1" dirty="0"/>
              <a:t> = [1,7,3,6,5,6]</a:t>
            </a:r>
          </a:p>
          <a:p>
            <a:pPr marL="0" indent="0">
              <a:buNone/>
            </a:pPr>
            <a:r>
              <a:rPr lang="en-GB" altLang="en-US" i="1" dirty="0"/>
              <a:t>Output: 3</a:t>
            </a:r>
          </a:p>
          <a:p>
            <a:pPr marL="0" indent="0">
              <a:buNone/>
            </a:pPr>
            <a:r>
              <a:rPr lang="en-GB" altLang="en-US" i="1" dirty="0"/>
              <a:t>Explanation:</a:t>
            </a:r>
          </a:p>
          <a:p>
            <a:pPr marL="0" indent="0">
              <a:buNone/>
            </a:pPr>
            <a:r>
              <a:rPr lang="en-GB" altLang="en-US" i="1" dirty="0"/>
              <a:t>The pivot index is 3.</a:t>
            </a:r>
          </a:p>
          <a:p>
            <a:pPr marL="0" indent="0">
              <a:buNone/>
            </a:pPr>
            <a:r>
              <a:rPr lang="en-GB" altLang="en-US" i="1" dirty="0"/>
              <a:t>Left sum = </a:t>
            </a:r>
            <a:r>
              <a:rPr lang="en-GB" altLang="en-US" i="1" dirty="0" err="1"/>
              <a:t>nums</a:t>
            </a:r>
            <a:r>
              <a:rPr lang="en-GB" altLang="en-US" i="1" dirty="0"/>
              <a:t>[0] + </a:t>
            </a:r>
            <a:r>
              <a:rPr lang="en-GB" altLang="en-US" i="1" dirty="0" err="1"/>
              <a:t>nums</a:t>
            </a:r>
            <a:r>
              <a:rPr lang="en-GB" altLang="en-US" i="1" dirty="0"/>
              <a:t>[1] + </a:t>
            </a:r>
            <a:r>
              <a:rPr lang="en-GB" altLang="en-US" i="1" dirty="0" err="1"/>
              <a:t>nums</a:t>
            </a:r>
            <a:r>
              <a:rPr lang="en-GB" altLang="en-US" i="1" dirty="0"/>
              <a:t>[2] = 1 + 7 + 3 = 11</a:t>
            </a:r>
          </a:p>
          <a:p>
            <a:pPr marL="0" indent="0">
              <a:buNone/>
            </a:pPr>
            <a:r>
              <a:rPr lang="en-GB" altLang="en-US" i="1" dirty="0"/>
              <a:t>Right sum = </a:t>
            </a:r>
            <a:r>
              <a:rPr lang="en-GB" altLang="en-US" i="1" dirty="0" err="1"/>
              <a:t>nums</a:t>
            </a:r>
            <a:r>
              <a:rPr lang="en-GB" altLang="en-US" i="1" dirty="0"/>
              <a:t>[4] + </a:t>
            </a:r>
            <a:r>
              <a:rPr lang="en-GB" altLang="en-US" i="1" dirty="0" err="1"/>
              <a:t>nums</a:t>
            </a:r>
            <a:r>
              <a:rPr lang="en-GB" altLang="en-US" i="1" dirty="0"/>
              <a:t>[5] = 5 + 6 = 11</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39</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14016146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Introduction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Performance issues plays an important role in software development.</a:t>
            </a:r>
            <a:br>
              <a:rPr lang="en-GB" dirty="0"/>
            </a:br>
            <a:r>
              <a:rPr lang="en-GB" dirty="0"/>
              <a:t>• They are caused by many factors during coding process </a:t>
            </a: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1414096" y="3254252"/>
            <a:ext cx="2705100" cy="1685925"/>
          </a:xfrm>
          <a:prstGeom prst="rect">
            <a:avLst/>
          </a:prstGeom>
        </p:spPr>
      </p:pic>
      <p:pic>
        <p:nvPicPr>
          <p:cNvPr id="4" name="Picture 3"/>
          <p:cNvPicPr>
            <a:picLocks noChangeAspect="1"/>
          </p:cNvPicPr>
          <p:nvPr/>
        </p:nvPicPr>
        <p:blipFill>
          <a:blip r:embed="rId4"/>
          <a:stretch>
            <a:fillRect/>
          </a:stretch>
        </p:blipFill>
        <p:spPr>
          <a:xfrm>
            <a:off x="7095758" y="3260111"/>
            <a:ext cx="2619375" cy="1743075"/>
          </a:xfrm>
          <a:prstGeom prst="rect">
            <a:avLst/>
          </a:prstGeom>
        </p:spPr>
      </p:pic>
    </p:spTree>
    <p:extLst>
      <p:ext uri="{BB962C8B-B14F-4D97-AF65-F5344CB8AC3E}">
        <p14:creationId xmlns:p14="http://schemas.microsoft.com/office/powerpoint/2010/main" val="13920908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Find Pivot Index</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US" b="1" dirty="0"/>
              <a:t>Example 2:</a:t>
            </a:r>
            <a:endParaRPr lang="en-GB" altLang="en-US" i="1" dirty="0" smtClean="0"/>
          </a:p>
          <a:p>
            <a:pPr marL="0" indent="0">
              <a:buNone/>
            </a:pPr>
            <a:r>
              <a:rPr lang="en-GB" altLang="en-US" b="1" i="1" dirty="0" smtClean="0"/>
              <a:t>Input</a:t>
            </a:r>
            <a:r>
              <a:rPr lang="en-GB" altLang="en-US" i="1" dirty="0"/>
              <a:t>: </a:t>
            </a:r>
            <a:r>
              <a:rPr lang="en-GB" altLang="en-US" i="1" dirty="0" err="1"/>
              <a:t>nums</a:t>
            </a:r>
            <a:r>
              <a:rPr lang="en-GB" altLang="en-US" i="1" dirty="0"/>
              <a:t> = [1,2,3]</a:t>
            </a:r>
          </a:p>
          <a:p>
            <a:pPr marL="0" indent="0">
              <a:buNone/>
            </a:pPr>
            <a:r>
              <a:rPr lang="en-GB" altLang="en-US" b="1" i="1" dirty="0"/>
              <a:t>Output</a:t>
            </a:r>
            <a:r>
              <a:rPr lang="en-GB" altLang="en-US" i="1" dirty="0"/>
              <a:t>: -1</a:t>
            </a:r>
          </a:p>
          <a:p>
            <a:pPr marL="0" indent="0">
              <a:buNone/>
            </a:pPr>
            <a:r>
              <a:rPr lang="en-GB" altLang="en-US" b="1" i="1" dirty="0" smtClean="0"/>
              <a:t>Explanation</a:t>
            </a:r>
            <a:r>
              <a:rPr lang="en-GB" altLang="en-US" i="1" dirty="0" smtClean="0"/>
              <a:t>: There </a:t>
            </a:r>
            <a:r>
              <a:rPr lang="en-GB" altLang="en-US" i="1" dirty="0"/>
              <a:t>is no index that satisfies the conditions in the problem statement.</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40</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76044027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Find Pivot Index</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US" b="1" dirty="0"/>
              <a:t>Example 3:</a:t>
            </a:r>
            <a:endParaRPr lang="en-GB" altLang="en-US" i="1" dirty="0" smtClean="0"/>
          </a:p>
          <a:p>
            <a:pPr marL="0" indent="0">
              <a:buNone/>
            </a:pPr>
            <a:r>
              <a:rPr lang="en-GB" altLang="en-US" i="1" dirty="0" smtClean="0"/>
              <a:t>Input</a:t>
            </a:r>
            <a:r>
              <a:rPr lang="en-GB" altLang="en-US" i="1" dirty="0"/>
              <a:t>: </a:t>
            </a:r>
            <a:r>
              <a:rPr lang="en-GB" altLang="en-US" i="1" dirty="0" err="1"/>
              <a:t>nums</a:t>
            </a:r>
            <a:r>
              <a:rPr lang="en-GB" altLang="en-US" i="1" dirty="0"/>
              <a:t> = </a:t>
            </a:r>
            <a:r>
              <a:rPr lang="en-GB" altLang="en-US" i="1" dirty="0" smtClean="0"/>
              <a:t>[0,1</a:t>
            </a:r>
            <a:r>
              <a:rPr lang="en-GB" altLang="en-US" i="1" dirty="0"/>
              <a:t>,-1]</a:t>
            </a:r>
          </a:p>
          <a:p>
            <a:pPr marL="0" indent="0">
              <a:buNone/>
            </a:pPr>
            <a:r>
              <a:rPr lang="en-GB" altLang="en-US" i="1" dirty="0"/>
              <a:t>Output: 0</a:t>
            </a:r>
          </a:p>
          <a:p>
            <a:pPr marL="0" indent="0">
              <a:buNone/>
            </a:pPr>
            <a:r>
              <a:rPr lang="en-GB" altLang="en-US" i="1" dirty="0"/>
              <a:t>Explanation:</a:t>
            </a:r>
          </a:p>
          <a:p>
            <a:pPr marL="0" indent="0">
              <a:buNone/>
            </a:pPr>
            <a:r>
              <a:rPr lang="en-GB" altLang="en-US" i="1" dirty="0"/>
              <a:t>The pivot index is 0.</a:t>
            </a:r>
          </a:p>
          <a:p>
            <a:pPr marL="0" indent="0">
              <a:buNone/>
            </a:pPr>
            <a:r>
              <a:rPr lang="en-GB" altLang="en-US" i="1" dirty="0"/>
              <a:t>Left sum = 0 (no elements to the left of index 0)</a:t>
            </a:r>
          </a:p>
          <a:p>
            <a:pPr marL="0" indent="0">
              <a:buNone/>
            </a:pPr>
            <a:r>
              <a:rPr lang="en-GB" altLang="en-US" i="1" dirty="0"/>
              <a:t>Right sum = </a:t>
            </a:r>
            <a:r>
              <a:rPr lang="en-GB" altLang="en-US" i="1" dirty="0" err="1"/>
              <a:t>nums</a:t>
            </a:r>
            <a:r>
              <a:rPr lang="en-GB" altLang="en-US" i="1" dirty="0"/>
              <a:t>[1] + </a:t>
            </a:r>
            <a:r>
              <a:rPr lang="en-GB" altLang="en-US" i="1" dirty="0" err="1"/>
              <a:t>nums</a:t>
            </a:r>
            <a:r>
              <a:rPr lang="en-GB" altLang="en-US" i="1" dirty="0"/>
              <a:t>[2] = 1 + -1 = 0</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41</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79183109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fontScale="90000"/>
          </a:bodyPr>
          <a:lstStyle/>
          <a:p>
            <a:r>
              <a:rPr lang="en-GB" dirty="0"/>
              <a:t>Largest Number At Least Twice of Others</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r>
              <a:rPr lang="en-GB" altLang="en-US" i="1" dirty="0"/>
              <a:t>You are given an integer array </a:t>
            </a:r>
            <a:r>
              <a:rPr lang="en-GB" altLang="en-US" i="1" dirty="0" err="1">
                <a:solidFill>
                  <a:srgbClr val="FF0000"/>
                </a:solidFill>
              </a:rPr>
              <a:t>nums</a:t>
            </a:r>
            <a:r>
              <a:rPr lang="en-GB" altLang="en-US" i="1" dirty="0"/>
              <a:t> where the largest integer is </a:t>
            </a:r>
            <a:r>
              <a:rPr lang="en-GB" altLang="en-US" b="1" i="1" dirty="0"/>
              <a:t>unique</a:t>
            </a:r>
            <a:r>
              <a:rPr lang="en-GB" altLang="en-US" i="1" dirty="0" smtClean="0"/>
              <a:t>.</a:t>
            </a:r>
            <a:endParaRPr lang="en-GB" altLang="en-US" i="1" dirty="0"/>
          </a:p>
          <a:p>
            <a:r>
              <a:rPr lang="en-GB" altLang="en-US" i="1" dirty="0"/>
              <a:t>Determine whether the largest element in the array is </a:t>
            </a:r>
            <a:r>
              <a:rPr lang="en-GB" altLang="en-US" b="1" i="1" dirty="0"/>
              <a:t>at least twice </a:t>
            </a:r>
            <a:r>
              <a:rPr lang="en-GB" altLang="en-US" i="1" dirty="0"/>
              <a:t>as much as every other number in the array. If it is, return the </a:t>
            </a:r>
            <a:r>
              <a:rPr lang="en-GB" altLang="en-US" b="1" i="1" dirty="0"/>
              <a:t>index</a:t>
            </a:r>
            <a:r>
              <a:rPr lang="en-GB" altLang="en-US" i="1" dirty="0"/>
              <a:t> of the largest element, or return </a:t>
            </a:r>
            <a:r>
              <a:rPr lang="en-GB" altLang="en-US" i="1" dirty="0">
                <a:solidFill>
                  <a:srgbClr val="FF0000"/>
                </a:solidFill>
              </a:rPr>
              <a:t>-1 </a:t>
            </a:r>
            <a:r>
              <a:rPr lang="en-GB" altLang="en-US" i="1" dirty="0"/>
              <a:t>otherwise.</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42</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81363651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fontScale="90000"/>
          </a:bodyPr>
          <a:lstStyle/>
          <a:p>
            <a:r>
              <a:rPr lang="en-GB" dirty="0"/>
              <a:t>Largest Number At Least Twice of Others</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US" b="1" dirty="0"/>
              <a:t>Example 1:</a:t>
            </a:r>
            <a:endParaRPr lang="en-GB" altLang="en-US" i="1" dirty="0" smtClean="0"/>
          </a:p>
          <a:p>
            <a:pPr marL="0" indent="0">
              <a:buNone/>
            </a:pPr>
            <a:r>
              <a:rPr lang="en-GB" altLang="en-US" i="1" dirty="0" smtClean="0"/>
              <a:t>Input</a:t>
            </a:r>
            <a:r>
              <a:rPr lang="en-GB" altLang="en-US" i="1" dirty="0"/>
              <a:t>: </a:t>
            </a:r>
            <a:r>
              <a:rPr lang="en-GB" altLang="en-US" i="1" dirty="0" err="1"/>
              <a:t>nums</a:t>
            </a:r>
            <a:r>
              <a:rPr lang="en-GB" altLang="en-US" i="1" dirty="0"/>
              <a:t> = [3,6,1,0]</a:t>
            </a:r>
          </a:p>
          <a:p>
            <a:pPr marL="0" indent="0">
              <a:buNone/>
            </a:pPr>
            <a:r>
              <a:rPr lang="en-GB" altLang="en-US" i="1" dirty="0"/>
              <a:t>Output: 1</a:t>
            </a:r>
          </a:p>
          <a:p>
            <a:pPr marL="0" indent="0">
              <a:buNone/>
            </a:pPr>
            <a:r>
              <a:rPr lang="en-GB" altLang="en-US" i="1" dirty="0"/>
              <a:t>Explanation: 6 is the largest integer.</a:t>
            </a:r>
          </a:p>
          <a:p>
            <a:pPr marL="0" indent="0">
              <a:buNone/>
            </a:pPr>
            <a:r>
              <a:rPr lang="en-GB" altLang="en-US" i="1" dirty="0"/>
              <a:t>For every other number in the array x, 6 is at least twice as big as x.</a:t>
            </a:r>
          </a:p>
          <a:p>
            <a:pPr marL="0" indent="0">
              <a:buNone/>
            </a:pPr>
            <a:r>
              <a:rPr lang="en-GB" altLang="en-US" i="1" dirty="0"/>
              <a:t>The index of value 6 is 1, so we return 1.</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43</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6167816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fontScale="90000"/>
          </a:bodyPr>
          <a:lstStyle/>
          <a:p>
            <a:r>
              <a:rPr lang="en-GB" dirty="0"/>
              <a:t>Largest Number At Least Twice of Others</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US" b="1" dirty="0"/>
              <a:t>Example 2:</a:t>
            </a:r>
            <a:endParaRPr lang="en-GB" altLang="en-US" i="1" dirty="0" smtClean="0"/>
          </a:p>
          <a:p>
            <a:pPr marL="0" indent="0">
              <a:buNone/>
            </a:pPr>
            <a:r>
              <a:rPr lang="en-GB" altLang="en-US" i="1" dirty="0" smtClean="0"/>
              <a:t>Input</a:t>
            </a:r>
            <a:r>
              <a:rPr lang="en-GB" altLang="en-US" i="1" dirty="0"/>
              <a:t>: </a:t>
            </a:r>
            <a:r>
              <a:rPr lang="en-GB" altLang="en-US" i="1" dirty="0" err="1"/>
              <a:t>nums</a:t>
            </a:r>
            <a:r>
              <a:rPr lang="en-GB" altLang="en-US" i="1" dirty="0"/>
              <a:t> = [1,2,3,4]</a:t>
            </a:r>
          </a:p>
          <a:p>
            <a:pPr marL="0" indent="0">
              <a:buNone/>
            </a:pPr>
            <a:r>
              <a:rPr lang="en-GB" altLang="en-US" i="1" dirty="0"/>
              <a:t>Output: -1</a:t>
            </a:r>
          </a:p>
          <a:p>
            <a:pPr marL="0" indent="0">
              <a:buNone/>
            </a:pPr>
            <a:r>
              <a:rPr lang="en-GB" altLang="en-US" i="1" dirty="0"/>
              <a:t>Explanation: 4 is less than twice the value of 3, so we return -1.</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44</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23950208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Plus One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r>
              <a:rPr lang="en-GB" altLang="en-US" dirty="0"/>
              <a:t>You are given a </a:t>
            </a:r>
            <a:r>
              <a:rPr lang="en-GB" altLang="en-US" b="1" dirty="0"/>
              <a:t>large integer </a:t>
            </a:r>
            <a:r>
              <a:rPr lang="en-GB" altLang="en-US" dirty="0"/>
              <a:t>represented as an integer array </a:t>
            </a:r>
            <a:r>
              <a:rPr lang="en-GB" altLang="en-US" dirty="0">
                <a:solidFill>
                  <a:srgbClr val="FF0000"/>
                </a:solidFill>
              </a:rPr>
              <a:t>digits</a:t>
            </a:r>
            <a:r>
              <a:rPr lang="en-GB" altLang="en-US" dirty="0"/>
              <a:t>, where each </a:t>
            </a:r>
            <a:r>
              <a:rPr lang="en-GB" altLang="en-US" dirty="0">
                <a:solidFill>
                  <a:srgbClr val="FF0000"/>
                </a:solidFill>
              </a:rPr>
              <a:t>digits[</a:t>
            </a:r>
            <a:r>
              <a:rPr lang="en-GB" altLang="en-US" dirty="0" err="1">
                <a:solidFill>
                  <a:srgbClr val="FF0000"/>
                </a:solidFill>
              </a:rPr>
              <a:t>i</a:t>
            </a:r>
            <a:r>
              <a:rPr lang="en-GB" altLang="en-US" dirty="0">
                <a:solidFill>
                  <a:srgbClr val="FF0000"/>
                </a:solidFill>
              </a:rPr>
              <a:t>] </a:t>
            </a:r>
            <a:r>
              <a:rPr lang="en-GB" altLang="en-US" dirty="0"/>
              <a:t>is the </a:t>
            </a:r>
            <a:r>
              <a:rPr lang="en-GB" altLang="en-US" dirty="0" err="1">
                <a:solidFill>
                  <a:srgbClr val="FF0000"/>
                </a:solidFill>
              </a:rPr>
              <a:t>ith</a:t>
            </a:r>
            <a:r>
              <a:rPr lang="en-GB" altLang="en-US" dirty="0"/>
              <a:t> digit of the integer. The digits are ordered from most significant to least significant in left-to-right order. The large integer does not contain any leading </a:t>
            </a:r>
            <a:r>
              <a:rPr lang="en-GB" altLang="en-US" dirty="0">
                <a:solidFill>
                  <a:srgbClr val="FF0000"/>
                </a:solidFill>
              </a:rPr>
              <a:t>0</a:t>
            </a:r>
            <a:r>
              <a:rPr lang="en-GB" altLang="en-US" dirty="0"/>
              <a:t>'s</a:t>
            </a:r>
            <a:r>
              <a:rPr lang="en-GB" altLang="en-US" dirty="0" smtClean="0"/>
              <a:t>.</a:t>
            </a:r>
            <a:endParaRPr lang="en-GB" altLang="en-US" dirty="0"/>
          </a:p>
          <a:p>
            <a:r>
              <a:rPr lang="en-GB" altLang="en-US" dirty="0"/>
              <a:t>Increment the large integer by one and return the </a:t>
            </a:r>
            <a:r>
              <a:rPr lang="en-GB" altLang="en-US" i="1" dirty="0"/>
              <a:t>resulting array of digits.</a:t>
            </a:r>
            <a:endParaRPr lang="en-US" altLang="en-US" sz="2400" i="1"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45</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170807329"/>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Plus One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US" b="1" dirty="0"/>
              <a:t>Example 1:</a:t>
            </a:r>
            <a:endParaRPr lang="en-GB" altLang="en-US" i="1" dirty="0" smtClean="0"/>
          </a:p>
          <a:p>
            <a:pPr marL="0" indent="0">
              <a:buNone/>
            </a:pPr>
            <a:r>
              <a:rPr lang="en-GB" altLang="en-US" i="1" dirty="0" smtClean="0"/>
              <a:t>Input</a:t>
            </a:r>
            <a:r>
              <a:rPr lang="en-GB" altLang="en-US" i="1" dirty="0"/>
              <a:t>: digits = [1,2,3]</a:t>
            </a:r>
          </a:p>
          <a:p>
            <a:pPr marL="0" indent="0">
              <a:buNone/>
            </a:pPr>
            <a:r>
              <a:rPr lang="en-GB" altLang="en-US" i="1" dirty="0"/>
              <a:t>Output: [1,2,4]</a:t>
            </a:r>
          </a:p>
          <a:p>
            <a:pPr marL="0" indent="0">
              <a:buNone/>
            </a:pPr>
            <a:r>
              <a:rPr lang="en-GB" altLang="en-US" i="1" dirty="0"/>
              <a:t>Explanation: The array represents the integer 123.</a:t>
            </a:r>
          </a:p>
          <a:p>
            <a:pPr marL="0" indent="0">
              <a:buNone/>
            </a:pPr>
            <a:r>
              <a:rPr lang="en-GB" altLang="en-US" i="1" dirty="0"/>
              <a:t>Incrementing by one gives 123 + 1 = 124.</a:t>
            </a:r>
          </a:p>
          <a:p>
            <a:pPr marL="0" indent="0">
              <a:buNone/>
            </a:pPr>
            <a:r>
              <a:rPr lang="en-GB" altLang="en-US" i="1" dirty="0"/>
              <a:t>Thus, the result should be [1,2,4].</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46</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53371009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Plus One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US" b="1" dirty="0"/>
              <a:t>Example 2:</a:t>
            </a:r>
            <a:endParaRPr lang="en-GB" altLang="en-US" i="1" dirty="0" smtClean="0"/>
          </a:p>
          <a:p>
            <a:pPr marL="0" indent="0">
              <a:buNone/>
            </a:pPr>
            <a:r>
              <a:rPr lang="en-GB" altLang="en-US" i="1" dirty="0" smtClean="0"/>
              <a:t>Input</a:t>
            </a:r>
            <a:r>
              <a:rPr lang="en-GB" altLang="en-US" i="1" dirty="0"/>
              <a:t>: digits = [4,3,2,1]</a:t>
            </a:r>
          </a:p>
          <a:p>
            <a:pPr marL="0" indent="0">
              <a:buNone/>
            </a:pPr>
            <a:r>
              <a:rPr lang="en-GB" altLang="en-US" i="1" dirty="0"/>
              <a:t>Output: [4,3,2,2]</a:t>
            </a:r>
          </a:p>
          <a:p>
            <a:pPr marL="0" indent="0">
              <a:buNone/>
            </a:pPr>
            <a:r>
              <a:rPr lang="en-GB" altLang="en-US" i="1" dirty="0"/>
              <a:t>Explanation: The array represents the integer 4321.</a:t>
            </a:r>
          </a:p>
          <a:p>
            <a:pPr marL="0" indent="0">
              <a:buNone/>
            </a:pPr>
            <a:r>
              <a:rPr lang="en-GB" altLang="en-US" i="1" dirty="0"/>
              <a:t>Incrementing by one gives 4321 + 1 = 4322.</a:t>
            </a:r>
          </a:p>
          <a:p>
            <a:pPr marL="0" indent="0">
              <a:buNone/>
            </a:pPr>
            <a:r>
              <a:rPr lang="en-GB" altLang="en-US" i="1" dirty="0"/>
              <a:t>Thus, the result should be [4,3,2,2].</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47</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61409828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Plus One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US" b="1" dirty="0"/>
              <a:t>Example 3</a:t>
            </a:r>
            <a:r>
              <a:rPr lang="en-US" b="1" dirty="0" smtClean="0"/>
              <a:t>:</a:t>
            </a:r>
          </a:p>
          <a:p>
            <a:pPr marL="0" indent="0">
              <a:buNone/>
            </a:pPr>
            <a:r>
              <a:rPr lang="en-GB" altLang="en-US" i="1" dirty="0"/>
              <a:t>Input: digits = [9]</a:t>
            </a:r>
          </a:p>
          <a:p>
            <a:pPr marL="0" indent="0">
              <a:buNone/>
            </a:pPr>
            <a:r>
              <a:rPr lang="en-GB" altLang="en-US" i="1" dirty="0"/>
              <a:t>Output: [1,0]</a:t>
            </a:r>
          </a:p>
          <a:p>
            <a:pPr marL="0" indent="0">
              <a:buNone/>
            </a:pPr>
            <a:r>
              <a:rPr lang="en-GB" altLang="en-US" i="1" dirty="0"/>
              <a:t>Explanation: The array represents the integer 9.</a:t>
            </a:r>
          </a:p>
          <a:p>
            <a:pPr marL="0" indent="0">
              <a:buNone/>
            </a:pPr>
            <a:r>
              <a:rPr lang="en-GB" altLang="en-US" i="1" dirty="0"/>
              <a:t>Incrementing by one gives 9 + 1 = 10.</a:t>
            </a:r>
          </a:p>
          <a:p>
            <a:pPr marL="0" indent="0">
              <a:buNone/>
            </a:pPr>
            <a:r>
              <a:rPr lang="en-GB" altLang="en-US" i="1" dirty="0"/>
              <a:t>Thus, the result should be [1,0].</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48</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484503314"/>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Plus One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GB" altLang="en-US" i="1" dirty="0"/>
              <a:t>Constraints</a:t>
            </a:r>
            <a:r>
              <a:rPr lang="en-GB" altLang="en-US" i="1" dirty="0" smtClean="0"/>
              <a:t>:</a:t>
            </a:r>
            <a:endParaRPr lang="en-GB" altLang="en-US" i="1" dirty="0"/>
          </a:p>
          <a:p>
            <a:r>
              <a:rPr lang="en-GB" altLang="en-US" i="1" dirty="0"/>
              <a:t>1 &lt;= </a:t>
            </a:r>
            <a:r>
              <a:rPr lang="en-GB" altLang="en-US" i="1" dirty="0" err="1"/>
              <a:t>digits.length</a:t>
            </a:r>
            <a:r>
              <a:rPr lang="en-GB" altLang="en-US" i="1" dirty="0"/>
              <a:t> &lt;= 100</a:t>
            </a:r>
          </a:p>
          <a:p>
            <a:r>
              <a:rPr lang="en-GB" altLang="en-US" i="1" dirty="0"/>
              <a:t>0 &lt;= digits[</a:t>
            </a:r>
            <a:r>
              <a:rPr lang="en-GB" altLang="en-US" i="1" dirty="0" err="1"/>
              <a:t>i</a:t>
            </a:r>
            <a:r>
              <a:rPr lang="en-GB" altLang="en-US" i="1" dirty="0"/>
              <a:t>] &lt;= 9</a:t>
            </a:r>
          </a:p>
          <a:p>
            <a:pPr marL="0" indent="0">
              <a:buNone/>
            </a:pPr>
            <a:r>
              <a:rPr lang="en-GB" altLang="en-US" i="1" dirty="0"/>
              <a:t>digits does not contain any leading 0's.</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49</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062630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Performance Issue Factors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Poor design</a:t>
            </a:r>
            <a:br>
              <a:rPr lang="en-GB" dirty="0"/>
            </a:br>
            <a:r>
              <a:rPr lang="en-GB" dirty="0"/>
              <a:t>• Issues in coding</a:t>
            </a:r>
            <a:br>
              <a:rPr lang="en-GB" dirty="0"/>
            </a:br>
            <a:r>
              <a:rPr lang="en-GB" dirty="0"/>
              <a:t>• Technology issues</a:t>
            </a:r>
            <a:br>
              <a:rPr lang="en-GB" dirty="0"/>
            </a:br>
            <a:r>
              <a:rPr lang="en-GB" dirty="0"/>
              <a:t>• Applies of DSA</a:t>
            </a:r>
            <a:br>
              <a:rPr lang="en-GB" dirty="0"/>
            </a:br>
            <a:r>
              <a:rPr lang="en-GB" dirty="0"/>
              <a:t>• Applies of design patterns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4901329" y="3754315"/>
            <a:ext cx="2076450" cy="2209800"/>
          </a:xfrm>
          <a:prstGeom prst="rect">
            <a:avLst/>
          </a:prstGeom>
        </p:spPr>
      </p:pic>
      <p:pic>
        <p:nvPicPr>
          <p:cNvPr id="4" name="Picture 3"/>
          <p:cNvPicPr>
            <a:picLocks noChangeAspect="1"/>
          </p:cNvPicPr>
          <p:nvPr/>
        </p:nvPicPr>
        <p:blipFill>
          <a:blip r:embed="rId4"/>
          <a:stretch>
            <a:fillRect/>
          </a:stretch>
        </p:blipFill>
        <p:spPr>
          <a:xfrm>
            <a:off x="6977779" y="1489857"/>
            <a:ext cx="3741859" cy="1923573"/>
          </a:xfrm>
          <a:prstGeom prst="rect">
            <a:avLst/>
          </a:prstGeom>
        </p:spPr>
      </p:pic>
    </p:spTree>
    <p:extLst>
      <p:ext uri="{BB962C8B-B14F-4D97-AF65-F5344CB8AC3E}">
        <p14:creationId xmlns:p14="http://schemas.microsoft.com/office/powerpoint/2010/main" val="211474213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i="1" dirty="0" smtClean="0"/>
              <a:t>2D Array</a:t>
            </a:r>
            <a:endParaRPr lang="en-US" sz="6000"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type="body" idx="1"/>
          </p:nvPr>
        </p:nvSpPr>
        <p:spPr>
          <a:prstGeom prst="rect">
            <a:avLst/>
          </a:prstGeom>
        </p:spPr>
        <p:txBody>
          <a:bodyPr/>
          <a:lstStyle/>
          <a:p>
            <a:pPr algn="just"/>
            <a:r>
              <a:rPr lang="en-US" altLang="en-US" i="1" dirty="0"/>
              <a:t>S</a:t>
            </a:r>
            <a:r>
              <a:rPr lang="en-US" altLang="en-US" sz="2400" i="1" dirty="0">
                <a:latin typeface="Arial" panose="020B0604020202020204" pitchFamily="34" charset="0"/>
                <a:cs typeface="Arial" panose="020B0604020202020204" pitchFamily="34" charset="0"/>
              </a:rPr>
              <a:t>ection </a:t>
            </a:r>
            <a:r>
              <a:rPr lang="en-US" altLang="en-US" i="1" dirty="0"/>
              <a:t>4</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50</a:t>
            </a:fld>
            <a:endParaRPr lang="en-US"/>
          </a:p>
        </p:txBody>
      </p:sp>
      <p:sp>
        <p:nvSpPr>
          <p:cNvPr id="2" name="Footer Placeholder 1">
            <a:extLst>
              <a:ext uri="{FF2B5EF4-FFF2-40B4-BE49-F238E27FC236}">
                <a16:creationId xmlns:a16="http://schemas.microsoft.com/office/drawing/2014/main" id="{05EA9581-2598-4BE9-9AAB-958B1230E935}"/>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203496061"/>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Introduction to 2D Array</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r>
              <a:rPr lang="en-GB" altLang="en-US" dirty="0"/>
              <a:t>Similar to a one-dimensional array, a </a:t>
            </a:r>
            <a:r>
              <a:rPr lang="en-GB" altLang="en-US" dirty="0">
                <a:solidFill>
                  <a:srgbClr val="FF0000"/>
                </a:solidFill>
              </a:rPr>
              <a:t>two-dimensional</a:t>
            </a:r>
            <a:r>
              <a:rPr lang="en-GB" altLang="en-US" dirty="0"/>
              <a:t> array also consists of a sequence of elements. But the elements can be laid out in a </a:t>
            </a:r>
            <a:r>
              <a:rPr lang="en-GB" altLang="en-US" dirty="0">
                <a:solidFill>
                  <a:srgbClr val="FF0000"/>
                </a:solidFill>
              </a:rPr>
              <a:t>rectangular grid</a:t>
            </a:r>
            <a:r>
              <a:rPr lang="en-GB" altLang="en-US" dirty="0"/>
              <a:t> rather than a line</a:t>
            </a:r>
            <a:r>
              <a:rPr lang="en-GB" altLang="en-US" dirty="0" smtClean="0"/>
              <a:t>.</a:t>
            </a:r>
          </a:p>
          <a:p>
            <a:r>
              <a:rPr lang="en-GB" altLang="en-US" dirty="0"/>
              <a:t>In Java, the two-dimensional array is actually a one-dimensional array which contains M elements, each of which is an array of N integers</a:t>
            </a:r>
            <a:r>
              <a:rPr lang="en-GB" altLang="en-US" dirty="0" smtClean="0"/>
              <a:t>.</a:t>
            </a:r>
          </a:p>
          <a:p>
            <a:r>
              <a:rPr lang="en-GB" altLang="en-US" dirty="0"/>
              <a:t>Similar to the one-dimensional dynamic array, we can also define a dynamic two-dimensional array. Actually, it can be just a </a:t>
            </a:r>
            <a:r>
              <a:rPr lang="en-GB" altLang="en-US" dirty="0">
                <a:solidFill>
                  <a:srgbClr val="FF0000"/>
                </a:solidFill>
              </a:rPr>
              <a:t>nested dynamic array</a:t>
            </a:r>
            <a:r>
              <a:rPr lang="en-GB" altLang="en-US" dirty="0"/>
              <a:t>.</a:t>
            </a:r>
            <a:endParaRPr lang="en-US" altLang="en-US" sz="2400"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51</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82997063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Introduction to 2D Array</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067" y="1846963"/>
            <a:ext cx="5181866" cy="3619686"/>
          </a:xfrm>
          <a:prstGeom prst="rect">
            <a:avLst/>
          </a:prstGeo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52</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232807993"/>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Diagonal Traverse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77500" lnSpcReduction="20000"/>
          </a:bodyPr>
          <a:lstStyle/>
          <a:p>
            <a:pPr marL="0" indent="0">
              <a:buNone/>
            </a:pPr>
            <a:r>
              <a:rPr lang="en-GB" altLang="en-US" dirty="0"/>
              <a:t>Given an </a:t>
            </a:r>
            <a:r>
              <a:rPr lang="en-GB" altLang="en-US" dirty="0">
                <a:solidFill>
                  <a:srgbClr val="FF0000"/>
                </a:solidFill>
              </a:rPr>
              <a:t>m x n </a:t>
            </a:r>
            <a:r>
              <a:rPr lang="en-GB" altLang="en-US" dirty="0"/>
              <a:t>matrix </a:t>
            </a:r>
            <a:r>
              <a:rPr lang="en-GB" altLang="en-US" dirty="0">
                <a:solidFill>
                  <a:srgbClr val="FF0000"/>
                </a:solidFill>
              </a:rPr>
              <a:t>mat</a:t>
            </a:r>
            <a:r>
              <a:rPr lang="en-GB" altLang="en-US" dirty="0"/>
              <a:t>, return an array of all the elements of the array in a diagonal order</a:t>
            </a:r>
            <a:r>
              <a:rPr lang="en-GB" altLang="en-US" dirty="0" smtClean="0"/>
              <a:t>.</a:t>
            </a:r>
          </a:p>
          <a:p>
            <a:pPr marL="0" indent="0">
              <a:buNone/>
            </a:pPr>
            <a:endParaRPr lang="en-GB" altLang="en-US" dirty="0" smtClean="0"/>
          </a:p>
          <a:p>
            <a:pPr marL="0" indent="0">
              <a:buNone/>
            </a:pPr>
            <a:r>
              <a:rPr lang="en-US" b="1" dirty="0"/>
              <a:t>Example 1:</a:t>
            </a:r>
            <a:endParaRPr lang="en-GB" altLang="en-US" dirty="0"/>
          </a:p>
          <a:p>
            <a:pPr marL="0" indent="0">
              <a:buNone/>
            </a:pPr>
            <a:r>
              <a:rPr lang="en-GB" altLang="en-US" dirty="0"/>
              <a:t>Input: mat = [[1,2,3],[4,5,6],[7,8,9]]</a:t>
            </a:r>
          </a:p>
          <a:p>
            <a:pPr marL="0" indent="0">
              <a:buNone/>
            </a:pPr>
            <a:r>
              <a:rPr lang="en-GB" altLang="en-US" dirty="0"/>
              <a:t>Output: [1,2,4,7,5,3,6,8,9</a:t>
            </a:r>
            <a:r>
              <a:rPr lang="en-GB" altLang="en-US" dirty="0" smtClean="0"/>
              <a:t>]</a:t>
            </a:r>
          </a:p>
          <a:p>
            <a:pPr marL="0" indent="0">
              <a:buNone/>
            </a:pPr>
            <a:endParaRPr lang="en-GB" altLang="en-US" dirty="0" smtClean="0"/>
          </a:p>
          <a:p>
            <a:pPr marL="0" indent="0">
              <a:buNone/>
            </a:pPr>
            <a:r>
              <a:rPr lang="en-US" b="1" dirty="0"/>
              <a:t>Example 2:</a:t>
            </a:r>
            <a:endParaRPr lang="en-GB" altLang="en-US" dirty="0"/>
          </a:p>
          <a:p>
            <a:pPr marL="0" indent="0">
              <a:buNone/>
            </a:pPr>
            <a:r>
              <a:rPr lang="en-GB" altLang="en-US" dirty="0"/>
              <a:t>Input: mat = [[1,2],[3,4]]</a:t>
            </a:r>
          </a:p>
          <a:p>
            <a:pPr marL="0" indent="0">
              <a:buNone/>
            </a:pPr>
            <a:r>
              <a:rPr lang="en-GB" altLang="en-US" dirty="0"/>
              <a:t>Output: [1,2,3,4]</a:t>
            </a:r>
            <a:endParaRPr lang="en-GB" altLang="en-US" dirty="0" smtClean="0"/>
          </a:p>
          <a:p>
            <a:pPr marL="0" indent="0">
              <a:buNone/>
            </a:pPr>
            <a:endParaRPr lang="en-US" altLang="en-US" sz="2400"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53</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389" y="2065763"/>
            <a:ext cx="3181350" cy="3181350"/>
          </a:xfrm>
          <a:prstGeom prst="rect">
            <a:avLst/>
          </a:prstGeom>
        </p:spPr>
      </p:pic>
    </p:spTree>
    <p:extLst>
      <p:ext uri="{BB962C8B-B14F-4D97-AF65-F5344CB8AC3E}">
        <p14:creationId xmlns:p14="http://schemas.microsoft.com/office/powerpoint/2010/main" val="111442378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Diagonal Traverse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GB" altLang="en-US" i="1" dirty="0"/>
              <a:t>Constraints</a:t>
            </a:r>
            <a:r>
              <a:rPr lang="en-GB" altLang="en-US" i="1" dirty="0" smtClean="0"/>
              <a:t>:</a:t>
            </a:r>
            <a:endParaRPr lang="en-GB" altLang="en-US" i="1" dirty="0"/>
          </a:p>
          <a:p>
            <a:r>
              <a:rPr lang="en-GB" altLang="en-US" i="1" dirty="0"/>
              <a:t>m == </a:t>
            </a:r>
            <a:r>
              <a:rPr lang="en-GB" altLang="en-US" i="1" dirty="0" err="1"/>
              <a:t>mat.length</a:t>
            </a:r>
            <a:endParaRPr lang="en-GB" altLang="en-US" i="1" dirty="0"/>
          </a:p>
          <a:p>
            <a:r>
              <a:rPr lang="en-GB" altLang="en-US" i="1" dirty="0"/>
              <a:t>n == mat[</a:t>
            </a:r>
            <a:r>
              <a:rPr lang="en-GB" altLang="en-US" i="1" dirty="0" err="1"/>
              <a:t>i</a:t>
            </a:r>
            <a:r>
              <a:rPr lang="en-GB" altLang="en-US" i="1" dirty="0"/>
              <a:t>].length</a:t>
            </a:r>
          </a:p>
          <a:p>
            <a:r>
              <a:rPr lang="en-GB" altLang="en-US" i="1" dirty="0"/>
              <a:t>1 &lt;= m, n &lt;= 104</a:t>
            </a:r>
          </a:p>
          <a:p>
            <a:r>
              <a:rPr lang="en-GB" altLang="en-US" i="1" dirty="0"/>
              <a:t>1 &lt;= m * n &lt;= 104</a:t>
            </a:r>
          </a:p>
          <a:p>
            <a:r>
              <a:rPr lang="en-GB" altLang="en-US" i="1" dirty="0"/>
              <a:t>-105 &lt;= mat[</a:t>
            </a:r>
            <a:r>
              <a:rPr lang="en-GB" altLang="en-US" i="1" dirty="0" err="1"/>
              <a:t>i</a:t>
            </a:r>
            <a:r>
              <a:rPr lang="en-GB" altLang="en-US" i="1" dirty="0"/>
              <a:t>][j] &lt;= 105</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54</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023131754"/>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Spiral Matrix</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92500" lnSpcReduction="10000"/>
          </a:bodyPr>
          <a:lstStyle/>
          <a:p>
            <a:pPr marL="0" indent="0">
              <a:buNone/>
            </a:pPr>
            <a:r>
              <a:rPr lang="en-GB" altLang="en-US" dirty="0"/>
              <a:t>Given an </a:t>
            </a:r>
            <a:r>
              <a:rPr lang="en-GB" altLang="en-US" dirty="0">
                <a:solidFill>
                  <a:srgbClr val="FF0000"/>
                </a:solidFill>
              </a:rPr>
              <a:t>m x n </a:t>
            </a:r>
            <a:r>
              <a:rPr lang="en-GB" altLang="en-US" dirty="0" smtClean="0">
                <a:solidFill>
                  <a:srgbClr val="FF0000"/>
                </a:solidFill>
              </a:rPr>
              <a:t>matrix</a:t>
            </a:r>
            <a:r>
              <a:rPr lang="en-GB" altLang="en-US" dirty="0"/>
              <a:t>, return all elements of the </a:t>
            </a:r>
            <a:r>
              <a:rPr lang="en-GB" altLang="en-US" dirty="0">
                <a:solidFill>
                  <a:srgbClr val="FF0000"/>
                </a:solidFill>
              </a:rPr>
              <a:t>matrix</a:t>
            </a:r>
            <a:r>
              <a:rPr lang="en-GB" altLang="en-US" dirty="0"/>
              <a:t> in spiral order</a:t>
            </a:r>
            <a:r>
              <a:rPr lang="en-GB" altLang="en-US" dirty="0" smtClean="0"/>
              <a:t>.</a:t>
            </a:r>
          </a:p>
          <a:p>
            <a:pPr marL="0" indent="0">
              <a:buNone/>
            </a:pPr>
            <a:r>
              <a:rPr lang="en-US" altLang="en-US" sz="1900" b="1" i="1" dirty="0"/>
              <a:t>Input</a:t>
            </a:r>
            <a:r>
              <a:rPr lang="en-US" altLang="en-US" sz="1900" dirty="0"/>
              <a:t>: matrix = [[1,2,3],[4,5,6],[7,8,9]]</a:t>
            </a:r>
          </a:p>
          <a:p>
            <a:pPr marL="0" indent="0">
              <a:buNone/>
            </a:pPr>
            <a:r>
              <a:rPr lang="en-US" altLang="en-US" sz="1900" b="1" i="1" dirty="0"/>
              <a:t>Output</a:t>
            </a:r>
            <a:r>
              <a:rPr lang="en-US" altLang="en-US" sz="1900" dirty="0"/>
              <a:t>: [1,2,3,6,9,8,7,4,5</a:t>
            </a:r>
            <a:r>
              <a:rPr lang="en-US" altLang="en-US" sz="1900" dirty="0" smtClean="0"/>
              <a:t>]</a:t>
            </a:r>
          </a:p>
          <a:p>
            <a:pPr marL="0" indent="0">
              <a:buNone/>
            </a:pPr>
            <a:endParaRPr lang="en-US" altLang="en-US" sz="2400" dirty="0"/>
          </a:p>
          <a:p>
            <a:pPr marL="0" indent="0">
              <a:buNone/>
            </a:pPr>
            <a:endParaRPr lang="en-US" altLang="en-US" dirty="0" smtClean="0"/>
          </a:p>
          <a:p>
            <a:pPr marL="0" indent="0">
              <a:buNone/>
            </a:pPr>
            <a:endParaRPr lang="en-US" altLang="en-US" dirty="0" smtClean="0"/>
          </a:p>
          <a:p>
            <a:pPr marL="0" indent="0">
              <a:buNone/>
            </a:pPr>
            <a:endParaRPr lang="en-US" altLang="en-US" dirty="0" smtClean="0"/>
          </a:p>
          <a:p>
            <a:pPr marL="0" indent="0">
              <a:buNone/>
            </a:pPr>
            <a:r>
              <a:rPr lang="en-US" altLang="en-US" sz="1800" b="1" i="1" dirty="0"/>
              <a:t>Input</a:t>
            </a:r>
            <a:r>
              <a:rPr lang="en-US" altLang="en-US" sz="1800" dirty="0"/>
              <a:t>: matrix = [[1,2,3,4],[5,6,7,8],[9,10,11,12]]</a:t>
            </a:r>
          </a:p>
          <a:p>
            <a:pPr marL="0" indent="0">
              <a:buNone/>
            </a:pPr>
            <a:r>
              <a:rPr lang="en-US" altLang="en-US" sz="1800" b="1" i="1" dirty="0"/>
              <a:t>Output</a:t>
            </a:r>
            <a:r>
              <a:rPr lang="en-US" altLang="en-US" sz="1800" dirty="0"/>
              <a:t>: [1,2,3,4,8,12,11,10,9,5,6,7]</a:t>
            </a:r>
            <a:endParaRPr lang="en-US" altLang="en-US" sz="1800"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55</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686" y="2784577"/>
            <a:ext cx="2305050" cy="23050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442" y="3858854"/>
            <a:ext cx="3067050" cy="2305050"/>
          </a:xfrm>
          <a:prstGeom prst="rect">
            <a:avLst/>
          </a:prstGeom>
        </p:spPr>
      </p:pic>
    </p:spTree>
    <p:extLst>
      <p:ext uri="{BB962C8B-B14F-4D97-AF65-F5344CB8AC3E}">
        <p14:creationId xmlns:p14="http://schemas.microsoft.com/office/powerpoint/2010/main" val="3408359800"/>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Spiral Matrix</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US" altLang="en-US" i="1" dirty="0"/>
              <a:t>Constraints</a:t>
            </a:r>
            <a:r>
              <a:rPr lang="en-US" altLang="en-US" i="1" dirty="0" smtClean="0"/>
              <a:t>:</a:t>
            </a:r>
            <a:endParaRPr lang="en-US" altLang="en-US" i="1" dirty="0"/>
          </a:p>
          <a:p>
            <a:r>
              <a:rPr lang="en-US" altLang="en-US" i="1" dirty="0"/>
              <a:t>m == </a:t>
            </a:r>
            <a:r>
              <a:rPr lang="en-US" altLang="en-US" i="1" dirty="0" err="1"/>
              <a:t>matrix.length</a:t>
            </a:r>
            <a:endParaRPr lang="en-US" altLang="en-US" i="1" dirty="0"/>
          </a:p>
          <a:p>
            <a:r>
              <a:rPr lang="en-US" altLang="en-US" i="1" dirty="0"/>
              <a:t>n == matrix[</a:t>
            </a:r>
            <a:r>
              <a:rPr lang="en-US" altLang="en-US" i="1" dirty="0" err="1"/>
              <a:t>i</a:t>
            </a:r>
            <a:r>
              <a:rPr lang="en-US" altLang="en-US" i="1" dirty="0"/>
              <a:t>].length</a:t>
            </a:r>
          </a:p>
          <a:p>
            <a:r>
              <a:rPr lang="en-US" altLang="en-US" i="1" dirty="0"/>
              <a:t>1 &lt;= m, n &lt;= 10</a:t>
            </a:r>
          </a:p>
          <a:p>
            <a:r>
              <a:rPr lang="en-US" altLang="en-US" i="1" dirty="0"/>
              <a:t>-100 &lt;= matrix[</a:t>
            </a:r>
            <a:r>
              <a:rPr lang="en-US" altLang="en-US" i="1" dirty="0" err="1"/>
              <a:t>i</a:t>
            </a:r>
            <a:r>
              <a:rPr lang="en-US" altLang="en-US" i="1" dirty="0"/>
              <a:t>][j] &lt;= 100</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56</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699363831"/>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Pascal's Triangle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r>
              <a:rPr lang="en-GB" altLang="en-US" dirty="0"/>
              <a:t>Given an integer </a:t>
            </a:r>
            <a:r>
              <a:rPr lang="en-GB" altLang="en-US" dirty="0" err="1"/>
              <a:t>numRows</a:t>
            </a:r>
            <a:r>
              <a:rPr lang="en-GB" altLang="en-US" dirty="0"/>
              <a:t>, return the first </a:t>
            </a:r>
            <a:r>
              <a:rPr lang="en-GB" altLang="en-US" dirty="0" err="1"/>
              <a:t>numRows</a:t>
            </a:r>
            <a:r>
              <a:rPr lang="en-GB" altLang="en-US" dirty="0"/>
              <a:t> of Pascal's triangle</a:t>
            </a:r>
            <a:r>
              <a:rPr lang="en-GB" altLang="en-US" dirty="0" smtClean="0"/>
              <a:t>.</a:t>
            </a:r>
            <a:endParaRPr lang="en-GB" altLang="en-US" dirty="0"/>
          </a:p>
          <a:p>
            <a:r>
              <a:rPr lang="en-GB" altLang="en-US" dirty="0"/>
              <a:t>In Pascal's triangle, each number is the sum of the two numbers directly above it as shown:</a:t>
            </a:r>
            <a:endParaRPr lang="en-US" altLang="en-US" sz="2400"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57</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329" y="3247292"/>
            <a:ext cx="2476500" cy="2286000"/>
          </a:xfrm>
          <a:prstGeom prst="rect">
            <a:avLst/>
          </a:prstGeom>
        </p:spPr>
      </p:pic>
    </p:spTree>
    <p:extLst>
      <p:ext uri="{BB962C8B-B14F-4D97-AF65-F5344CB8AC3E}">
        <p14:creationId xmlns:p14="http://schemas.microsoft.com/office/powerpoint/2010/main" val="364792315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Pascal's Triangle</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92500"/>
          </a:bodyPr>
          <a:lstStyle/>
          <a:p>
            <a:pPr marL="0" indent="0">
              <a:buNone/>
            </a:pPr>
            <a:r>
              <a:rPr lang="en-US" b="1" dirty="0"/>
              <a:t>Example 1:</a:t>
            </a:r>
            <a:endParaRPr lang="en-GB" altLang="en-US" dirty="0" smtClean="0"/>
          </a:p>
          <a:p>
            <a:pPr marL="0" indent="0">
              <a:buNone/>
            </a:pPr>
            <a:r>
              <a:rPr lang="en-GB" altLang="en-US" dirty="0" smtClean="0"/>
              <a:t>Input</a:t>
            </a:r>
            <a:r>
              <a:rPr lang="en-GB" altLang="en-US" dirty="0"/>
              <a:t>: </a:t>
            </a:r>
            <a:r>
              <a:rPr lang="en-GB" altLang="en-US" dirty="0" err="1"/>
              <a:t>numRows</a:t>
            </a:r>
            <a:r>
              <a:rPr lang="en-GB" altLang="en-US" dirty="0"/>
              <a:t> = 5</a:t>
            </a:r>
          </a:p>
          <a:p>
            <a:pPr marL="0" indent="0">
              <a:buNone/>
            </a:pPr>
            <a:r>
              <a:rPr lang="en-GB" altLang="en-US" dirty="0"/>
              <a:t>Output: [[1],[1,1],[1,2,1],[1,3,3,1],[1,4,6,4,1</a:t>
            </a:r>
            <a:r>
              <a:rPr lang="en-GB" altLang="en-US" dirty="0" smtClean="0"/>
              <a:t>]]</a:t>
            </a:r>
          </a:p>
          <a:p>
            <a:pPr marL="0" indent="0">
              <a:buNone/>
            </a:pPr>
            <a:r>
              <a:rPr lang="en-US" b="1" dirty="0"/>
              <a:t>Example 2:</a:t>
            </a:r>
            <a:endParaRPr lang="en-GB" altLang="en-US" sz="2400" dirty="0"/>
          </a:p>
          <a:p>
            <a:pPr marL="0" indent="0">
              <a:buNone/>
            </a:pPr>
            <a:r>
              <a:rPr lang="en-GB" altLang="en-US" dirty="0"/>
              <a:t>Input: </a:t>
            </a:r>
            <a:r>
              <a:rPr lang="en-GB" altLang="en-US" dirty="0" err="1"/>
              <a:t>numRows</a:t>
            </a:r>
            <a:r>
              <a:rPr lang="en-GB" altLang="en-US" dirty="0"/>
              <a:t> = 1</a:t>
            </a:r>
          </a:p>
          <a:p>
            <a:pPr marL="0" indent="0">
              <a:buNone/>
            </a:pPr>
            <a:r>
              <a:rPr lang="en-GB" altLang="en-US" dirty="0"/>
              <a:t>Output: [[1</a:t>
            </a:r>
            <a:r>
              <a:rPr lang="en-GB" altLang="en-US" dirty="0" smtClean="0"/>
              <a:t>]]</a:t>
            </a:r>
          </a:p>
          <a:p>
            <a:pPr marL="0" indent="0">
              <a:buNone/>
            </a:pPr>
            <a:r>
              <a:rPr lang="en-US" altLang="en-US" b="1" dirty="0"/>
              <a:t>Constraints</a:t>
            </a:r>
            <a:r>
              <a:rPr lang="en-US" altLang="en-US" b="1" dirty="0" smtClean="0"/>
              <a:t>:</a:t>
            </a:r>
            <a:endParaRPr lang="en-US" altLang="en-US" b="1" dirty="0"/>
          </a:p>
          <a:p>
            <a:r>
              <a:rPr lang="en-US" altLang="en-US" dirty="0"/>
              <a:t>1 &lt;= </a:t>
            </a:r>
            <a:r>
              <a:rPr lang="en-US" altLang="en-US" dirty="0" err="1"/>
              <a:t>numRows</a:t>
            </a:r>
            <a:r>
              <a:rPr lang="en-US" altLang="en-US" dirty="0"/>
              <a:t> &lt;= 30</a:t>
            </a:r>
            <a:endParaRPr lang="en-US" altLang="en-US" sz="2400"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58</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13087765"/>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i="1" dirty="0"/>
              <a:t>Wrap-up</a:t>
            </a:r>
            <a:r>
              <a:rPr lang="en-US" sz="6000" dirty="0"/>
              <a:t> </a:t>
            </a: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59</a:t>
            </a:fld>
            <a:endParaRPr lang="en-US"/>
          </a:p>
        </p:txBody>
      </p:sp>
      <p:sp>
        <p:nvSpPr>
          <p:cNvPr id="2" name="Footer Placeholder 1">
            <a:extLst>
              <a:ext uri="{FF2B5EF4-FFF2-40B4-BE49-F238E27FC236}">
                <a16:creationId xmlns:a16="http://schemas.microsoft.com/office/drawing/2014/main" id="{05EA9581-2598-4BE9-9AAB-958B1230E935}"/>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95663669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Performance Optimization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The code optimization in the synthesis phase is a program transformation</a:t>
            </a:r>
            <a:br>
              <a:rPr lang="en-GB" dirty="0"/>
            </a:br>
            <a:r>
              <a:rPr lang="en-GB" dirty="0"/>
              <a:t>technique used to </a:t>
            </a:r>
            <a:r>
              <a:rPr lang="en-GB" dirty="0">
                <a:solidFill>
                  <a:srgbClr val="FF0000"/>
                </a:solidFill>
              </a:rPr>
              <a:t>improve</a:t>
            </a:r>
            <a:r>
              <a:rPr lang="en-GB" dirty="0"/>
              <a:t> the intermediate code by making it </a:t>
            </a:r>
            <a:r>
              <a:rPr lang="en-GB" dirty="0">
                <a:solidFill>
                  <a:srgbClr val="FF0000"/>
                </a:solidFill>
              </a:rPr>
              <a:t>consume</a:t>
            </a:r>
            <a:br>
              <a:rPr lang="en-GB" dirty="0">
                <a:solidFill>
                  <a:srgbClr val="FF0000"/>
                </a:solidFill>
              </a:rPr>
            </a:br>
            <a:r>
              <a:rPr lang="en-GB" dirty="0">
                <a:solidFill>
                  <a:srgbClr val="FF0000"/>
                </a:solidFill>
              </a:rPr>
              <a:t>fewer resources</a:t>
            </a:r>
            <a:r>
              <a:rPr lang="en-GB" dirty="0"/>
              <a:t>. </a:t>
            </a: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6</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787922663"/>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Topic Summary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lnSpcReduction="10000"/>
          </a:bodyPr>
          <a:lstStyle/>
          <a:p>
            <a:pPr>
              <a:buFont typeface="Wingdings" panose="05000000000000000000" pitchFamily="2" charset="2"/>
              <a:buChar char="§"/>
            </a:pPr>
            <a:r>
              <a:rPr lang="en-GB" dirty="0"/>
              <a:t>✓ Performance optimization is the process of modifying a system to amplify</a:t>
            </a:r>
            <a:br>
              <a:rPr lang="en-GB" dirty="0"/>
            </a:br>
            <a:r>
              <a:rPr lang="en-GB" dirty="0"/>
              <a:t>its functionality, thus making it more efficient and effective.</a:t>
            </a:r>
            <a:br>
              <a:rPr lang="en-GB" dirty="0"/>
            </a:br>
            <a:r>
              <a:rPr lang="en-GB" dirty="0"/>
              <a:t>✓ Code optimization strategies:</a:t>
            </a:r>
            <a:br>
              <a:rPr lang="en-GB" dirty="0"/>
            </a:br>
            <a:r>
              <a:rPr lang="en-GB" dirty="0"/>
              <a:t>▪ Reduce time consumption</a:t>
            </a:r>
            <a:br>
              <a:rPr lang="en-GB" dirty="0"/>
            </a:br>
            <a:r>
              <a:rPr lang="en-GB" dirty="0"/>
              <a:t>▪ Reduce space consumption</a:t>
            </a:r>
            <a:br>
              <a:rPr lang="en-GB" dirty="0"/>
            </a:br>
            <a:r>
              <a:rPr lang="en-GB" dirty="0"/>
              <a:t>✓ We need to combine different strategies and techniques to improve code</a:t>
            </a:r>
            <a:br>
              <a:rPr lang="en-GB" dirty="0"/>
            </a:br>
            <a:r>
              <a:rPr lang="en-GB" dirty="0"/>
              <a:t>performance.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60</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52064629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lstStyle/>
          <a:p>
            <a:r>
              <a:rPr lang="en-US" altLang="en-US" sz="4400">
                <a:latin typeface="Arial" panose="020B0604020202020204" pitchFamily="34" charset="0"/>
                <a:cs typeface="Arial" panose="020B0604020202020204" pitchFamily="34" charset="0"/>
              </a:rPr>
              <a:t>References</a:t>
            </a:r>
            <a:endParaRPr lang="en-US"/>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US" dirty="0"/>
              <a:t>▪ </a:t>
            </a:r>
            <a:r>
              <a:rPr lang="en-US" i="1" dirty="0"/>
              <a:t>https://www.gatevidyalay.com/code-optimization-techniques/</a:t>
            </a:r>
            <a:r>
              <a:rPr lang="en-US" dirty="0"/>
              <a:t> </a:t>
            </a:r>
            <a:br>
              <a:rPr lang="en-US"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61</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4361180" y="1978660"/>
            <a:ext cx="2578100" cy="3629660"/>
          </a:xfrm>
          <a:prstGeom prst="rect">
            <a:avLst/>
          </a:prstGeom>
        </p:spPr>
      </p:pic>
    </p:spTree>
    <p:extLst>
      <p:ext uri="{BB962C8B-B14F-4D97-AF65-F5344CB8AC3E}">
        <p14:creationId xmlns:p14="http://schemas.microsoft.com/office/powerpoint/2010/main" val="102038811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ctrTitle"/>
          </p:nvPr>
        </p:nvSpPr>
        <p:spPr>
          <a:xfrm>
            <a:off x="372737" y="1908181"/>
            <a:ext cx="6528619" cy="2393760"/>
          </a:xfrm>
          <a:prstGeom prst="rect">
            <a:avLst/>
          </a:prstGeom>
        </p:spPr>
        <p:txBody>
          <a:bodyPr>
            <a:normAutofit/>
          </a:bodyPr>
          <a:lstStyle/>
          <a:p>
            <a:r>
              <a:rPr lang="en-US" altLang="en-US" sz="7200">
                <a:latin typeface="Arial" panose="020B0604020202020204" pitchFamily="34" charset="0"/>
                <a:cs typeface="Arial" panose="020B0604020202020204" pitchFamily="34" charset="0"/>
              </a:rPr>
              <a:t>THANK YOU!</a:t>
            </a:r>
            <a:endParaRPr lang="en-US" sz="8800"/>
          </a:p>
        </p:txBody>
      </p:sp>
      <p:sp>
        <p:nvSpPr>
          <p:cNvPr id="3" name="Subtitle 2">
            <a:extLst>
              <a:ext uri="{FF2B5EF4-FFF2-40B4-BE49-F238E27FC236}">
                <a16:creationId xmlns:a16="http://schemas.microsoft.com/office/drawing/2014/main" id="{6D5538FD-282F-4D83-A27C-8564589675E3}"/>
              </a:ext>
            </a:extLst>
          </p:cNvPr>
          <p:cNvSpPr>
            <a:spLocks noGrp="1"/>
          </p:cNvSpPr>
          <p:nvPr>
            <p:ph type="subTitle" idx="1"/>
          </p:nvPr>
        </p:nvSpPr>
        <p:spPr/>
        <p:txBody>
          <a:bodyPr>
            <a:normAutofit fontScale="92500" lnSpcReduction="10000"/>
          </a:bodyPr>
          <a:lstStyle/>
          <a:p>
            <a:endParaRPr lang="en-US"/>
          </a:p>
        </p:txBody>
      </p:sp>
      <p:sp>
        <p:nvSpPr>
          <p:cNvPr id="2" name="Footer Placeholder 1">
            <a:extLst>
              <a:ext uri="{FF2B5EF4-FFF2-40B4-BE49-F238E27FC236}">
                <a16:creationId xmlns:a16="http://schemas.microsoft.com/office/drawing/2014/main" id="{C9BD79DE-D5B1-43D7-B4E7-964F370600D1}"/>
              </a:ext>
            </a:extLst>
          </p:cNvPr>
          <p:cNvSpPr>
            <a:spLocks noGrp="1"/>
          </p:cNvSpPr>
          <p:nvPr>
            <p:ph type="ftr" sz="quarter" idx="11"/>
          </p:nvPr>
        </p:nvSpPr>
        <p:spPr/>
        <p:txBody>
          <a:bodyPr/>
          <a:lstStyle/>
          <a:p>
            <a:r>
              <a:rPr lang="en-US" dirty="0"/>
              <a:t>09e-BM/DT/FSOFT - @FPT SOFTWARE - FPT </a:t>
            </a:r>
            <a:r>
              <a:rPr lang="en-US"/>
              <a:t>Software Academy </a:t>
            </a:r>
            <a:r>
              <a:rPr lang="en-US" dirty="0"/>
              <a:t>- Internal Use</a:t>
            </a:r>
          </a:p>
        </p:txBody>
      </p:sp>
    </p:spTree>
    <p:extLst>
      <p:ext uri="{BB962C8B-B14F-4D97-AF65-F5344CB8AC3E}">
        <p14:creationId xmlns:p14="http://schemas.microsoft.com/office/powerpoint/2010/main" val="13977716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Strategies for Optimization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Reduce time </a:t>
            </a:r>
            <a:r>
              <a:rPr lang="en-GB" dirty="0" smtClean="0"/>
              <a:t>consumption </a:t>
            </a:r>
            <a:r>
              <a:rPr lang="en-GB" dirty="0"/>
              <a:t>	</a:t>
            </a:r>
            <a:r>
              <a:rPr lang="en-GB" dirty="0" smtClean="0"/>
              <a:t>	▪ </a:t>
            </a:r>
            <a:r>
              <a:rPr lang="en-GB" dirty="0"/>
              <a:t>Reduce space consumption </a:t>
            </a: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7</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1355114" y="2279752"/>
            <a:ext cx="2143125" cy="2133600"/>
          </a:xfrm>
          <a:prstGeom prst="rect">
            <a:avLst/>
          </a:prstGeom>
        </p:spPr>
      </p:pic>
      <p:pic>
        <p:nvPicPr>
          <p:cNvPr id="4" name="Picture 3"/>
          <p:cNvPicPr>
            <a:picLocks noChangeAspect="1"/>
          </p:cNvPicPr>
          <p:nvPr/>
        </p:nvPicPr>
        <p:blipFill>
          <a:blip r:embed="rId3"/>
          <a:stretch>
            <a:fillRect/>
          </a:stretch>
        </p:blipFill>
        <p:spPr>
          <a:xfrm>
            <a:off x="7937064" y="2279752"/>
            <a:ext cx="2143125" cy="2143125"/>
          </a:xfrm>
          <a:prstGeom prst="rect">
            <a:avLst/>
          </a:prstGeom>
        </p:spPr>
      </p:pic>
    </p:spTree>
    <p:extLst>
      <p:ext uri="{BB962C8B-B14F-4D97-AF65-F5344CB8AC3E}">
        <p14:creationId xmlns:p14="http://schemas.microsoft.com/office/powerpoint/2010/main" val="5127270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Reduce Time </a:t>
            </a:r>
            <a:r>
              <a:rPr lang="en-US" dirty="0" smtClean="0"/>
              <a:t>Consumption</a:t>
            </a:r>
            <a:endParaRPr lang="en-US" sz="6000"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type="body" idx="1"/>
          </p:nvPr>
        </p:nvSpPr>
        <p:spPr>
          <a:prstGeom prst="rect">
            <a:avLst/>
          </a:prstGeom>
        </p:spPr>
        <p:txBody>
          <a:bodyPr/>
          <a:lstStyle/>
          <a:p>
            <a:pPr algn="just"/>
            <a:r>
              <a:rPr lang="en-US" altLang="en-US" i="1"/>
              <a:t>S</a:t>
            </a:r>
            <a:r>
              <a:rPr lang="en-US" altLang="en-US" sz="2400" i="1">
                <a:latin typeface="Arial" panose="020B0604020202020204" pitchFamily="34" charset="0"/>
                <a:cs typeface="Arial" panose="020B0604020202020204" pitchFamily="34" charset="0"/>
              </a:rPr>
              <a:t>ection 1</a:t>
            </a: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8</a:t>
            </a:fld>
            <a:endParaRPr lang="en-US"/>
          </a:p>
        </p:txBody>
      </p:sp>
      <p:sp>
        <p:nvSpPr>
          <p:cNvPr id="2" name="Footer Placeholder 1">
            <a:extLst>
              <a:ext uri="{FF2B5EF4-FFF2-40B4-BE49-F238E27FC236}">
                <a16:creationId xmlns:a16="http://schemas.microsoft.com/office/drawing/2014/main" id="{05EA9581-2598-4BE9-9AAB-958B1230E935}"/>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0014293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Content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normAutofit lnSpcReduction="10000"/>
          </a:bodyPr>
          <a:lstStyle/>
          <a:p>
            <a:pPr marL="0" indent="0">
              <a:buNone/>
            </a:pPr>
            <a:r>
              <a:rPr lang="en-GB" dirty="0"/>
              <a:t>1. Standard code optimizations</a:t>
            </a:r>
            <a:br>
              <a:rPr lang="en-GB" dirty="0"/>
            </a:br>
            <a:r>
              <a:rPr lang="en-GB" dirty="0"/>
              <a:t>2. Using fields and variables</a:t>
            </a:r>
            <a:br>
              <a:rPr lang="en-GB" dirty="0"/>
            </a:br>
            <a:r>
              <a:rPr lang="en-GB" dirty="0"/>
              <a:t>3. Mutable or immutable</a:t>
            </a:r>
            <a:br>
              <a:rPr lang="en-GB" dirty="0"/>
            </a:br>
            <a:r>
              <a:rPr lang="en-GB" dirty="0"/>
              <a:t>4. Storing tables of constants in arrays</a:t>
            </a:r>
            <a:br>
              <a:rPr lang="en-GB" dirty="0"/>
            </a:br>
            <a:r>
              <a:rPr lang="en-GB" dirty="0"/>
              <a:t>5. Sorting and searching strategies</a:t>
            </a:r>
            <a:br>
              <a:rPr lang="en-GB" dirty="0"/>
            </a:br>
            <a:r>
              <a:rPr lang="en-GB" dirty="0"/>
              <a:t>6. Exception Handling</a:t>
            </a:r>
            <a:br>
              <a:rPr lang="en-GB" dirty="0"/>
            </a:br>
            <a:r>
              <a:rPr lang="en-GB" dirty="0"/>
              <a:t>7. Choose collection classes</a:t>
            </a:r>
            <a:br>
              <a:rPr lang="en-GB" dirty="0"/>
            </a:br>
            <a:r>
              <a:rPr lang="en-GB" dirty="0"/>
              <a:t>8. Input and output (IO)</a:t>
            </a:r>
            <a:br>
              <a:rPr lang="en-GB" dirty="0"/>
            </a:br>
            <a:r>
              <a:rPr lang="en-GB" dirty="0"/>
              <a:t>9. Space and object creation </a:t>
            </a: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9</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67944151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FA_2">
      <a:dk1>
        <a:sysClr val="windowText" lastClr="000000"/>
      </a:dk1>
      <a:lt1>
        <a:sysClr val="window" lastClr="FFFFFF"/>
      </a:lt1>
      <a:dk2>
        <a:srgbClr val="373545"/>
      </a:dk2>
      <a:lt2>
        <a:srgbClr val="C5E799"/>
      </a:lt2>
      <a:accent1>
        <a:srgbClr val="0070C0"/>
      </a:accent1>
      <a:accent2>
        <a:srgbClr val="50771B"/>
      </a:accent2>
      <a:accent3>
        <a:srgbClr val="75BDA7"/>
      </a:accent3>
      <a:accent4>
        <a:srgbClr val="A9DB66"/>
      </a:accent4>
      <a:accent5>
        <a:srgbClr val="84ACB6"/>
      </a:accent5>
      <a:accent6>
        <a:srgbClr val="774D0F"/>
      </a:accent6>
      <a:hlink>
        <a:srgbClr val="6B9F25"/>
      </a:hlink>
      <a:folHlink>
        <a:srgbClr val="9F6715"/>
      </a:folHlink>
    </a:clrScheme>
    <a:fontScheme name="FA_Template_Slide">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ED11F7E1B81C45B695346F9B249E70" ma:contentTypeVersion="11" ma:contentTypeDescription="Create a new document." ma:contentTypeScope="" ma:versionID="ba02105900557db091bf702b642ebff5">
  <xsd:schema xmlns:xsd="http://www.w3.org/2001/XMLSchema" xmlns:xs="http://www.w3.org/2001/XMLSchema" xmlns:p="http://schemas.microsoft.com/office/2006/metadata/properties" xmlns:ns3="a63a8fc3-5317-4590-81fe-e8f47d064825" xmlns:ns4="e0cd0512-3177-44a2-b64a-14df5803efa2" targetNamespace="http://schemas.microsoft.com/office/2006/metadata/properties" ma:root="true" ma:fieldsID="87153a95357864200ad9de18e2243f77" ns3:_="" ns4:_="">
    <xsd:import namespace="a63a8fc3-5317-4590-81fe-e8f47d064825"/>
    <xsd:import namespace="e0cd0512-3177-44a2-b64a-14df5803efa2"/>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3a8fc3-5317-4590-81fe-e8f47d06482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cd0512-3177-44a2-b64a-14df5803efa2"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10F656-F0A1-4F04-A62D-2EFFEA478E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3a8fc3-5317-4590-81fe-e8f47d064825"/>
    <ds:schemaRef ds:uri="e0cd0512-3177-44a2-b64a-14df5803e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CACC64-8AC0-4E07-B24D-F72EA57ACE39}">
  <ds:schemaRefs>
    <ds:schemaRef ds:uri="http://schemas.microsoft.com/sharepoint/v3/contenttype/forms"/>
  </ds:schemaRefs>
</ds:datastoreItem>
</file>

<file path=customXml/itemProps3.xml><?xml version="1.0" encoding="utf-8"?>
<ds:datastoreItem xmlns:ds="http://schemas.openxmlformats.org/officeDocument/2006/customXml" ds:itemID="{2D4D4774-CB51-419C-92F6-71187B614882}">
  <ds:schemaRefs>
    <ds:schemaRef ds:uri="http://purl.org/dc/elements/1.1/"/>
    <ds:schemaRef ds:uri="http://schemas.microsoft.com/office/2006/documentManagement/types"/>
    <ds:schemaRef ds:uri="http://purl.org/dc/terms/"/>
    <ds:schemaRef ds:uri="http://www.w3.org/XML/1998/namespace"/>
    <ds:schemaRef ds:uri="http://schemas.microsoft.com/office/2006/metadata/properties"/>
    <ds:schemaRef ds:uri="a63a8fc3-5317-4590-81fe-e8f47d064825"/>
    <ds:schemaRef ds:uri="http://purl.org/dc/dcmitype/"/>
    <ds:schemaRef ds:uri="http://schemas.microsoft.com/office/infopath/2007/PartnerControls"/>
    <ds:schemaRef ds:uri="http://schemas.openxmlformats.org/package/2006/metadata/core-properties"/>
    <ds:schemaRef ds:uri="e0cd0512-3177-44a2-b64a-14df5803efa2"/>
  </ds:schemaRefs>
</ds:datastoreItem>
</file>

<file path=docProps/app.xml><?xml version="1.0" encoding="utf-8"?>
<Properties xmlns="http://schemas.openxmlformats.org/officeDocument/2006/extended-properties" xmlns:vt="http://schemas.openxmlformats.org/officeDocument/2006/docPropsVTypes">
  <Template>9Slide.vn</Template>
  <TotalTime>3937</TotalTime>
  <Words>4216</Words>
  <Application>Microsoft Office PowerPoint</Application>
  <PresentationFormat>Widescreen</PresentationFormat>
  <Paragraphs>408</Paragraphs>
  <Slides>62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Roboto Condensed</vt:lpstr>
      <vt:lpstr>Wingdings</vt:lpstr>
      <vt:lpstr>Office Theme</vt:lpstr>
      <vt:lpstr>DATA STRUCTURES &amp; ALGORITHMS WITH JAVA </vt:lpstr>
      <vt:lpstr>Discussion </vt:lpstr>
      <vt:lpstr>Lesson Objectives</vt:lpstr>
      <vt:lpstr>Introduction </vt:lpstr>
      <vt:lpstr>Performance Issue Factors </vt:lpstr>
      <vt:lpstr>Performance Optimization </vt:lpstr>
      <vt:lpstr>Strategies for Optimization </vt:lpstr>
      <vt:lpstr>Reduce Time Consumption</vt:lpstr>
      <vt:lpstr>Content </vt:lpstr>
      <vt:lpstr>1. Standard Code Optimization (1) </vt:lpstr>
      <vt:lpstr>1. Standard Code Optimization (2) </vt:lpstr>
      <vt:lpstr>1. Standard Code Optimization (2) </vt:lpstr>
      <vt:lpstr>2. Using fields &amp; variables </vt:lpstr>
      <vt:lpstr>Variable Scopes - Discussion </vt:lpstr>
      <vt:lpstr>The scope of a variable in Java</vt:lpstr>
      <vt:lpstr>Local scope</vt:lpstr>
      <vt:lpstr>Instance scope</vt:lpstr>
      <vt:lpstr>Static scope</vt:lpstr>
      <vt:lpstr>3. Mutable or immutable </vt:lpstr>
      <vt:lpstr>Mutable vs Immutable - Discussion </vt:lpstr>
      <vt:lpstr>4. Constants in an array </vt:lpstr>
      <vt:lpstr>Constants in an Array </vt:lpstr>
      <vt:lpstr>5. Sorting &amp; Searching </vt:lpstr>
      <vt:lpstr>6. Exception Handling </vt:lpstr>
      <vt:lpstr>7. Choose Collection Classes </vt:lpstr>
      <vt:lpstr>Java Collection Framework </vt:lpstr>
      <vt:lpstr>8. Input &amp; Output </vt:lpstr>
      <vt:lpstr>8. Input &amp; Output </vt:lpstr>
      <vt:lpstr>9. Space &amp; Object Creation </vt:lpstr>
      <vt:lpstr>Reduce Space Consumption  </vt:lpstr>
      <vt:lpstr>Content </vt:lpstr>
      <vt:lpstr>Stack and Heap </vt:lpstr>
      <vt:lpstr>Aspects of Space Usage </vt:lpstr>
      <vt:lpstr>Space Leak </vt:lpstr>
      <vt:lpstr>Array</vt:lpstr>
      <vt:lpstr>Introduction to Array</vt:lpstr>
      <vt:lpstr>Find Pivot Index</vt:lpstr>
      <vt:lpstr>Find Pivot Index</vt:lpstr>
      <vt:lpstr>Find Pivot Index</vt:lpstr>
      <vt:lpstr>Find Pivot Index</vt:lpstr>
      <vt:lpstr>Find Pivot Index</vt:lpstr>
      <vt:lpstr>Largest Number At Least Twice of Others</vt:lpstr>
      <vt:lpstr>Largest Number At Least Twice of Others</vt:lpstr>
      <vt:lpstr>Largest Number At Least Twice of Others</vt:lpstr>
      <vt:lpstr>Plus One</vt:lpstr>
      <vt:lpstr>Plus One</vt:lpstr>
      <vt:lpstr>Plus One</vt:lpstr>
      <vt:lpstr>Plus One</vt:lpstr>
      <vt:lpstr>Plus One</vt:lpstr>
      <vt:lpstr>2D Array</vt:lpstr>
      <vt:lpstr>Introduction to 2D Array</vt:lpstr>
      <vt:lpstr>Introduction to 2D Array</vt:lpstr>
      <vt:lpstr>Diagonal Traverse</vt:lpstr>
      <vt:lpstr>Diagonal Traverse</vt:lpstr>
      <vt:lpstr>Spiral Matrix</vt:lpstr>
      <vt:lpstr>Spiral Matrix</vt:lpstr>
      <vt:lpstr>Pascal's Triangle</vt:lpstr>
      <vt:lpstr>Pascal's Triangle</vt:lpstr>
      <vt:lpstr>Wrap-up </vt:lpstr>
      <vt:lpstr>Topic Summary </vt:lpstr>
      <vt:lpstr>References</vt:lpstr>
      <vt:lpstr>THANK YOU!</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9Slide.vn</dc:subject>
  <dc:creator>HP</dc:creator>
  <dc:description>9Slide.vn</dc:description>
  <cp:lastModifiedBy>Mi Tom PC</cp:lastModifiedBy>
  <cp:revision>191</cp:revision>
  <dcterms:created xsi:type="dcterms:W3CDTF">2019-08-06T02:53:49Z</dcterms:created>
  <dcterms:modified xsi:type="dcterms:W3CDTF">2023-11-21T13:14:42Z</dcterms:modified>
  <cp:category>9Slide.vn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0x01010043ED11F7E1B81C45B695346F9B249E70</vt:lpwstr>
  </property>
</Properties>
</file>