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handoutMasterIdLst>
    <p:handoutMasterId r:id="rId57"/>
  </p:handoutMasterIdLst>
  <p:sldIdLst>
    <p:sldId id="346" r:id="rId5"/>
    <p:sldId id="347" r:id="rId6"/>
    <p:sldId id="345" r:id="rId7"/>
    <p:sldId id="348" r:id="rId8"/>
    <p:sldId id="353" r:id="rId9"/>
    <p:sldId id="354" r:id="rId10"/>
    <p:sldId id="355" r:id="rId11"/>
    <p:sldId id="356" r:id="rId12"/>
    <p:sldId id="357" r:id="rId13"/>
    <p:sldId id="358" r:id="rId14"/>
    <p:sldId id="359" r:id="rId15"/>
    <p:sldId id="360" r:id="rId16"/>
    <p:sldId id="361" r:id="rId17"/>
    <p:sldId id="362" r:id="rId18"/>
    <p:sldId id="363" r:id="rId19"/>
    <p:sldId id="378" r:id="rId20"/>
    <p:sldId id="379" r:id="rId21"/>
    <p:sldId id="368" r:id="rId22"/>
    <p:sldId id="364" r:id="rId23"/>
    <p:sldId id="365" r:id="rId24"/>
    <p:sldId id="366" r:id="rId25"/>
    <p:sldId id="367" r:id="rId26"/>
    <p:sldId id="349" r:id="rId27"/>
    <p:sldId id="369" r:id="rId28"/>
    <p:sldId id="370" r:id="rId29"/>
    <p:sldId id="371" r:id="rId30"/>
    <p:sldId id="372" r:id="rId31"/>
    <p:sldId id="374" r:id="rId32"/>
    <p:sldId id="375" r:id="rId33"/>
    <p:sldId id="373" r:id="rId34"/>
    <p:sldId id="376" r:id="rId35"/>
    <p:sldId id="380" r:id="rId36"/>
    <p:sldId id="377"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7" r:id="rId52"/>
    <p:sldId id="350" r:id="rId53"/>
    <p:sldId id="351" r:id="rId54"/>
    <p:sldId id="35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BE43"/>
    <a:srgbClr val="3963AA"/>
    <a:srgbClr val="FFFFFF"/>
    <a:srgbClr val="E7C45F"/>
    <a:srgbClr val="CD3331"/>
    <a:srgbClr val="CCCCCC"/>
    <a:srgbClr val="356154"/>
    <a:srgbClr val="0098CA"/>
    <a:srgbClr val="8EA7C3"/>
    <a:srgbClr val="74D8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687B0-8952-4A8B-A952-4D16D0A07460}" v="27" dt="2021-04-29T02:41:34.470"/>
    <p1510:client id="{9EC59322-4FC3-4A7A-8994-0B8C9C6AE8A6}" v="19" dt="2021-04-29T05:19:42.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423" autoAdjust="0"/>
  </p:normalViewPr>
  <p:slideViewPr>
    <p:cSldViewPr snapToGrid="0">
      <p:cViewPr varScale="1">
        <p:scale>
          <a:sx n="78" d="100"/>
          <a:sy n="78" d="100"/>
        </p:scale>
        <p:origin x="835"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49" d="100"/>
          <a:sy n="49"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A37C04-92BC-4055-97FE-510C00A858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F50478-EB01-4877-9F98-DBCC8BEE2C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5F93FD-9B07-4FA3-8939-62C983D36162}" type="datetimeFigureOut">
              <a:rPr lang="en-US" smtClean="0"/>
              <a:t>12/18/2023</a:t>
            </a:fld>
            <a:endParaRPr lang="en-US"/>
          </a:p>
        </p:txBody>
      </p:sp>
      <p:sp>
        <p:nvSpPr>
          <p:cNvPr id="4" name="Footer Placeholder 3">
            <a:extLst>
              <a:ext uri="{FF2B5EF4-FFF2-40B4-BE49-F238E27FC236}">
                <a16:creationId xmlns:a16="http://schemas.microsoft.com/office/drawing/2014/main" id="{7B13A81E-5269-404A-9FA7-76BEAFDE8F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333504-B475-4B63-A3C4-0FDCEAC2D8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A373BC-CC95-41E2-ADB5-BA4C836715D0}" type="slidenum">
              <a:rPr lang="en-US" smtClean="0"/>
              <a:t>‹#›</a:t>
            </a:fld>
            <a:endParaRPr lang="en-US"/>
          </a:p>
        </p:txBody>
      </p:sp>
    </p:spTree>
    <p:extLst>
      <p:ext uri="{BB962C8B-B14F-4D97-AF65-F5344CB8AC3E}">
        <p14:creationId xmlns:p14="http://schemas.microsoft.com/office/powerpoint/2010/main" val="237706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C4216-D418-4EC3-929A-C2AE397A95B0}"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6BD82-1A69-40ED-A2D3-9FA29ED45D47}" type="slidenum">
              <a:rPr lang="en-US" smtClean="0"/>
              <a:t>‹#›</a:t>
            </a:fld>
            <a:endParaRPr lang="en-US"/>
          </a:p>
        </p:txBody>
      </p:sp>
    </p:spTree>
    <p:extLst>
      <p:ext uri="{BB962C8B-B14F-4D97-AF65-F5344CB8AC3E}">
        <p14:creationId xmlns:p14="http://schemas.microsoft.com/office/powerpoint/2010/main" val="1719051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eeksforgeeks.org/applications-advantages-and-disadvantages-of-linked-list/#:~:text=Advantages%20of%20Linked%20Lists%3A"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geeksforgeeks.org/applications-advantages-and-disadvantages-of-linked-list/#:~:text=Applications%20of%20Linked%20Lists%3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Node Structure: </a:t>
            </a:r>
            <a:r>
              <a:rPr lang="en-GB" sz="1200" b="0" i="0" kern="1200" dirty="0" smtClean="0">
                <a:solidFill>
                  <a:schemeClr val="tx1"/>
                </a:solidFill>
                <a:effectLst/>
                <a:latin typeface="+mn-lt"/>
                <a:ea typeface="+mn-ea"/>
                <a:cs typeface="+mn-cs"/>
              </a:rPr>
              <a:t>A node in a linked list typically consists of two components:</a:t>
            </a:r>
            <a:r>
              <a:rPr lang="en-GB" dirty="0" smtClean="0"/>
              <a:t/>
            </a:r>
            <a:br>
              <a:rPr lang="en-GB" dirty="0" smtClean="0"/>
            </a:br>
            <a:r>
              <a:rPr lang="en-GB" sz="1200" b="1" i="0" kern="1200" dirty="0" smtClean="0">
                <a:solidFill>
                  <a:schemeClr val="tx1"/>
                </a:solidFill>
                <a:effectLst/>
                <a:latin typeface="+mn-lt"/>
                <a:ea typeface="+mn-ea"/>
                <a:cs typeface="+mn-cs"/>
              </a:rPr>
              <a:t>Data: </a:t>
            </a:r>
            <a:r>
              <a:rPr lang="en-GB" sz="1200" b="0" i="0" kern="1200" dirty="0" smtClean="0">
                <a:solidFill>
                  <a:schemeClr val="tx1"/>
                </a:solidFill>
                <a:effectLst/>
                <a:latin typeface="+mn-lt"/>
                <a:ea typeface="+mn-ea"/>
                <a:cs typeface="+mn-cs"/>
              </a:rPr>
              <a:t>It holds the actual value or data associated with the node.</a:t>
            </a:r>
            <a:r>
              <a:rPr lang="en-GB" dirty="0" smtClean="0"/>
              <a:t/>
            </a:r>
            <a:br>
              <a:rPr lang="en-GB" dirty="0" smtClean="0"/>
            </a:br>
            <a:r>
              <a:rPr lang="en-GB" sz="1200" b="1" i="0" kern="1200" dirty="0" smtClean="0">
                <a:solidFill>
                  <a:schemeClr val="tx1"/>
                </a:solidFill>
                <a:effectLst/>
                <a:latin typeface="+mn-lt"/>
                <a:ea typeface="+mn-ea"/>
                <a:cs typeface="+mn-cs"/>
              </a:rPr>
              <a:t>Next Pointer:</a:t>
            </a:r>
            <a:r>
              <a:rPr lang="en-GB" sz="1200" b="0" i="0" kern="1200" dirty="0" smtClean="0">
                <a:solidFill>
                  <a:schemeClr val="tx1"/>
                </a:solidFill>
                <a:effectLst/>
                <a:latin typeface="+mn-lt"/>
                <a:ea typeface="+mn-ea"/>
                <a:cs typeface="+mn-cs"/>
              </a:rPr>
              <a:t> It stores the memory address (reference) of the next node in the sequence.</a:t>
            </a:r>
            <a:r>
              <a:rPr lang="en-GB" dirty="0" smtClean="0"/>
              <a:t/>
            </a:r>
            <a:br>
              <a:rPr lang="en-GB" dirty="0" smtClean="0"/>
            </a:br>
            <a:r>
              <a:rPr lang="en-GB" sz="1200" b="1" i="0" kern="1200" dirty="0" smtClean="0">
                <a:solidFill>
                  <a:schemeClr val="tx1"/>
                </a:solidFill>
                <a:effectLst/>
                <a:latin typeface="+mn-lt"/>
                <a:ea typeface="+mn-ea"/>
                <a:cs typeface="+mn-cs"/>
              </a:rPr>
              <a:t>Head and Tail: </a:t>
            </a:r>
            <a:r>
              <a:rPr lang="en-GB" sz="1200" b="0" i="0" kern="1200" dirty="0" smtClean="0">
                <a:solidFill>
                  <a:schemeClr val="tx1"/>
                </a:solidFill>
                <a:effectLst/>
                <a:latin typeface="+mn-lt"/>
                <a:ea typeface="+mn-ea"/>
                <a:cs typeface="+mn-cs"/>
              </a:rPr>
              <a:t>The linked list is accessed through the head node, which points to the first node in the list. The last node in the list points to NULL or </a:t>
            </a:r>
            <a:r>
              <a:rPr lang="en-GB" sz="1200" b="0" i="0" kern="1200" dirty="0" err="1" smtClean="0">
                <a:solidFill>
                  <a:schemeClr val="tx1"/>
                </a:solidFill>
                <a:effectLst/>
                <a:latin typeface="+mn-lt"/>
                <a:ea typeface="+mn-ea"/>
                <a:cs typeface="+mn-cs"/>
              </a:rPr>
              <a:t>nullptr</a:t>
            </a:r>
            <a:r>
              <a:rPr lang="en-GB" sz="1200" b="0" i="0" kern="1200" dirty="0" smtClean="0">
                <a:solidFill>
                  <a:schemeClr val="tx1"/>
                </a:solidFill>
                <a:effectLst/>
                <a:latin typeface="+mn-lt"/>
                <a:ea typeface="+mn-ea"/>
                <a:cs typeface="+mn-cs"/>
              </a:rPr>
              <a:t>, indicating the end of the list. This node is known as the tail node.</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3</a:t>
            </a:fld>
            <a:endParaRPr lang="en-US"/>
          </a:p>
        </p:txBody>
      </p:sp>
    </p:spTree>
    <p:extLst>
      <p:ext uri="{BB962C8B-B14F-4D97-AF65-F5344CB8AC3E}">
        <p14:creationId xmlns:p14="http://schemas.microsoft.com/office/powerpoint/2010/main" val="3236800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1" i="0" kern="1200" dirty="0" smtClean="0">
                <a:solidFill>
                  <a:schemeClr val="tx1"/>
                </a:solidFill>
                <a:effectLst/>
                <a:latin typeface="+mn-lt"/>
                <a:ea typeface="+mn-ea"/>
                <a:cs typeface="+mn-cs"/>
              </a:rPr>
              <a:t>Dynamic Data structure: </a:t>
            </a:r>
            <a:r>
              <a:rPr lang="en-GB" sz="1200" b="0" i="0" kern="1200" dirty="0" smtClean="0">
                <a:solidFill>
                  <a:schemeClr val="tx1"/>
                </a:solidFill>
                <a:effectLst/>
                <a:latin typeface="+mn-lt"/>
                <a:ea typeface="+mn-ea"/>
                <a:cs typeface="+mn-cs"/>
              </a:rPr>
              <a:t>The size of memory can be allocated or de-allocated at run time based on the operation insertion or deletion.</a:t>
            </a:r>
          </a:p>
          <a:p>
            <a:pPr fontAlgn="base"/>
            <a:r>
              <a:rPr lang="en-GB" sz="1200" b="1" i="0" kern="1200" dirty="0" smtClean="0">
                <a:solidFill>
                  <a:schemeClr val="tx1"/>
                </a:solidFill>
                <a:effectLst/>
                <a:latin typeface="+mn-lt"/>
                <a:ea typeface="+mn-ea"/>
                <a:cs typeface="+mn-cs"/>
              </a:rPr>
              <a:t>Ease of Insertion/Deletion: </a:t>
            </a:r>
            <a:r>
              <a:rPr lang="en-GB" sz="1200" b="0" i="0" kern="1200" dirty="0" smtClean="0">
                <a:solidFill>
                  <a:schemeClr val="tx1"/>
                </a:solidFill>
                <a:effectLst/>
                <a:latin typeface="+mn-lt"/>
                <a:ea typeface="+mn-ea"/>
                <a:cs typeface="+mn-cs"/>
              </a:rPr>
              <a:t>The insertion and deletion of elements are simpler than arrays since no elements need to be shifted after insertion and deletion, Just the address needed to be updated.</a:t>
            </a:r>
          </a:p>
          <a:p>
            <a:pPr fontAlgn="base"/>
            <a:r>
              <a:rPr lang="en-GB" sz="1200" b="1" i="0" kern="1200" dirty="0" smtClean="0">
                <a:solidFill>
                  <a:schemeClr val="tx1"/>
                </a:solidFill>
                <a:effectLst/>
                <a:latin typeface="+mn-lt"/>
                <a:ea typeface="+mn-ea"/>
                <a:cs typeface="+mn-cs"/>
              </a:rPr>
              <a:t>Efficient Memory Utilization: </a:t>
            </a:r>
            <a:r>
              <a:rPr lang="en-GB" sz="1200" b="0" i="0" kern="1200" dirty="0" smtClean="0">
                <a:solidFill>
                  <a:schemeClr val="tx1"/>
                </a:solidFill>
                <a:effectLst/>
                <a:latin typeface="+mn-lt"/>
                <a:ea typeface="+mn-ea"/>
                <a:cs typeface="+mn-cs"/>
              </a:rPr>
              <a:t>As we know Linked List is a dynamic data structure the size increases or decreases as per the requirement so this avoids the wastage of memory. </a:t>
            </a:r>
          </a:p>
          <a:p>
            <a:pPr fontAlgn="base"/>
            <a:r>
              <a:rPr lang="en-GB" sz="1200" b="1" i="0" kern="1200" dirty="0" smtClean="0">
                <a:solidFill>
                  <a:schemeClr val="tx1"/>
                </a:solidFill>
                <a:effectLst/>
                <a:latin typeface="+mn-lt"/>
                <a:ea typeface="+mn-ea"/>
                <a:cs typeface="+mn-cs"/>
              </a:rPr>
              <a:t>Implementation: </a:t>
            </a:r>
            <a:r>
              <a:rPr lang="en-GB" sz="1200" b="0" i="0" kern="1200" dirty="0" smtClean="0">
                <a:solidFill>
                  <a:schemeClr val="tx1"/>
                </a:solidFill>
                <a:effectLst/>
                <a:latin typeface="+mn-lt"/>
                <a:ea typeface="+mn-ea"/>
                <a:cs typeface="+mn-cs"/>
              </a:rPr>
              <a:t>Various advanced data structures can be implemented using a linked list like a stack, queue, graph, hash maps, etc.</a:t>
            </a:r>
          </a:p>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4</a:t>
            </a:fld>
            <a:endParaRPr lang="en-US"/>
          </a:p>
        </p:txBody>
      </p:sp>
    </p:spTree>
    <p:extLst>
      <p:ext uri="{BB962C8B-B14F-4D97-AF65-F5344CB8AC3E}">
        <p14:creationId xmlns:p14="http://schemas.microsoft.com/office/powerpoint/2010/main" val="256833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Linked lists are versatile data structures that provide dynamic memory allocation and efficient insertion and deletion operations. Understanding the basics of linked lists is essential for any programmer or computer science enthusiast. With this knowledge, you can implement linked lists to solve various problems and expand your understanding of data structures and algorithms.</a:t>
            </a:r>
          </a:p>
          <a:p>
            <a:endParaRPr lang="en-GB" sz="1200" b="0" i="0" kern="1200" dirty="0" smtClean="0">
              <a:solidFill>
                <a:schemeClr val="tx1"/>
              </a:solidFill>
              <a:effectLst/>
              <a:latin typeface="+mn-lt"/>
              <a:ea typeface="+mn-ea"/>
              <a:cs typeface="+mn-cs"/>
            </a:endParaRPr>
          </a:p>
          <a:p>
            <a:pPr fontAlgn="base"/>
            <a:r>
              <a:rPr lang="en-GB" sz="1200" b="1" i="0" u="sng" kern="1200" dirty="0" smtClean="0">
                <a:solidFill>
                  <a:schemeClr val="tx1"/>
                </a:solidFill>
                <a:effectLst/>
                <a:latin typeface="+mn-lt"/>
                <a:ea typeface="+mn-ea"/>
                <a:cs typeface="+mn-cs"/>
                <a:hlinkClick r:id="rId3"/>
              </a:rPr>
              <a:t>Advantages of Linked Lists:</a:t>
            </a:r>
            <a:endParaRPr lang="en-GB" sz="1200" b="1" i="0" kern="1200" dirty="0" smtClean="0">
              <a:solidFill>
                <a:schemeClr val="tx1"/>
              </a:solidFill>
              <a:effectLst/>
              <a:latin typeface="+mn-lt"/>
              <a:ea typeface="+mn-ea"/>
              <a:cs typeface="+mn-cs"/>
            </a:endParaRPr>
          </a:p>
          <a:p>
            <a:pPr fontAlgn="base"/>
            <a:r>
              <a:rPr lang="en-GB" sz="1200" b="1" i="0" kern="1200" dirty="0" smtClean="0">
                <a:solidFill>
                  <a:schemeClr val="tx1"/>
                </a:solidFill>
                <a:effectLst/>
                <a:latin typeface="+mn-lt"/>
                <a:ea typeface="+mn-ea"/>
                <a:cs typeface="+mn-cs"/>
              </a:rPr>
              <a:t>Dynamic nature: </a:t>
            </a:r>
            <a:r>
              <a:rPr lang="en-GB" sz="1200" b="0" i="0" kern="1200" dirty="0" smtClean="0">
                <a:solidFill>
                  <a:schemeClr val="tx1"/>
                </a:solidFill>
                <a:effectLst/>
                <a:latin typeface="+mn-lt"/>
                <a:ea typeface="+mn-ea"/>
                <a:cs typeface="+mn-cs"/>
              </a:rPr>
              <a:t>Linked lists are used for dynamic memory allocation.</a:t>
            </a:r>
          </a:p>
          <a:p>
            <a:pPr fontAlgn="base"/>
            <a:r>
              <a:rPr lang="en-GB" sz="1200" b="1" i="0" kern="1200" dirty="0" smtClean="0">
                <a:solidFill>
                  <a:schemeClr val="tx1"/>
                </a:solidFill>
                <a:effectLst/>
                <a:latin typeface="+mn-lt"/>
                <a:ea typeface="+mn-ea"/>
                <a:cs typeface="+mn-cs"/>
              </a:rPr>
              <a:t>Memory efficient: </a:t>
            </a:r>
            <a:r>
              <a:rPr lang="en-GB" sz="1200" b="0" i="0" kern="1200" dirty="0" smtClean="0">
                <a:solidFill>
                  <a:schemeClr val="tx1"/>
                </a:solidFill>
                <a:effectLst/>
                <a:latin typeface="+mn-lt"/>
                <a:ea typeface="+mn-ea"/>
                <a:cs typeface="+mn-cs"/>
              </a:rPr>
              <a:t>Memory consumption of a linked list is efficient as its size can grow or shrink dynamically according to our requirements, which means effective memory utilization hence, no memory wastage.</a:t>
            </a:r>
          </a:p>
          <a:p>
            <a:pPr fontAlgn="base"/>
            <a:r>
              <a:rPr lang="en-GB" sz="1200" b="1" i="0" kern="1200" dirty="0" smtClean="0">
                <a:solidFill>
                  <a:schemeClr val="tx1"/>
                </a:solidFill>
                <a:effectLst/>
                <a:latin typeface="+mn-lt"/>
                <a:ea typeface="+mn-ea"/>
                <a:cs typeface="+mn-cs"/>
              </a:rPr>
              <a:t>Ease of Insertion and Deletion: </a:t>
            </a:r>
            <a:r>
              <a:rPr lang="en-GB" sz="1200" b="0" i="0" kern="1200" dirty="0" smtClean="0">
                <a:solidFill>
                  <a:schemeClr val="tx1"/>
                </a:solidFill>
                <a:effectLst/>
                <a:latin typeface="+mn-lt"/>
                <a:ea typeface="+mn-ea"/>
                <a:cs typeface="+mn-cs"/>
              </a:rPr>
              <a:t>Insertion and deletion of nodes are easily implemented in a linked list at any position.</a:t>
            </a:r>
          </a:p>
          <a:p>
            <a:pPr fontAlgn="base"/>
            <a:r>
              <a:rPr lang="en-GB" sz="1200" b="1" i="0" kern="1200" dirty="0" smtClean="0">
                <a:solidFill>
                  <a:schemeClr val="tx1"/>
                </a:solidFill>
                <a:effectLst/>
                <a:latin typeface="+mn-lt"/>
                <a:ea typeface="+mn-ea"/>
                <a:cs typeface="+mn-cs"/>
              </a:rPr>
              <a:t>Implementation: </a:t>
            </a:r>
            <a:r>
              <a:rPr lang="en-GB" sz="1200" b="0" i="0" kern="1200" dirty="0" smtClean="0">
                <a:solidFill>
                  <a:schemeClr val="tx1"/>
                </a:solidFill>
                <a:effectLst/>
                <a:latin typeface="+mn-lt"/>
                <a:ea typeface="+mn-ea"/>
                <a:cs typeface="+mn-cs"/>
              </a:rPr>
              <a:t>For the implementation of stacks and queues and for the representation of trees and graphs.</a:t>
            </a:r>
          </a:p>
          <a:p>
            <a:pPr fontAlgn="base"/>
            <a:r>
              <a:rPr lang="en-GB" sz="1200" b="0" i="0" kern="1200" dirty="0" smtClean="0">
                <a:solidFill>
                  <a:schemeClr val="tx1"/>
                </a:solidFill>
                <a:effectLst/>
                <a:latin typeface="+mn-lt"/>
                <a:ea typeface="+mn-ea"/>
                <a:cs typeface="+mn-cs"/>
              </a:rPr>
              <a:t>The linked list can be expanded in constant time.</a:t>
            </a:r>
          </a:p>
          <a:p>
            <a:pPr fontAlgn="base"/>
            <a:r>
              <a:rPr lang="en-GB" sz="1200" b="0" i="0" u="sng" kern="1200" dirty="0" smtClean="0">
                <a:solidFill>
                  <a:schemeClr val="tx1"/>
                </a:solidFill>
                <a:effectLst/>
                <a:latin typeface="+mn-lt"/>
                <a:ea typeface="+mn-ea"/>
                <a:cs typeface="+mn-cs"/>
                <a:hlinkClick r:id="rId3"/>
              </a:rPr>
              <a:t>Disadvantages of Linked Lists:</a:t>
            </a:r>
            <a:endParaRPr lang="en-GB" sz="1200" b="1" i="0" kern="1200" dirty="0" smtClean="0">
              <a:solidFill>
                <a:schemeClr val="tx1"/>
              </a:solidFill>
              <a:effectLst/>
              <a:latin typeface="+mn-lt"/>
              <a:ea typeface="+mn-ea"/>
              <a:cs typeface="+mn-cs"/>
            </a:endParaRPr>
          </a:p>
          <a:p>
            <a:pPr fontAlgn="base"/>
            <a:r>
              <a:rPr lang="en-GB" sz="1200" b="1" i="0" kern="1200" dirty="0" smtClean="0">
                <a:solidFill>
                  <a:schemeClr val="tx1"/>
                </a:solidFill>
                <a:effectLst/>
                <a:latin typeface="+mn-lt"/>
                <a:ea typeface="+mn-ea"/>
                <a:cs typeface="+mn-cs"/>
              </a:rPr>
              <a:t>Memory usage: </a:t>
            </a:r>
            <a:r>
              <a:rPr lang="en-GB" sz="1200" b="0" i="0" kern="1200" dirty="0" smtClean="0">
                <a:solidFill>
                  <a:schemeClr val="tx1"/>
                </a:solidFill>
                <a:effectLst/>
                <a:latin typeface="+mn-lt"/>
                <a:ea typeface="+mn-ea"/>
                <a:cs typeface="+mn-cs"/>
              </a:rPr>
              <a:t>The use of pointers is more in linked lists hence, complex and requires more memory.</a:t>
            </a:r>
          </a:p>
          <a:p>
            <a:pPr fontAlgn="base"/>
            <a:r>
              <a:rPr lang="en-GB" sz="1200" b="1" i="0" kern="1200" dirty="0" smtClean="0">
                <a:solidFill>
                  <a:schemeClr val="tx1"/>
                </a:solidFill>
                <a:effectLst/>
                <a:latin typeface="+mn-lt"/>
                <a:ea typeface="+mn-ea"/>
                <a:cs typeface="+mn-cs"/>
              </a:rPr>
              <a:t>Accessing a node: </a:t>
            </a:r>
            <a:r>
              <a:rPr lang="en-GB" sz="1200" b="0" i="0" kern="1200" dirty="0" smtClean="0">
                <a:solidFill>
                  <a:schemeClr val="tx1"/>
                </a:solidFill>
                <a:effectLst/>
                <a:latin typeface="+mn-lt"/>
                <a:ea typeface="+mn-ea"/>
                <a:cs typeface="+mn-cs"/>
              </a:rPr>
              <a:t>Random access is not possible due to dynamic memory allocation.</a:t>
            </a:r>
          </a:p>
          <a:p>
            <a:pPr fontAlgn="base"/>
            <a:r>
              <a:rPr lang="en-GB" sz="1200" b="1" i="0" kern="1200" dirty="0" smtClean="0">
                <a:solidFill>
                  <a:schemeClr val="tx1"/>
                </a:solidFill>
                <a:effectLst/>
                <a:latin typeface="+mn-lt"/>
                <a:ea typeface="+mn-ea"/>
                <a:cs typeface="+mn-cs"/>
              </a:rPr>
              <a:t>Search operation costly: </a:t>
            </a:r>
            <a:r>
              <a:rPr lang="en-GB" sz="1200" b="0" i="0" kern="1200" dirty="0" smtClean="0">
                <a:solidFill>
                  <a:schemeClr val="tx1"/>
                </a:solidFill>
                <a:effectLst/>
                <a:latin typeface="+mn-lt"/>
                <a:ea typeface="+mn-ea"/>
                <a:cs typeface="+mn-cs"/>
              </a:rPr>
              <a:t>Searching for an element is costly and requires O(n) time complexity.</a:t>
            </a:r>
          </a:p>
          <a:p>
            <a:pPr fontAlgn="base"/>
            <a:r>
              <a:rPr lang="en-GB" sz="1200" b="1" i="0" kern="1200" dirty="0" smtClean="0">
                <a:solidFill>
                  <a:schemeClr val="tx1"/>
                </a:solidFill>
                <a:effectLst/>
                <a:latin typeface="+mn-lt"/>
                <a:ea typeface="+mn-ea"/>
                <a:cs typeface="+mn-cs"/>
              </a:rPr>
              <a:t>Traversing in reverse order: </a:t>
            </a:r>
            <a:r>
              <a:rPr lang="en-GB" sz="1200" b="0" i="0" kern="1200" dirty="0" smtClean="0">
                <a:solidFill>
                  <a:schemeClr val="tx1"/>
                </a:solidFill>
                <a:effectLst/>
                <a:latin typeface="+mn-lt"/>
                <a:ea typeface="+mn-ea"/>
                <a:cs typeface="+mn-cs"/>
              </a:rPr>
              <a:t>Traversing is more time-consuming and reverse traversing is not possible in singly linked lists. </a:t>
            </a:r>
          </a:p>
          <a:p>
            <a:pPr fontAlgn="base"/>
            <a:r>
              <a:rPr lang="en-GB" sz="1200" b="1" i="0" u="sng" kern="1200" dirty="0" smtClean="0">
                <a:solidFill>
                  <a:schemeClr val="tx1"/>
                </a:solidFill>
                <a:effectLst/>
                <a:latin typeface="+mn-lt"/>
                <a:ea typeface="+mn-ea"/>
                <a:cs typeface="+mn-cs"/>
                <a:hlinkClick r:id="rId4"/>
              </a:rPr>
              <a:t>Applications of Linked List: </a:t>
            </a:r>
            <a:endParaRPr lang="en-GB" sz="1200" b="1" i="0" kern="1200" dirty="0" smtClean="0">
              <a:solidFill>
                <a:schemeClr val="tx1"/>
              </a:solidFill>
              <a:effectLst/>
              <a:latin typeface="+mn-lt"/>
              <a:ea typeface="+mn-ea"/>
              <a:cs typeface="+mn-cs"/>
            </a:endParaRPr>
          </a:p>
          <a:p>
            <a:pPr rtl="0" fontAlgn="base"/>
            <a:r>
              <a:rPr lang="en-GB" sz="1200" b="0" i="0" kern="1200" dirty="0" smtClean="0">
                <a:solidFill>
                  <a:schemeClr val="tx1"/>
                </a:solidFill>
                <a:effectLst/>
                <a:latin typeface="+mn-lt"/>
                <a:ea typeface="+mn-ea"/>
                <a:cs typeface="+mn-cs"/>
              </a:rPr>
              <a:t>Here are some of the applications of a linked list:</a:t>
            </a:r>
          </a:p>
          <a:p>
            <a:pPr fontAlgn="base"/>
            <a:r>
              <a:rPr lang="en-GB" sz="1200" b="0" i="0" kern="1200" dirty="0" smtClean="0">
                <a:solidFill>
                  <a:schemeClr val="tx1"/>
                </a:solidFill>
                <a:effectLst/>
                <a:latin typeface="+mn-lt"/>
                <a:ea typeface="+mn-ea"/>
                <a:cs typeface="+mn-cs"/>
              </a:rPr>
              <a:t>Linear data structures such as stack, queue, and non-linear data structures such as hash maps, and graphs can be implemented using linked lists.</a:t>
            </a:r>
          </a:p>
          <a:p>
            <a:pPr fontAlgn="base"/>
            <a:r>
              <a:rPr lang="en-GB" sz="1200" b="1" i="0" kern="1200" dirty="0" smtClean="0">
                <a:solidFill>
                  <a:schemeClr val="tx1"/>
                </a:solidFill>
                <a:effectLst/>
                <a:latin typeface="+mn-lt"/>
                <a:ea typeface="+mn-ea"/>
                <a:cs typeface="+mn-cs"/>
              </a:rPr>
              <a:t>Dynamic memory allocation:</a:t>
            </a:r>
            <a:r>
              <a:rPr lang="en-GB" sz="1200" b="0" i="0" kern="1200" dirty="0" smtClean="0">
                <a:solidFill>
                  <a:schemeClr val="tx1"/>
                </a:solidFill>
                <a:effectLst/>
                <a:latin typeface="+mn-lt"/>
                <a:ea typeface="+mn-ea"/>
                <a:cs typeface="+mn-cs"/>
              </a:rPr>
              <a:t> We use a linked list of free blocks.</a:t>
            </a:r>
          </a:p>
          <a:p>
            <a:pPr fontAlgn="base"/>
            <a:r>
              <a:rPr lang="en-GB" sz="1200" b="1" i="0" kern="1200" dirty="0" smtClean="0">
                <a:solidFill>
                  <a:schemeClr val="tx1"/>
                </a:solidFill>
                <a:effectLst/>
                <a:latin typeface="+mn-lt"/>
                <a:ea typeface="+mn-ea"/>
                <a:cs typeface="+mn-cs"/>
              </a:rPr>
              <a:t>Implementation of graphs: </a:t>
            </a:r>
            <a:r>
              <a:rPr lang="en-GB" sz="1200" b="0" i="0" kern="1200" dirty="0" smtClean="0">
                <a:solidFill>
                  <a:schemeClr val="tx1"/>
                </a:solidFill>
                <a:effectLst/>
                <a:latin typeface="+mn-lt"/>
                <a:ea typeface="+mn-ea"/>
                <a:cs typeface="+mn-cs"/>
              </a:rPr>
              <a:t>Adjacency list representation of graphs is the most popular in that it uses linked lists to store adjacent vertices.</a:t>
            </a:r>
          </a:p>
          <a:p>
            <a:pPr fontAlgn="base"/>
            <a:r>
              <a:rPr lang="en-GB" sz="1200" b="0" i="0" kern="1200" dirty="0" smtClean="0">
                <a:solidFill>
                  <a:schemeClr val="tx1"/>
                </a:solidFill>
                <a:effectLst/>
                <a:latin typeface="+mn-lt"/>
                <a:ea typeface="+mn-ea"/>
                <a:cs typeface="+mn-cs"/>
              </a:rPr>
              <a:t>In web browsers and editors, doubly linked lists can be used to build a forwards and backward navigation button.</a:t>
            </a:r>
          </a:p>
          <a:p>
            <a:pPr fontAlgn="base"/>
            <a:r>
              <a:rPr lang="en-GB" sz="1200" b="0" i="0" kern="1200" dirty="0" smtClean="0">
                <a:solidFill>
                  <a:schemeClr val="tx1"/>
                </a:solidFill>
                <a:effectLst/>
                <a:latin typeface="+mn-lt"/>
                <a:ea typeface="+mn-ea"/>
                <a:cs typeface="+mn-cs"/>
              </a:rPr>
              <a:t>A circular doubly linked list can also be used for implementing data structures like Fibonacci heaps.</a:t>
            </a:r>
          </a:p>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10</a:t>
            </a:fld>
            <a:endParaRPr lang="en-US"/>
          </a:p>
        </p:txBody>
      </p:sp>
    </p:spTree>
    <p:extLst>
      <p:ext uri="{BB962C8B-B14F-4D97-AF65-F5344CB8AC3E}">
        <p14:creationId xmlns:p14="http://schemas.microsoft.com/office/powerpoint/2010/main" val="314975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12</a:t>
            </a:fld>
            <a:endParaRPr lang="en-US"/>
          </a:p>
        </p:txBody>
      </p:sp>
    </p:spTree>
    <p:extLst>
      <p:ext uri="{BB962C8B-B14F-4D97-AF65-F5344CB8AC3E}">
        <p14:creationId xmlns:p14="http://schemas.microsoft.com/office/powerpoint/2010/main" val="57269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200" b="0" i="0" kern="1200" dirty="0" smtClean="0">
                <a:solidFill>
                  <a:schemeClr val="tx1"/>
                </a:solidFill>
                <a:effectLst/>
                <a:latin typeface="+mn-lt"/>
                <a:ea typeface="+mn-ea"/>
                <a:cs typeface="+mn-cs"/>
              </a:rPr>
              <a:t>In addition to these two main types, there are several other variations of Stacks, including:</a:t>
            </a:r>
          </a:p>
          <a:p>
            <a:pPr fontAlgn="base"/>
            <a:r>
              <a:rPr lang="en-GB" sz="1200" b="1" i="0" kern="1200" dirty="0" smtClean="0">
                <a:solidFill>
                  <a:schemeClr val="tx1"/>
                </a:solidFill>
                <a:effectLst/>
                <a:latin typeface="+mn-lt"/>
                <a:ea typeface="+mn-ea"/>
                <a:cs typeface="+mn-cs"/>
              </a:rPr>
              <a:t>Infix to Postfix Stack</a:t>
            </a:r>
            <a:r>
              <a:rPr lang="en-GB" sz="1200" b="0" i="0" kern="1200" dirty="0" smtClean="0">
                <a:solidFill>
                  <a:schemeClr val="tx1"/>
                </a:solidFill>
                <a:effectLst/>
                <a:latin typeface="+mn-lt"/>
                <a:ea typeface="+mn-ea"/>
                <a:cs typeface="+mn-cs"/>
              </a:rPr>
              <a:t>: This type of stack is used to convert infix expressions to postfix expressions.</a:t>
            </a:r>
          </a:p>
          <a:p>
            <a:pPr fontAlgn="base"/>
            <a:r>
              <a:rPr lang="en-GB" sz="1200" b="1" i="0" kern="1200" dirty="0" smtClean="0">
                <a:solidFill>
                  <a:schemeClr val="tx1"/>
                </a:solidFill>
                <a:effectLst/>
                <a:latin typeface="+mn-lt"/>
                <a:ea typeface="+mn-ea"/>
                <a:cs typeface="+mn-cs"/>
              </a:rPr>
              <a:t>Expression Evaluation Stack</a:t>
            </a:r>
            <a:r>
              <a:rPr lang="en-GB" sz="1200" b="0" i="0" kern="1200" dirty="0" smtClean="0">
                <a:solidFill>
                  <a:schemeClr val="tx1"/>
                </a:solidFill>
                <a:effectLst/>
                <a:latin typeface="+mn-lt"/>
                <a:ea typeface="+mn-ea"/>
                <a:cs typeface="+mn-cs"/>
              </a:rPr>
              <a:t>: This type of stack is used to evaluate postfix expressions.</a:t>
            </a:r>
          </a:p>
          <a:p>
            <a:pPr fontAlgn="base"/>
            <a:r>
              <a:rPr lang="en-GB" sz="1200" b="1" i="0" kern="1200" dirty="0" smtClean="0">
                <a:solidFill>
                  <a:schemeClr val="tx1"/>
                </a:solidFill>
                <a:effectLst/>
                <a:latin typeface="+mn-lt"/>
                <a:ea typeface="+mn-ea"/>
                <a:cs typeface="+mn-cs"/>
              </a:rPr>
              <a:t>Recursion Stack</a:t>
            </a:r>
            <a:r>
              <a:rPr lang="en-GB" sz="1200" b="0" i="0" kern="1200" dirty="0" smtClean="0">
                <a:solidFill>
                  <a:schemeClr val="tx1"/>
                </a:solidFill>
                <a:effectLst/>
                <a:latin typeface="+mn-lt"/>
                <a:ea typeface="+mn-ea"/>
                <a:cs typeface="+mn-cs"/>
              </a:rPr>
              <a:t>: This type of stack is used to keep track of function calls in a computer program and to return control to the correct function when a function returns.</a:t>
            </a:r>
          </a:p>
          <a:p>
            <a:pPr fontAlgn="base"/>
            <a:r>
              <a:rPr lang="en-GB" sz="1200" b="1" i="0" kern="1200" dirty="0" smtClean="0">
                <a:solidFill>
                  <a:schemeClr val="tx1"/>
                </a:solidFill>
                <a:effectLst/>
                <a:latin typeface="+mn-lt"/>
                <a:ea typeface="+mn-ea"/>
                <a:cs typeface="+mn-cs"/>
              </a:rPr>
              <a:t>Memory Management Stack</a:t>
            </a:r>
            <a:r>
              <a:rPr lang="en-GB" sz="1200" b="0" i="0" kern="1200" dirty="0" smtClean="0">
                <a:solidFill>
                  <a:schemeClr val="tx1"/>
                </a:solidFill>
                <a:effectLst/>
                <a:latin typeface="+mn-lt"/>
                <a:ea typeface="+mn-ea"/>
                <a:cs typeface="+mn-cs"/>
              </a:rPr>
              <a:t>: This type of stack is used to store the values of the program counter and the values of the registers in a computer program, allowing the program to return to the previous state when a function returns.</a:t>
            </a:r>
          </a:p>
          <a:p>
            <a:pPr fontAlgn="base"/>
            <a:r>
              <a:rPr lang="en-GB" sz="1200" b="1" i="0" kern="1200" dirty="0" smtClean="0">
                <a:solidFill>
                  <a:schemeClr val="tx1"/>
                </a:solidFill>
                <a:effectLst/>
                <a:latin typeface="+mn-lt"/>
                <a:ea typeface="+mn-ea"/>
                <a:cs typeface="+mn-cs"/>
              </a:rPr>
              <a:t>Balanced Parenthesis Stack</a:t>
            </a:r>
            <a:r>
              <a:rPr lang="en-GB" sz="1200" b="0" i="0" kern="1200" dirty="0" smtClean="0">
                <a:solidFill>
                  <a:schemeClr val="tx1"/>
                </a:solidFill>
                <a:effectLst/>
                <a:latin typeface="+mn-lt"/>
                <a:ea typeface="+mn-ea"/>
                <a:cs typeface="+mn-cs"/>
              </a:rPr>
              <a:t>: This type of stack is used to check the balance of parentheses in an expression.</a:t>
            </a:r>
          </a:p>
          <a:p>
            <a:pPr fontAlgn="base"/>
            <a:r>
              <a:rPr lang="en-GB" sz="1200" b="1" i="0" kern="1200" dirty="0" smtClean="0">
                <a:solidFill>
                  <a:schemeClr val="tx1"/>
                </a:solidFill>
                <a:effectLst/>
                <a:latin typeface="+mn-lt"/>
                <a:ea typeface="+mn-ea"/>
                <a:cs typeface="+mn-cs"/>
              </a:rPr>
              <a:t>Undo-Redo Stack</a:t>
            </a:r>
            <a:r>
              <a:rPr lang="en-GB" sz="1200" b="0" i="0" kern="1200" dirty="0" smtClean="0">
                <a:solidFill>
                  <a:schemeClr val="tx1"/>
                </a:solidFill>
                <a:effectLst/>
                <a:latin typeface="+mn-lt"/>
                <a:ea typeface="+mn-ea"/>
                <a:cs typeface="+mn-cs"/>
              </a:rPr>
              <a:t>: This type of stack is used in computer programs to allow users to undo and redo actions.</a:t>
            </a:r>
          </a:p>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27</a:t>
            </a:fld>
            <a:endParaRPr lang="en-US"/>
          </a:p>
        </p:txBody>
      </p:sp>
    </p:spTree>
    <p:extLst>
      <p:ext uri="{BB962C8B-B14F-4D97-AF65-F5344CB8AC3E}">
        <p14:creationId xmlns:p14="http://schemas.microsoft.com/office/powerpoint/2010/main" val="62566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853D4D6-1769-4A98-A5BC-AF2A2551FB1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228" r="7894"/>
          <a:stretch/>
        </p:blipFill>
        <p:spPr>
          <a:xfrm>
            <a:off x="6354225" y="-3022"/>
            <a:ext cx="5820957" cy="6858000"/>
          </a:xfrm>
          <a:prstGeom prst="rect">
            <a:avLst/>
          </a:prstGeom>
        </p:spPr>
      </p:pic>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5639349" y="6323177"/>
            <a:ext cx="6071471" cy="365125"/>
          </a:xfrm>
          <a:prstGeom prst="rect">
            <a:avLst/>
          </a:prstGeom>
        </p:spPr>
        <p:txBody>
          <a:bodyPr/>
          <a:lstStyle/>
          <a:p>
            <a:r>
              <a:rPr lang="en-US"/>
              <a:t>09e-BM/DT/FSOFT - @FPT SOFTWARE - FPT Software Acadademy - Internal Use</a:t>
            </a:r>
          </a:p>
        </p:txBody>
      </p:sp>
      <p:sp>
        <p:nvSpPr>
          <p:cNvPr id="8" name="Parallelogram 7">
            <a:extLst>
              <a:ext uri="{FF2B5EF4-FFF2-40B4-BE49-F238E27FC236}">
                <a16:creationId xmlns:a16="http://schemas.microsoft.com/office/drawing/2014/main" id="{4BE391D0-E514-43A8-909D-4554ECFBC930}"/>
              </a:ext>
            </a:extLst>
          </p:cNvPr>
          <p:cNvSpPr/>
          <p:nvPr userDrawn="1"/>
        </p:nvSpPr>
        <p:spPr>
          <a:xfrm>
            <a:off x="3195747" y="6293862"/>
            <a:ext cx="1350028" cy="564138"/>
          </a:xfrm>
          <a:prstGeom prst="parallelogram">
            <a:avLst>
              <a:gd name="adj" fmla="val 85423"/>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AB1E96-AC5C-4524-A956-775F6B28C827}"/>
              </a:ext>
            </a:extLst>
          </p:cNvPr>
          <p:cNvSpPr/>
          <p:nvPr userDrawn="1"/>
        </p:nvSpPr>
        <p:spPr>
          <a:xfrm>
            <a:off x="0" y="6295819"/>
            <a:ext cx="4325150" cy="575254"/>
          </a:xfrm>
          <a:custGeom>
            <a:avLst/>
            <a:gdLst>
              <a:gd name="connsiteX0" fmla="*/ 0 w 4325150"/>
              <a:gd name="connsiteY0" fmla="*/ 0 h 575254"/>
              <a:gd name="connsiteX1" fmla="*/ 3811653 w 4325150"/>
              <a:gd name="connsiteY1" fmla="*/ 0 h 575254"/>
              <a:gd name="connsiteX2" fmla="*/ 4325150 w 4325150"/>
              <a:gd name="connsiteY2" fmla="*/ 0 h 575254"/>
              <a:gd name="connsiteX3" fmla="*/ 3811653 w 4325150"/>
              <a:gd name="connsiteY3" fmla="*/ 575254 h 575254"/>
              <a:gd name="connsiteX4" fmla="*/ 3811653 w 4325150"/>
              <a:gd name="connsiteY4" fmla="*/ 564140 h 575254"/>
              <a:gd name="connsiteX5" fmla="*/ 0 w 4325150"/>
              <a:gd name="connsiteY5" fmla="*/ 564140 h 575254"/>
              <a:gd name="connsiteX6" fmla="*/ 0 w 4325150"/>
              <a:gd name="connsiteY6" fmla="*/ 0 h 57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5150" h="575254">
                <a:moveTo>
                  <a:pt x="0" y="0"/>
                </a:moveTo>
                <a:lnTo>
                  <a:pt x="3811653" y="0"/>
                </a:lnTo>
                <a:lnTo>
                  <a:pt x="4325150" y="0"/>
                </a:lnTo>
                <a:lnTo>
                  <a:pt x="3811653" y="575254"/>
                </a:lnTo>
                <a:lnTo>
                  <a:pt x="3811653" y="564140"/>
                </a:lnTo>
                <a:lnTo>
                  <a:pt x="0" y="564140"/>
                </a:lnTo>
                <a:lnTo>
                  <a:pt x="0" y="0"/>
                </a:lnTo>
                <a:close/>
              </a:path>
            </a:pathLst>
          </a:cu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135B5763-43D7-467E-9CD1-08FB57025A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9092" y="6439169"/>
            <a:ext cx="2257466" cy="288555"/>
          </a:xfrm>
          <a:prstGeom prst="rect">
            <a:avLst/>
          </a:prstGeom>
        </p:spPr>
      </p:pic>
      <p:sp>
        <p:nvSpPr>
          <p:cNvPr id="11" name="Rectangle 10">
            <a:extLst>
              <a:ext uri="{FF2B5EF4-FFF2-40B4-BE49-F238E27FC236}">
                <a16:creationId xmlns:a16="http://schemas.microsoft.com/office/drawing/2014/main" id="{8EC2033F-152D-464B-8E17-4E68EDAAF7E1}"/>
              </a:ext>
            </a:extLst>
          </p:cNvPr>
          <p:cNvSpPr/>
          <p:nvPr userDrawn="1"/>
        </p:nvSpPr>
        <p:spPr>
          <a:xfrm>
            <a:off x="9601200" y="0"/>
            <a:ext cx="2590800" cy="103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a:extLst>
              <a:ext uri="{FF2B5EF4-FFF2-40B4-BE49-F238E27FC236}">
                <a16:creationId xmlns:a16="http://schemas.microsoft.com/office/drawing/2014/main" id="{455C60A1-484E-424A-9DC8-6CB6B6EC923A}"/>
              </a:ext>
            </a:extLst>
          </p:cNvPr>
          <p:cNvSpPr>
            <a:spLocks noGrp="1"/>
          </p:cNvSpPr>
          <p:nvPr>
            <p:ph type="subTitle" idx="1"/>
          </p:nvPr>
        </p:nvSpPr>
        <p:spPr>
          <a:xfrm>
            <a:off x="372737" y="4301941"/>
            <a:ext cx="6528619" cy="564138"/>
          </a:xfrm>
        </p:spPr>
        <p:txBody>
          <a:bodyPr>
            <a:normAutofit/>
          </a:bodyPr>
          <a:lstStyle>
            <a:lvl1pPr marL="0" indent="0" algn="l">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Rectangle 12">
            <a:extLst>
              <a:ext uri="{FF2B5EF4-FFF2-40B4-BE49-F238E27FC236}">
                <a16:creationId xmlns:a16="http://schemas.microsoft.com/office/drawing/2014/main" id="{84729F0D-8E43-4BE3-9E48-7C6F7D344E9A}"/>
              </a:ext>
            </a:extLst>
          </p:cNvPr>
          <p:cNvSpPr/>
          <p:nvPr userDrawn="1"/>
        </p:nvSpPr>
        <p:spPr>
          <a:xfrm>
            <a:off x="0" y="0"/>
            <a:ext cx="602960" cy="1344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ED270FD-5558-48C6-A7C5-6F578E7ACC6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01480" y="259214"/>
            <a:ext cx="1535088" cy="786186"/>
          </a:xfrm>
          <a:prstGeom prst="rect">
            <a:avLst/>
          </a:prstGeom>
        </p:spPr>
      </p:pic>
      <p:sp>
        <p:nvSpPr>
          <p:cNvPr id="6" name="Title 5">
            <a:extLst>
              <a:ext uri="{FF2B5EF4-FFF2-40B4-BE49-F238E27FC236}">
                <a16:creationId xmlns:a16="http://schemas.microsoft.com/office/drawing/2014/main" id="{FA11D7E9-137A-4356-B0D8-F80D077CEA25}"/>
              </a:ext>
            </a:extLst>
          </p:cNvPr>
          <p:cNvSpPr>
            <a:spLocks noGrp="1"/>
          </p:cNvSpPr>
          <p:nvPr>
            <p:ph type="title"/>
          </p:nvPr>
        </p:nvSpPr>
        <p:spPr>
          <a:xfrm>
            <a:off x="381549" y="2781430"/>
            <a:ext cx="10515600" cy="966672"/>
          </a:xfrm>
        </p:spPr>
        <p:txBody>
          <a:bodyPr/>
          <a:lstStyle/>
          <a:p>
            <a:r>
              <a:rPr lang="en-US"/>
              <a:t>Click to edit Master title style</a:t>
            </a:r>
          </a:p>
        </p:txBody>
      </p:sp>
    </p:spTree>
    <p:extLst>
      <p:ext uri="{BB962C8B-B14F-4D97-AF65-F5344CB8AC3E}">
        <p14:creationId xmlns:p14="http://schemas.microsoft.com/office/powerpoint/2010/main" val="403138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B02BF936-9122-4F42-9C1A-73CE236A2FD1}"/>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270353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7" name="Title 1">
            <a:extLst>
              <a:ext uri="{FF2B5EF4-FFF2-40B4-BE49-F238E27FC236}">
                <a16:creationId xmlns:a16="http://schemas.microsoft.com/office/drawing/2014/main" id="{99692E51-65A5-4DC3-AB45-C7F52BEA651E}"/>
              </a:ext>
            </a:extLst>
          </p:cNvPr>
          <p:cNvSpPr>
            <a:spLocks noGrp="1"/>
          </p:cNvSpPr>
          <p:nvPr>
            <p:ph type="title"/>
          </p:nvPr>
        </p:nvSpPr>
        <p:spPr>
          <a:xfrm>
            <a:off x="975360" y="159201"/>
            <a:ext cx="10515600" cy="966672"/>
          </a:xfrm>
        </p:spPr>
        <p:txBody>
          <a:bodyPr/>
          <a:lstStyle/>
          <a:p>
            <a:r>
              <a:rPr lang="en-US"/>
              <a:t>Click to edit Master title style</a:t>
            </a:r>
          </a:p>
        </p:txBody>
      </p:sp>
      <p:sp>
        <p:nvSpPr>
          <p:cNvPr id="8" name="Footer Placeholder 4">
            <a:extLst>
              <a:ext uri="{FF2B5EF4-FFF2-40B4-BE49-F238E27FC236}">
                <a16:creationId xmlns:a16="http://schemas.microsoft.com/office/drawing/2014/main" id="{2902FDD9-B1E4-4CA7-9EB3-F48A566E6765}"/>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2490294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164321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7" name="Footer Placeholder 4">
            <a:extLst>
              <a:ext uri="{FF2B5EF4-FFF2-40B4-BE49-F238E27FC236}">
                <a16:creationId xmlns:a16="http://schemas.microsoft.com/office/drawing/2014/main" id="{68C6B84B-1AB4-4230-9D84-6E2D983908C8}"/>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13715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50996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Footer Placeholder 4">
            <a:extLst>
              <a:ext uri="{FF2B5EF4-FFF2-40B4-BE49-F238E27FC236}">
                <a16:creationId xmlns:a16="http://schemas.microsoft.com/office/drawing/2014/main" id="{51CB4C66-D3F5-4BC0-A111-AE6CEB5BB860}"/>
              </a:ext>
            </a:extLst>
          </p:cNvPr>
          <p:cNvSpPr>
            <a:spLocks noGrp="1"/>
          </p:cNvSpPr>
          <p:nvPr>
            <p:ph type="ftr" sz="quarter" idx="11"/>
          </p:nvPr>
        </p:nvSpPr>
        <p:spPr>
          <a:xfrm>
            <a:off x="5639349" y="6323177"/>
            <a:ext cx="6071471" cy="365125"/>
          </a:xfrm>
          <a:prstGeom prst="rect">
            <a:avLst/>
          </a:prstGeom>
        </p:spPr>
        <p:txBody>
          <a:bodyPr/>
          <a:lstStyle/>
          <a:p>
            <a:r>
              <a:rPr lang="en-US" dirty="0"/>
              <a:t>09e-BM/DT/FSOFT - @FPT SOFTWARE - FPT Software </a:t>
            </a:r>
            <a:r>
              <a:rPr lang="en-US" dirty="0" err="1"/>
              <a:t>Acadademy</a:t>
            </a:r>
            <a:r>
              <a:rPr lang="en-US" dirty="0"/>
              <a:t> - Internal Use</a:t>
            </a:r>
          </a:p>
        </p:txBody>
      </p:sp>
    </p:spTree>
    <p:extLst>
      <p:ext uri="{BB962C8B-B14F-4D97-AF65-F5344CB8AC3E}">
        <p14:creationId xmlns:p14="http://schemas.microsoft.com/office/powerpoint/2010/main" val="197779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82300"/>
            <a:ext cx="10515600" cy="966672"/>
          </a:xfrm>
        </p:spPr>
        <p:txBody>
          <a:bodyPr/>
          <a:lstStyle/>
          <a:p>
            <a:r>
              <a:rPr lang="en-US"/>
              <a:t>Click to edit Master title style</a:t>
            </a:r>
          </a:p>
        </p:txBody>
      </p:sp>
      <p:sp>
        <p:nvSpPr>
          <p:cNvPr id="3" name="Content Placeholder 2"/>
          <p:cNvSpPr>
            <a:spLocks noGrp="1"/>
          </p:cNvSpPr>
          <p:nvPr>
            <p:ph idx="1"/>
          </p:nvPr>
        </p:nvSpPr>
        <p:spPr>
          <a:xfrm>
            <a:off x="838200" y="1148972"/>
            <a:ext cx="10515600" cy="5014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68EFDA9D-3256-4B09-AD67-BC13A2BD1A87}"/>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559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768832"/>
            <a:ext cx="10515600" cy="2666531"/>
          </a:xfrm>
        </p:spPr>
        <p:txBody>
          <a:bodyPr anchor="t">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838200" y="2032847"/>
            <a:ext cx="10515600" cy="735985"/>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11" name="Rectangle 10">
            <a:extLst>
              <a:ext uri="{FF2B5EF4-FFF2-40B4-BE49-F238E27FC236}">
                <a16:creationId xmlns:a16="http://schemas.microsoft.com/office/drawing/2014/main" id="{0724ED51-80BC-45B7-BF13-7863F1C0058D}"/>
              </a:ext>
            </a:extLst>
          </p:cNvPr>
          <p:cNvSpPr/>
          <p:nvPr userDrawn="1"/>
        </p:nvSpPr>
        <p:spPr>
          <a:xfrm>
            <a:off x="0" y="103239"/>
            <a:ext cx="486697" cy="943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634E65-81C3-4903-94C6-20182E22C995}"/>
              </a:ext>
            </a:extLst>
          </p:cNvPr>
          <p:cNvSpPr/>
          <p:nvPr userDrawn="1"/>
        </p:nvSpPr>
        <p:spPr>
          <a:xfrm>
            <a:off x="0" y="2032847"/>
            <a:ext cx="213695" cy="648945"/>
          </a:xfrm>
          <a:prstGeom prst="rect">
            <a:avLst/>
          </a:pr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E77C91-7B10-4D08-B05A-38C1EDFCEE6B}"/>
              </a:ext>
            </a:extLst>
          </p:cNvPr>
          <p:cNvSpPr/>
          <p:nvPr userDrawn="1"/>
        </p:nvSpPr>
        <p:spPr>
          <a:xfrm>
            <a:off x="300710" y="2032847"/>
            <a:ext cx="126993" cy="648945"/>
          </a:xfrm>
          <a:prstGeom prst="rect">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4">
            <a:extLst>
              <a:ext uri="{FF2B5EF4-FFF2-40B4-BE49-F238E27FC236}">
                <a16:creationId xmlns:a16="http://schemas.microsoft.com/office/drawing/2014/main" id="{56C839EE-3AFB-42ED-A396-BB8BFF7AB810}"/>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368086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94"/>
            <a:ext cx="10515600" cy="966672"/>
          </a:xfrm>
        </p:spPr>
        <p:txBody>
          <a:bodyPr/>
          <a:lstStyle/>
          <a:p>
            <a:r>
              <a:rPr lang="en-US"/>
              <a:t>Click to edit Master title style</a:t>
            </a:r>
          </a:p>
        </p:txBody>
      </p:sp>
      <p:sp>
        <p:nvSpPr>
          <p:cNvPr id="3" name="Content Placeholder 2"/>
          <p:cNvSpPr>
            <a:spLocks noGrp="1"/>
          </p:cNvSpPr>
          <p:nvPr>
            <p:ph sz="half" idx="1"/>
          </p:nvPr>
        </p:nvSpPr>
        <p:spPr>
          <a:xfrm>
            <a:off x="838200" y="1287556"/>
            <a:ext cx="5181600" cy="4966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87555"/>
            <a:ext cx="5181600" cy="4966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FE5354D4-AE78-4FA0-A247-75C8A048D65F}"/>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34215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360" y="1157496"/>
            <a:ext cx="5157787"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5360" y="2025654"/>
            <a:ext cx="5157787" cy="42578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07772" y="1157496"/>
            <a:ext cx="5183188"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07772" y="1981408"/>
            <a:ext cx="5183188" cy="42578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586DAB0F-01A5-4AB0-84E3-BA9DDAF20443}" type="slidenum">
              <a:rPr lang="en-US" smtClean="0"/>
              <a:t>‹#›</a:t>
            </a:fld>
            <a:endParaRPr lang="en-US"/>
          </a:p>
        </p:txBody>
      </p:sp>
      <p:sp>
        <p:nvSpPr>
          <p:cNvPr id="10" name="Title 1">
            <a:extLst>
              <a:ext uri="{FF2B5EF4-FFF2-40B4-BE49-F238E27FC236}">
                <a16:creationId xmlns:a16="http://schemas.microsoft.com/office/drawing/2014/main" id="{A366CE84-F229-4519-9CAF-24D911C14B6F}"/>
              </a:ext>
            </a:extLst>
          </p:cNvPr>
          <p:cNvSpPr>
            <a:spLocks noGrp="1"/>
          </p:cNvSpPr>
          <p:nvPr>
            <p:ph type="title"/>
          </p:nvPr>
        </p:nvSpPr>
        <p:spPr>
          <a:xfrm>
            <a:off x="975360" y="172475"/>
            <a:ext cx="10515600" cy="966672"/>
          </a:xfrm>
        </p:spPr>
        <p:txBody>
          <a:bodyPr/>
          <a:lstStyle/>
          <a:p>
            <a:r>
              <a:rPr lang="en-US"/>
              <a:t>Click to edit Master title style</a:t>
            </a:r>
          </a:p>
        </p:txBody>
      </p:sp>
      <p:sp>
        <p:nvSpPr>
          <p:cNvPr id="11" name="Footer Placeholder 4">
            <a:extLst>
              <a:ext uri="{FF2B5EF4-FFF2-40B4-BE49-F238E27FC236}">
                <a16:creationId xmlns:a16="http://schemas.microsoft.com/office/drawing/2014/main" id="{A90C2898-BD78-4B78-B83A-332AEA95B799}"/>
              </a:ext>
            </a:extLst>
          </p:cNvPr>
          <p:cNvSpPr>
            <a:spLocks noGrp="1"/>
          </p:cNvSpPr>
          <p:nvPr>
            <p:ph type="ftr" sz="quarter" idx="1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89556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86DAB0F-01A5-4AB0-84E3-BA9DDAF20443}" type="slidenum">
              <a:rPr lang="en-US" smtClean="0"/>
              <a:t>‹#›</a:t>
            </a:fld>
            <a:endParaRPr lang="en-US"/>
          </a:p>
        </p:txBody>
      </p:sp>
      <p:sp>
        <p:nvSpPr>
          <p:cNvPr id="6" name="Title 1">
            <a:extLst>
              <a:ext uri="{FF2B5EF4-FFF2-40B4-BE49-F238E27FC236}">
                <a16:creationId xmlns:a16="http://schemas.microsoft.com/office/drawing/2014/main" id="{02DB8FF0-427D-448C-8CE4-358B460FA5A1}"/>
              </a:ext>
            </a:extLst>
          </p:cNvPr>
          <p:cNvSpPr>
            <a:spLocks noGrp="1"/>
          </p:cNvSpPr>
          <p:nvPr>
            <p:ph type="title"/>
          </p:nvPr>
        </p:nvSpPr>
        <p:spPr>
          <a:xfrm>
            <a:off x="838200" y="161248"/>
            <a:ext cx="10515600" cy="966672"/>
          </a:xfrm>
        </p:spPr>
        <p:txBody>
          <a:bodyPr/>
          <a:lstStyle/>
          <a:p>
            <a:r>
              <a:rPr lang="en-US"/>
              <a:t>Click to edit Master title style</a:t>
            </a:r>
          </a:p>
        </p:txBody>
      </p:sp>
      <p:sp>
        <p:nvSpPr>
          <p:cNvPr id="7" name="Footer Placeholder 4">
            <a:extLst>
              <a:ext uri="{FF2B5EF4-FFF2-40B4-BE49-F238E27FC236}">
                <a16:creationId xmlns:a16="http://schemas.microsoft.com/office/drawing/2014/main" id="{B9CEFD97-C22E-4E5E-A71E-FAB68258B9AA}"/>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8848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6DAB0F-01A5-4AB0-84E3-BA9DDAF20443}" type="slidenum">
              <a:rPr lang="en-US" smtClean="0"/>
              <a:t>‹#›</a:t>
            </a:fld>
            <a:endParaRPr lang="en-US"/>
          </a:p>
        </p:txBody>
      </p:sp>
      <p:sp>
        <p:nvSpPr>
          <p:cNvPr id="5" name="Footer Placeholder 4">
            <a:extLst>
              <a:ext uri="{FF2B5EF4-FFF2-40B4-BE49-F238E27FC236}">
                <a16:creationId xmlns:a16="http://schemas.microsoft.com/office/drawing/2014/main" id="{AEE5BFEF-8812-4F3D-A2DC-BB1E2B2C7B50}"/>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45806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4016CDC3-A8A7-4440-845D-1E61FFB3EEDC}"/>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66602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F1A27CD-428A-4866-A2D0-3874BC60AD1A}"/>
              </a:ext>
            </a:extLst>
          </p:cNvPr>
          <p:cNvSpPr/>
          <p:nvPr userDrawn="1"/>
        </p:nvSpPr>
        <p:spPr>
          <a:xfrm>
            <a:off x="3195747" y="6293862"/>
            <a:ext cx="1350028" cy="564138"/>
          </a:xfrm>
          <a:prstGeom prst="parallelogram">
            <a:avLst>
              <a:gd name="adj" fmla="val 85423"/>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25215" y="223220"/>
            <a:ext cx="10515600" cy="966672"/>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25215" y="1275030"/>
            <a:ext cx="10515600" cy="4850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9336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pic>
        <p:nvPicPr>
          <p:cNvPr id="18" name="Picture 17">
            <a:extLst>
              <a:ext uri="{FF2B5EF4-FFF2-40B4-BE49-F238E27FC236}">
                <a16:creationId xmlns:a16="http://schemas.microsoft.com/office/drawing/2014/main" id="{67806384-FA12-4C89-B6CF-0DEEAB0E4C6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617247" y="172475"/>
            <a:ext cx="1535088" cy="786186"/>
          </a:xfrm>
          <a:prstGeom prst="rect">
            <a:avLst/>
          </a:prstGeom>
        </p:spPr>
      </p:pic>
      <p:sp>
        <p:nvSpPr>
          <p:cNvPr id="6" name="Slide Number Placeholder 5"/>
          <p:cNvSpPr>
            <a:spLocks noGrp="1"/>
          </p:cNvSpPr>
          <p:nvPr>
            <p:ph type="sldNum" sz="quarter" idx="4"/>
          </p:nvPr>
        </p:nvSpPr>
        <p:spPr>
          <a:xfrm>
            <a:off x="10972800" y="6320400"/>
            <a:ext cx="614337" cy="365125"/>
          </a:xfrm>
          <a:prstGeom prst="rect">
            <a:avLst/>
          </a:prstGeom>
          <a:solidFill>
            <a:schemeClr val="bg1"/>
          </a:solidFill>
          <a:ln w="28575">
            <a:solidFill>
              <a:srgbClr val="92D050"/>
            </a:solidFill>
          </a:ln>
        </p:spPr>
        <p:txBody>
          <a:bodyPr vert="horz" lIns="91440" tIns="45720" rIns="91440" bIns="45720" rtlCol="0" anchor="ctr"/>
          <a:lstStyle>
            <a:lvl1pPr algn="ctr">
              <a:defRPr sz="1800" b="1">
                <a:solidFill>
                  <a:schemeClr val="accent2"/>
                </a:solidFill>
                <a:latin typeface="Arial" panose="020B0604020202020204" pitchFamily="34" charset="0"/>
                <a:cs typeface="Arial" panose="020B0604020202020204" pitchFamily="34" charset="0"/>
              </a:defRPr>
            </a:lvl1pPr>
          </a:lstStyle>
          <a:p>
            <a:fld id="{586DAB0F-01A5-4AB0-84E3-BA9DDAF20443}" type="slidenum">
              <a:rPr lang="en-US" smtClean="0"/>
              <a:pPr/>
              <a:t>‹#›</a:t>
            </a:fld>
            <a:endParaRPr lang="en-US"/>
          </a:p>
        </p:txBody>
      </p:sp>
      <p:sp>
        <p:nvSpPr>
          <p:cNvPr id="22" name="Freeform: Shape 21">
            <a:extLst>
              <a:ext uri="{FF2B5EF4-FFF2-40B4-BE49-F238E27FC236}">
                <a16:creationId xmlns:a16="http://schemas.microsoft.com/office/drawing/2014/main" id="{32329F25-E96C-407E-B0FF-AF25CE2FD0EB}"/>
              </a:ext>
            </a:extLst>
          </p:cNvPr>
          <p:cNvSpPr/>
          <p:nvPr userDrawn="1"/>
        </p:nvSpPr>
        <p:spPr>
          <a:xfrm>
            <a:off x="0" y="6295819"/>
            <a:ext cx="4325150" cy="575254"/>
          </a:xfrm>
          <a:custGeom>
            <a:avLst/>
            <a:gdLst>
              <a:gd name="connsiteX0" fmla="*/ 0 w 4325150"/>
              <a:gd name="connsiteY0" fmla="*/ 0 h 575254"/>
              <a:gd name="connsiteX1" fmla="*/ 3811653 w 4325150"/>
              <a:gd name="connsiteY1" fmla="*/ 0 h 575254"/>
              <a:gd name="connsiteX2" fmla="*/ 4325150 w 4325150"/>
              <a:gd name="connsiteY2" fmla="*/ 0 h 575254"/>
              <a:gd name="connsiteX3" fmla="*/ 3811653 w 4325150"/>
              <a:gd name="connsiteY3" fmla="*/ 575254 h 575254"/>
              <a:gd name="connsiteX4" fmla="*/ 3811653 w 4325150"/>
              <a:gd name="connsiteY4" fmla="*/ 564140 h 575254"/>
              <a:gd name="connsiteX5" fmla="*/ 0 w 4325150"/>
              <a:gd name="connsiteY5" fmla="*/ 564140 h 575254"/>
              <a:gd name="connsiteX6" fmla="*/ 0 w 4325150"/>
              <a:gd name="connsiteY6" fmla="*/ 0 h 57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5150" h="575254">
                <a:moveTo>
                  <a:pt x="0" y="0"/>
                </a:moveTo>
                <a:lnTo>
                  <a:pt x="3811653" y="0"/>
                </a:lnTo>
                <a:lnTo>
                  <a:pt x="4325150" y="0"/>
                </a:lnTo>
                <a:lnTo>
                  <a:pt x="3811653" y="575254"/>
                </a:lnTo>
                <a:lnTo>
                  <a:pt x="3811653" y="564140"/>
                </a:lnTo>
                <a:lnTo>
                  <a:pt x="0" y="564140"/>
                </a:lnTo>
                <a:lnTo>
                  <a:pt x="0" y="0"/>
                </a:lnTo>
                <a:close/>
              </a:path>
            </a:pathLst>
          </a:cu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8">
            <a:extLst>
              <a:ext uri="{FF2B5EF4-FFF2-40B4-BE49-F238E27FC236}">
                <a16:creationId xmlns:a16="http://schemas.microsoft.com/office/drawing/2014/main" id="{E175E484-83D1-437E-8BBE-28FE7038A28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79092" y="6439169"/>
            <a:ext cx="2257466" cy="288555"/>
          </a:xfrm>
          <a:prstGeom prst="rect">
            <a:avLst/>
          </a:prstGeom>
        </p:spPr>
      </p:pic>
      <p:sp>
        <p:nvSpPr>
          <p:cNvPr id="14" name="Rectangle 13">
            <a:extLst>
              <a:ext uri="{FF2B5EF4-FFF2-40B4-BE49-F238E27FC236}">
                <a16:creationId xmlns:a16="http://schemas.microsoft.com/office/drawing/2014/main" id="{6CD96676-B619-470C-B76F-330ABB78DE8E}"/>
              </a:ext>
            </a:extLst>
          </p:cNvPr>
          <p:cNvSpPr/>
          <p:nvPr userDrawn="1"/>
        </p:nvSpPr>
        <p:spPr>
          <a:xfrm>
            <a:off x="0" y="-14748"/>
            <a:ext cx="838200" cy="752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AA4583-D6FE-4548-AE65-48B7C43BFF08}"/>
              </a:ext>
            </a:extLst>
          </p:cNvPr>
          <p:cNvSpPr/>
          <p:nvPr userDrawn="1"/>
        </p:nvSpPr>
        <p:spPr>
          <a:xfrm>
            <a:off x="0" y="223220"/>
            <a:ext cx="213695" cy="648945"/>
          </a:xfrm>
          <a:prstGeom prst="rect">
            <a:avLst/>
          </a:pr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6BB50D-ACB4-4E38-B030-8B8D13B19B95}"/>
              </a:ext>
            </a:extLst>
          </p:cNvPr>
          <p:cNvSpPr/>
          <p:nvPr userDrawn="1"/>
        </p:nvSpPr>
        <p:spPr>
          <a:xfrm>
            <a:off x="300710" y="223220"/>
            <a:ext cx="126993" cy="648945"/>
          </a:xfrm>
          <a:prstGeom prst="rect">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85482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b="1" kern="1200">
          <a:solidFill>
            <a:srgbClr val="3963AA"/>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eetcode.com/problems/remove-duplicates-from-sorted-list/" TargetMode="External"/><Relationship Id="rId2" Type="http://schemas.openxmlformats.org/officeDocument/2006/relationships/hyperlink" Target="https://leetcode.com/problems/merge-two-sorted-list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recursive-functions/" TargetMode="External"/><Relationship Id="rId2" Type="http://schemas.openxmlformats.org/officeDocument/2006/relationships/hyperlink" Target="https://www.geeksforgeeks.org/stack-set-2-infix-to-postfix/" TargetMode="External"/><Relationship Id="rId1" Type="http://schemas.openxmlformats.org/officeDocument/2006/relationships/slideLayout" Target="../slideLayouts/slideLayout3.xml"/><Relationship Id="rId6" Type="http://schemas.openxmlformats.org/officeDocument/2006/relationships/hyperlink" Target="https://www.geeksforgeeks.org/largest-rectangular-area-in-a-histogram-set-1/" TargetMode="External"/><Relationship Id="rId5" Type="http://schemas.openxmlformats.org/officeDocument/2006/relationships/hyperlink" Target="https://www.geeksforgeeks.org/the-stock-span-problem/" TargetMode="External"/><Relationship Id="rId4" Type="http://schemas.openxmlformats.org/officeDocument/2006/relationships/hyperlink" Target="https://www.geeksforgeeks.org/618/"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strongly-connected-components/" TargetMode="External"/><Relationship Id="rId2" Type="http://schemas.openxmlformats.org/officeDocument/2006/relationships/hyperlink" Target="https://www.geeksforgeeks.org/topological-sortin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leetcode.com/problems/binary-tree-preorder-traversal/" TargetMode="External"/><Relationship Id="rId2" Type="http://schemas.openxmlformats.org/officeDocument/2006/relationships/hyperlink" Target="https://leetcode.com/problems/valid-parentheses/"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leetcode.com/problems/design-circular-deque/description/" TargetMode="External"/><Relationship Id="rId2" Type="http://schemas.openxmlformats.org/officeDocument/2006/relationships/hyperlink" Target="https://leetcode.com/tag/queue/"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deletion-in-linked-list/" TargetMode="External"/><Relationship Id="rId2" Type="http://schemas.openxmlformats.org/officeDocument/2006/relationships/hyperlink" Target="https://www.geeksforgeeks.org/insertion-in-linked-list/" TargetMode="External"/><Relationship Id="rId1" Type="http://schemas.openxmlformats.org/officeDocument/2006/relationships/slideLayout" Target="../slideLayouts/slideLayout3.xml"/><Relationship Id="rId4" Type="http://schemas.openxmlformats.org/officeDocument/2006/relationships/hyperlink" Target="https://www.geeksforgeeks.org/search-an-element-in-a-linked-list-iterative-and-recurs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D96832-A222-4BA9-A513-02C98716E2DC}"/>
              </a:ext>
            </a:extLst>
          </p:cNvPr>
          <p:cNvSpPr>
            <a:spLocks noGrp="1"/>
          </p:cNvSpPr>
          <p:nvPr>
            <p:ph type="ctrTitle"/>
          </p:nvPr>
        </p:nvSpPr>
        <p:spPr>
          <a:xfrm>
            <a:off x="65006" y="642089"/>
            <a:ext cx="7575509" cy="2393760"/>
          </a:xfrm>
        </p:spPr>
        <p:txBody>
          <a:bodyPr>
            <a:normAutofit/>
          </a:bodyPr>
          <a:lstStyle/>
          <a:p>
            <a:r>
              <a:rPr lang="en-GB" sz="3200" dirty="0"/>
              <a:t>DATA STRUCTURES </a:t>
            </a:r>
            <a:r>
              <a:rPr lang="en-GB" sz="3200" dirty="0" smtClean="0"/>
              <a:t>&amp; ALGORITHMS WITH </a:t>
            </a:r>
            <a:r>
              <a:rPr lang="en-GB" sz="3200" dirty="0"/>
              <a:t>JAVA</a:t>
            </a:r>
            <a:endParaRPr lang="en-US" sz="3200" dirty="0"/>
          </a:p>
        </p:txBody>
      </p:sp>
      <p:sp>
        <p:nvSpPr>
          <p:cNvPr id="7" name="Subtitle 6">
            <a:extLst>
              <a:ext uri="{FF2B5EF4-FFF2-40B4-BE49-F238E27FC236}">
                <a16:creationId xmlns:a16="http://schemas.microsoft.com/office/drawing/2014/main" id="{2C2A07EC-2A88-4C73-B271-FB6F18BFC13D}"/>
              </a:ext>
            </a:extLst>
          </p:cNvPr>
          <p:cNvSpPr>
            <a:spLocks noGrp="1"/>
          </p:cNvSpPr>
          <p:nvPr>
            <p:ph type="subTitle" idx="1"/>
          </p:nvPr>
        </p:nvSpPr>
        <p:spPr>
          <a:xfrm>
            <a:off x="196891" y="2947926"/>
            <a:ext cx="6528619" cy="564138"/>
          </a:xfrm>
        </p:spPr>
        <p:txBody>
          <a:bodyPr>
            <a:normAutofit fontScale="92500" lnSpcReduction="10000"/>
          </a:bodyPr>
          <a:lstStyle/>
          <a:p>
            <a:r>
              <a:rPr lang="en-US" dirty="0" smtClean="0"/>
              <a:t>Lesson 5: Linked List</a:t>
            </a:r>
            <a:r>
              <a:rPr lang="en-US" dirty="0"/>
              <a:t> </a:t>
            </a:r>
            <a:r>
              <a:rPr lang="en-US" dirty="0" smtClean="0"/>
              <a:t>&amp; Stack</a:t>
            </a:r>
            <a:endParaRPr lang="en-US" dirty="0"/>
          </a:p>
        </p:txBody>
      </p:sp>
      <p:sp>
        <p:nvSpPr>
          <p:cNvPr id="2" name="Footer Placeholder 1">
            <a:extLst>
              <a:ext uri="{FF2B5EF4-FFF2-40B4-BE49-F238E27FC236}">
                <a16:creationId xmlns:a16="http://schemas.microsoft.com/office/drawing/2014/main" id="{9E17BF7D-6272-4F91-8314-9E1A40515427}"/>
              </a:ext>
            </a:extLst>
          </p:cNvPr>
          <p:cNvSpPr>
            <a:spLocks noGrp="1"/>
          </p:cNvSpPr>
          <p:nvPr>
            <p:ph type="ftr" sz="quarter" idx="11"/>
          </p:nvPr>
        </p:nvSpPr>
        <p:spPr>
          <a:xfrm>
            <a:off x="5608869" y="6429857"/>
            <a:ext cx="6071471" cy="365125"/>
          </a:xfrm>
        </p:spPr>
        <p:txBody>
          <a:bodyPr/>
          <a:lstStyle/>
          <a:p>
            <a:r>
              <a:rPr lang="en-US" dirty="0"/>
              <a:t>09e-BM/DT/FSOFT - @FPT SOFTWARE - FPT Software Academy - Internal Use</a:t>
            </a:r>
          </a:p>
        </p:txBody>
      </p:sp>
    </p:spTree>
    <p:extLst>
      <p:ext uri="{BB962C8B-B14F-4D97-AF65-F5344CB8AC3E}">
        <p14:creationId xmlns:p14="http://schemas.microsoft.com/office/powerpoint/2010/main" val="366263784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smtClean="0"/>
              <a:t>Advantages</a:t>
            </a:r>
            <a:r>
              <a:rPr lang="en-US" dirty="0"/>
              <a:t> </a:t>
            </a:r>
            <a:r>
              <a:rPr lang="en-US" dirty="0" smtClean="0"/>
              <a:t>&amp; Disadvantages</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lnSpcReduction="20000"/>
          </a:bodyPr>
          <a:lstStyle/>
          <a:p>
            <a:pPr fontAlgn="base"/>
            <a:r>
              <a:rPr lang="en-GB" b="1" dirty="0"/>
              <a:t>Dynamic Size: </a:t>
            </a:r>
            <a:r>
              <a:rPr lang="en-GB" dirty="0"/>
              <a:t>Linked lists can grow or shrink dynamically, as memory allocation is done at runtime.</a:t>
            </a:r>
          </a:p>
          <a:p>
            <a:pPr fontAlgn="base"/>
            <a:r>
              <a:rPr lang="en-GB" b="1" dirty="0"/>
              <a:t>Insertion and Deletion: </a:t>
            </a:r>
            <a:r>
              <a:rPr lang="en-GB" dirty="0"/>
              <a:t>Adding or removing elements from a linked list is efficient, especially for large lists.</a:t>
            </a:r>
          </a:p>
          <a:p>
            <a:pPr fontAlgn="base"/>
            <a:r>
              <a:rPr lang="en-GB" b="1" dirty="0"/>
              <a:t>Flexibility:</a:t>
            </a:r>
            <a:r>
              <a:rPr lang="en-GB" dirty="0"/>
              <a:t> Linked lists can be easily reorganized and modified without requiring a contiguous block of memory.</a:t>
            </a:r>
          </a:p>
          <a:p>
            <a:pPr fontAlgn="base"/>
            <a:r>
              <a:rPr lang="en-GB" b="1" dirty="0"/>
              <a:t>Random Access: </a:t>
            </a:r>
            <a:r>
              <a:rPr lang="en-GB" dirty="0"/>
              <a:t>Unlike arrays, linked lists do not allow direct access to elements by index. Traversal is required to reach a specific node.</a:t>
            </a:r>
          </a:p>
          <a:p>
            <a:pPr fontAlgn="base"/>
            <a:r>
              <a:rPr lang="en-GB" b="1" dirty="0"/>
              <a:t>Extra Memory:</a:t>
            </a:r>
            <a:r>
              <a:rPr lang="en-GB" dirty="0"/>
              <a:t> Linked lists require additional memory for storing the pointers, compared to arrays.</a:t>
            </a:r>
          </a:p>
          <a:p>
            <a:pPr algn="just">
              <a:lnSpc>
                <a:spcPct val="150000"/>
              </a:lnSpc>
              <a:buFont typeface="Wingdings" panose="05000000000000000000" pitchFamily="2" charset="2"/>
              <a:buChar char="§"/>
            </a:pP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10</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17528149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Linked List vs. Array</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659" y="1322174"/>
            <a:ext cx="8365523" cy="4213654"/>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11</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1714794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fontScale="90000"/>
          </a:bodyPr>
          <a:lstStyle/>
          <a:p>
            <a:r>
              <a:rPr lang="en-GB" dirty="0"/>
              <a:t>Linked List vs. Array in Time </a:t>
            </a:r>
            <a:r>
              <a:rPr lang="en-GB" dirty="0" smtClean="0"/>
              <a:t>Complexity</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6835" y="1359037"/>
            <a:ext cx="15190504" cy="6586358"/>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12</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9795165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Applications of Linked List</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lnSpcReduction="10000"/>
          </a:bodyPr>
          <a:lstStyle/>
          <a:p>
            <a:pPr fontAlgn="base"/>
            <a:r>
              <a:rPr lang="en-GB" dirty="0"/>
              <a:t>Linear data structures such as stack, queue, and non-linear data structures such as hash maps, and graphs can be implemented using linked lists.</a:t>
            </a:r>
          </a:p>
          <a:p>
            <a:pPr fontAlgn="base"/>
            <a:r>
              <a:rPr lang="en-GB" b="1" dirty="0"/>
              <a:t>Dynamic memory allocation:</a:t>
            </a:r>
            <a:r>
              <a:rPr lang="en-GB" dirty="0"/>
              <a:t> We use a linked list of free blocks.</a:t>
            </a:r>
          </a:p>
          <a:p>
            <a:pPr fontAlgn="base"/>
            <a:r>
              <a:rPr lang="en-GB" b="1" dirty="0"/>
              <a:t>Implementation of graphs: </a:t>
            </a:r>
            <a:r>
              <a:rPr lang="en-GB" dirty="0"/>
              <a:t>Adjacency list representation of graphs is the most popular in that it uses linked lists to store adjacent vertices.</a:t>
            </a:r>
          </a:p>
          <a:p>
            <a:pPr fontAlgn="base"/>
            <a:r>
              <a:rPr lang="en-GB" dirty="0"/>
              <a:t>In web browsers and editors, doubly linked lists can be used to build a forwards and backward navigation button.</a:t>
            </a:r>
          </a:p>
          <a:p>
            <a:pPr fontAlgn="base"/>
            <a:r>
              <a:rPr lang="en-GB" dirty="0"/>
              <a:t>A circular doubly linked list can also be used for implementing data structures like Fibonacci heaps</a:t>
            </a:r>
            <a:r>
              <a:rPr lang="en-GB" dirty="0" smtClean="0"/>
              <a:t>.</a:t>
            </a:r>
            <a:endParaRPr lang="en-GB"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13</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2568602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fontScale="90000"/>
          </a:bodyPr>
          <a:lstStyle/>
          <a:p>
            <a:r>
              <a:rPr lang="en-GB" dirty="0"/>
              <a:t>Applications of Linked Lists in real world</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70000" lnSpcReduction="20000"/>
          </a:bodyPr>
          <a:lstStyle/>
          <a:p>
            <a:pPr fontAlgn="base"/>
            <a:r>
              <a:rPr lang="en-GB" dirty="0"/>
              <a:t>The list of songs in the music player is linked to the previous and next songs. </a:t>
            </a:r>
          </a:p>
          <a:p>
            <a:pPr fontAlgn="base"/>
            <a:r>
              <a:rPr lang="en-GB" dirty="0"/>
              <a:t>In a web browser, previous and next web page URLs are linked through the previous and next buttons.</a:t>
            </a:r>
          </a:p>
          <a:p>
            <a:pPr fontAlgn="base"/>
            <a:r>
              <a:rPr lang="en-GB" dirty="0"/>
              <a:t>In the image viewer, the previous and next images are linked with the help of the previous and next buttons.</a:t>
            </a:r>
          </a:p>
          <a:p>
            <a:pPr fontAlgn="base"/>
            <a:r>
              <a:rPr lang="en-GB" dirty="0"/>
              <a:t>Switching between two applications is carried out by using </a:t>
            </a:r>
            <a:r>
              <a:rPr lang="en-GB" b="1" dirty="0"/>
              <a:t>“</a:t>
            </a:r>
            <a:r>
              <a:rPr lang="en-GB" b="1" dirty="0" err="1"/>
              <a:t>alt+tab</a:t>
            </a:r>
            <a:r>
              <a:rPr lang="en-GB" dirty="0"/>
              <a:t>” in windows and “</a:t>
            </a:r>
            <a:r>
              <a:rPr lang="en-GB" b="1" dirty="0" err="1"/>
              <a:t>cmd+tab</a:t>
            </a:r>
            <a:r>
              <a:rPr lang="en-GB" dirty="0"/>
              <a:t>” in mac book. It requires the functionality of a circular linked list.</a:t>
            </a:r>
          </a:p>
          <a:p>
            <a:pPr fontAlgn="base"/>
            <a:r>
              <a:rPr lang="en-GB" dirty="0"/>
              <a:t>In mobile phones, we save the contacts of people. The newly entered contact details will be placed at the correct alphabetical order.</a:t>
            </a:r>
          </a:p>
          <a:p>
            <a:pPr fontAlgn="base"/>
            <a:r>
              <a:rPr lang="en-GB" dirty="0"/>
              <a:t>This can be achieved by a linked list to set contact at the correct alphabetical position.</a:t>
            </a:r>
          </a:p>
          <a:p>
            <a:pPr fontAlgn="base"/>
            <a:r>
              <a:rPr lang="en-GB" dirty="0"/>
              <a:t>The modifications that we made in the documents are actually created as nodes in doubly linked list. We can simply use the undo option by pressing </a:t>
            </a:r>
            <a:r>
              <a:rPr lang="en-GB" b="1" dirty="0" err="1"/>
              <a:t>Ctrl+Z</a:t>
            </a:r>
            <a:r>
              <a:rPr lang="en-GB" dirty="0"/>
              <a:t> to modify the contents. It is done by the functionality of a linked list.</a:t>
            </a:r>
          </a:p>
          <a:p>
            <a:pPr algn="just">
              <a:lnSpc>
                <a:spcPct val="150000"/>
              </a:lnSpc>
              <a:buFont typeface="Wingdings" panose="05000000000000000000" pitchFamily="2" charset="2"/>
              <a:buChar char="§"/>
            </a:pP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14</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09870550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smtClean="0"/>
              <a:t>Practice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lgn="just">
              <a:buNone/>
            </a:pPr>
            <a:r>
              <a:rPr lang="en-US" altLang="en-US" i="1" dirty="0">
                <a:hlinkClick r:id="rId2"/>
              </a:rPr>
              <a:t>https://leetcode.com/tag/linked-list/</a:t>
            </a:r>
          </a:p>
          <a:p>
            <a:pPr marL="0" indent="0" algn="just">
              <a:buNone/>
            </a:pPr>
            <a:r>
              <a:rPr lang="en-US" altLang="en-US" i="1" dirty="0" smtClean="0">
                <a:hlinkClick r:id="rId2"/>
              </a:rPr>
              <a:t>https</a:t>
            </a:r>
            <a:r>
              <a:rPr lang="en-US" altLang="en-US" i="1" dirty="0">
                <a:hlinkClick r:id="rId2"/>
              </a:rPr>
              <a:t>://leetcode.com/problems/merge-two-sorted-lists</a:t>
            </a:r>
            <a:r>
              <a:rPr lang="en-US" altLang="en-US" i="1" dirty="0" smtClean="0">
                <a:hlinkClick r:id="rId2"/>
              </a:rPr>
              <a:t>/</a:t>
            </a:r>
            <a:endParaRPr lang="en-US" altLang="en-US" i="1" dirty="0" smtClean="0"/>
          </a:p>
          <a:p>
            <a:pPr marL="0" indent="0" algn="just">
              <a:buNone/>
            </a:pPr>
            <a:r>
              <a:rPr lang="en-US" altLang="en-US" i="1" dirty="0">
                <a:hlinkClick r:id="rId3"/>
              </a:rPr>
              <a:t>https://leetcode.com/problems/remove-duplicates-from-sorted-list</a:t>
            </a:r>
            <a:r>
              <a:rPr lang="en-US" altLang="en-US" i="1" dirty="0" smtClean="0">
                <a:hlinkClick r:id="rId3"/>
              </a:rPr>
              <a:t>/</a:t>
            </a:r>
            <a:endParaRPr lang="en-US" altLang="en-US" i="1" dirty="0" smtClean="0"/>
          </a:p>
          <a:p>
            <a:pPr marL="0" indent="0" algn="just">
              <a:buNone/>
            </a:pPr>
            <a:r>
              <a:rPr lang="en-US" altLang="en-US" i="1" dirty="0"/>
              <a:t>https://leetcode.com/problems/delete-node-in-a-linked-list/</a:t>
            </a: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15</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10736124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smtClean="0"/>
              <a:t>Insert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365" y="1622323"/>
            <a:ext cx="9014398" cy="3685583"/>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16</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7722768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D</a:t>
            </a:r>
            <a:r>
              <a:rPr lang="en-US" dirty="0" smtClean="0"/>
              <a:t>elete</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392" y="983226"/>
            <a:ext cx="9641835" cy="4129126"/>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17</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19874141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b="0" dirty="0"/>
              <a:t>Stack Data Structure</a:t>
            </a:r>
            <a:endParaRPr lang="en-US" sz="6000"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type="body" idx="1"/>
          </p:nvPr>
        </p:nvSpPr>
        <p:spPr>
          <a:prstGeom prst="rect">
            <a:avLst/>
          </a:prstGeom>
        </p:spPr>
        <p:txBody>
          <a:bodyPr/>
          <a:lstStyle/>
          <a:p>
            <a:pPr algn="just"/>
            <a:r>
              <a:rPr lang="en-US" altLang="en-US" i="1"/>
              <a:t>S</a:t>
            </a:r>
            <a:r>
              <a:rPr lang="en-US" altLang="en-US" sz="2400" i="1">
                <a:latin typeface="Arial" panose="020B0604020202020204" pitchFamily="34" charset="0"/>
                <a:cs typeface="Arial" panose="020B0604020202020204" pitchFamily="34" charset="0"/>
              </a:rPr>
              <a:t>ection 1</a:t>
            </a: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18</a:t>
            </a:fld>
            <a:endParaRPr lang="en-US"/>
          </a:p>
        </p:txBody>
      </p:sp>
      <p:sp>
        <p:nvSpPr>
          <p:cNvPr id="2" name="Footer Placeholder 1">
            <a:extLst>
              <a:ext uri="{FF2B5EF4-FFF2-40B4-BE49-F238E27FC236}">
                <a16:creationId xmlns:a16="http://schemas.microsoft.com/office/drawing/2014/main" id="{05EA9581-2598-4BE9-9AAB-958B1230E935}"/>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75413352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What is Stack?</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lgn="just">
              <a:buFont typeface="Wingdings" panose="05000000000000000000" pitchFamily="2" charset="2"/>
              <a:buChar char="§"/>
            </a:pPr>
            <a:r>
              <a:rPr lang="en-GB" dirty="0"/>
              <a:t>A stack is a linear data structure in which the insertion of a new element and removal of an existing element takes place at the same end represented as the top of the stack</a:t>
            </a:r>
            <a:r>
              <a:rPr lang="en-GB" dirty="0" smtClean="0"/>
              <a:t>.</a:t>
            </a:r>
          </a:p>
          <a:p>
            <a:pPr algn="just">
              <a:buFont typeface="Wingdings" panose="05000000000000000000" pitchFamily="2" charset="2"/>
              <a:buChar char="§"/>
            </a:pPr>
            <a:r>
              <a:rPr lang="en-GB" dirty="0" smtClean="0"/>
              <a:t>LIFO(Last </a:t>
            </a:r>
            <a:r>
              <a:rPr lang="en-GB" dirty="0"/>
              <a:t>In First Out) </a:t>
            </a:r>
          </a:p>
          <a:p>
            <a:pPr algn="just">
              <a:buFont typeface="Wingdings" panose="05000000000000000000" pitchFamily="2" charset="2"/>
              <a:buChar char="§"/>
            </a:pPr>
            <a:r>
              <a:rPr lang="en-GB" dirty="0" smtClean="0"/>
              <a:t>FILO(First </a:t>
            </a:r>
            <a:r>
              <a:rPr lang="en-GB" dirty="0"/>
              <a:t>In Last </a:t>
            </a:r>
            <a:r>
              <a:rPr lang="en-GB" dirty="0" smtClean="0"/>
              <a:t>Out)</a:t>
            </a:r>
            <a:endParaRPr lang="en-US" altLang="en-US" sz="24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19</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00669423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altLang="en-US" sz="6000" dirty="0" smtClean="0">
                <a:latin typeface="Arial" panose="020B0604020202020204" pitchFamily="34" charset="0"/>
                <a:cs typeface="Arial" panose="020B0604020202020204" pitchFamily="34" charset="0"/>
              </a:rPr>
              <a:t>Linked List</a:t>
            </a:r>
            <a:endParaRPr lang="en-US" sz="6000"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type="body" idx="1"/>
          </p:nvPr>
        </p:nvSpPr>
        <p:spPr>
          <a:prstGeom prst="rect">
            <a:avLst/>
          </a:prstGeom>
        </p:spPr>
        <p:txBody>
          <a:bodyPr/>
          <a:lstStyle/>
          <a:p>
            <a:pPr algn="just"/>
            <a:r>
              <a:rPr lang="en-US" altLang="en-US" i="1"/>
              <a:t>S</a:t>
            </a:r>
            <a:r>
              <a:rPr lang="en-US" altLang="en-US" sz="2400" i="1">
                <a:latin typeface="Arial" panose="020B0604020202020204" pitchFamily="34" charset="0"/>
                <a:cs typeface="Arial" panose="020B0604020202020204" pitchFamily="34" charset="0"/>
              </a:rPr>
              <a:t>ection 1</a:t>
            </a: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a:t>
            </a:fld>
            <a:endParaRPr lang="en-US"/>
          </a:p>
        </p:txBody>
      </p:sp>
      <p:sp>
        <p:nvSpPr>
          <p:cNvPr id="2" name="Footer Placeholder 1">
            <a:extLst>
              <a:ext uri="{FF2B5EF4-FFF2-40B4-BE49-F238E27FC236}">
                <a16:creationId xmlns:a16="http://schemas.microsoft.com/office/drawing/2014/main" id="{05EA9581-2598-4BE9-9AAB-958B1230E935}"/>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035320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20</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46" y="914400"/>
            <a:ext cx="5165124" cy="43817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0" y="176898"/>
            <a:ext cx="6286500" cy="5391150"/>
          </a:xfrm>
          <a:prstGeom prst="rect">
            <a:avLst/>
          </a:prstGeom>
        </p:spPr>
      </p:pic>
    </p:spTree>
    <p:extLst>
      <p:ext uri="{BB962C8B-B14F-4D97-AF65-F5344CB8AC3E}">
        <p14:creationId xmlns:p14="http://schemas.microsoft.com/office/powerpoint/2010/main" val="215325765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smtClean="0"/>
              <a:t>Operations</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fontAlgn="base"/>
            <a:r>
              <a:rPr lang="en-GB" b="1" dirty="0"/>
              <a:t>push()</a:t>
            </a:r>
            <a:r>
              <a:rPr lang="en-GB" dirty="0"/>
              <a:t> to insert an element into the stack</a:t>
            </a:r>
          </a:p>
          <a:p>
            <a:pPr fontAlgn="base"/>
            <a:r>
              <a:rPr lang="en-GB" b="1" dirty="0"/>
              <a:t>pop() </a:t>
            </a:r>
            <a:r>
              <a:rPr lang="en-GB" dirty="0"/>
              <a:t>to remove an element from the stack</a:t>
            </a:r>
          </a:p>
          <a:p>
            <a:pPr fontAlgn="base"/>
            <a:r>
              <a:rPr lang="en-GB" b="1" dirty="0"/>
              <a:t>top()</a:t>
            </a:r>
            <a:r>
              <a:rPr lang="en-GB" dirty="0"/>
              <a:t> Returns the top element of the stack.</a:t>
            </a:r>
          </a:p>
          <a:p>
            <a:pPr fontAlgn="base"/>
            <a:r>
              <a:rPr lang="en-GB" b="1" dirty="0" err="1"/>
              <a:t>isEmpty</a:t>
            </a:r>
            <a:r>
              <a:rPr lang="en-GB" b="1" dirty="0"/>
              <a:t>() </a:t>
            </a:r>
            <a:r>
              <a:rPr lang="en-GB" dirty="0"/>
              <a:t>returns true if stack is empty else false.</a:t>
            </a:r>
          </a:p>
          <a:p>
            <a:pPr fontAlgn="base"/>
            <a:r>
              <a:rPr lang="en-GB" b="1" dirty="0"/>
              <a:t>size()</a:t>
            </a:r>
            <a:r>
              <a:rPr lang="en-GB" dirty="0"/>
              <a:t> returns the size of stack</a:t>
            </a:r>
            <a:r>
              <a:rPr lang="en-GB" dirty="0" smtClean="0"/>
              <a:t>.</a:t>
            </a:r>
            <a:endParaRPr lang="en-GB"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21</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91325471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smtClean="0"/>
              <a:t>Push</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algn="just">
              <a:buFont typeface="Wingdings" panose="05000000000000000000" pitchFamily="2" charset="2"/>
              <a:buChar char="§"/>
            </a:pPr>
            <a:r>
              <a:rPr lang="en-GB" sz="2000" dirty="0"/>
              <a:t>Adds an item to the </a:t>
            </a:r>
            <a:r>
              <a:rPr lang="en-GB" sz="2000" dirty="0" smtClean="0"/>
              <a:t>stack. </a:t>
            </a:r>
            <a:r>
              <a:rPr lang="en-GB" sz="2000" dirty="0"/>
              <a:t>If the stack is full, then it is said to be an</a:t>
            </a:r>
            <a:r>
              <a:rPr lang="en-GB" sz="2000" b="1" dirty="0"/>
              <a:t> Overflow condition</a:t>
            </a:r>
            <a:r>
              <a:rPr lang="en-GB" sz="2000" b="1" dirty="0" smtClean="0"/>
              <a:t>.</a:t>
            </a:r>
            <a:endParaRPr lang="en-GB" altLang="en-US" sz="2000" b="1" i="1" dirty="0"/>
          </a:p>
          <a:p>
            <a:pPr marL="3657600" lvl="8" indent="0" algn="just">
              <a:buNone/>
            </a:pPr>
            <a:r>
              <a:rPr lang="en-GB" altLang="en-US" sz="2400" b="1" dirty="0">
                <a:latin typeface="Arial" panose="020B0604020202020204" pitchFamily="34" charset="0"/>
                <a:cs typeface="Arial" panose="020B0604020202020204" pitchFamily="34" charset="0"/>
              </a:rPr>
              <a:t>begin</a:t>
            </a:r>
          </a:p>
          <a:p>
            <a:pPr marL="3657600" lvl="8" indent="0" algn="just">
              <a:buNone/>
            </a:pPr>
            <a:r>
              <a:rPr lang="en-GB" altLang="en-US" sz="2400" b="1" dirty="0">
                <a:latin typeface="Arial" panose="020B0604020202020204" pitchFamily="34" charset="0"/>
                <a:cs typeface="Arial" panose="020B0604020202020204" pitchFamily="34" charset="0"/>
              </a:rPr>
              <a:t> if stack is full</a:t>
            </a:r>
          </a:p>
          <a:p>
            <a:pPr marL="3657600" lvl="8" indent="0" algn="just">
              <a:buNone/>
            </a:pPr>
            <a:r>
              <a:rPr lang="en-GB" altLang="en-US" sz="2400" b="1" dirty="0">
                <a:latin typeface="Arial" panose="020B0604020202020204" pitchFamily="34" charset="0"/>
                <a:cs typeface="Arial" panose="020B0604020202020204" pitchFamily="34" charset="0"/>
              </a:rPr>
              <a:t>    return</a:t>
            </a:r>
          </a:p>
          <a:p>
            <a:pPr marL="3657600" lvl="8" indent="0" algn="just">
              <a:buNone/>
            </a:pPr>
            <a:r>
              <a:rPr lang="en-GB" altLang="en-US" sz="2400" b="1" dirty="0">
                <a:latin typeface="Arial" panose="020B0604020202020204" pitchFamily="34" charset="0"/>
                <a:cs typeface="Arial" panose="020B0604020202020204" pitchFamily="34" charset="0"/>
              </a:rPr>
              <a:t> </a:t>
            </a:r>
            <a:r>
              <a:rPr lang="en-GB" altLang="en-US" sz="2400" b="1" dirty="0" err="1">
                <a:latin typeface="Arial" panose="020B0604020202020204" pitchFamily="34" charset="0"/>
                <a:cs typeface="Arial" panose="020B0604020202020204" pitchFamily="34" charset="0"/>
              </a:rPr>
              <a:t>endif</a:t>
            </a:r>
            <a:endParaRPr lang="en-GB" altLang="en-US" sz="2400" b="1" dirty="0">
              <a:latin typeface="Arial" panose="020B0604020202020204" pitchFamily="34" charset="0"/>
              <a:cs typeface="Arial" panose="020B0604020202020204" pitchFamily="34" charset="0"/>
            </a:endParaRPr>
          </a:p>
          <a:p>
            <a:pPr marL="3657600" lvl="8" indent="0" algn="just">
              <a:buNone/>
            </a:pPr>
            <a:r>
              <a:rPr lang="en-GB" altLang="en-US" sz="2400" b="1" dirty="0">
                <a:latin typeface="Arial" panose="020B0604020202020204" pitchFamily="34" charset="0"/>
                <a:cs typeface="Arial" panose="020B0604020202020204" pitchFamily="34" charset="0"/>
              </a:rPr>
              <a:t>else  </a:t>
            </a:r>
          </a:p>
          <a:p>
            <a:pPr marL="3657600" lvl="8" indent="0" algn="just">
              <a:buNone/>
            </a:pPr>
            <a:r>
              <a:rPr lang="en-GB" altLang="en-US" sz="2400" b="1" dirty="0">
                <a:latin typeface="Arial" panose="020B0604020202020204" pitchFamily="34" charset="0"/>
                <a:cs typeface="Arial" panose="020B0604020202020204" pitchFamily="34" charset="0"/>
              </a:rPr>
              <a:t> increment top</a:t>
            </a:r>
          </a:p>
          <a:p>
            <a:pPr marL="3657600" lvl="8" indent="0" algn="just">
              <a:buNone/>
            </a:pPr>
            <a:r>
              <a:rPr lang="en-GB" altLang="en-US" sz="2400" b="1" dirty="0">
                <a:latin typeface="Arial" panose="020B0604020202020204" pitchFamily="34" charset="0"/>
                <a:cs typeface="Arial" panose="020B0604020202020204" pitchFamily="34" charset="0"/>
              </a:rPr>
              <a:t> stack[top] assign value</a:t>
            </a:r>
          </a:p>
          <a:p>
            <a:pPr marL="3657600" lvl="8" indent="0" algn="just">
              <a:buNone/>
            </a:pPr>
            <a:r>
              <a:rPr lang="en-GB" altLang="en-US" sz="2400" b="1" dirty="0">
                <a:latin typeface="Arial" panose="020B0604020202020204" pitchFamily="34" charset="0"/>
                <a:cs typeface="Arial" panose="020B0604020202020204" pitchFamily="34" charset="0"/>
              </a:rPr>
              <a:t>end else</a:t>
            </a:r>
          </a:p>
          <a:p>
            <a:pPr marL="3657600" lvl="8" indent="0" algn="just">
              <a:buNone/>
            </a:pPr>
            <a:r>
              <a:rPr lang="en-GB" altLang="en-US" sz="2400" b="1" dirty="0">
                <a:latin typeface="Arial" panose="020B0604020202020204" pitchFamily="34" charset="0"/>
                <a:cs typeface="Arial" panose="020B0604020202020204" pitchFamily="34" charset="0"/>
              </a:rPr>
              <a:t>end procedure</a:t>
            </a:r>
            <a:endParaRPr lang="en-US" altLang="en-US" sz="24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22</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8301594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smtClean="0"/>
              <a:t>Pop</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algn="just">
              <a:buFont typeface="Wingdings" panose="05000000000000000000" pitchFamily="2" charset="2"/>
              <a:buChar char="§"/>
            </a:pPr>
            <a:r>
              <a:rPr lang="en-GB" sz="2000" dirty="0"/>
              <a:t>Removes an item from the stack. The items are popped in the reversed order in which they are pushed. If the stack is empty, then it is said to be an </a:t>
            </a:r>
            <a:r>
              <a:rPr lang="en-GB" sz="2000" b="1" dirty="0"/>
              <a:t>Underflow</a:t>
            </a:r>
            <a:r>
              <a:rPr lang="en-GB" sz="2000" dirty="0"/>
              <a:t> </a:t>
            </a:r>
            <a:r>
              <a:rPr lang="en-GB" sz="2000" b="1" dirty="0"/>
              <a:t>condition</a:t>
            </a:r>
            <a:r>
              <a:rPr lang="en-GB" sz="2000" b="1" dirty="0" smtClean="0"/>
              <a:t>.</a:t>
            </a:r>
          </a:p>
          <a:p>
            <a:pPr marL="3657600" lvl="8" indent="0" algn="just">
              <a:buNone/>
            </a:pPr>
            <a:r>
              <a:rPr lang="en-GB" altLang="en-US" sz="2400" b="1" dirty="0">
                <a:latin typeface="Arial" panose="020B0604020202020204" pitchFamily="34" charset="0"/>
                <a:cs typeface="Arial" panose="020B0604020202020204" pitchFamily="34" charset="0"/>
              </a:rPr>
              <a:t>begin</a:t>
            </a:r>
          </a:p>
          <a:p>
            <a:pPr marL="3657600" lvl="8" indent="0" algn="just">
              <a:buNone/>
            </a:pPr>
            <a:r>
              <a:rPr lang="en-GB" altLang="en-US" sz="2400" b="1" dirty="0">
                <a:latin typeface="Arial" panose="020B0604020202020204" pitchFamily="34" charset="0"/>
                <a:cs typeface="Arial" panose="020B0604020202020204" pitchFamily="34" charset="0"/>
              </a:rPr>
              <a:t> if stack is empty</a:t>
            </a:r>
          </a:p>
          <a:p>
            <a:pPr marL="3657600" lvl="8" indent="0" algn="just">
              <a:buNone/>
            </a:pPr>
            <a:r>
              <a:rPr lang="en-GB" altLang="en-US" sz="2400" b="1" dirty="0">
                <a:latin typeface="Arial" panose="020B0604020202020204" pitchFamily="34" charset="0"/>
                <a:cs typeface="Arial" panose="020B0604020202020204" pitchFamily="34" charset="0"/>
              </a:rPr>
              <a:t>    return</a:t>
            </a:r>
          </a:p>
          <a:p>
            <a:pPr marL="3657600" lvl="8" indent="0" algn="just">
              <a:buNone/>
            </a:pPr>
            <a:r>
              <a:rPr lang="en-GB" altLang="en-US" sz="2400" b="1" dirty="0">
                <a:latin typeface="Arial" panose="020B0604020202020204" pitchFamily="34" charset="0"/>
                <a:cs typeface="Arial" panose="020B0604020202020204" pitchFamily="34" charset="0"/>
              </a:rPr>
              <a:t> </a:t>
            </a:r>
            <a:r>
              <a:rPr lang="en-GB" altLang="en-US" sz="2400" b="1" dirty="0" err="1">
                <a:latin typeface="Arial" panose="020B0604020202020204" pitchFamily="34" charset="0"/>
                <a:cs typeface="Arial" panose="020B0604020202020204" pitchFamily="34" charset="0"/>
              </a:rPr>
              <a:t>endif</a:t>
            </a:r>
            <a:endParaRPr lang="en-GB" altLang="en-US" sz="2400" b="1" dirty="0">
              <a:latin typeface="Arial" panose="020B0604020202020204" pitchFamily="34" charset="0"/>
              <a:cs typeface="Arial" panose="020B0604020202020204" pitchFamily="34" charset="0"/>
            </a:endParaRPr>
          </a:p>
          <a:p>
            <a:pPr marL="3657600" lvl="8" indent="0" algn="just">
              <a:buNone/>
            </a:pPr>
            <a:r>
              <a:rPr lang="en-GB" altLang="en-US" sz="2400" b="1" dirty="0">
                <a:latin typeface="Arial" panose="020B0604020202020204" pitchFamily="34" charset="0"/>
                <a:cs typeface="Arial" panose="020B0604020202020204" pitchFamily="34" charset="0"/>
              </a:rPr>
              <a:t>else</a:t>
            </a:r>
          </a:p>
          <a:p>
            <a:pPr marL="3657600" lvl="8" indent="0" algn="just">
              <a:buNone/>
            </a:pPr>
            <a:r>
              <a:rPr lang="en-GB" altLang="en-US" sz="2400" b="1" dirty="0">
                <a:latin typeface="Arial" panose="020B0604020202020204" pitchFamily="34" charset="0"/>
                <a:cs typeface="Arial" panose="020B0604020202020204" pitchFamily="34" charset="0"/>
              </a:rPr>
              <a:t> store value of stack[top]</a:t>
            </a:r>
          </a:p>
          <a:p>
            <a:pPr marL="3657600" lvl="8" indent="0" algn="just">
              <a:buNone/>
            </a:pPr>
            <a:r>
              <a:rPr lang="en-GB" altLang="en-US" sz="2400" b="1" dirty="0">
                <a:latin typeface="Arial" panose="020B0604020202020204" pitchFamily="34" charset="0"/>
                <a:cs typeface="Arial" panose="020B0604020202020204" pitchFamily="34" charset="0"/>
              </a:rPr>
              <a:t> decrement top</a:t>
            </a:r>
          </a:p>
          <a:p>
            <a:pPr marL="3657600" lvl="8" indent="0" algn="just">
              <a:buNone/>
            </a:pPr>
            <a:r>
              <a:rPr lang="en-GB" altLang="en-US" sz="2400" b="1" dirty="0">
                <a:latin typeface="Arial" panose="020B0604020202020204" pitchFamily="34" charset="0"/>
                <a:cs typeface="Arial" panose="020B0604020202020204" pitchFamily="34" charset="0"/>
              </a:rPr>
              <a:t> return value</a:t>
            </a:r>
          </a:p>
          <a:p>
            <a:pPr marL="3657600" lvl="8" indent="0" algn="just">
              <a:buNone/>
            </a:pPr>
            <a:r>
              <a:rPr lang="en-GB" altLang="en-US" sz="2400" b="1" dirty="0">
                <a:latin typeface="Arial" panose="020B0604020202020204" pitchFamily="34" charset="0"/>
                <a:cs typeface="Arial" panose="020B0604020202020204" pitchFamily="34" charset="0"/>
              </a:rPr>
              <a:t>end else</a:t>
            </a:r>
          </a:p>
          <a:p>
            <a:pPr marL="3657600" lvl="8" indent="0" algn="just">
              <a:buNone/>
            </a:pPr>
            <a:r>
              <a:rPr lang="en-GB" altLang="en-US" sz="2400" b="1" dirty="0">
                <a:latin typeface="Arial" panose="020B0604020202020204" pitchFamily="34" charset="0"/>
                <a:cs typeface="Arial" panose="020B0604020202020204" pitchFamily="34" charset="0"/>
              </a:rPr>
              <a:t>end procedure</a:t>
            </a:r>
            <a:endParaRPr lang="en-US" altLang="en-US" sz="24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23</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97046815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smtClean="0"/>
              <a:t>Top</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lgn="just">
              <a:buFont typeface="Wingdings" panose="05000000000000000000" pitchFamily="2" charset="2"/>
              <a:buChar char="§"/>
            </a:pPr>
            <a:r>
              <a:rPr lang="en-GB" dirty="0"/>
              <a:t>Returns the top element of the stack</a:t>
            </a:r>
            <a:r>
              <a:rPr lang="en-GB" dirty="0" smtClean="0"/>
              <a:t>.</a:t>
            </a:r>
          </a:p>
          <a:p>
            <a:pPr marL="0" indent="0" algn="just">
              <a:buNone/>
            </a:pPr>
            <a:endParaRPr lang="en-GB" dirty="0" smtClean="0"/>
          </a:p>
          <a:p>
            <a:pPr marL="3200400" lvl="7" indent="0" algn="just">
              <a:buNone/>
            </a:pPr>
            <a:r>
              <a:rPr lang="en-GB" altLang="en-US" sz="2400" b="1" dirty="0">
                <a:latin typeface="Arial" panose="020B0604020202020204" pitchFamily="34" charset="0"/>
                <a:cs typeface="Arial" panose="020B0604020202020204" pitchFamily="34" charset="0"/>
              </a:rPr>
              <a:t>begin </a:t>
            </a:r>
          </a:p>
          <a:p>
            <a:pPr marL="3200400" lvl="7" indent="0" algn="just">
              <a:buNone/>
            </a:pPr>
            <a:r>
              <a:rPr lang="en-GB" altLang="en-US" sz="2400" b="1" dirty="0">
                <a:latin typeface="Arial" panose="020B0604020202020204" pitchFamily="34" charset="0"/>
                <a:cs typeface="Arial" panose="020B0604020202020204" pitchFamily="34" charset="0"/>
              </a:rPr>
              <a:t>  return stack[top]</a:t>
            </a:r>
          </a:p>
          <a:p>
            <a:pPr marL="3200400" lvl="7" indent="0" algn="just">
              <a:buNone/>
            </a:pPr>
            <a:r>
              <a:rPr lang="en-GB" altLang="en-US" sz="2400" b="1" dirty="0">
                <a:latin typeface="Arial" panose="020B0604020202020204" pitchFamily="34" charset="0"/>
                <a:cs typeface="Arial" panose="020B0604020202020204" pitchFamily="34" charset="0"/>
              </a:rPr>
              <a:t>end procedure</a:t>
            </a:r>
            <a:endParaRPr lang="en-US" altLang="en-US" sz="24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24</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83789757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err="1" smtClean="0"/>
              <a:t>isEmpty</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lgn="just">
              <a:buFont typeface="Wingdings" panose="05000000000000000000" pitchFamily="2" charset="2"/>
              <a:buChar char="§"/>
            </a:pPr>
            <a:r>
              <a:rPr lang="en-GB" dirty="0"/>
              <a:t>Returns true if the stack is empty, else false</a:t>
            </a:r>
            <a:r>
              <a:rPr lang="en-GB" dirty="0" smtClean="0"/>
              <a:t>.</a:t>
            </a:r>
          </a:p>
          <a:p>
            <a:pPr algn="just">
              <a:buFont typeface="Wingdings" panose="05000000000000000000" pitchFamily="2" charset="2"/>
              <a:buChar char="§"/>
            </a:pPr>
            <a:endParaRPr lang="en-GB" dirty="0" smtClean="0"/>
          </a:p>
          <a:p>
            <a:pPr marL="3657600" lvl="8" indent="0" algn="just">
              <a:buNone/>
            </a:pPr>
            <a:r>
              <a:rPr lang="en-GB" altLang="en-US" sz="2400" b="1" dirty="0">
                <a:latin typeface="Arial" panose="020B0604020202020204" pitchFamily="34" charset="0"/>
                <a:cs typeface="Arial" panose="020B0604020202020204" pitchFamily="34" charset="0"/>
              </a:rPr>
              <a:t>begin</a:t>
            </a:r>
          </a:p>
          <a:p>
            <a:pPr marL="3657600" lvl="8" indent="0" algn="just">
              <a:buNone/>
            </a:pPr>
            <a:r>
              <a:rPr lang="en-GB" altLang="en-US" sz="2400" b="1" dirty="0">
                <a:latin typeface="Arial" panose="020B0604020202020204" pitchFamily="34" charset="0"/>
                <a:cs typeface="Arial" panose="020B0604020202020204" pitchFamily="34" charset="0"/>
              </a:rPr>
              <a:t> if top &lt; 1</a:t>
            </a:r>
          </a:p>
          <a:p>
            <a:pPr marL="3657600" lvl="8" indent="0" algn="just">
              <a:buNone/>
            </a:pPr>
            <a:r>
              <a:rPr lang="en-GB" altLang="en-US" sz="2400" b="1" dirty="0">
                <a:latin typeface="Arial" panose="020B0604020202020204" pitchFamily="34" charset="0"/>
                <a:cs typeface="Arial" panose="020B0604020202020204" pitchFamily="34" charset="0"/>
              </a:rPr>
              <a:t>    return true</a:t>
            </a:r>
          </a:p>
          <a:p>
            <a:pPr marL="3657600" lvl="8" indent="0" algn="just">
              <a:buNone/>
            </a:pPr>
            <a:r>
              <a:rPr lang="en-GB" altLang="en-US" sz="2400" b="1" dirty="0">
                <a:latin typeface="Arial" panose="020B0604020202020204" pitchFamily="34" charset="0"/>
                <a:cs typeface="Arial" panose="020B0604020202020204" pitchFamily="34" charset="0"/>
              </a:rPr>
              <a:t> else</a:t>
            </a:r>
          </a:p>
          <a:p>
            <a:pPr marL="3657600" lvl="8" indent="0" algn="just">
              <a:buNone/>
            </a:pPr>
            <a:r>
              <a:rPr lang="en-GB" altLang="en-US" sz="2400" b="1" dirty="0">
                <a:latin typeface="Arial" panose="020B0604020202020204" pitchFamily="34" charset="0"/>
                <a:cs typeface="Arial" panose="020B0604020202020204" pitchFamily="34" charset="0"/>
              </a:rPr>
              <a:t>    return false</a:t>
            </a:r>
          </a:p>
          <a:p>
            <a:pPr marL="3657600" lvl="8" indent="0" algn="just">
              <a:buNone/>
            </a:pPr>
            <a:r>
              <a:rPr lang="en-GB" altLang="en-US" sz="2400" b="1" dirty="0">
                <a:latin typeface="Arial" panose="020B0604020202020204" pitchFamily="34" charset="0"/>
                <a:cs typeface="Arial" panose="020B0604020202020204" pitchFamily="34" charset="0"/>
              </a:rPr>
              <a:t>end procedure</a:t>
            </a:r>
            <a:endParaRPr lang="en-US" altLang="en-US" sz="24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25</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397803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Time </a:t>
            </a:r>
            <a:r>
              <a:rPr lang="en-US" dirty="0" smtClean="0"/>
              <a:t>Complexity</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660" y="934399"/>
            <a:ext cx="7470308" cy="5386001"/>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26</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90732692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Types of Stacks</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a:bodyPr>
          <a:lstStyle/>
          <a:p>
            <a:pPr fontAlgn="base"/>
            <a:r>
              <a:rPr lang="en-GB" b="1" dirty="0"/>
              <a:t>Fixed Size Stack</a:t>
            </a:r>
            <a:r>
              <a:rPr lang="en-GB" dirty="0"/>
              <a:t>: As the name suggests, a fixed size stack has a fixed size and cannot grow or shrink dynamically. If the stack is full and an attempt is made to add an element to it, an overflow error occurs. If the stack is empty and an attempt is made to remove an element from it, an underflow error occurs.</a:t>
            </a:r>
          </a:p>
          <a:p>
            <a:pPr fontAlgn="base"/>
            <a:r>
              <a:rPr lang="en-GB" b="1" dirty="0"/>
              <a:t>Dynamic Size Stack</a:t>
            </a:r>
            <a:r>
              <a:rPr lang="en-GB" dirty="0"/>
              <a:t>: A dynamic size stack can grow or shrink dynamically. When the stack is full, it automatically increases its size to accommodate the new element, and when the stack is empty, it decreases its size. This type of stack is implemented using a linked list, as it allows for easy resizing of the stack.</a:t>
            </a:r>
          </a:p>
          <a:p>
            <a:pPr algn="just">
              <a:buFont typeface="Wingdings" panose="05000000000000000000" pitchFamily="2" charset="2"/>
              <a:buChar char="§"/>
            </a:pP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27</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94713838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Applications of the stack</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85000" lnSpcReduction="20000"/>
          </a:bodyPr>
          <a:lstStyle/>
          <a:p>
            <a:pPr fontAlgn="base"/>
            <a:r>
              <a:rPr lang="en-GB" u="sng" dirty="0">
                <a:hlinkClick r:id="rId2"/>
              </a:rPr>
              <a:t>Infix to Postfix</a:t>
            </a:r>
            <a:r>
              <a:rPr lang="en-GB" dirty="0"/>
              <a:t> /Prefix conversion</a:t>
            </a:r>
          </a:p>
          <a:p>
            <a:pPr fontAlgn="base"/>
            <a:r>
              <a:rPr lang="en-GB" dirty="0"/>
              <a:t>Redo-undo features at many places like editors, </a:t>
            </a:r>
            <a:r>
              <a:rPr lang="en-GB" dirty="0" err="1"/>
              <a:t>photoshop</a:t>
            </a:r>
            <a:r>
              <a:rPr lang="en-GB" dirty="0"/>
              <a:t>.</a:t>
            </a:r>
          </a:p>
          <a:p>
            <a:pPr fontAlgn="base"/>
            <a:r>
              <a:rPr lang="en-GB" dirty="0"/>
              <a:t>Forward and backward features in web browsers</a:t>
            </a:r>
          </a:p>
          <a:p>
            <a:pPr fontAlgn="base"/>
            <a:r>
              <a:rPr lang="en-GB" dirty="0"/>
              <a:t>Used in many algorithms like </a:t>
            </a:r>
            <a:r>
              <a:rPr lang="en-GB" u="sng" dirty="0">
                <a:hlinkClick r:id="rId3"/>
              </a:rPr>
              <a:t>Tower of Hanoi, </a:t>
            </a:r>
            <a:r>
              <a:rPr lang="en-GB" u="sng" dirty="0">
                <a:hlinkClick r:id="rId4"/>
              </a:rPr>
              <a:t>tree traversals</a:t>
            </a:r>
            <a:r>
              <a:rPr lang="en-GB" dirty="0"/>
              <a:t>, </a:t>
            </a:r>
            <a:r>
              <a:rPr lang="en-GB" u="sng" dirty="0">
                <a:hlinkClick r:id="rId5"/>
              </a:rPr>
              <a:t>stock span problems</a:t>
            </a:r>
            <a:r>
              <a:rPr lang="en-GB" dirty="0"/>
              <a:t>, and </a:t>
            </a:r>
            <a:r>
              <a:rPr lang="en-GB" u="sng" dirty="0">
                <a:hlinkClick r:id="rId6"/>
              </a:rPr>
              <a:t>histogram problems</a:t>
            </a:r>
            <a:r>
              <a:rPr lang="en-GB" dirty="0"/>
              <a:t>.</a:t>
            </a:r>
          </a:p>
          <a:p>
            <a:pPr fontAlgn="base"/>
            <a:r>
              <a:rPr lang="en-GB" dirty="0"/>
              <a:t>Backtracking is one of the algorithm designing techniques. Some examples of backtracking are the Knight-Tour problem, N-Queen problem, find your way through a maze, and game-like chess or checkers in all these problems we dive into someway if that way is not efficient we come back to the previous state and go into some another path. To get back from a current state we need to store the previous state for that purpose we need a stack</a:t>
            </a:r>
            <a:r>
              <a:rPr lang="en-GB" dirty="0" smtClean="0"/>
              <a:t>.</a:t>
            </a:r>
            <a:endParaRPr lang="en-GB"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28</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9535461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Applications of the </a:t>
            </a:r>
            <a:r>
              <a:rPr lang="en-US" dirty="0" smtClean="0"/>
              <a:t>stack (</a:t>
            </a:r>
            <a:r>
              <a:rPr lang="en-US" dirty="0" err="1" smtClean="0"/>
              <a:t>cont</a:t>
            </a:r>
            <a:r>
              <a:rPr lang="en-US" dirty="0" smtClean="0"/>
              <a:t>…)</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85000" lnSpcReduction="20000"/>
          </a:bodyPr>
          <a:lstStyle/>
          <a:p>
            <a:pPr fontAlgn="base"/>
            <a:r>
              <a:rPr lang="en-GB" dirty="0"/>
              <a:t>In Graph Algorithms like </a:t>
            </a:r>
            <a:r>
              <a:rPr lang="en-GB" u="sng" dirty="0">
                <a:hlinkClick r:id="rId2"/>
              </a:rPr>
              <a:t>Topological Sorting</a:t>
            </a:r>
            <a:r>
              <a:rPr lang="en-GB" dirty="0"/>
              <a:t> and </a:t>
            </a:r>
            <a:r>
              <a:rPr lang="en-GB" u="sng" dirty="0">
                <a:hlinkClick r:id="rId3"/>
              </a:rPr>
              <a:t>Strongly Connected Components</a:t>
            </a:r>
            <a:endParaRPr lang="en-GB" dirty="0"/>
          </a:p>
          <a:p>
            <a:pPr fontAlgn="base"/>
            <a:r>
              <a:rPr lang="en-GB" dirty="0"/>
              <a:t>In Memory management, any modern computer uses a stack as the primary management for a running purpose. Each program that is running in a computer system has its own memory allocations</a:t>
            </a:r>
          </a:p>
          <a:p>
            <a:pPr fontAlgn="base"/>
            <a:r>
              <a:rPr lang="en-GB" dirty="0"/>
              <a:t>String reversal is also another application of stack. Here one by one each character gets inserted into the stack. So the first character of the string is on the bottom of the stack and the last element of a string is on the top of the stack. After Performing the pop operations on the stack we get a string in reverse order.</a:t>
            </a:r>
          </a:p>
          <a:p>
            <a:pPr fontAlgn="base"/>
            <a:r>
              <a:rPr lang="en-GB" dirty="0"/>
              <a:t>Stack also helps in implementing function call in computers. The last called function is always completed first.</a:t>
            </a:r>
          </a:p>
          <a:p>
            <a:pPr fontAlgn="base"/>
            <a:r>
              <a:rPr lang="en-GB" dirty="0"/>
              <a:t>Stacks are also used to implement the undo/redo operation in text editor.</a:t>
            </a:r>
          </a:p>
          <a:p>
            <a:pPr algn="just">
              <a:buFont typeface="Wingdings" panose="05000000000000000000" pitchFamily="2" charset="2"/>
              <a:buChar char="§"/>
            </a:pP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29</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69571384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pPr fontAlgn="base"/>
            <a:r>
              <a:rPr lang="en-US" dirty="0" smtClean="0"/>
              <a:t>Basics </a:t>
            </a:r>
            <a:r>
              <a:rPr lang="en-US" dirty="0"/>
              <a:t>of Linked List</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algn="just">
              <a:buFont typeface="Wingdings" panose="05000000000000000000" pitchFamily="2" charset="2"/>
              <a:buChar char="§"/>
            </a:pPr>
            <a:r>
              <a:rPr lang="en-GB" sz="2000" b="1" dirty="0"/>
              <a:t>Linked List</a:t>
            </a:r>
            <a:r>
              <a:rPr lang="en-GB" sz="2000" dirty="0"/>
              <a:t> is a linear data structure, in which elements are not stored at a contiguous location, rather they are linked using pointers. Linked List forms a series of connected nodes, where each node stores the data and the address of the next node.</a:t>
            </a:r>
            <a:endParaRPr lang="en-US" altLang="en-US" sz="20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587" y="2797260"/>
            <a:ext cx="9648825" cy="2400300"/>
          </a:xfrm>
          <a:prstGeom prst="rect">
            <a:avLst/>
          </a:prstGeom>
        </p:spPr>
      </p:pic>
    </p:spTree>
    <p:extLst>
      <p:ext uri="{BB962C8B-B14F-4D97-AF65-F5344CB8AC3E}">
        <p14:creationId xmlns:p14="http://schemas.microsoft.com/office/powerpoint/2010/main" val="252064629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smtClean="0"/>
              <a:t>Advantages</a:t>
            </a:r>
            <a:r>
              <a:rPr lang="en-US" dirty="0"/>
              <a:t> </a:t>
            </a:r>
            <a:r>
              <a:rPr lang="en-US" dirty="0" smtClean="0"/>
              <a:t>&amp; Disadvantages</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fontAlgn="base"/>
            <a:r>
              <a:rPr lang="en-GB" dirty="0"/>
              <a:t>Easy to implement.</a:t>
            </a:r>
          </a:p>
          <a:p>
            <a:pPr fontAlgn="base"/>
            <a:r>
              <a:rPr lang="en-GB" dirty="0"/>
              <a:t>Memory is saved as pointers are not involved.</a:t>
            </a:r>
          </a:p>
          <a:p>
            <a:pPr fontAlgn="base"/>
            <a:r>
              <a:rPr lang="en-GB" dirty="0"/>
              <a:t>It is not dynamic i.e., it doesn’t grow and shrink depending on needs at runtime. [But in case of dynamic sized arrays like vector in C++, list in Python, </a:t>
            </a:r>
            <a:r>
              <a:rPr lang="en-GB" dirty="0" err="1"/>
              <a:t>ArrayList</a:t>
            </a:r>
            <a:r>
              <a:rPr lang="en-GB" dirty="0"/>
              <a:t> in Java, stacks can grow and shrink with array implementation as well].</a:t>
            </a:r>
          </a:p>
          <a:p>
            <a:pPr fontAlgn="base"/>
            <a:r>
              <a:rPr lang="en-GB" dirty="0"/>
              <a:t>The total size of the stack must be defined beforehand.</a:t>
            </a:r>
          </a:p>
          <a:p>
            <a:pPr algn="just">
              <a:buFont typeface="Wingdings" panose="05000000000000000000" pitchFamily="2" charset="2"/>
              <a:buChar char="§"/>
            </a:pP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30</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90693420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smtClean="0"/>
              <a:t>Practice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lgn="just">
              <a:buFont typeface="Wingdings" panose="05000000000000000000" pitchFamily="2" charset="2"/>
              <a:buChar char="§"/>
            </a:pPr>
            <a:r>
              <a:rPr lang="en-US" altLang="en-US" i="1" dirty="0"/>
              <a:t>https://leetcode.com/tag/stack/</a:t>
            </a:r>
          </a:p>
          <a:p>
            <a:pPr algn="just">
              <a:buFont typeface="Wingdings" panose="05000000000000000000" pitchFamily="2" charset="2"/>
              <a:buChar char="§"/>
            </a:pPr>
            <a:r>
              <a:rPr lang="en-US" altLang="en-US" i="1" dirty="0" smtClean="0">
                <a:hlinkClick r:id="rId2"/>
              </a:rPr>
              <a:t>https</a:t>
            </a:r>
            <a:r>
              <a:rPr lang="en-US" altLang="en-US" i="1" dirty="0">
                <a:hlinkClick r:id="rId2"/>
              </a:rPr>
              <a:t>://leetcode.com/problems/valid-parentheses</a:t>
            </a:r>
            <a:r>
              <a:rPr lang="en-US" altLang="en-US" i="1" dirty="0" smtClean="0">
                <a:hlinkClick r:id="rId2"/>
              </a:rPr>
              <a:t>/</a:t>
            </a:r>
            <a:endParaRPr lang="en-US" altLang="en-US" i="1" dirty="0" smtClean="0"/>
          </a:p>
          <a:p>
            <a:pPr algn="just">
              <a:buFont typeface="Wingdings" panose="05000000000000000000" pitchFamily="2" charset="2"/>
              <a:buChar char="§"/>
            </a:pPr>
            <a:r>
              <a:rPr lang="en-US" altLang="en-US" i="1" dirty="0">
                <a:hlinkClick r:id="rId3"/>
              </a:rPr>
              <a:t>https://leetcode.com/problems/binary-tree-preorder-traversal</a:t>
            </a:r>
            <a:r>
              <a:rPr lang="en-US" altLang="en-US" i="1" dirty="0" smtClean="0">
                <a:hlinkClick r:id="rId3"/>
              </a:rPr>
              <a:t>/</a:t>
            </a:r>
            <a:endParaRPr lang="en-US" altLang="en-US" i="1" dirty="0" smtClean="0"/>
          </a:p>
          <a:p>
            <a:pPr algn="just">
              <a:buFont typeface="Wingdings" panose="05000000000000000000" pitchFamily="2" charset="2"/>
              <a:buChar char="§"/>
            </a:pPr>
            <a:r>
              <a:rPr lang="en-US" altLang="en-US" i="1" dirty="0"/>
              <a:t>https://leetcode.com/problems/remove-duplicate-letters/</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31</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89300434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altLang="en-US" sz="6000" dirty="0" smtClean="0">
                <a:latin typeface="Arial" panose="020B0604020202020204" pitchFamily="34" charset="0"/>
                <a:cs typeface="Arial" panose="020B0604020202020204" pitchFamily="34" charset="0"/>
              </a:rPr>
              <a:t>Queue</a:t>
            </a:r>
            <a:endParaRPr lang="en-US" sz="6000"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type="body" idx="1"/>
          </p:nvPr>
        </p:nvSpPr>
        <p:spPr>
          <a:prstGeom prst="rect">
            <a:avLst/>
          </a:prstGeom>
        </p:spPr>
        <p:txBody>
          <a:bodyPr/>
          <a:lstStyle/>
          <a:p>
            <a:pPr algn="just"/>
            <a:r>
              <a:rPr lang="en-US" altLang="en-US" i="1" dirty="0"/>
              <a:t>S</a:t>
            </a:r>
            <a:r>
              <a:rPr lang="en-US" altLang="en-US" sz="2400" i="1" dirty="0">
                <a:latin typeface="Arial" panose="020B0604020202020204" pitchFamily="34" charset="0"/>
                <a:cs typeface="Arial" panose="020B0604020202020204" pitchFamily="34" charset="0"/>
              </a:rPr>
              <a:t>ection </a:t>
            </a:r>
            <a:r>
              <a:rPr lang="en-US" altLang="en-US" sz="2400" i="1" dirty="0" smtClean="0">
                <a:latin typeface="Arial" panose="020B0604020202020204" pitchFamily="34" charset="0"/>
                <a:cs typeface="Arial" panose="020B0604020202020204" pitchFamily="34" charset="0"/>
              </a:rPr>
              <a:t>3</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32</a:t>
            </a:fld>
            <a:endParaRPr lang="en-US"/>
          </a:p>
        </p:txBody>
      </p:sp>
      <p:sp>
        <p:nvSpPr>
          <p:cNvPr id="2" name="Footer Placeholder 1">
            <a:extLst>
              <a:ext uri="{FF2B5EF4-FFF2-40B4-BE49-F238E27FC236}">
                <a16:creationId xmlns:a16="http://schemas.microsoft.com/office/drawing/2014/main" id="{05EA9581-2598-4BE9-9AAB-958B1230E935}"/>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04814677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GB" dirty="0"/>
              <a:t>What is Queue Data Structure</a:t>
            </a:r>
            <a:r>
              <a:rPr lang="en-GB" dirty="0" smtClean="0"/>
              <a:t>?</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lgn="just">
              <a:buNone/>
            </a:pPr>
            <a:r>
              <a:rPr lang="en-GB" altLang="en-US" sz="1800" i="1" dirty="0"/>
              <a:t>A Queue is defined as a linear data structure that is open at both ends and the operations are performed in First In First Out (FIFO) order.</a:t>
            </a:r>
            <a:endParaRPr lang="en-US" altLang="en-US" sz="1800" i="1"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33</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994" y="2021710"/>
            <a:ext cx="8118192" cy="5308048"/>
          </a:xfrm>
          <a:prstGeom prst="rect">
            <a:avLst/>
          </a:prstGeom>
        </p:spPr>
      </p:pic>
    </p:spTree>
    <p:extLst>
      <p:ext uri="{BB962C8B-B14F-4D97-AF65-F5344CB8AC3E}">
        <p14:creationId xmlns:p14="http://schemas.microsoft.com/office/powerpoint/2010/main" val="405249629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FIFO Principle of Queue</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fontAlgn="base"/>
            <a:r>
              <a:rPr lang="en-GB" dirty="0"/>
              <a:t>A Queue is like a line waiting to purchase tickets, where the first person in line is the first person served. (i.e. First come first serve).</a:t>
            </a:r>
          </a:p>
          <a:p>
            <a:pPr fontAlgn="base"/>
            <a:r>
              <a:rPr lang="en-GB" dirty="0"/>
              <a:t>Position of the entry in a queue ready to be served, that is, the first entry that will be removed from the queue, is called the </a:t>
            </a:r>
            <a:r>
              <a:rPr lang="en-GB" b="1" dirty="0"/>
              <a:t>front</a:t>
            </a:r>
            <a:r>
              <a:rPr lang="en-GB" dirty="0"/>
              <a:t> of the queue(sometimes, </a:t>
            </a:r>
            <a:r>
              <a:rPr lang="en-GB" b="1" dirty="0"/>
              <a:t>head</a:t>
            </a:r>
            <a:r>
              <a:rPr lang="en-GB" dirty="0"/>
              <a:t> of the queue), similarly, the position of the last entry in the queue, that is, the one most recently added, is called the </a:t>
            </a:r>
            <a:r>
              <a:rPr lang="en-GB" b="1" dirty="0"/>
              <a:t>rear</a:t>
            </a:r>
            <a:r>
              <a:rPr lang="en-GB" dirty="0"/>
              <a:t> (or the </a:t>
            </a:r>
            <a:r>
              <a:rPr lang="en-GB" b="1" dirty="0"/>
              <a:t>tail</a:t>
            </a:r>
            <a:r>
              <a:rPr lang="en-GB" dirty="0"/>
              <a:t>) of the queue. See the below figure.</a:t>
            </a:r>
          </a:p>
          <a:p>
            <a:pPr algn="just">
              <a:buFont typeface="Wingdings" panose="05000000000000000000" pitchFamily="2" charset="2"/>
              <a:buChar char="§"/>
            </a:pP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34</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2268440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FIFO Principle of </a:t>
            </a:r>
            <a:r>
              <a:rPr lang="en-US" dirty="0" smtClean="0"/>
              <a:t>Queue</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737" y="1270794"/>
            <a:ext cx="9534525" cy="4772025"/>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35</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0939436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Characteristics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fontAlgn="base"/>
            <a:r>
              <a:rPr lang="en-GB" dirty="0"/>
              <a:t>Queue can handle multiple data.</a:t>
            </a:r>
          </a:p>
          <a:p>
            <a:pPr fontAlgn="base"/>
            <a:r>
              <a:rPr lang="en-GB" dirty="0"/>
              <a:t>We can access both ends.</a:t>
            </a:r>
          </a:p>
          <a:p>
            <a:pPr fontAlgn="base"/>
            <a:r>
              <a:rPr lang="en-GB" dirty="0"/>
              <a:t>They are fast and flexible. </a:t>
            </a:r>
          </a:p>
          <a:p>
            <a:pPr marL="0" indent="0" algn="just">
              <a:buNone/>
            </a:pP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36</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81117338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Queue </a:t>
            </a:r>
            <a:r>
              <a:rPr lang="en-US" dirty="0" smtClean="0"/>
              <a:t>Representation</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fontAlgn="base">
              <a:buNone/>
            </a:pPr>
            <a:r>
              <a:rPr lang="en-GB" dirty="0"/>
              <a:t>Like stacks, Queues can also be represented in an array: In this representation, the Queue is implemented using the array. Variables used in this case are</a:t>
            </a:r>
          </a:p>
          <a:p>
            <a:pPr fontAlgn="base"/>
            <a:r>
              <a:rPr lang="en-GB" b="1" dirty="0"/>
              <a:t>Queue:</a:t>
            </a:r>
            <a:r>
              <a:rPr lang="en-GB" dirty="0"/>
              <a:t> the name of the array storing queue elements.</a:t>
            </a:r>
          </a:p>
          <a:p>
            <a:pPr fontAlgn="base"/>
            <a:r>
              <a:rPr lang="en-GB" b="1" dirty="0"/>
              <a:t>Front</a:t>
            </a:r>
            <a:r>
              <a:rPr lang="en-GB" dirty="0"/>
              <a:t>: the index where the first element is stored in the array representing the queue.</a:t>
            </a:r>
          </a:p>
          <a:p>
            <a:pPr fontAlgn="base"/>
            <a:r>
              <a:rPr lang="en-GB" b="1" dirty="0"/>
              <a:t>Rear:</a:t>
            </a:r>
            <a:r>
              <a:rPr lang="en-GB" dirty="0"/>
              <a:t> the index where the last element is stored in an array representing the queue.</a:t>
            </a:r>
          </a:p>
          <a:p>
            <a:pPr algn="just">
              <a:buFont typeface="Wingdings" panose="05000000000000000000" pitchFamily="2" charset="2"/>
              <a:buChar char="§"/>
            </a:pP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37</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17287618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Types of Queue</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85000" lnSpcReduction="20000"/>
          </a:bodyPr>
          <a:lstStyle/>
          <a:p>
            <a:pPr marL="457200" indent="-457200" algn="just">
              <a:buFont typeface="+mj-lt"/>
              <a:buAutoNum type="arabicPeriod"/>
            </a:pPr>
            <a:r>
              <a:rPr lang="en-GB" altLang="en-US" dirty="0"/>
              <a:t>Input Restricted Queue: This is a simple queue. In this type of queue, the input can be taken from only one end but deletion can be done from any of the ends.</a:t>
            </a:r>
          </a:p>
          <a:p>
            <a:pPr marL="457200" indent="-457200" algn="just">
              <a:buFont typeface="+mj-lt"/>
              <a:buAutoNum type="arabicPeriod"/>
            </a:pPr>
            <a:r>
              <a:rPr lang="en-GB" altLang="en-US" dirty="0"/>
              <a:t>Output Restricted Queue: This is also a simple queue. In this type of queue, the input can be taken from both ends but deletion can be done from only one end.</a:t>
            </a:r>
          </a:p>
          <a:p>
            <a:pPr marL="457200" indent="-457200" algn="just">
              <a:buFont typeface="+mj-lt"/>
              <a:buAutoNum type="arabicPeriod"/>
            </a:pPr>
            <a:r>
              <a:rPr lang="en-GB" altLang="en-US" dirty="0"/>
              <a:t>Circular Queue: This is a special type of queue where the last position is connected back to the first position. Here also the operations are performed in FIFO order. To know more refer this.</a:t>
            </a:r>
          </a:p>
          <a:p>
            <a:pPr marL="457200" indent="-457200" algn="just">
              <a:buFont typeface="+mj-lt"/>
              <a:buAutoNum type="arabicPeriod"/>
            </a:pPr>
            <a:r>
              <a:rPr lang="en-GB" altLang="en-US" dirty="0"/>
              <a:t>Double-Ended Queue (</a:t>
            </a:r>
            <a:r>
              <a:rPr lang="en-GB" altLang="en-US" dirty="0" err="1"/>
              <a:t>Dequeue</a:t>
            </a:r>
            <a:r>
              <a:rPr lang="en-GB" altLang="en-US" dirty="0"/>
              <a:t>): In a double-ended queue the insertion and deletion operations, both can be performed from both ends. To know more refer this.</a:t>
            </a:r>
          </a:p>
          <a:p>
            <a:pPr marL="457200" indent="-457200" algn="just">
              <a:buFont typeface="+mj-lt"/>
              <a:buAutoNum type="arabicPeriod"/>
            </a:pPr>
            <a:r>
              <a:rPr lang="en-GB" altLang="en-US" dirty="0"/>
              <a:t>Priority Queue: A priority queue is a special queue where the elements are accessed based on the priority assigned to them</a:t>
            </a:r>
            <a:endParaRPr lang="en-US" altLang="en-US" sz="24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38</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47674251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Basic Operations</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lnSpcReduction="10000"/>
          </a:bodyPr>
          <a:lstStyle/>
          <a:p>
            <a:pPr marL="457200" indent="-457200" fontAlgn="base">
              <a:buFont typeface="+mj-lt"/>
              <a:buAutoNum type="arabicPeriod"/>
            </a:pPr>
            <a:r>
              <a:rPr lang="en-GB" b="1" dirty="0" err="1"/>
              <a:t>Enqueue</a:t>
            </a:r>
            <a:r>
              <a:rPr lang="en-GB" b="1" dirty="0"/>
              <a:t>() –</a:t>
            </a:r>
            <a:r>
              <a:rPr lang="en-GB" dirty="0"/>
              <a:t> Adds (or stores) an element to the end of the queue..</a:t>
            </a:r>
          </a:p>
          <a:p>
            <a:pPr marL="457200" indent="-457200" fontAlgn="base">
              <a:buFont typeface="+mj-lt"/>
              <a:buAutoNum type="arabicPeriod"/>
            </a:pPr>
            <a:r>
              <a:rPr lang="en-GB" b="1" dirty="0" err="1"/>
              <a:t>Dequeue</a:t>
            </a:r>
            <a:r>
              <a:rPr lang="en-GB" b="1" dirty="0"/>
              <a:t>() –</a:t>
            </a:r>
            <a:r>
              <a:rPr lang="en-GB" dirty="0"/>
              <a:t> Removal of elements from the queue.</a:t>
            </a:r>
          </a:p>
          <a:p>
            <a:pPr marL="457200" indent="-457200" fontAlgn="base">
              <a:buFont typeface="+mj-lt"/>
              <a:buAutoNum type="arabicPeriod"/>
            </a:pPr>
            <a:r>
              <a:rPr lang="en-GB" b="1" dirty="0"/>
              <a:t>Peek() or front()-</a:t>
            </a:r>
            <a:r>
              <a:rPr lang="en-GB" dirty="0"/>
              <a:t> Acquires the data element available at the front node of the queue without deleting it.</a:t>
            </a:r>
          </a:p>
          <a:p>
            <a:pPr marL="457200" indent="-457200" fontAlgn="base">
              <a:buFont typeface="+mj-lt"/>
              <a:buAutoNum type="arabicPeriod"/>
            </a:pPr>
            <a:r>
              <a:rPr lang="en-GB" b="1" dirty="0"/>
              <a:t>rear() –</a:t>
            </a:r>
            <a:r>
              <a:rPr lang="en-GB" dirty="0"/>
              <a:t> This operation returns the element at the rear end without removing it.</a:t>
            </a:r>
          </a:p>
          <a:p>
            <a:pPr marL="457200" indent="-457200" fontAlgn="base">
              <a:buFont typeface="+mj-lt"/>
              <a:buAutoNum type="arabicPeriod"/>
            </a:pPr>
            <a:r>
              <a:rPr lang="en-GB" b="1" dirty="0" err="1"/>
              <a:t>isFull</a:t>
            </a:r>
            <a:r>
              <a:rPr lang="en-GB" b="1" dirty="0"/>
              <a:t>() –</a:t>
            </a:r>
            <a:r>
              <a:rPr lang="en-GB" dirty="0"/>
              <a:t> Validates if the queue is full.</a:t>
            </a:r>
          </a:p>
          <a:p>
            <a:pPr marL="457200" indent="-457200" fontAlgn="base">
              <a:buFont typeface="+mj-lt"/>
              <a:buAutoNum type="arabicPeriod"/>
            </a:pPr>
            <a:r>
              <a:rPr lang="en-GB" b="1" dirty="0" err="1"/>
              <a:t>isNull</a:t>
            </a:r>
            <a:r>
              <a:rPr lang="en-GB" b="1" dirty="0"/>
              <a:t>() –</a:t>
            </a:r>
            <a:r>
              <a:rPr lang="en-GB" dirty="0"/>
              <a:t> Checks if the queue is empty.</a:t>
            </a:r>
          </a:p>
          <a:p>
            <a:pPr algn="just">
              <a:buFont typeface="Wingdings" panose="05000000000000000000" pitchFamily="2" charset="2"/>
              <a:buChar char="§"/>
            </a:pP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39</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0836358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pPr fontAlgn="base"/>
            <a:r>
              <a:rPr lang="en-GB" sz="4000" dirty="0"/>
              <a:t>Why linked list data structure needed</a:t>
            </a:r>
            <a:r>
              <a:rPr lang="en-GB" sz="4000" dirty="0" smtClean="0"/>
              <a:t>?</a:t>
            </a:r>
            <a:endParaRPr lang="en-US" sz="4000"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lnSpcReduction="20000"/>
          </a:bodyPr>
          <a:lstStyle/>
          <a:p>
            <a:pPr fontAlgn="base"/>
            <a:r>
              <a:rPr lang="en-GB" b="1" dirty="0"/>
              <a:t>Dynamic Data </a:t>
            </a:r>
            <a:r>
              <a:rPr lang="en-GB" b="1" dirty="0" smtClean="0"/>
              <a:t>structure: </a:t>
            </a:r>
            <a:r>
              <a:rPr lang="en-GB" dirty="0" smtClean="0"/>
              <a:t>The size of memory can be allocated or de-allocated at run time based on the operation insertion or deletion.</a:t>
            </a:r>
          </a:p>
          <a:p>
            <a:pPr fontAlgn="base"/>
            <a:r>
              <a:rPr lang="en-GB" b="1" dirty="0" smtClean="0"/>
              <a:t>Ease of Insertion/Deletion: </a:t>
            </a:r>
            <a:r>
              <a:rPr lang="en-GB" dirty="0" smtClean="0"/>
              <a:t>The insertion and deletion of elements are simpler than arrays since no elements need to be shifted after insertion and deletion, Just the address needed to be updated.</a:t>
            </a:r>
          </a:p>
          <a:p>
            <a:pPr fontAlgn="base"/>
            <a:r>
              <a:rPr lang="en-GB" b="1" dirty="0" smtClean="0"/>
              <a:t>Efficient Memory Utilization: </a:t>
            </a:r>
            <a:r>
              <a:rPr lang="en-GB" dirty="0" smtClean="0"/>
              <a:t>As we know Linked List is a dynamic data structure the size increases or decreases as per the requirement so this avoids the wastage of memory. </a:t>
            </a:r>
          </a:p>
          <a:p>
            <a:pPr fontAlgn="base"/>
            <a:r>
              <a:rPr lang="en-GB" b="1" dirty="0" smtClean="0"/>
              <a:t>Implementation: </a:t>
            </a:r>
            <a:r>
              <a:rPr lang="en-GB" dirty="0" smtClean="0"/>
              <a:t>Various advanced data structures can be implemented using a linked list like a stack, queue, graph, hash maps, etc.</a:t>
            </a:r>
          </a:p>
          <a:p>
            <a:pPr algn="just">
              <a:lnSpc>
                <a:spcPct val="150000"/>
              </a:lnSpc>
              <a:buFont typeface="Wingdings" panose="05000000000000000000" pitchFamily="2" charset="2"/>
              <a:buChar char="§"/>
            </a:pP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25115391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1. </a:t>
            </a:r>
            <a:r>
              <a:rPr lang="en-US" dirty="0" err="1"/>
              <a:t>Enqueue</a:t>
            </a:r>
            <a:r>
              <a:rPr lang="en-US" dirty="0" smtClean="0"/>
              <a:t>()</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lnSpcReduction="10000"/>
          </a:bodyPr>
          <a:lstStyle/>
          <a:p>
            <a:pPr marL="0" indent="0" fontAlgn="base">
              <a:buNone/>
            </a:pPr>
            <a:r>
              <a:rPr lang="en-GB" dirty="0" err="1"/>
              <a:t>Enqueue</a:t>
            </a:r>
            <a:r>
              <a:rPr lang="en-GB" dirty="0"/>
              <a:t>() operation in Queue </a:t>
            </a:r>
            <a:r>
              <a:rPr lang="en-GB" b="1" dirty="0"/>
              <a:t>adds (or stores) an element to the end of the queue</a:t>
            </a:r>
            <a:r>
              <a:rPr lang="en-GB" dirty="0"/>
              <a:t>.</a:t>
            </a:r>
            <a:br>
              <a:rPr lang="en-GB" dirty="0"/>
            </a:br>
            <a:r>
              <a:rPr lang="en-GB" dirty="0"/>
              <a:t>The following steps should be taken to </a:t>
            </a:r>
            <a:r>
              <a:rPr lang="en-GB" dirty="0" err="1"/>
              <a:t>enqueue</a:t>
            </a:r>
            <a:r>
              <a:rPr lang="en-GB" dirty="0"/>
              <a:t> (insert) data into a queue:</a:t>
            </a:r>
          </a:p>
          <a:p>
            <a:pPr fontAlgn="base"/>
            <a:r>
              <a:rPr lang="en-GB" b="1" dirty="0"/>
              <a:t>Step 1:</a:t>
            </a:r>
            <a:r>
              <a:rPr lang="en-GB" dirty="0"/>
              <a:t> Check if the queue is full.</a:t>
            </a:r>
          </a:p>
          <a:p>
            <a:pPr fontAlgn="base"/>
            <a:r>
              <a:rPr lang="en-GB" b="1" dirty="0"/>
              <a:t>Step 2: </a:t>
            </a:r>
            <a:r>
              <a:rPr lang="en-GB" dirty="0"/>
              <a:t>If the queue is full, return overflow error and exit.</a:t>
            </a:r>
          </a:p>
          <a:p>
            <a:pPr fontAlgn="base"/>
            <a:r>
              <a:rPr lang="en-GB" b="1" dirty="0"/>
              <a:t>Step 3:</a:t>
            </a:r>
            <a:r>
              <a:rPr lang="en-GB" dirty="0"/>
              <a:t> If the queue is not full, increment the rear pointer to point to the next empty space.</a:t>
            </a:r>
          </a:p>
          <a:p>
            <a:pPr fontAlgn="base"/>
            <a:r>
              <a:rPr lang="en-GB" b="1" dirty="0"/>
              <a:t>Step 4:</a:t>
            </a:r>
            <a:r>
              <a:rPr lang="en-GB" dirty="0"/>
              <a:t> Add the data element to the queue location, where the rear is pointing.</a:t>
            </a:r>
          </a:p>
          <a:p>
            <a:pPr fontAlgn="base"/>
            <a:r>
              <a:rPr lang="en-GB" b="1" dirty="0"/>
              <a:t>Step 5:</a:t>
            </a:r>
            <a:r>
              <a:rPr lang="en-GB" dirty="0"/>
              <a:t> return success.</a:t>
            </a:r>
          </a:p>
          <a:p>
            <a:pPr marL="0" indent="0" algn="just">
              <a:buNone/>
            </a:pP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40</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2546753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1. </a:t>
            </a:r>
            <a:r>
              <a:rPr lang="en-US" dirty="0" err="1"/>
              <a:t>Enqueue</a:t>
            </a:r>
            <a:r>
              <a:rPr lang="en-US" dirty="0" smtClean="0"/>
              <a: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4324" y="1461221"/>
            <a:ext cx="8088876" cy="4546929"/>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41</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9274954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2. </a:t>
            </a:r>
            <a:r>
              <a:rPr lang="en-US" dirty="0" err="1" smtClean="0"/>
              <a:t>Dequeue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a:bodyPr>
          <a:lstStyle/>
          <a:p>
            <a:pPr marL="0" indent="0" fontAlgn="base">
              <a:buNone/>
            </a:pPr>
            <a:r>
              <a:rPr lang="en-GB" dirty="0"/>
              <a:t>Removes (or access) the first element from the queue.</a:t>
            </a:r>
            <a:br>
              <a:rPr lang="en-GB" dirty="0"/>
            </a:br>
            <a:r>
              <a:rPr lang="en-GB" dirty="0"/>
              <a:t>The following steps are taken to perform the </a:t>
            </a:r>
            <a:r>
              <a:rPr lang="en-GB" dirty="0" err="1"/>
              <a:t>dequeue</a:t>
            </a:r>
            <a:r>
              <a:rPr lang="en-GB" dirty="0"/>
              <a:t> operation:</a:t>
            </a:r>
          </a:p>
          <a:p>
            <a:pPr fontAlgn="base"/>
            <a:r>
              <a:rPr lang="en-GB" b="1" dirty="0"/>
              <a:t>Step 1:</a:t>
            </a:r>
            <a:r>
              <a:rPr lang="en-GB" dirty="0"/>
              <a:t> Check if the queue is empty.</a:t>
            </a:r>
          </a:p>
          <a:p>
            <a:pPr fontAlgn="base"/>
            <a:r>
              <a:rPr lang="en-GB" b="1" dirty="0"/>
              <a:t>Step 2:</a:t>
            </a:r>
            <a:r>
              <a:rPr lang="en-GB" dirty="0"/>
              <a:t> If the queue is empty, return the underflow error and exit.</a:t>
            </a:r>
          </a:p>
          <a:p>
            <a:pPr fontAlgn="base"/>
            <a:r>
              <a:rPr lang="en-GB" b="1" dirty="0"/>
              <a:t>Step 3:</a:t>
            </a:r>
            <a:r>
              <a:rPr lang="en-GB" dirty="0"/>
              <a:t> If the queue is not empty, access the data where the front is pointing.</a:t>
            </a:r>
          </a:p>
          <a:p>
            <a:pPr fontAlgn="base"/>
            <a:r>
              <a:rPr lang="en-GB" b="1" dirty="0"/>
              <a:t>Step 4:</a:t>
            </a:r>
            <a:r>
              <a:rPr lang="en-GB" dirty="0"/>
              <a:t> Increment the front pointer to point to the next available data element.</a:t>
            </a:r>
          </a:p>
          <a:p>
            <a:pPr fontAlgn="base"/>
            <a:r>
              <a:rPr lang="en-GB" b="1" dirty="0"/>
              <a:t>Step 5:</a:t>
            </a:r>
            <a:r>
              <a:rPr lang="en-GB" dirty="0"/>
              <a:t> The Return success.</a:t>
            </a:r>
          </a:p>
          <a:p>
            <a:pPr marL="0" indent="0" algn="just">
              <a:buNone/>
            </a:pP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42</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26681070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2. </a:t>
            </a:r>
            <a:r>
              <a:rPr lang="en-US" dirty="0" err="1"/>
              <a:t>Dequeue</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2027" y="862124"/>
            <a:ext cx="8062450" cy="4532074"/>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43</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25942677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3. front</a:t>
            </a:r>
            <a:r>
              <a:rPr lang="en-US" dirty="0" smtClean="0"/>
              <a:t>()</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lgn="just">
              <a:buNone/>
            </a:pPr>
            <a:r>
              <a:rPr lang="en-GB" dirty="0"/>
              <a:t>This operation returns the element at the front end without removing it.</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44</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39482338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4. rear</a:t>
            </a:r>
            <a:r>
              <a:rPr lang="en-US" dirty="0" smtClean="0"/>
              <a:t>()</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lgn="just">
              <a:buNone/>
            </a:pPr>
            <a:r>
              <a:rPr lang="en-GB" dirty="0"/>
              <a:t>This operation returns the element at the rear end without removing it.</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45</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06134756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5. </a:t>
            </a:r>
            <a:r>
              <a:rPr lang="en-US" dirty="0" err="1"/>
              <a:t>isEmpty</a:t>
            </a:r>
            <a:r>
              <a:rPr lang="en-US" dirty="0" smtClean="0"/>
              <a:t>()</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lgn="just">
              <a:buNone/>
            </a:pPr>
            <a:r>
              <a:rPr lang="en-GB" dirty="0"/>
              <a:t>This operation returns a </a:t>
            </a:r>
            <a:r>
              <a:rPr lang="en-GB" dirty="0" err="1"/>
              <a:t>boolean</a:t>
            </a:r>
            <a:r>
              <a:rPr lang="en-GB" dirty="0"/>
              <a:t> value that indicates whether the queue is empty or not.</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46</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49888335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6. </a:t>
            </a:r>
            <a:r>
              <a:rPr lang="en-US" dirty="0" err="1"/>
              <a:t>isFull</a:t>
            </a:r>
            <a:r>
              <a:rPr lang="en-US" dirty="0" smtClean="0"/>
              <a:t>()</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lgn="just">
              <a:buNone/>
            </a:pPr>
            <a:r>
              <a:rPr lang="en-GB" dirty="0"/>
              <a:t>This operation returns a </a:t>
            </a:r>
            <a:r>
              <a:rPr lang="en-GB" dirty="0" err="1"/>
              <a:t>boolean</a:t>
            </a:r>
            <a:r>
              <a:rPr lang="en-GB" dirty="0"/>
              <a:t> value that indicates whether the queue is full or not.</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47</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04965178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smtClean="0"/>
              <a:t>Practice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lgn="just">
              <a:buNone/>
            </a:pPr>
            <a:r>
              <a:rPr lang="en-US" altLang="en-US" i="1" dirty="0">
                <a:hlinkClick r:id="rId2"/>
              </a:rPr>
              <a:t>https://leetcode.com/tag/queue</a:t>
            </a:r>
            <a:r>
              <a:rPr lang="en-US" altLang="en-US" i="1" dirty="0" smtClean="0">
                <a:hlinkClick r:id="rId2"/>
              </a:rPr>
              <a:t>/</a:t>
            </a:r>
            <a:endParaRPr lang="en-US" altLang="en-US" i="1" dirty="0" smtClean="0"/>
          </a:p>
          <a:p>
            <a:pPr marL="0" indent="0" algn="just">
              <a:buNone/>
            </a:pPr>
            <a:r>
              <a:rPr lang="en-US" altLang="en-US" i="1" dirty="0">
                <a:hlinkClick r:id="rId3"/>
              </a:rPr>
              <a:t>https://leetcode.com/problems/design-circular-deque/description</a:t>
            </a:r>
            <a:r>
              <a:rPr lang="en-US" altLang="en-US" i="1" dirty="0" smtClean="0">
                <a:hlinkClick r:id="rId3"/>
              </a:rPr>
              <a:t>/</a:t>
            </a:r>
            <a:endParaRPr lang="en-US" altLang="en-US" i="1" dirty="0" smtClean="0"/>
          </a:p>
          <a:p>
            <a:pPr marL="0" indent="0" algn="just">
              <a:buNone/>
            </a:pPr>
            <a:r>
              <a:rPr lang="en-US" altLang="en-US" i="1" dirty="0"/>
              <a:t>https://leetcode.com/problems/dota2-senate/description/</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48</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66478166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altLang="en-US" sz="4400">
                <a:latin typeface="Arial" panose="020B0604020202020204" pitchFamily="34" charset="0"/>
                <a:cs typeface="Arial" panose="020B0604020202020204" pitchFamily="34" charset="0"/>
              </a:rPr>
              <a:t>References</a:t>
            </a:r>
            <a:endParaRPr lang="en-US"/>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lgn="just">
              <a:buFont typeface="Wingdings" panose="05000000000000000000" pitchFamily="2" charset="2"/>
              <a:buChar char="§"/>
            </a:pPr>
            <a:r>
              <a:rPr lang="en-US" altLang="en-US" sz="2400" i="1">
                <a:latin typeface="Arial" panose="020B0604020202020204" pitchFamily="34" charset="0"/>
                <a:cs typeface="Arial" panose="020B0604020202020204" pitchFamily="34" charset="0"/>
              </a:rPr>
              <a:t>&lt;List out the main documents are used to develop this material&gt;</a:t>
            </a:r>
          </a:p>
          <a:p>
            <a:pPr algn="just">
              <a:buFont typeface="Wingdings" panose="05000000000000000000" pitchFamily="2" charset="2"/>
              <a:buChar char="§"/>
            </a:pPr>
            <a:r>
              <a:rPr lang="en-US" altLang="en-US" sz="2400" i="1">
                <a:latin typeface="Arial" panose="020B0604020202020204" pitchFamily="34" charset="0"/>
                <a:cs typeface="Arial" panose="020B0604020202020204" pitchFamily="34" charset="0"/>
              </a:rPr>
              <a:t>&lt;List out the further reading documents&gt;</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49</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0203881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smtClean="0"/>
              <a:t>Types of linked lists</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fontAlgn="base"/>
            <a:r>
              <a:rPr lang="en-GB" dirty="0"/>
              <a:t>Single-linked </a:t>
            </a:r>
            <a:r>
              <a:rPr lang="en-GB" dirty="0" smtClean="0"/>
              <a:t>list</a:t>
            </a:r>
            <a:endParaRPr lang="en-GB" dirty="0"/>
          </a:p>
          <a:p>
            <a:pPr fontAlgn="base"/>
            <a:r>
              <a:rPr lang="en-GB" dirty="0"/>
              <a:t>Double linked list</a:t>
            </a:r>
          </a:p>
          <a:p>
            <a:pPr fontAlgn="base"/>
            <a:r>
              <a:rPr lang="en-GB" dirty="0"/>
              <a:t>Circular linked list</a:t>
            </a:r>
          </a:p>
          <a:p>
            <a:pPr algn="just">
              <a:lnSpc>
                <a:spcPct val="150000"/>
              </a:lnSpc>
              <a:buFont typeface="Wingdings" panose="05000000000000000000" pitchFamily="2" charset="2"/>
              <a:buChar char="§"/>
            </a:pP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44979109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altLang="en-US" sz="4400">
                <a:latin typeface="Arial" panose="020B0604020202020204" pitchFamily="34" charset="0"/>
                <a:cs typeface="Arial" panose="020B0604020202020204" pitchFamily="34" charset="0"/>
              </a:rPr>
              <a:t>Lesson Summary</a:t>
            </a:r>
            <a:endParaRPr lang="en-US"/>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lgn="just">
              <a:buFont typeface="Wingdings" panose="05000000000000000000" pitchFamily="2" charset="2"/>
              <a:buChar char="§"/>
            </a:pPr>
            <a:r>
              <a:rPr lang="en-US" altLang="en-US" sz="2400" i="1">
                <a:latin typeface="Arial" panose="020B0604020202020204" pitchFamily="34" charset="0"/>
                <a:cs typeface="Arial" panose="020B0604020202020204" pitchFamily="34" charset="0"/>
              </a:rPr>
              <a:t>&lt;Summarize the main points in the lesson, compared to the lesson objectives&gt;</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50</a:t>
            </a:fld>
            <a:endParaRPr lang="en-US"/>
          </a:p>
        </p:txBody>
      </p:sp>
      <p:sp>
        <p:nvSpPr>
          <p:cNvPr id="2" name="Footer Placeholder 1">
            <a:extLst>
              <a:ext uri="{FF2B5EF4-FFF2-40B4-BE49-F238E27FC236}">
                <a16:creationId xmlns:a16="http://schemas.microsoft.com/office/drawing/2014/main" id="{FAA92CF5-0EAD-4560-BEE1-0A248980AEE2}"/>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64785177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ctrTitle"/>
          </p:nvPr>
        </p:nvSpPr>
        <p:spPr>
          <a:xfrm>
            <a:off x="372737" y="1908181"/>
            <a:ext cx="6528619" cy="2393760"/>
          </a:xfrm>
          <a:prstGeom prst="rect">
            <a:avLst/>
          </a:prstGeom>
        </p:spPr>
        <p:txBody>
          <a:bodyPr>
            <a:normAutofit/>
          </a:bodyPr>
          <a:lstStyle/>
          <a:p>
            <a:r>
              <a:rPr lang="en-US" altLang="en-US" sz="7200">
                <a:latin typeface="Arial" panose="020B0604020202020204" pitchFamily="34" charset="0"/>
                <a:cs typeface="Arial" panose="020B0604020202020204" pitchFamily="34" charset="0"/>
              </a:rPr>
              <a:t>THANK YOU!</a:t>
            </a:r>
            <a:endParaRPr lang="en-US" sz="8800"/>
          </a:p>
        </p:txBody>
      </p:sp>
      <p:sp>
        <p:nvSpPr>
          <p:cNvPr id="3" name="Subtitle 2">
            <a:extLst>
              <a:ext uri="{FF2B5EF4-FFF2-40B4-BE49-F238E27FC236}">
                <a16:creationId xmlns:a16="http://schemas.microsoft.com/office/drawing/2014/main" id="{6D5538FD-282F-4D83-A27C-8564589675E3}"/>
              </a:ext>
            </a:extLst>
          </p:cNvPr>
          <p:cNvSpPr>
            <a:spLocks noGrp="1"/>
          </p:cNvSpPr>
          <p:nvPr>
            <p:ph type="subTitle" idx="1"/>
          </p:nvPr>
        </p:nvSpPr>
        <p:spPr/>
        <p:txBody>
          <a:bodyPr>
            <a:normAutofit fontScale="92500" lnSpcReduction="10000"/>
          </a:bodyPr>
          <a:lstStyle/>
          <a:p>
            <a:endParaRPr lang="en-US"/>
          </a:p>
        </p:txBody>
      </p:sp>
      <p:sp>
        <p:nvSpPr>
          <p:cNvPr id="2" name="Footer Placeholder 1">
            <a:extLst>
              <a:ext uri="{FF2B5EF4-FFF2-40B4-BE49-F238E27FC236}">
                <a16:creationId xmlns:a16="http://schemas.microsoft.com/office/drawing/2014/main" id="{C9BD79DE-D5B1-43D7-B4E7-964F370600D1}"/>
              </a:ext>
            </a:extLst>
          </p:cNvPr>
          <p:cNvSpPr>
            <a:spLocks noGrp="1"/>
          </p:cNvSpPr>
          <p:nvPr>
            <p:ph type="ftr" sz="quarter" idx="11"/>
          </p:nvPr>
        </p:nvSpPr>
        <p:spPr/>
        <p:txBody>
          <a:bodyPr/>
          <a:lstStyle/>
          <a:p>
            <a:r>
              <a:rPr lang="en-US" dirty="0"/>
              <a:t>09e-BM/DT/FSOFT - @FPT SOFTWARE - FPT </a:t>
            </a:r>
            <a:r>
              <a:rPr lang="en-US"/>
              <a:t>Software Academy </a:t>
            </a:r>
            <a:r>
              <a:rPr lang="en-US" dirty="0"/>
              <a:t>- Internal Use</a:t>
            </a:r>
          </a:p>
        </p:txBody>
      </p:sp>
    </p:spTree>
    <p:extLst>
      <p:ext uri="{BB962C8B-B14F-4D97-AF65-F5344CB8AC3E}">
        <p14:creationId xmlns:p14="http://schemas.microsoft.com/office/powerpoint/2010/main" val="13977716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Single-linked list</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fontAlgn="base"/>
            <a:r>
              <a:rPr lang="en-GB" dirty="0"/>
              <a:t>In a singly linked list, each node contains a reference to the next node in the sequence. Traversing a singly linked list is done in a forward direction.</a:t>
            </a:r>
          </a:p>
          <a:p>
            <a:pPr marL="0" indent="0">
              <a:buNone/>
            </a:pP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6</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975" y="2641702"/>
            <a:ext cx="9648825" cy="2400300"/>
          </a:xfrm>
          <a:prstGeom prst="rect">
            <a:avLst/>
          </a:prstGeom>
        </p:spPr>
      </p:pic>
    </p:spTree>
    <p:extLst>
      <p:ext uri="{BB962C8B-B14F-4D97-AF65-F5344CB8AC3E}">
        <p14:creationId xmlns:p14="http://schemas.microsoft.com/office/powerpoint/2010/main" val="39207509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Double-linked list</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lgn="just">
              <a:buFont typeface="Wingdings" panose="05000000000000000000" pitchFamily="2" charset="2"/>
              <a:buChar char="§"/>
            </a:pPr>
            <a:r>
              <a:rPr lang="en-GB" dirty="0"/>
              <a:t>In a doubly linked list, each node contains references to both the next and previous nodes. This allows for traversal in both forward and backward directions, but it requires additional memory for the backward reference</a:t>
            </a:r>
            <a:r>
              <a:rPr lang="en-GB" dirty="0" smtClean="0"/>
              <a:t>.</a:t>
            </a:r>
          </a:p>
          <a:p>
            <a:pPr algn="just">
              <a:buFont typeface="Wingdings" panose="05000000000000000000" pitchFamily="2" charset="2"/>
              <a:buChar char="§"/>
            </a:pP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7</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568" y="3397722"/>
            <a:ext cx="10058400" cy="1679459"/>
          </a:xfrm>
          <a:prstGeom prst="rect">
            <a:avLst/>
          </a:prstGeom>
        </p:spPr>
      </p:pic>
    </p:spTree>
    <p:extLst>
      <p:ext uri="{BB962C8B-B14F-4D97-AF65-F5344CB8AC3E}">
        <p14:creationId xmlns:p14="http://schemas.microsoft.com/office/powerpoint/2010/main" val="89061636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dirty="0"/>
              <a:t>Circular linked list</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lgn="just">
              <a:buFont typeface="Wingdings" panose="05000000000000000000" pitchFamily="2" charset="2"/>
              <a:buChar char="§"/>
            </a:pPr>
            <a:r>
              <a:rPr lang="en-GB" dirty="0"/>
              <a:t> In a circular linked list, the last node points back to the head node, creating a </a:t>
            </a:r>
            <a:r>
              <a:rPr lang="en-GB" dirty="0" smtClean="0"/>
              <a:t>circular </a:t>
            </a:r>
            <a:r>
              <a:rPr lang="en-GB" dirty="0"/>
              <a:t>structure. It can be either singly or doubly linked</a:t>
            </a:r>
            <a:r>
              <a:rPr lang="en-GB" dirty="0" smtClean="0"/>
              <a:t>.</a:t>
            </a:r>
          </a:p>
          <a:p>
            <a:pPr algn="just">
              <a:buFont typeface="Wingdings" panose="05000000000000000000" pitchFamily="2" charset="2"/>
              <a:buChar char="§"/>
            </a:pP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8</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91855"/>
            <a:ext cx="8686800" cy="2114550"/>
          </a:xfrm>
          <a:prstGeom prst="rect">
            <a:avLst/>
          </a:prstGeom>
        </p:spPr>
      </p:pic>
    </p:spTree>
    <p:extLst>
      <p:ext uri="{BB962C8B-B14F-4D97-AF65-F5344CB8AC3E}">
        <p14:creationId xmlns:p14="http://schemas.microsoft.com/office/powerpoint/2010/main" val="415487734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Operations on Linked </a:t>
            </a:r>
            <a:r>
              <a:rPr lang="en-US" dirty="0" smtClean="0"/>
              <a:t>Lists</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a:bodyPr>
          <a:lstStyle/>
          <a:p>
            <a:pPr fontAlgn="base"/>
            <a:r>
              <a:rPr lang="en-GB" b="1" u="sng" dirty="0">
                <a:hlinkClick r:id="rId2"/>
              </a:rPr>
              <a:t>Insertion</a:t>
            </a:r>
            <a:r>
              <a:rPr lang="en-GB" b="1" dirty="0"/>
              <a:t>: </a:t>
            </a:r>
            <a:r>
              <a:rPr lang="en-GB" dirty="0"/>
              <a:t>Adding a new node to a linked list involves adjusting the pointers of the existing nodes to maintain the proper sequence. Insertion can be performed at the beginning, end, or any position within the list</a:t>
            </a:r>
          </a:p>
          <a:p>
            <a:pPr fontAlgn="base"/>
            <a:r>
              <a:rPr lang="en-GB" b="1" u="sng" dirty="0">
                <a:hlinkClick r:id="rId3"/>
              </a:rPr>
              <a:t>Deletion</a:t>
            </a:r>
            <a:r>
              <a:rPr lang="en-GB" b="1" dirty="0"/>
              <a:t>:</a:t>
            </a:r>
            <a:r>
              <a:rPr lang="en-GB" dirty="0"/>
              <a:t> Removing a node from a linked list requires adjusting the pointers of the </a:t>
            </a:r>
            <a:r>
              <a:rPr lang="en-GB" dirty="0" err="1"/>
              <a:t>neighboring</a:t>
            </a:r>
            <a:r>
              <a:rPr lang="en-GB" dirty="0"/>
              <a:t> nodes to bridge the gap left by the deleted node. Deletion can be performed at the beginning, end, or any position within the list.</a:t>
            </a:r>
          </a:p>
          <a:p>
            <a:pPr fontAlgn="base"/>
            <a:r>
              <a:rPr lang="en-GB" b="1" u="sng" dirty="0">
                <a:hlinkClick r:id="rId4"/>
              </a:rPr>
              <a:t>Searching</a:t>
            </a:r>
            <a:r>
              <a:rPr lang="en-GB" b="1" dirty="0"/>
              <a:t>:</a:t>
            </a:r>
            <a:r>
              <a:rPr lang="en-GB" dirty="0"/>
              <a:t> Searching for a specific value in a linked list involves traversing the list from the head node until the value is found or the end of the list is reached.</a:t>
            </a:r>
          </a:p>
          <a:p>
            <a:pPr marL="0" indent="0" algn="just">
              <a:lnSpc>
                <a:spcPct val="150000"/>
              </a:lnSpc>
              <a:buNone/>
            </a:pP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9</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926785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FA_2">
      <a:dk1>
        <a:sysClr val="windowText" lastClr="000000"/>
      </a:dk1>
      <a:lt1>
        <a:sysClr val="window" lastClr="FFFFFF"/>
      </a:lt1>
      <a:dk2>
        <a:srgbClr val="373545"/>
      </a:dk2>
      <a:lt2>
        <a:srgbClr val="C5E799"/>
      </a:lt2>
      <a:accent1>
        <a:srgbClr val="0070C0"/>
      </a:accent1>
      <a:accent2>
        <a:srgbClr val="50771B"/>
      </a:accent2>
      <a:accent3>
        <a:srgbClr val="75BDA7"/>
      </a:accent3>
      <a:accent4>
        <a:srgbClr val="A9DB66"/>
      </a:accent4>
      <a:accent5>
        <a:srgbClr val="84ACB6"/>
      </a:accent5>
      <a:accent6>
        <a:srgbClr val="774D0F"/>
      </a:accent6>
      <a:hlink>
        <a:srgbClr val="6B9F25"/>
      </a:hlink>
      <a:folHlink>
        <a:srgbClr val="9F6715"/>
      </a:folHlink>
    </a:clrScheme>
    <a:fontScheme name="FA_Template_Slide">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ED11F7E1B81C45B695346F9B249E70" ma:contentTypeVersion="11" ma:contentTypeDescription="Create a new document." ma:contentTypeScope="" ma:versionID="ba02105900557db091bf702b642ebff5">
  <xsd:schema xmlns:xsd="http://www.w3.org/2001/XMLSchema" xmlns:xs="http://www.w3.org/2001/XMLSchema" xmlns:p="http://schemas.microsoft.com/office/2006/metadata/properties" xmlns:ns3="a63a8fc3-5317-4590-81fe-e8f47d064825" xmlns:ns4="e0cd0512-3177-44a2-b64a-14df5803efa2" targetNamespace="http://schemas.microsoft.com/office/2006/metadata/properties" ma:root="true" ma:fieldsID="87153a95357864200ad9de18e2243f77" ns3:_="" ns4:_="">
    <xsd:import namespace="a63a8fc3-5317-4590-81fe-e8f47d064825"/>
    <xsd:import namespace="e0cd0512-3177-44a2-b64a-14df5803efa2"/>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3a8fc3-5317-4590-81fe-e8f47d06482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cd0512-3177-44a2-b64a-14df5803efa2"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4D4774-CB51-419C-92F6-71187B614882}">
  <ds:schemaRefs>
    <ds:schemaRef ds:uri="http://purl.org/dc/elements/1.1/"/>
    <ds:schemaRef ds:uri="http://schemas.microsoft.com/office/2006/documentManagement/types"/>
    <ds:schemaRef ds:uri="http://purl.org/dc/terms/"/>
    <ds:schemaRef ds:uri="http://www.w3.org/XML/1998/namespace"/>
    <ds:schemaRef ds:uri="http://schemas.microsoft.com/office/2006/metadata/properties"/>
    <ds:schemaRef ds:uri="a63a8fc3-5317-4590-81fe-e8f47d064825"/>
    <ds:schemaRef ds:uri="http://purl.org/dc/dcmitype/"/>
    <ds:schemaRef ds:uri="http://schemas.microsoft.com/office/infopath/2007/PartnerControls"/>
    <ds:schemaRef ds:uri="http://schemas.openxmlformats.org/package/2006/metadata/core-properties"/>
    <ds:schemaRef ds:uri="e0cd0512-3177-44a2-b64a-14df5803efa2"/>
  </ds:schemaRefs>
</ds:datastoreItem>
</file>

<file path=customXml/itemProps2.xml><?xml version="1.0" encoding="utf-8"?>
<ds:datastoreItem xmlns:ds="http://schemas.openxmlformats.org/officeDocument/2006/customXml" ds:itemID="{0210F656-F0A1-4F04-A62D-2EFFEA478E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3a8fc3-5317-4590-81fe-e8f47d064825"/>
    <ds:schemaRef ds:uri="e0cd0512-3177-44a2-b64a-14df5803e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CACC64-8AC0-4E07-B24D-F72EA57ACE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9Slide.vn</Template>
  <TotalTime>4459</TotalTime>
  <Words>3959</Words>
  <Application>Microsoft Office PowerPoint</Application>
  <PresentationFormat>Widescreen</PresentationFormat>
  <Paragraphs>331</Paragraphs>
  <Slides>51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Roboto Condensed</vt:lpstr>
      <vt:lpstr>Wingdings</vt:lpstr>
      <vt:lpstr>Office Theme</vt:lpstr>
      <vt:lpstr>DATA STRUCTURES &amp; ALGORITHMS WITH JAVA</vt:lpstr>
      <vt:lpstr>Linked List</vt:lpstr>
      <vt:lpstr>Basics of Linked List</vt:lpstr>
      <vt:lpstr>Why linked list data structure needed?</vt:lpstr>
      <vt:lpstr>Types of linked lists</vt:lpstr>
      <vt:lpstr>Single-linked list</vt:lpstr>
      <vt:lpstr>Double-linked list</vt:lpstr>
      <vt:lpstr>Circular linked list</vt:lpstr>
      <vt:lpstr>Operations on Linked Lists</vt:lpstr>
      <vt:lpstr>Advantages &amp; Disadvantages</vt:lpstr>
      <vt:lpstr>Linked List vs. Array</vt:lpstr>
      <vt:lpstr>Linked List vs. Array in Time Complexity</vt:lpstr>
      <vt:lpstr>Applications of Linked List</vt:lpstr>
      <vt:lpstr>Applications of Linked Lists in real world</vt:lpstr>
      <vt:lpstr>Practice</vt:lpstr>
      <vt:lpstr>Insert</vt:lpstr>
      <vt:lpstr>Delete</vt:lpstr>
      <vt:lpstr>Stack Data Structure</vt:lpstr>
      <vt:lpstr>What is Stack?</vt:lpstr>
      <vt:lpstr>PowerPoint Presentation</vt:lpstr>
      <vt:lpstr>Operations</vt:lpstr>
      <vt:lpstr>Push</vt:lpstr>
      <vt:lpstr>Pop</vt:lpstr>
      <vt:lpstr>Top</vt:lpstr>
      <vt:lpstr>isEmpty</vt:lpstr>
      <vt:lpstr>Time Complexity</vt:lpstr>
      <vt:lpstr>Types of Stacks</vt:lpstr>
      <vt:lpstr>Applications of the stack</vt:lpstr>
      <vt:lpstr>Applications of the stack (cont…)</vt:lpstr>
      <vt:lpstr>Advantages &amp; Disadvantages</vt:lpstr>
      <vt:lpstr>Practice</vt:lpstr>
      <vt:lpstr>Queue</vt:lpstr>
      <vt:lpstr>What is Queue Data Structure?</vt:lpstr>
      <vt:lpstr>FIFO Principle of Queue</vt:lpstr>
      <vt:lpstr>FIFO Principle of Queue</vt:lpstr>
      <vt:lpstr>Characteristics </vt:lpstr>
      <vt:lpstr>Queue Representation</vt:lpstr>
      <vt:lpstr>Types of Queue</vt:lpstr>
      <vt:lpstr>Basic Operations</vt:lpstr>
      <vt:lpstr>1. Enqueue()</vt:lpstr>
      <vt:lpstr>1. Enqueue()</vt:lpstr>
      <vt:lpstr>2. Dequeue</vt:lpstr>
      <vt:lpstr>2. Dequeue</vt:lpstr>
      <vt:lpstr>3. front()</vt:lpstr>
      <vt:lpstr>4. rear()</vt:lpstr>
      <vt:lpstr>5. isEmpty()</vt:lpstr>
      <vt:lpstr>6. isFull()</vt:lpstr>
      <vt:lpstr>Practice</vt:lpstr>
      <vt:lpstr>References</vt:lpstr>
      <vt:lpstr>Lesson Summary</vt:lpstr>
      <vt:lpstr>THANK YOU!</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9Slide.vn</dc:subject>
  <dc:creator>HP</dc:creator>
  <dc:description>9Slide.vn</dc:description>
  <cp:lastModifiedBy>Mi Tom PC</cp:lastModifiedBy>
  <cp:revision>192</cp:revision>
  <dcterms:created xsi:type="dcterms:W3CDTF">2019-08-06T02:53:49Z</dcterms:created>
  <dcterms:modified xsi:type="dcterms:W3CDTF">2023-12-18T09:53:35Z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0x01010043ED11F7E1B81C45B695346F9B249E70</vt:lpwstr>
  </property>
</Properties>
</file>