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40288" cy="42840275"/>
  <p:notesSz cx="14071600" cy="20104100"/>
  <p:defaultTextStyle>
    <a:defPPr>
      <a:defRPr lang="vi-VN"/>
    </a:defPPr>
    <a:lvl1pPr marL="0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1pPr>
    <a:lvl2pPr marL="977631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2pPr>
    <a:lvl3pPr marL="1955262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3pPr>
    <a:lvl4pPr marL="2932892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4pPr>
    <a:lvl5pPr marL="3910523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5pPr>
    <a:lvl6pPr marL="4888154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6pPr>
    <a:lvl7pPr marL="5865785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7pPr>
    <a:lvl8pPr marL="6843415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8pPr>
    <a:lvl9pPr marL="7821046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7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BEC"/>
    <a:srgbClr val="EF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>
      <p:cViewPr>
        <p:scale>
          <a:sx n="32" d="100"/>
          <a:sy n="32" d="100"/>
        </p:scale>
        <p:origin x="936" y="-3989"/>
      </p:cViewPr>
      <p:guideLst>
        <p:guide orient="horz" pos="6137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ị Mỹ Bình" userId="562aefc3-1208-402e-a1ff-a8a31d320c85" providerId="ADAL" clId="{FDD6F2C1-E7ED-457C-9DE6-5C230FEB97BD}"/>
    <pc:docChg chg="custSel modSld">
      <pc:chgData name="Nguyễn Thị Mỹ Bình" userId="562aefc3-1208-402e-a1ff-a8a31d320c85" providerId="ADAL" clId="{FDD6F2C1-E7ED-457C-9DE6-5C230FEB97BD}" dt="2024-05-02T02:00:48.898" v="2" actId="1076"/>
      <pc:docMkLst>
        <pc:docMk/>
      </pc:docMkLst>
      <pc:sldChg chg="delSp modSp mod">
        <pc:chgData name="Nguyễn Thị Mỹ Bình" userId="562aefc3-1208-402e-a1ff-a8a31d320c85" providerId="ADAL" clId="{FDD6F2C1-E7ED-457C-9DE6-5C230FEB97BD}" dt="2024-05-02T02:00:48.898" v="2" actId="1076"/>
        <pc:sldMkLst>
          <pc:docMk/>
          <pc:sldMk cId="0" sldId="256"/>
        </pc:sldMkLst>
        <pc:picChg chg="del">
          <ac:chgData name="Nguyễn Thị Mỹ Bình" userId="562aefc3-1208-402e-a1ff-a8a31d320c85" providerId="ADAL" clId="{FDD6F2C1-E7ED-457C-9DE6-5C230FEB97BD}" dt="2024-05-02T02:00:43.040" v="0" actId="478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Nguyễn Thị Mỹ Bình" userId="562aefc3-1208-402e-a1ff-a8a31d320c85" providerId="ADAL" clId="{FDD6F2C1-E7ED-457C-9DE6-5C230FEB97BD}" dt="2024-05-02T02:00:48.898" v="2" actId="1076"/>
          <ac:picMkLst>
            <pc:docMk/>
            <pc:sldMk cId="0" sldId="256"/>
            <ac:picMk id="4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0975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0838" y="0"/>
            <a:ext cx="60975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2DED0-B2A0-44B8-A846-EC9840A790D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41850" y="2513013"/>
            <a:ext cx="47879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6525" y="9675813"/>
            <a:ext cx="11258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0975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0838" y="19096038"/>
            <a:ext cx="60975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88922-E641-4257-824D-67507A40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88922-E641-4257-824D-67507A40BD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9045" y="13280486"/>
            <a:ext cx="25715845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38090" y="23990555"/>
            <a:ext cx="211777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2696" y="9853264"/>
            <a:ext cx="131604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80776" y="9853264"/>
            <a:ext cx="131604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2697" y="9853264"/>
            <a:ext cx="272285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86338" y="39841459"/>
            <a:ext cx="9681259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2696" y="39841459"/>
            <a:ext cx="6958404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82833" y="39841459"/>
            <a:ext cx="6958404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74247">
        <a:defRPr>
          <a:latin typeface="+mn-lt"/>
          <a:ea typeface="+mn-ea"/>
          <a:cs typeface="+mn-cs"/>
        </a:defRPr>
      </a:lvl2pPr>
      <a:lvl3pPr marL="1948495">
        <a:defRPr>
          <a:latin typeface="+mn-lt"/>
          <a:ea typeface="+mn-ea"/>
          <a:cs typeface="+mn-cs"/>
        </a:defRPr>
      </a:lvl3pPr>
      <a:lvl4pPr marL="2922742">
        <a:defRPr>
          <a:latin typeface="+mn-lt"/>
          <a:ea typeface="+mn-ea"/>
          <a:cs typeface="+mn-cs"/>
        </a:defRPr>
      </a:lvl4pPr>
      <a:lvl5pPr marL="3896990">
        <a:defRPr>
          <a:latin typeface="+mn-lt"/>
          <a:ea typeface="+mn-ea"/>
          <a:cs typeface="+mn-cs"/>
        </a:defRPr>
      </a:lvl5pPr>
      <a:lvl6pPr marL="4871237">
        <a:defRPr>
          <a:latin typeface="+mn-lt"/>
          <a:ea typeface="+mn-ea"/>
          <a:cs typeface="+mn-cs"/>
        </a:defRPr>
      </a:lvl6pPr>
      <a:lvl7pPr marL="5845485">
        <a:defRPr>
          <a:latin typeface="+mn-lt"/>
          <a:ea typeface="+mn-ea"/>
          <a:cs typeface="+mn-cs"/>
        </a:defRPr>
      </a:lvl7pPr>
      <a:lvl8pPr marL="6819732">
        <a:defRPr>
          <a:latin typeface="+mn-lt"/>
          <a:ea typeface="+mn-ea"/>
          <a:cs typeface="+mn-cs"/>
        </a:defRPr>
      </a:lvl8pPr>
      <a:lvl9pPr marL="779398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74247">
        <a:defRPr>
          <a:latin typeface="+mn-lt"/>
          <a:ea typeface="+mn-ea"/>
          <a:cs typeface="+mn-cs"/>
        </a:defRPr>
      </a:lvl2pPr>
      <a:lvl3pPr marL="1948495">
        <a:defRPr>
          <a:latin typeface="+mn-lt"/>
          <a:ea typeface="+mn-ea"/>
          <a:cs typeface="+mn-cs"/>
        </a:defRPr>
      </a:lvl3pPr>
      <a:lvl4pPr marL="2922742">
        <a:defRPr>
          <a:latin typeface="+mn-lt"/>
          <a:ea typeface="+mn-ea"/>
          <a:cs typeface="+mn-cs"/>
        </a:defRPr>
      </a:lvl4pPr>
      <a:lvl5pPr marL="3896990">
        <a:defRPr>
          <a:latin typeface="+mn-lt"/>
          <a:ea typeface="+mn-ea"/>
          <a:cs typeface="+mn-cs"/>
        </a:defRPr>
      </a:lvl5pPr>
      <a:lvl6pPr marL="4871237">
        <a:defRPr>
          <a:latin typeface="+mn-lt"/>
          <a:ea typeface="+mn-ea"/>
          <a:cs typeface="+mn-cs"/>
        </a:defRPr>
      </a:lvl6pPr>
      <a:lvl7pPr marL="5845485">
        <a:defRPr>
          <a:latin typeface="+mn-lt"/>
          <a:ea typeface="+mn-ea"/>
          <a:cs typeface="+mn-cs"/>
        </a:defRPr>
      </a:lvl7pPr>
      <a:lvl8pPr marL="6819732">
        <a:defRPr>
          <a:latin typeface="+mn-lt"/>
          <a:ea typeface="+mn-ea"/>
          <a:cs typeface="+mn-cs"/>
        </a:defRPr>
      </a:lvl8pPr>
      <a:lvl9pPr marL="779398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485" y="673357"/>
            <a:ext cx="20315433" cy="2702573"/>
          </a:xfrm>
          <a:prstGeom prst="rect">
            <a:avLst/>
          </a:prstGeom>
        </p:spPr>
        <p:txBody>
          <a:bodyPr vert="horz" wrap="square" lIns="0" tIns="190792" rIns="0" bIns="0" rtlCol="0">
            <a:spAutoFit/>
          </a:bodyPr>
          <a:lstStyle/>
          <a:p>
            <a:pPr marL="27062" marR="10825" algn="ctr">
              <a:lnSpc>
                <a:spcPts val="10292"/>
              </a:lnSpc>
              <a:spcBef>
                <a:spcPts val="1502"/>
              </a:spcBef>
            </a:pPr>
            <a:r>
              <a:rPr lang="en-US" sz="66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GIAO ĐỒ ĂN FOODLY TRÊN NỀN TẢNG MOBILE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1801" y="4218740"/>
            <a:ext cx="21640800" cy="2130523"/>
          </a:xfrm>
          <a:prstGeom prst="rect">
            <a:avLst/>
          </a:prstGeom>
        </p:spPr>
        <p:txBody>
          <a:bodyPr vert="horz" wrap="square" lIns="0" tIns="276038" rIns="0" bIns="0" rtlCol="0">
            <a:spAutoFit/>
          </a:bodyPr>
          <a:lstStyle/>
          <a:p>
            <a:pPr marL="54125" algn="ctr">
              <a:spcBef>
                <a:spcPts val="2171"/>
              </a:spcBef>
            </a:pPr>
            <a:r>
              <a:rPr lang="en-US" sz="6600" b="1" i="1" spc="-2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6600" b="1" i="1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Cương</a:t>
            </a:r>
          </a:p>
          <a:p>
            <a:pPr marL="54125" algn="ctr">
              <a:spcBef>
                <a:spcPts val="2171"/>
              </a:spcBef>
            </a:pPr>
            <a:r>
              <a:rPr lang="en-US" sz="3600" i="1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nformation Technology, Hanoi University of Industry, Vietnam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486" y="6828693"/>
            <a:ext cx="27567433" cy="243564"/>
          </a:xfrm>
          <a:custGeom>
            <a:avLst/>
            <a:gdLst/>
            <a:ahLst/>
            <a:cxnLst/>
            <a:rect l="l" t="t" r="r" b="b"/>
            <a:pathLst>
              <a:path w="12936855" h="114300">
                <a:moveTo>
                  <a:pt x="12917337" y="0"/>
                </a:moveTo>
                <a:lnTo>
                  <a:pt x="19007" y="0"/>
                </a:lnTo>
                <a:lnTo>
                  <a:pt x="11609" y="1493"/>
                </a:lnTo>
                <a:lnTo>
                  <a:pt x="5567" y="5567"/>
                </a:lnTo>
                <a:lnTo>
                  <a:pt x="1493" y="11609"/>
                </a:lnTo>
                <a:lnTo>
                  <a:pt x="0" y="19007"/>
                </a:lnTo>
                <a:lnTo>
                  <a:pt x="0" y="95036"/>
                </a:lnTo>
                <a:lnTo>
                  <a:pt x="1493" y="102434"/>
                </a:lnTo>
                <a:lnTo>
                  <a:pt x="5567" y="108476"/>
                </a:lnTo>
                <a:lnTo>
                  <a:pt x="11609" y="112550"/>
                </a:lnTo>
                <a:lnTo>
                  <a:pt x="19007" y="114044"/>
                </a:lnTo>
                <a:lnTo>
                  <a:pt x="12917337" y="114044"/>
                </a:lnTo>
                <a:lnTo>
                  <a:pt x="12924735" y="112550"/>
                </a:lnTo>
                <a:lnTo>
                  <a:pt x="12930777" y="108476"/>
                </a:lnTo>
                <a:lnTo>
                  <a:pt x="12934851" y="102434"/>
                </a:lnTo>
                <a:lnTo>
                  <a:pt x="12936344" y="95036"/>
                </a:lnTo>
                <a:lnTo>
                  <a:pt x="12936344" y="19007"/>
                </a:lnTo>
                <a:lnTo>
                  <a:pt x="12934851" y="11609"/>
                </a:lnTo>
                <a:lnTo>
                  <a:pt x="12930777" y="5567"/>
                </a:lnTo>
                <a:lnTo>
                  <a:pt x="12924735" y="1493"/>
                </a:lnTo>
                <a:lnTo>
                  <a:pt x="1291733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 sz="8202" dirty="0">
              <a:solidFill>
                <a:schemeClr val="accent1"/>
              </a:solidFill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9123" y="41677331"/>
            <a:ext cx="27567433" cy="242209"/>
          </a:xfrm>
          <a:custGeom>
            <a:avLst/>
            <a:gdLst/>
            <a:ahLst/>
            <a:cxnLst/>
            <a:rect l="l" t="t" r="r" b="b"/>
            <a:pathLst>
              <a:path w="12936855" h="113665">
                <a:moveTo>
                  <a:pt x="12917479" y="0"/>
                </a:moveTo>
                <a:lnTo>
                  <a:pt x="18865" y="0"/>
                </a:lnTo>
                <a:lnTo>
                  <a:pt x="11522" y="1481"/>
                </a:lnTo>
                <a:lnTo>
                  <a:pt x="5525" y="5523"/>
                </a:lnTo>
                <a:lnTo>
                  <a:pt x="1482" y="11519"/>
                </a:lnTo>
                <a:lnTo>
                  <a:pt x="0" y="18865"/>
                </a:lnTo>
                <a:lnTo>
                  <a:pt x="0" y="94327"/>
                </a:lnTo>
                <a:lnTo>
                  <a:pt x="1482" y="101673"/>
                </a:lnTo>
                <a:lnTo>
                  <a:pt x="5525" y="107669"/>
                </a:lnTo>
                <a:lnTo>
                  <a:pt x="11522" y="111711"/>
                </a:lnTo>
                <a:lnTo>
                  <a:pt x="18865" y="113193"/>
                </a:lnTo>
                <a:lnTo>
                  <a:pt x="12917479" y="113193"/>
                </a:lnTo>
                <a:lnTo>
                  <a:pt x="12924825" y="111711"/>
                </a:lnTo>
                <a:lnTo>
                  <a:pt x="12930821" y="107669"/>
                </a:lnTo>
                <a:lnTo>
                  <a:pt x="12934863" y="101673"/>
                </a:lnTo>
                <a:lnTo>
                  <a:pt x="12936344" y="94327"/>
                </a:lnTo>
                <a:lnTo>
                  <a:pt x="12936344" y="18865"/>
                </a:lnTo>
                <a:lnTo>
                  <a:pt x="12934863" y="11519"/>
                </a:lnTo>
                <a:lnTo>
                  <a:pt x="12930821" y="5523"/>
                </a:lnTo>
                <a:lnTo>
                  <a:pt x="12924825" y="1481"/>
                </a:lnTo>
                <a:lnTo>
                  <a:pt x="1291747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82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900" y="8695946"/>
            <a:ext cx="8450990" cy="5337811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43300">
              <a:spcBef>
                <a:spcPts val="277"/>
              </a:spcBef>
              <a:tabLst>
                <a:tab pos="2637234" algn="l"/>
                <a:tab pos="8305458" algn="l"/>
              </a:tabLst>
            </a:pPr>
            <a:r>
              <a:rPr sz="5647" u="heavy" spc="11" dirty="0">
                <a:solidFill>
                  <a:srgbClr val="F1AC00"/>
                </a:solidFill>
                <a:uFill>
                  <a:solidFill>
                    <a:srgbClr val="FFC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647" u="heavy" spc="11" dirty="0">
              <a:solidFill>
                <a:srgbClr val="F1AC00"/>
              </a:solidFill>
              <a:uFill>
                <a:solidFill>
                  <a:srgbClr val="FFC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62" marR="36534" algn="just">
              <a:lnSpc>
                <a:spcPct val="100899"/>
              </a:lnSpc>
              <a:spcBef>
                <a:spcPts val="2791"/>
              </a:spcBef>
            </a:pPr>
            <a:r>
              <a:rPr lang="vi-V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đặt đồ hoàn thiện với các module chức năng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Navite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Nghiên cứu , tìm hiểu và tích hợp nguyên lý đường đi ngắn nhất vào Google Map API Tìm ra phương pháp áp dụng tính toán đường đi trên Google Map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Rèn luyện các kiến thức nghiệp vụ và kỹ năng phát triển hệ thống phần mềm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43001" y="8909484"/>
            <a:ext cx="17992363" cy="19225109"/>
          </a:xfrm>
          <a:custGeom>
            <a:avLst/>
            <a:gdLst/>
            <a:ahLst/>
            <a:cxnLst/>
            <a:rect l="l" t="t" r="r" b="b"/>
            <a:pathLst>
              <a:path w="8571230" h="10062845">
                <a:moveTo>
                  <a:pt x="8333587" y="0"/>
                </a:moveTo>
                <a:lnTo>
                  <a:pt x="237591" y="0"/>
                </a:lnTo>
                <a:lnTo>
                  <a:pt x="189711" y="4827"/>
                </a:lnTo>
                <a:lnTo>
                  <a:pt x="145114" y="18672"/>
                </a:lnTo>
                <a:lnTo>
                  <a:pt x="104756" y="40579"/>
                </a:lnTo>
                <a:lnTo>
                  <a:pt x="69593" y="69593"/>
                </a:lnTo>
                <a:lnTo>
                  <a:pt x="40579" y="104756"/>
                </a:lnTo>
                <a:lnTo>
                  <a:pt x="18672" y="145114"/>
                </a:lnTo>
                <a:lnTo>
                  <a:pt x="4827" y="189711"/>
                </a:lnTo>
                <a:lnTo>
                  <a:pt x="0" y="237591"/>
                </a:lnTo>
                <a:lnTo>
                  <a:pt x="0" y="9824671"/>
                </a:lnTo>
                <a:lnTo>
                  <a:pt x="4827" y="9872551"/>
                </a:lnTo>
                <a:lnTo>
                  <a:pt x="18672" y="9917148"/>
                </a:lnTo>
                <a:lnTo>
                  <a:pt x="40579" y="9957506"/>
                </a:lnTo>
                <a:lnTo>
                  <a:pt x="69593" y="9992670"/>
                </a:lnTo>
                <a:lnTo>
                  <a:pt x="104756" y="10021683"/>
                </a:lnTo>
                <a:lnTo>
                  <a:pt x="145114" y="10043590"/>
                </a:lnTo>
                <a:lnTo>
                  <a:pt x="189711" y="10057436"/>
                </a:lnTo>
                <a:lnTo>
                  <a:pt x="237591" y="10062263"/>
                </a:lnTo>
                <a:lnTo>
                  <a:pt x="8333587" y="10062263"/>
                </a:lnTo>
                <a:lnTo>
                  <a:pt x="8381467" y="10057436"/>
                </a:lnTo>
                <a:lnTo>
                  <a:pt x="8426064" y="10043590"/>
                </a:lnTo>
                <a:lnTo>
                  <a:pt x="8466422" y="10021683"/>
                </a:lnTo>
                <a:lnTo>
                  <a:pt x="8501586" y="9992670"/>
                </a:lnTo>
                <a:lnTo>
                  <a:pt x="8530599" y="9957506"/>
                </a:lnTo>
                <a:lnTo>
                  <a:pt x="8552506" y="9917148"/>
                </a:lnTo>
                <a:lnTo>
                  <a:pt x="8566352" y="9872551"/>
                </a:lnTo>
                <a:lnTo>
                  <a:pt x="8571179" y="9824671"/>
                </a:lnTo>
                <a:lnTo>
                  <a:pt x="8571179" y="237591"/>
                </a:lnTo>
                <a:lnTo>
                  <a:pt x="8566352" y="189711"/>
                </a:lnTo>
                <a:lnTo>
                  <a:pt x="8552506" y="145114"/>
                </a:lnTo>
                <a:lnTo>
                  <a:pt x="8530599" y="104756"/>
                </a:lnTo>
                <a:lnTo>
                  <a:pt x="8501586" y="69593"/>
                </a:lnTo>
                <a:lnTo>
                  <a:pt x="8466422" y="40579"/>
                </a:lnTo>
                <a:lnTo>
                  <a:pt x="8426064" y="18672"/>
                </a:lnTo>
                <a:lnTo>
                  <a:pt x="8381467" y="4827"/>
                </a:lnTo>
                <a:lnTo>
                  <a:pt x="833358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7058"/>
            </a:schemeClr>
          </a:solidFill>
        </p:spPr>
        <p:txBody>
          <a:bodyPr wrap="square" lIns="0" tIns="0" rIns="0" bIns="0" rtlCol="0"/>
          <a:lstStyle/>
          <a:p>
            <a:endParaRPr sz="8202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18343" y="9179198"/>
            <a:ext cx="7023811" cy="958855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27062">
              <a:spcBef>
                <a:spcPts val="277"/>
              </a:spcBef>
            </a:pPr>
            <a:r>
              <a:rPr lang="en-US" sz="6000" b="1" spc="-15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6000" b="1" spc="-1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spc="-15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6000" b="1" spc="-1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spc="-15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6000" b="1" spc="-1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spc="-15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endParaRPr sz="6000" spc="-15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079118" y="10271284"/>
            <a:ext cx="16171322" cy="4119454"/>
          </a:xfrm>
          <a:prstGeom prst="rect">
            <a:avLst/>
          </a:prstGeom>
        </p:spPr>
        <p:txBody>
          <a:bodyPr vert="horz" wrap="square" lIns="0" tIns="25710" rIns="0" bIns="0" rtlCol="0">
            <a:spAutoFit/>
          </a:bodyPr>
          <a:lstStyle/>
          <a:p>
            <a:pPr marL="27062" marR="10825" algn="just">
              <a:lnSpc>
                <a:spcPct val="100899"/>
              </a:lnSpc>
              <a:spcBef>
                <a:spcPts val="202"/>
              </a:spcBef>
            </a:pP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84262" marR="10825" indent="-457200" algn="just">
              <a:lnSpc>
                <a:spcPct val="100899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 Native</a:t>
            </a:r>
          </a:p>
          <a:p>
            <a:pPr marL="484262" marR="10825" indent="-457200" algn="just">
              <a:lnSpc>
                <a:spcPct val="100899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 API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NodeJS, Express</a:t>
            </a:r>
          </a:p>
          <a:p>
            <a:pPr marL="484262" marR="10825" indent="-457200" algn="just">
              <a:lnSpc>
                <a:spcPct val="100899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  <a:p>
            <a:pPr marL="484262" marR="10825" indent="-457200" algn="just">
              <a:lnSpc>
                <a:spcPct val="100899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62" marR="10825" algn="just">
              <a:lnSpc>
                <a:spcPct val="100899"/>
              </a:lnSpc>
              <a:spcBef>
                <a:spcPts val="202"/>
              </a:spcBef>
            </a:pPr>
            <a:endParaRPr sz="25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794820" y="16824870"/>
            <a:ext cx="15140439" cy="3713119"/>
          </a:xfrm>
          <a:prstGeom prst="rect">
            <a:avLst/>
          </a:prstGeom>
        </p:spPr>
        <p:txBody>
          <a:bodyPr vert="horz" wrap="square" lIns="0" tIns="29769" rIns="0" bIns="0" rtlCol="0">
            <a:spAutoFit/>
          </a:bodyPr>
          <a:lstStyle/>
          <a:p>
            <a:pPr marL="27062" algn="just">
              <a:spcBef>
                <a:spcPts val="234"/>
              </a:spcBef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Map APIs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Cloud:</a:t>
            </a:r>
          </a:p>
          <a:p>
            <a:pPr marL="484262" indent="-457200" algn="just">
              <a:spcBef>
                <a:spcPts val="234"/>
              </a:spcBef>
              <a:buFont typeface="Arial" panose="020B0604020202020204" pitchFamily="34" charset="0"/>
              <a:buChar char="•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Cloud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APIs &amp; Services</a:t>
            </a:r>
          </a:p>
          <a:p>
            <a:pPr marL="484262" indent="-457200" algn="just">
              <a:spcBef>
                <a:spcPts val="234"/>
              </a:spcBef>
              <a:buFont typeface="Arial" panose="020B0604020202020204" pitchFamily="34" charset="0"/>
              <a:buChar char="•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indent="-457200" algn="just">
              <a:spcBef>
                <a:spcPts val="234"/>
              </a:spcBef>
              <a:buFont typeface="Arial" panose="020B0604020202020204" pitchFamily="34" charset="0"/>
              <a:buChar char="•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Map APIs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84262" indent="-457200" algn="just">
              <a:spcBef>
                <a:spcPts val="234"/>
              </a:spcBef>
              <a:buFont typeface="Arial" panose="020B0604020202020204" pitchFamily="34" charset="0"/>
              <a:buChar char="•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Cloud Google</a:t>
            </a:r>
          </a:p>
          <a:p>
            <a:pPr marL="484262" indent="-457200" algn="just">
              <a:spcBef>
                <a:spcPts val="234"/>
              </a:spcBef>
              <a:buFont typeface="Arial" panose="020B0604020202020204" pitchFamily="34" charset="0"/>
              <a:buChar char="•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Dịkstra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115474" y="28369343"/>
            <a:ext cx="3015070" cy="958855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>
            <a:defPPr>
              <a:defRPr lang="vi-VN"/>
            </a:defPPr>
            <a:lvl1pPr marL="27062">
              <a:spcBef>
                <a:spcPts val="277"/>
              </a:spcBef>
              <a:defRPr sz="5647" b="1" spc="-150">
                <a:solidFill>
                  <a:srgbClr val="F1A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000" dirty="0" err="1">
                <a:solidFill>
                  <a:schemeClr val="accent1"/>
                </a:solidFill>
              </a:rPr>
              <a:t>Kết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quả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1336109" y="29344937"/>
            <a:ext cx="17103635" cy="0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071999" y="29967894"/>
            <a:ext cx="9057186" cy="11218524"/>
          </a:xfrm>
          <a:custGeom>
            <a:avLst/>
            <a:gdLst/>
            <a:ahLst/>
            <a:cxnLst/>
            <a:rect l="l" t="t" r="r" b="b"/>
            <a:pathLst>
              <a:path w="4203700" h="3834130">
                <a:moveTo>
                  <a:pt x="3959273" y="0"/>
                </a:moveTo>
                <a:lnTo>
                  <a:pt x="244187" y="0"/>
                </a:lnTo>
                <a:lnTo>
                  <a:pt x="194971" y="4959"/>
                </a:lnTo>
                <a:lnTo>
                  <a:pt x="149133" y="19184"/>
                </a:lnTo>
                <a:lnTo>
                  <a:pt x="107654" y="41694"/>
                </a:lnTo>
                <a:lnTo>
                  <a:pt x="71516" y="71508"/>
                </a:lnTo>
                <a:lnTo>
                  <a:pt x="41699" y="107644"/>
                </a:lnTo>
                <a:lnTo>
                  <a:pt x="19187" y="149124"/>
                </a:lnTo>
                <a:lnTo>
                  <a:pt x="4960" y="194965"/>
                </a:lnTo>
                <a:lnTo>
                  <a:pt x="0" y="244187"/>
                </a:lnTo>
                <a:lnTo>
                  <a:pt x="0" y="3589906"/>
                </a:lnTo>
                <a:lnTo>
                  <a:pt x="4960" y="3639128"/>
                </a:lnTo>
                <a:lnTo>
                  <a:pt x="19187" y="3684969"/>
                </a:lnTo>
                <a:lnTo>
                  <a:pt x="41699" y="3726449"/>
                </a:lnTo>
                <a:lnTo>
                  <a:pt x="71516" y="3762586"/>
                </a:lnTo>
                <a:lnTo>
                  <a:pt x="107654" y="3792399"/>
                </a:lnTo>
                <a:lnTo>
                  <a:pt x="149133" y="3814909"/>
                </a:lnTo>
                <a:lnTo>
                  <a:pt x="194971" y="3829134"/>
                </a:lnTo>
                <a:lnTo>
                  <a:pt x="244187" y="3834094"/>
                </a:lnTo>
                <a:lnTo>
                  <a:pt x="3959273" y="3834094"/>
                </a:lnTo>
                <a:lnTo>
                  <a:pt x="4008495" y="3829134"/>
                </a:lnTo>
                <a:lnTo>
                  <a:pt x="4054336" y="3814909"/>
                </a:lnTo>
                <a:lnTo>
                  <a:pt x="4095816" y="3792399"/>
                </a:lnTo>
                <a:lnTo>
                  <a:pt x="4131952" y="3762586"/>
                </a:lnTo>
                <a:lnTo>
                  <a:pt x="4161766" y="3726449"/>
                </a:lnTo>
                <a:lnTo>
                  <a:pt x="4184276" y="3684969"/>
                </a:lnTo>
                <a:lnTo>
                  <a:pt x="4198501" y="3639128"/>
                </a:lnTo>
                <a:lnTo>
                  <a:pt x="4203461" y="3589906"/>
                </a:lnTo>
                <a:lnTo>
                  <a:pt x="4203461" y="244187"/>
                </a:lnTo>
                <a:lnTo>
                  <a:pt x="4198501" y="194965"/>
                </a:lnTo>
                <a:lnTo>
                  <a:pt x="4184276" y="149124"/>
                </a:lnTo>
                <a:lnTo>
                  <a:pt x="4161766" y="107644"/>
                </a:lnTo>
                <a:lnTo>
                  <a:pt x="4131952" y="71508"/>
                </a:lnTo>
                <a:lnTo>
                  <a:pt x="4095816" y="41694"/>
                </a:lnTo>
                <a:lnTo>
                  <a:pt x="4054336" y="19184"/>
                </a:lnTo>
                <a:lnTo>
                  <a:pt x="4008495" y="4959"/>
                </a:lnTo>
                <a:lnTo>
                  <a:pt x="395927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sz="82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371509" y="31470195"/>
            <a:ext cx="8598741" cy="9199316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27062" marR="117719" algn="just">
              <a:lnSpc>
                <a:spcPct val="100899"/>
              </a:lnSpc>
              <a:spcBef>
                <a:spcPts val="2749"/>
              </a:spcBef>
              <a:tabLst>
                <a:tab pos="2625056" algn="l"/>
                <a:tab pos="8305458" algn="l"/>
              </a:tabLs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Mobile”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 Native</a:t>
            </a:r>
          </a:p>
          <a:p>
            <a:pPr marL="484262" marR="117719" indent="-457200" algn="just">
              <a:lnSpc>
                <a:spcPct val="100899"/>
              </a:lnSpc>
              <a:spcBef>
                <a:spcPts val="2749"/>
              </a:spcBef>
              <a:buFont typeface="Arial" panose="020B0604020202020204" pitchFamily="34" charset="0"/>
              <a:buChar char="•"/>
              <a:tabLst>
                <a:tab pos="2625056" algn="l"/>
                <a:tab pos="8305458" algn="l"/>
              </a:tabLs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17719" indent="-457200" algn="just">
              <a:lnSpc>
                <a:spcPct val="100899"/>
              </a:lnSpc>
              <a:spcBef>
                <a:spcPts val="2749"/>
              </a:spcBef>
              <a:buFont typeface="Arial" panose="020B0604020202020204" pitchFamily="34" charset="0"/>
              <a:buChar char="•"/>
              <a:tabLst>
                <a:tab pos="2625056" algn="l"/>
                <a:tab pos="8305458" algn="l"/>
              </a:tabLs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&amp; Services do Google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17719" indent="-457200" algn="just">
              <a:lnSpc>
                <a:spcPct val="100899"/>
              </a:lnSpc>
              <a:spcBef>
                <a:spcPts val="2749"/>
              </a:spcBef>
              <a:buFont typeface="Arial" panose="020B0604020202020204" pitchFamily="34" charset="0"/>
              <a:buChar char="•"/>
              <a:tabLst>
                <a:tab pos="2625056" algn="l"/>
                <a:tab pos="8305458" algn="l"/>
              </a:tabLs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Dijkstra</a:t>
            </a:r>
          </a:p>
          <a:p>
            <a:pPr marL="484262" marR="117719" indent="-457200" algn="just">
              <a:lnSpc>
                <a:spcPct val="100899"/>
              </a:lnSpc>
              <a:spcBef>
                <a:spcPts val="2749"/>
              </a:spcBef>
              <a:buFont typeface="Arial" panose="020B0604020202020204" pitchFamily="34" charset="0"/>
              <a:buChar char="•"/>
              <a:tabLst>
                <a:tab pos="2625056" algn="l"/>
                <a:tab pos="8305458" algn="l"/>
              </a:tabLs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Map API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17719" indent="-457200" algn="just">
              <a:lnSpc>
                <a:spcPct val="100899"/>
              </a:lnSpc>
              <a:spcBef>
                <a:spcPts val="2749"/>
              </a:spcBef>
              <a:buFont typeface="Arial" panose="020B0604020202020204" pitchFamily="34" charset="0"/>
              <a:buChar char="•"/>
              <a:tabLst>
                <a:tab pos="2625056" algn="l"/>
                <a:tab pos="8305458" algn="l"/>
              </a:tabLs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Authentication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3"/>
          <p:cNvPicPr/>
          <p:nvPr/>
        </p:nvPicPr>
        <p:blipFill>
          <a:blip r:embed="rId3"/>
          <a:stretch/>
        </p:blipFill>
        <p:spPr>
          <a:xfrm>
            <a:off x="27549075" y="58737"/>
            <a:ext cx="2588345" cy="2451436"/>
          </a:xfrm>
          <a:prstGeom prst="rect">
            <a:avLst/>
          </a:prstGeom>
          <a:ln w="0">
            <a:noFill/>
          </a:ln>
        </p:spPr>
      </p:pic>
      <p:sp>
        <p:nvSpPr>
          <p:cNvPr id="45" name="object 9"/>
          <p:cNvSpPr txBox="1"/>
          <p:nvPr/>
        </p:nvSpPr>
        <p:spPr>
          <a:xfrm>
            <a:off x="1300560" y="21248456"/>
            <a:ext cx="8598741" cy="6325068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43300">
              <a:spcBef>
                <a:spcPts val="277"/>
              </a:spcBef>
              <a:tabLst>
                <a:tab pos="2637234" algn="l"/>
                <a:tab pos="8305458" algn="l"/>
              </a:tabLst>
            </a:pPr>
            <a:endParaRPr lang="en-US" sz="56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300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Map API</a:t>
            </a: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3300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API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NodeJS, Express</a:t>
            </a: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 Native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vi-VN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đường đi ngắn nhất với Dijkstra</a:t>
            </a:r>
            <a:endParaRPr lang="en-US" sz="3300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Authentication</a:t>
            </a: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761B3BF2-DD34-4588-94FC-872911F8E737}"/>
              </a:ext>
            </a:extLst>
          </p:cNvPr>
          <p:cNvSpPr/>
          <p:nvPr/>
        </p:nvSpPr>
        <p:spPr>
          <a:xfrm flipV="1">
            <a:off x="1284240" y="30746159"/>
            <a:ext cx="8598741" cy="233123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303DD-88EE-43EC-94EE-FAD9C4D0D2A7}"/>
              </a:ext>
            </a:extLst>
          </p:cNvPr>
          <p:cNvSpPr txBox="1"/>
          <p:nvPr/>
        </p:nvSpPr>
        <p:spPr>
          <a:xfrm>
            <a:off x="3743284" y="30056746"/>
            <a:ext cx="3026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E9F65F33-4703-4084-A296-1FF9801E7AFA}"/>
              </a:ext>
            </a:extLst>
          </p:cNvPr>
          <p:cNvSpPr/>
          <p:nvPr/>
        </p:nvSpPr>
        <p:spPr>
          <a:xfrm>
            <a:off x="1284239" y="21557644"/>
            <a:ext cx="8598741" cy="45719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04493F-44B4-42E1-BAAB-68D3C4D1F55F}"/>
              </a:ext>
            </a:extLst>
          </p:cNvPr>
          <p:cNvSpPr txBox="1"/>
          <p:nvPr/>
        </p:nvSpPr>
        <p:spPr>
          <a:xfrm>
            <a:off x="1804924" y="20164078"/>
            <a:ext cx="6950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B609D654-D0BE-4C75-8827-3291022AB124}"/>
              </a:ext>
            </a:extLst>
          </p:cNvPr>
          <p:cNvSpPr/>
          <p:nvPr/>
        </p:nvSpPr>
        <p:spPr>
          <a:xfrm flipV="1">
            <a:off x="942660" y="9471029"/>
            <a:ext cx="8455813" cy="140674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AD0473-8BC9-42BC-A88A-DEFD84E4C24C}"/>
              </a:ext>
            </a:extLst>
          </p:cNvPr>
          <p:cNvSpPr txBox="1"/>
          <p:nvPr/>
        </p:nvSpPr>
        <p:spPr>
          <a:xfrm>
            <a:off x="3380027" y="8671367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IỚI THIỆU KHOA CÔNG NGHỆ THÔNG TIN - ĐH CÔNG NGHIỆP HÀ NỘI">
            <a:extLst>
              <a:ext uri="{FF2B5EF4-FFF2-40B4-BE49-F238E27FC236}">
                <a16:creationId xmlns:a16="http://schemas.microsoft.com/office/drawing/2014/main" id="{1FA7FD57-F4C0-85B7-B7F8-6845398A1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2" b="21868"/>
          <a:stretch/>
        </p:blipFill>
        <p:spPr bwMode="auto">
          <a:xfrm>
            <a:off x="104951" y="128552"/>
            <a:ext cx="2588345" cy="2563059"/>
          </a:xfrm>
          <a:prstGeom prst="rect">
            <a:avLst/>
          </a:prstGeom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FCC061-6B41-9B2B-DEB2-87A94776F40D}"/>
              </a:ext>
            </a:extLst>
          </p:cNvPr>
          <p:cNvSpPr txBox="1"/>
          <p:nvPr/>
        </p:nvSpPr>
        <p:spPr>
          <a:xfrm>
            <a:off x="11749333" y="23351703"/>
            <a:ext cx="165011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Authentication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Functions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Hosting</a:t>
            </a:r>
          </a:p>
        </p:txBody>
      </p:sp>
      <p:pic>
        <p:nvPicPr>
          <p:cNvPr id="1028" name="Picture 4" descr="Các ký hiệu trên Google Maps - Fptshop ...">
            <a:extLst>
              <a:ext uri="{FF2B5EF4-FFF2-40B4-BE49-F238E27FC236}">
                <a16:creationId xmlns:a16="http://schemas.microsoft.com/office/drawing/2014/main" id="{FE3BFC0F-3D97-5978-BF1C-4F85E4AC2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70" y="14565546"/>
            <a:ext cx="7365850" cy="488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 Native knows how to be B.A.E. but not in all cases | by Maxime F. |  React World | Medium">
            <a:extLst>
              <a:ext uri="{FF2B5EF4-FFF2-40B4-BE49-F238E27FC236}">
                <a16:creationId xmlns:a16="http://schemas.microsoft.com/office/drawing/2014/main" id="{D5A01378-34E6-6846-7B76-75352B5D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485" y="13725939"/>
            <a:ext cx="4410404" cy="27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is the ExpressJS Framework? | Extern Labs Blog">
            <a:extLst>
              <a:ext uri="{FF2B5EF4-FFF2-40B4-BE49-F238E27FC236}">
                <a16:creationId xmlns:a16="http://schemas.microsoft.com/office/drawing/2014/main" id="{03B64F21-36F5-942E-DF8D-D3153FD6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884" y="13725939"/>
            <a:ext cx="5723773" cy="275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goDB">
            <a:extLst>
              <a:ext uri="{FF2B5EF4-FFF2-40B4-BE49-F238E27FC236}">
                <a16:creationId xmlns:a16="http://schemas.microsoft.com/office/drawing/2014/main" id="{2D2E500E-4DCD-9C42-0504-78E088BC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517" y="13788444"/>
            <a:ext cx="2684474" cy="268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oogle Cloud Platform | Lingows IT">
            <a:extLst>
              <a:ext uri="{FF2B5EF4-FFF2-40B4-BE49-F238E27FC236}">
                <a16:creationId xmlns:a16="http://schemas.microsoft.com/office/drawing/2014/main" id="{4F3F07D1-4FAF-A7FA-929B-4AEEF63F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25" y="21020355"/>
            <a:ext cx="2563861" cy="256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ối Ưu Hóa Hiệu Suất Google Maps API - CloudAZ">
            <a:extLst>
              <a:ext uri="{FF2B5EF4-FFF2-40B4-BE49-F238E27FC236}">
                <a16:creationId xmlns:a16="http://schemas.microsoft.com/office/drawing/2014/main" id="{4519F707-B2D5-BADC-60CA-A96FC4B6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486" y="21095601"/>
            <a:ext cx="3566723" cy="2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4" descr="Gps png images | PNGEgg">
            <a:extLst>
              <a:ext uri="{FF2B5EF4-FFF2-40B4-BE49-F238E27FC236}">
                <a16:creationId xmlns:a16="http://schemas.microsoft.com/office/drawing/2014/main" id="{0C94C185-07D6-97D8-49FB-FF8D50EFE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66950" y="21267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GPS icon vector logo design. Map pointer icon. Pin location symbol.  14022360 Vector Art at Vecteezy">
            <a:extLst>
              <a:ext uri="{FF2B5EF4-FFF2-40B4-BE49-F238E27FC236}">
                <a16:creationId xmlns:a16="http://schemas.microsoft.com/office/drawing/2014/main" id="{9D6977C8-12CB-A0F2-52A1-6EE94827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344" y="20922825"/>
            <a:ext cx="2268857" cy="226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ijkstra's Shortest Path Algorithm with Examples - javatpoint">
            <a:extLst>
              <a:ext uri="{FF2B5EF4-FFF2-40B4-BE49-F238E27FC236}">
                <a16:creationId xmlns:a16="http://schemas.microsoft.com/office/drawing/2014/main" id="{4EE41BCD-220B-A9D4-C9F1-0EECDE81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461" y="21113042"/>
            <a:ext cx="3486428" cy="21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2B4BB522-B21D-9522-A35D-B9B5A09A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055" y="25648610"/>
            <a:ext cx="6092696" cy="20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firebase - npm">
            <a:extLst>
              <a:ext uri="{FF2B5EF4-FFF2-40B4-BE49-F238E27FC236}">
                <a16:creationId xmlns:a16="http://schemas.microsoft.com/office/drawing/2014/main" id="{2784E2CA-F0DA-1B2E-FC77-87618050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160" y="25749422"/>
            <a:ext cx="1976497" cy="197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702A78-41A1-E0BA-3C47-0F86DFA71F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41426" y="30255256"/>
            <a:ext cx="4928060" cy="10946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5B18BE-2EBC-0804-56FF-54B8E4CF52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337998" y="30163522"/>
            <a:ext cx="4876411" cy="108314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9677CF-4009-DE88-BB94-3354B594B4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04116" y="30163522"/>
            <a:ext cx="8785822" cy="58480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5CD4F3-066D-C6F5-F286-ACF860D67C2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523344" y="36487511"/>
            <a:ext cx="8420500" cy="445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55A1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449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Times New Roman</vt:lpstr>
      <vt:lpstr>Office Theme</vt:lpstr>
      <vt:lpstr>XÂY DỰNG ỨNG DỤNG GIAO ĐỒ ĂN FOODLY TRÊN NỀN TẢNG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 know who</dc:creator>
  <cp:lastModifiedBy>Văn Cương</cp:lastModifiedBy>
  <cp:revision>51</cp:revision>
  <dcterms:created xsi:type="dcterms:W3CDTF">2022-11-24T14:59:49Z</dcterms:created>
  <dcterms:modified xsi:type="dcterms:W3CDTF">2024-05-29T17:08:15Z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